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1" r:id="rId1"/>
  </p:sldMasterIdLst>
  <p:notesMasterIdLst>
    <p:notesMasterId r:id="rId8"/>
  </p:notesMasterIdLst>
  <p:sldIdLst>
    <p:sldId id="635" r:id="rId2"/>
    <p:sldId id="628" r:id="rId3"/>
    <p:sldId id="626" r:id="rId4"/>
    <p:sldId id="636" r:id="rId5"/>
    <p:sldId id="320" r:id="rId6"/>
    <p:sldId id="613" r:id="rId7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0751F01-E4F7-2D1D-DC6C-4AB2F7A68EEB}" name="Caroline J. Klinger" initials="CK" userId="S::cjklinger@wilmingtonde.gov::1a0330a4-29de-465d-b6c1-28eb1f277be0" providerId="AD"/>
  <p188:author id="{A5B2E216-3310-4DDF-6ED6-764960998982}" name="Peter Weir" initials="PW" userId="S::pweir@wilmingtonde.gov::294dda87-7c74-4322-b2f3-84b7da758f51" providerId="AD"/>
  <p188:author id="{BD9B4A39-AEF6-F2D4-CFEA-40B481AC8E45}" name="Daniel T. Walker" initials="DW" userId="S::dtwalker@wilmingtonde.gov::109ba54b-386a-4034-be2e-34ddb06039f9" providerId="AD"/>
  <p188:author id="{F87A78D3-CA5E-2F18-A745-BBD6F082A4FA}" name="Sean J. Park" initials="SP" userId="S::sjpark@wilmingtonde.gov::d71260b7-28bc-442e-aab1-15584217a0a9" providerId="AD"/>
  <p188:author id="{901AC8DB-51D1-66B9-6E5A-EAE1EA22FFB4}" name="James C. Williams" initials="JW" userId="S::jcwilliams@wilmingtonde.gov::16e45a41-261b-4f2d-9fc6-011cf83a8df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CFF5"/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774178-5D2E-4337-BA05-3508C1D26AB7}" v="422" dt="2026-10-05T15:44:21.481"/>
    <p1510:client id="{A6B3D9FE-7CFA-2EF6-2514-C3408FB6E7B3}" v="358" dt="2026-10-05T15:37:52.684"/>
  </p1510:revLst>
</p1510:revInfo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Weir" userId="S::pweir@wilmingtonde.gov::294dda87-7c74-4322-b2f3-84b7da758f51" providerId="AD" clId="Web-{A6B3D9FE-7CFA-2EF6-2514-C3408FB6E7B3}"/>
    <pc:docChg chg="modSld">
      <pc:chgData name="Peter Weir" userId="S::pweir@wilmingtonde.gov::294dda87-7c74-4322-b2f3-84b7da758f51" providerId="AD" clId="Web-{A6B3D9FE-7CFA-2EF6-2514-C3408FB6E7B3}" dt="2026-10-05T15:37:52.684" v="189" actId="20577"/>
      <pc:docMkLst>
        <pc:docMk/>
      </pc:docMkLst>
      <pc:sldChg chg="modSp">
        <pc:chgData name="Peter Weir" userId="S::pweir@wilmingtonde.gov::294dda87-7c74-4322-b2f3-84b7da758f51" providerId="AD" clId="Web-{A6B3D9FE-7CFA-2EF6-2514-C3408FB6E7B3}" dt="2026-10-05T15:37:52.684" v="189" actId="20577"/>
        <pc:sldMkLst>
          <pc:docMk/>
          <pc:sldMk cId="1018847839" sldId="613"/>
        </pc:sldMkLst>
        <pc:spChg chg="mod">
          <ac:chgData name="Peter Weir" userId="S::pweir@wilmingtonde.gov::294dda87-7c74-4322-b2f3-84b7da758f51" providerId="AD" clId="Web-{A6B3D9FE-7CFA-2EF6-2514-C3408FB6E7B3}" dt="2026-10-05T15:37:52.684" v="189" actId="20577"/>
          <ac:spMkLst>
            <pc:docMk/>
            <pc:sldMk cId="1018847839" sldId="613"/>
            <ac:spMk id="4" creationId="{8E0FFB4B-8E9D-3D27-62BA-058C43D8B513}"/>
          </ac:spMkLst>
        </pc:spChg>
        <pc:spChg chg="mod">
          <ac:chgData name="Peter Weir" userId="S::pweir@wilmingtonde.gov::294dda87-7c74-4322-b2f3-84b7da758f51" providerId="AD" clId="Web-{A6B3D9FE-7CFA-2EF6-2514-C3408FB6E7B3}" dt="2026-10-05T15:25:03.420" v="185" actId="20577"/>
          <ac:spMkLst>
            <pc:docMk/>
            <pc:sldMk cId="1018847839" sldId="613"/>
            <ac:spMk id="6" creationId="{88C3D418-1E39-7C1F-48BF-AC6231C4404A}"/>
          </ac:spMkLst>
        </pc:spChg>
      </pc:sldChg>
    </pc:docChg>
  </pc:docChgLst>
  <pc:docChgLst>
    <pc:chgData name="Sean J. Park" userId="d71260b7-28bc-442e-aab1-15584217a0a9" providerId="ADAL" clId="{A6879970-91F8-40FA-92A7-5BED7F1A42B2}"/>
    <pc:docChg chg="undo custSel addSld modSld sldOrd">
      <pc:chgData name="Sean J. Park" userId="d71260b7-28bc-442e-aab1-15584217a0a9" providerId="ADAL" clId="{A6879970-91F8-40FA-92A7-5BED7F1A42B2}" dt="2026-10-05T15:44:21.481" v="5052" actId="20577"/>
      <pc:docMkLst>
        <pc:docMk/>
      </pc:docMkLst>
      <pc:sldChg chg="modSp mod">
        <pc:chgData name="Sean J. Park" userId="d71260b7-28bc-442e-aab1-15584217a0a9" providerId="ADAL" clId="{A6879970-91F8-40FA-92A7-5BED7F1A42B2}" dt="2026-10-05T15:40:49.863" v="5038" actId="20577"/>
        <pc:sldMkLst>
          <pc:docMk/>
          <pc:sldMk cId="1997677451" sldId="320"/>
        </pc:sldMkLst>
        <pc:graphicFrameChg chg="mod modGraphic">
          <ac:chgData name="Sean J. Park" userId="d71260b7-28bc-442e-aab1-15584217a0a9" providerId="ADAL" clId="{A6879970-91F8-40FA-92A7-5BED7F1A42B2}" dt="2026-10-05T15:40:49.863" v="5038" actId="20577"/>
          <ac:graphicFrameMkLst>
            <pc:docMk/>
            <pc:sldMk cId="1997677451" sldId="320"/>
            <ac:graphicFrameMk id="4" creationId="{B1796DEA-4B21-4CBF-87DD-2B2E0A1FB363}"/>
          </ac:graphicFrameMkLst>
        </pc:graphicFrameChg>
      </pc:sldChg>
      <pc:sldChg chg="modSp mod">
        <pc:chgData name="Sean J. Park" userId="d71260b7-28bc-442e-aab1-15584217a0a9" providerId="ADAL" clId="{A6879970-91F8-40FA-92A7-5BED7F1A42B2}" dt="2026-10-05T15:38:07.479" v="5032" actId="20577"/>
        <pc:sldMkLst>
          <pc:docMk/>
          <pc:sldMk cId="1018847839" sldId="613"/>
        </pc:sldMkLst>
        <pc:spChg chg="mod">
          <ac:chgData name="Sean J. Park" userId="d71260b7-28bc-442e-aab1-15584217a0a9" providerId="ADAL" clId="{A6879970-91F8-40FA-92A7-5BED7F1A42B2}" dt="2026-10-05T14:54:25.651" v="4449" actId="20577"/>
          <ac:spMkLst>
            <pc:docMk/>
            <pc:sldMk cId="1018847839" sldId="613"/>
            <ac:spMk id="4" creationId="{8E0FFB4B-8E9D-3D27-62BA-058C43D8B513}"/>
          </ac:spMkLst>
        </pc:spChg>
        <pc:spChg chg="mod">
          <ac:chgData name="Sean J. Park" userId="d71260b7-28bc-442e-aab1-15584217a0a9" providerId="ADAL" clId="{A6879970-91F8-40FA-92A7-5BED7F1A42B2}" dt="2026-10-05T15:38:07.479" v="5032" actId="20577"/>
          <ac:spMkLst>
            <pc:docMk/>
            <pc:sldMk cId="1018847839" sldId="613"/>
            <ac:spMk id="6" creationId="{88C3D418-1E39-7C1F-48BF-AC6231C4404A}"/>
          </ac:spMkLst>
        </pc:spChg>
        <pc:spChg chg="mod">
          <ac:chgData name="Sean J. Park" userId="d71260b7-28bc-442e-aab1-15584217a0a9" providerId="ADAL" clId="{A6879970-91F8-40FA-92A7-5BED7F1A42B2}" dt="2026-10-05T14:54:41.448" v="4450" actId="6549"/>
          <ac:spMkLst>
            <pc:docMk/>
            <pc:sldMk cId="1018847839" sldId="613"/>
            <ac:spMk id="7" creationId="{5D02916C-9B04-665A-988A-9DFC807AB186}"/>
          </ac:spMkLst>
        </pc:spChg>
      </pc:sldChg>
      <pc:sldChg chg="delSp modSp mod">
        <pc:chgData name="Sean J. Park" userId="d71260b7-28bc-442e-aab1-15584217a0a9" providerId="ADAL" clId="{A6879970-91F8-40FA-92A7-5BED7F1A42B2}" dt="2026-10-05T15:41:19.449" v="5051" actId="20577"/>
        <pc:sldMkLst>
          <pc:docMk/>
          <pc:sldMk cId="1136068508" sldId="626"/>
        </pc:sldMkLst>
        <pc:spChg chg="mod">
          <ac:chgData name="Sean J. Park" userId="d71260b7-28bc-442e-aab1-15584217a0a9" providerId="ADAL" clId="{A6879970-91F8-40FA-92A7-5BED7F1A42B2}" dt="2026-10-05T15:41:19.449" v="5051" actId="20577"/>
          <ac:spMkLst>
            <pc:docMk/>
            <pc:sldMk cId="1136068508" sldId="626"/>
            <ac:spMk id="3" creationId="{D464FD86-5D62-D307-42DA-89111333B9B3}"/>
          </ac:spMkLst>
        </pc:spChg>
        <pc:spChg chg="del mod">
          <ac:chgData name="Sean J. Park" userId="d71260b7-28bc-442e-aab1-15584217a0a9" providerId="ADAL" clId="{A6879970-91F8-40FA-92A7-5BED7F1A42B2}" dt="2026-10-05T13:59:51.995" v="1712" actId="478"/>
          <ac:spMkLst>
            <pc:docMk/>
            <pc:sldMk cId="1136068508" sldId="626"/>
            <ac:spMk id="5" creationId="{A65BF8FA-3348-082E-A981-35E9844E1416}"/>
          </ac:spMkLst>
        </pc:spChg>
      </pc:sldChg>
      <pc:sldChg chg="modSp mod ord">
        <pc:chgData name="Sean J. Park" userId="d71260b7-28bc-442e-aab1-15584217a0a9" providerId="ADAL" clId="{A6879970-91F8-40FA-92A7-5BED7F1A42B2}" dt="2026-10-05T15:19:04.324" v="5013" actId="20577"/>
        <pc:sldMkLst>
          <pc:docMk/>
          <pc:sldMk cId="2974366872" sldId="628"/>
        </pc:sldMkLst>
        <pc:spChg chg="mod">
          <ac:chgData name="Sean J. Park" userId="d71260b7-28bc-442e-aab1-15584217a0a9" providerId="ADAL" clId="{A6879970-91F8-40FA-92A7-5BED7F1A42B2}" dt="2026-10-05T15:19:04.324" v="5013" actId="20577"/>
          <ac:spMkLst>
            <pc:docMk/>
            <pc:sldMk cId="2974366872" sldId="628"/>
            <ac:spMk id="3" creationId="{5C46CDA2-5DA0-1E73-B060-287E230CBB44}"/>
          </ac:spMkLst>
        </pc:spChg>
        <pc:spChg chg="mod">
          <ac:chgData name="Sean J. Park" userId="d71260b7-28bc-442e-aab1-15584217a0a9" providerId="ADAL" clId="{A6879970-91F8-40FA-92A7-5BED7F1A42B2}" dt="2026-10-05T13:43:38.201" v="275" actId="27636"/>
          <ac:spMkLst>
            <pc:docMk/>
            <pc:sldMk cId="2974366872" sldId="628"/>
            <ac:spMk id="7" creationId="{C6AC95EA-5901-0576-11F8-88C8A2B7D0D8}"/>
          </ac:spMkLst>
        </pc:spChg>
      </pc:sldChg>
      <pc:sldChg chg="modSp add mod">
        <pc:chgData name="Sean J. Park" userId="d71260b7-28bc-442e-aab1-15584217a0a9" providerId="ADAL" clId="{A6879970-91F8-40FA-92A7-5BED7F1A42B2}" dt="2026-10-05T15:44:21.481" v="5052" actId="20577"/>
        <pc:sldMkLst>
          <pc:docMk/>
          <pc:sldMk cId="949656457" sldId="636"/>
        </pc:sldMkLst>
        <pc:spChg chg="mod">
          <ac:chgData name="Sean J. Park" userId="d71260b7-28bc-442e-aab1-15584217a0a9" providerId="ADAL" clId="{A6879970-91F8-40FA-92A7-5BED7F1A42B2}" dt="2026-10-05T15:44:21.481" v="5052" actId="20577"/>
          <ac:spMkLst>
            <pc:docMk/>
            <pc:sldMk cId="949656457" sldId="636"/>
            <ac:spMk id="3" creationId="{8379C866-1258-0C8A-1E91-7B47DEF4A06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40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340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2C6ED21-9F97-4B18-BE39-2D5A7C86DDA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54113"/>
            <a:ext cx="5540375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0"/>
            <a:ext cx="3037840" cy="46340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70"/>
            <a:ext cx="3037840" cy="46340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592738-D6B2-48B6-A95B-E74F7AABDD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309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Names of 4 commitments and years</a:t>
            </a:r>
          </a:p>
          <a:p>
            <a:r>
              <a:rPr lang="en-US"/>
              <a:t>Define the pipeline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12916E-25CD-47EA-BE2F-E5CF1744072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983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Notes: 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12916E-25CD-47EA-BE2F-E5CF1744072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996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4D119-36BC-8997-8D05-46F3A97F97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B0C44C-81D0-B82E-F5F7-FB42378E29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863BA-C3F8-27E0-B2A4-4B8553E2A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16905-42E4-7853-B7A0-CDD338FBC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AB49C-853A-EB7C-8168-978BA3167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868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E2C34-2BC6-645E-ABBD-9543BDDF8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C6ED1-1DA7-AA79-9D48-1990A54AB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175B8-5820-819C-A4EC-8FEB68DB8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A5F128-2C4C-30B5-08B2-B84494997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28057-FAF9-3960-0956-B2EC90D68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362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12D09-15DA-9842-CC6A-CB3947640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A61335-9188-7755-ABB3-5545D6AA5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16D77-124D-5830-5BD1-6059D2909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59300-B7B8-2BEB-8009-B747F2112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A104E-0F9E-E32E-DED8-EF7504CF2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544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BE8C3-5DEF-DEC7-D2F0-110F2BDD9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B078D-DEA0-89F2-D42D-6869DFC730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736047-B09A-B3DF-C583-366EA65DAE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8BF6B3-AED1-B53B-39A5-A2B8B2933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B1768D-B1F1-8BF9-41C0-B5CEC9B39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CD95C0-4C1B-8986-3696-3804BA49E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924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EE630-0ED9-A176-2A7B-6FC5AD70A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1D10C4-A523-EE8F-FAB8-64D7723D8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8479DC-BBDF-7384-64CA-CA3C8B3DD6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A4362E-A0CB-4D58-C655-419ED892EE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C500B1-724A-E6E8-8B4C-F303F0A2AB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49B608-15D9-0551-9F3C-8C6E9F08A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581CAF-F422-B204-F3A0-988A4A5E8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272CC4D-F6C7-8B46-1AD2-B64E1A58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850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0C926-E5C4-FA5A-B375-1A7A6F295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51DC99-A008-B976-86C7-CFD4B5EDC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9AF534-8474-0408-1846-C8C241D99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28FC48-AAA7-6600-8893-1AFE2A0A9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919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8C7B9D-E2DF-7F93-0A8D-3F7FE228F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B68A95-D257-E491-0BFF-DDFAE155E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7869C3-77DA-6EF7-39C0-557A21DFC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098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AB727-0BFD-4811-9115-8F7EA703B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691BD9-1D67-2949-B79B-C394E92215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D5CFD0-3995-8127-FC1E-AEB3B79E89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CB4763-DC05-88B3-41B1-AA1410EE2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EA474-078D-4E9B-9B14-09A87B19DC46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7F72BC-9A60-65C2-7224-EAC1EAA2F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73B72E-EB81-7542-1C91-150BF9D53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04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36626-CA2F-56ED-E3B4-C12430786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51CEE1-32C4-E0B4-458D-70D12B6886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C35871-715D-D5FC-D264-26BD00101A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C6137C-E119-BF61-865B-9136BB081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7D986-8816-4272-A432-0437A28A9828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6A4797-4658-A878-DAD7-A020B982F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ED3D34-0BD0-F002-ACB8-BE0C974E4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635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BB129-C239-97D0-21A5-867700F14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E05609-12E0-AF5B-D978-B0D7F43A71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A6B7B6-E3C2-1204-CA16-14B14D157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0981D-FDAC-3C99-34E2-4DF504072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B1068-AF7F-52DC-08E0-E2C523857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317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B83B3F-66FD-12F5-9390-2EE444D7DD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DADB90-71AF-971B-6145-5491094177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4F0E0-5E39-011F-662F-727A36A84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89697A-E6A4-7A61-A29D-F66D626D8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1A028-C7F1-33EB-17AA-4D312E3F5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689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itle2013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989"/>
            <a:ext cx="12193760" cy="6858990"/>
          </a:xfrm>
          <a:prstGeom prst="rect">
            <a:avLst/>
          </a:prstGeom>
        </p:spPr>
      </p:pic>
      <p:sp>
        <p:nvSpPr>
          <p:cNvPr id="3" name="Rectangle 2"/>
          <p:cNvSpPr/>
          <p:nvPr userDrawn="1"/>
        </p:nvSpPr>
        <p:spPr>
          <a:xfrm>
            <a:off x="304800" y="457200"/>
            <a:ext cx="5791200" cy="5334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66405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C71488-0AF4-CF79-346F-AF09D76BF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48E0FF-DA61-0546-BAD4-C71B8C51A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1E642-AC44-DAF0-8510-070569C6AD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6E202-B606-4609-B914-27C9371A1F6D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D6FC5-6B2C-6F07-5731-6E44A9C41C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106C5-59FE-B4D0-4625-1FA7320962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741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78A1930-931E-0FD1-43A0-85D599F9C2F3}"/>
              </a:ext>
            </a:extLst>
          </p:cNvPr>
          <p:cNvSpPr/>
          <p:nvPr/>
        </p:nvSpPr>
        <p:spPr>
          <a:xfrm>
            <a:off x="0" y="0"/>
            <a:ext cx="12192000" cy="7069024"/>
          </a:xfrm>
          <a:custGeom>
            <a:avLst/>
            <a:gdLst/>
            <a:ahLst/>
            <a:cxnLst/>
            <a:rect l="l" t="t" r="r" b="b"/>
            <a:pathLst>
              <a:path w="20994234" h="1880726">
                <a:moveTo>
                  <a:pt x="0" y="0"/>
                </a:moveTo>
                <a:lnTo>
                  <a:pt x="20994234" y="0"/>
                </a:lnTo>
                <a:lnTo>
                  <a:pt x="20994234" y="1880726"/>
                </a:lnTo>
                <a:lnTo>
                  <a:pt x="0" y="18807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5754" b="-19129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id="{12468445-7BCE-D083-4F5B-5814A4E06BD1}"/>
              </a:ext>
            </a:extLst>
          </p:cNvPr>
          <p:cNvSpPr/>
          <p:nvPr/>
        </p:nvSpPr>
        <p:spPr>
          <a:xfrm>
            <a:off x="5208813" y="1001486"/>
            <a:ext cx="1774371" cy="1719943"/>
          </a:xfrm>
          <a:custGeom>
            <a:avLst/>
            <a:gdLst/>
            <a:ahLst/>
            <a:cxnLst/>
            <a:rect l="l" t="t" r="r" b="b"/>
            <a:pathLst>
              <a:path w="1490034" h="1490034">
                <a:moveTo>
                  <a:pt x="0" y="0"/>
                </a:moveTo>
                <a:lnTo>
                  <a:pt x="1490034" y="0"/>
                </a:lnTo>
                <a:lnTo>
                  <a:pt x="1490034" y="1490034"/>
                </a:lnTo>
                <a:lnTo>
                  <a:pt x="0" y="14900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3F94D7F-775D-1AAF-E7EC-FC32FCA918E8}"/>
              </a:ext>
            </a:extLst>
          </p:cNvPr>
          <p:cNvSpPr txBox="1">
            <a:spLocks/>
          </p:cNvSpPr>
          <p:nvPr/>
        </p:nvSpPr>
        <p:spPr>
          <a:xfrm>
            <a:off x="-1" y="3169841"/>
            <a:ext cx="12192000" cy="3450771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b="1" dirty="0">
                <a:solidFill>
                  <a:schemeClr val="bg1"/>
                </a:solidFill>
                <a:latin typeface="Open Sans Bold"/>
              </a:rPr>
              <a:t>City of Wilmington</a:t>
            </a:r>
            <a:br>
              <a:rPr lang="en-US" sz="5400" b="1" dirty="0">
                <a:latin typeface="Open Sans Bold"/>
              </a:rPr>
            </a:br>
            <a:r>
              <a:rPr lang="en-US" sz="5400" b="1" dirty="0">
                <a:solidFill>
                  <a:schemeClr val="bg1"/>
                </a:solidFill>
                <a:latin typeface="Open Sans Bold"/>
              </a:rPr>
              <a:t>Office of Economic Development</a:t>
            </a:r>
            <a:r>
              <a:rPr lang="en-US" sz="6000" b="1" dirty="0">
                <a:solidFill>
                  <a:schemeClr val="bg1"/>
                </a:solidFill>
                <a:latin typeface="Open Sans Bold"/>
              </a:rPr>
              <a:t> </a:t>
            </a:r>
            <a:br>
              <a:rPr lang="en-US" sz="6000" b="1" dirty="0">
                <a:latin typeface="Open Sans Bold"/>
              </a:rPr>
            </a:br>
            <a:br>
              <a:rPr lang="en-US" sz="6000" b="1" dirty="0">
                <a:latin typeface="Open Sans Bold"/>
              </a:rPr>
            </a:br>
            <a:r>
              <a:rPr lang="en-US" sz="3000" dirty="0">
                <a:solidFill>
                  <a:schemeClr val="bg1"/>
                </a:solidFill>
                <a:latin typeface="Open Sans Bold"/>
              </a:rPr>
              <a:t>October 2026</a:t>
            </a:r>
          </a:p>
        </p:txBody>
      </p:sp>
    </p:spTree>
    <p:extLst>
      <p:ext uri="{BB962C8B-B14F-4D97-AF65-F5344CB8AC3E}">
        <p14:creationId xmlns:p14="http://schemas.microsoft.com/office/powerpoint/2010/main" val="2062206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46CDA2-5DA0-1E73-B060-287E230CB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881" y="1243755"/>
            <a:ext cx="10842171" cy="4822372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Resonance started working with OED and New Castle County on an economic development strategic plan for the City/County in April 2026. The plan focuses on a strategy to develop Wilmington’s commercial corridors, target industry clusters (traded sectors), and workforce pipelines.</a:t>
            </a:r>
          </a:p>
          <a:p>
            <a:pPr lvl="1">
              <a:lnSpc>
                <a:spcPct val="120000"/>
              </a:lnSpc>
            </a:pPr>
            <a:r>
              <a:rPr lang="en-US" sz="20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Commercial Corridors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Concord Avenue • 4th Street (DE 9) • Southbridge (S Heald Street / New Castle Avenue) • Lancaster Avenue (DE 48) • Maryland Avenue (DE 4) • North Market Street / US 13 Business • Northeast Boulevard (US 13) • Union Street</a:t>
            </a:r>
          </a:p>
          <a:p>
            <a:pPr lvl="1">
              <a:lnSpc>
                <a:spcPct val="120000"/>
              </a:lnSpc>
            </a:pPr>
            <a:r>
              <a:rPr lang="en-US" sz="20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Target Industry Clusters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Financial &amp; Business Services • Life Sciences • Advanced Manufacturing • Food &amp; Beverage Manufacturing • Logistics</a:t>
            </a:r>
          </a:p>
          <a:p>
            <a:pPr lvl="1">
              <a:lnSpc>
                <a:spcPct val="120000"/>
              </a:lnSpc>
            </a:pPr>
            <a:r>
              <a:rPr lang="en-US" sz="2000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Placemaking &amp; Economic Identity</a:t>
            </a: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Using corridor and target industry analysis to create an investment narrative for potential new businesses, developers, and site selectors</a:t>
            </a:r>
          </a:p>
          <a:p>
            <a:pPr>
              <a:lnSpc>
                <a:spcPct val="120000"/>
              </a:lnSpc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Upcoming engagements with Resonance includes a roundtable of commercial corridor representatives on October 19 and a presentation to City Council and/or Finance and Economic Development Committee after the draft report is completed.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CB3D4C57-38E0-455C-1418-8545BF3ED375}"/>
              </a:ext>
            </a:extLst>
          </p:cNvPr>
          <p:cNvSpPr/>
          <p:nvPr/>
        </p:nvSpPr>
        <p:spPr>
          <a:xfrm>
            <a:off x="0" y="-73957"/>
            <a:ext cx="12192000" cy="1112702"/>
          </a:xfrm>
          <a:custGeom>
            <a:avLst/>
            <a:gdLst/>
            <a:ahLst/>
            <a:cxnLst/>
            <a:rect l="l" t="t" r="r" b="b"/>
            <a:pathLst>
              <a:path w="20994234" h="1880726">
                <a:moveTo>
                  <a:pt x="0" y="0"/>
                </a:moveTo>
                <a:lnTo>
                  <a:pt x="20994234" y="0"/>
                </a:lnTo>
                <a:lnTo>
                  <a:pt x="20994234" y="1880726"/>
                </a:lnTo>
                <a:lnTo>
                  <a:pt x="0" y="18807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5754" b="-19129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6AC95EA-5901-0576-11F8-88C8A2B7D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112" y="-73957"/>
            <a:ext cx="7244495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Open Sans Bold"/>
              </a:rPr>
              <a:t>Strategic Plan Update</a:t>
            </a: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293CC7F6-8974-D86C-2F00-5B697FAF1552}"/>
              </a:ext>
            </a:extLst>
          </p:cNvPr>
          <p:cNvSpPr/>
          <p:nvPr/>
        </p:nvSpPr>
        <p:spPr>
          <a:xfrm>
            <a:off x="10936169" y="0"/>
            <a:ext cx="986718" cy="934313"/>
          </a:xfrm>
          <a:custGeom>
            <a:avLst/>
            <a:gdLst/>
            <a:ahLst/>
            <a:cxnLst/>
            <a:rect l="l" t="t" r="r" b="b"/>
            <a:pathLst>
              <a:path w="1490034" h="1490034">
                <a:moveTo>
                  <a:pt x="0" y="0"/>
                </a:moveTo>
                <a:lnTo>
                  <a:pt x="1490034" y="0"/>
                </a:lnTo>
                <a:lnTo>
                  <a:pt x="1490034" y="1490034"/>
                </a:lnTo>
                <a:lnTo>
                  <a:pt x="0" y="14900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366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64FD86-5D62-D307-42DA-89111333B9B3}"/>
              </a:ext>
            </a:extLst>
          </p:cNvPr>
          <p:cNvSpPr txBox="1"/>
          <p:nvPr/>
        </p:nvSpPr>
        <p:spPr>
          <a:xfrm>
            <a:off x="457025" y="1335124"/>
            <a:ext cx="10363550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u="sng" dirty="0">
                <a:latin typeface="Open Sans"/>
                <a:ea typeface="Open Sans"/>
                <a:cs typeface="Open Sans"/>
              </a:rPr>
              <a:t>Target Industry Clusters</a:t>
            </a:r>
            <a:r>
              <a:rPr lang="en-US" dirty="0">
                <a:latin typeface="Open Sans"/>
                <a:ea typeface="Open Sans"/>
                <a:cs typeface="Open Sans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Corteva (Advanced Manufacturing):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140 jobs with $35M payroll since January 2026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$4.3M investment into the 45,000 </a:t>
            </a:r>
            <a:r>
              <a:rPr lang="en-US" dirty="0" err="1">
                <a:latin typeface="Open Sans"/>
                <a:ea typeface="Open Sans"/>
                <a:cs typeface="Open Sans"/>
              </a:rPr>
              <a:t>sq.ft</a:t>
            </a:r>
            <a:r>
              <a:rPr lang="en-US" dirty="0">
                <a:latin typeface="Open Sans"/>
                <a:ea typeface="Open Sans"/>
                <a:cs typeface="Open Sans"/>
              </a:rPr>
              <a:t>. office space at 1000 N. West Street, 10-year lease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B&amp;M Meats (Food and Beverage Manufacturing):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Commerce St. expansion underway with 100 new jobs expected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$45M private investment (90,000 </a:t>
            </a:r>
            <a:r>
              <a:rPr lang="en-US" dirty="0" err="1">
                <a:latin typeface="Open Sans"/>
                <a:ea typeface="Open Sans"/>
                <a:cs typeface="Open Sans"/>
              </a:rPr>
              <a:t>sq.ft</a:t>
            </a:r>
            <a:r>
              <a:rPr lang="en-US" dirty="0">
                <a:latin typeface="Open Sans"/>
                <a:ea typeface="Open Sans"/>
                <a:cs typeface="Open Sans"/>
              </a:rPr>
              <a:t>.) to expand frozen meat production and add prepared meats production serving businesses such as Subway and Jersey Mike’s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Incyte (Life Sciences):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200 jobs expected by December 2028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80,000 </a:t>
            </a:r>
            <a:r>
              <a:rPr lang="en-US" dirty="0" err="1">
                <a:latin typeface="Open Sans"/>
                <a:ea typeface="Open Sans"/>
                <a:cs typeface="Open Sans"/>
              </a:rPr>
              <a:t>sq.ft</a:t>
            </a:r>
            <a:r>
              <a:rPr lang="en-US" dirty="0">
                <a:latin typeface="Open Sans"/>
                <a:ea typeface="Open Sans"/>
                <a:cs typeface="Open Sans"/>
              </a:rPr>
              <a:t>. office space leased for 10 years in </a:t>
            </a:r>
            <a:r>
              <a:rPr lang="en-US" dirty="0" err="1">
                <a:latin typeface="Open Sans"/>
                <a:ea typeface="Open Sans"/>
                <a:cs typeface="Open Sans"/>
              </a:rPr>
              <a:t>Bracebridge</a:t>
            </a:r>
            <a:r>
              <a:rPr lang="en-US" dirty="0">
                <a:latin typeface="Open Sans"/>
                <a:ea typeface="Open Sans"/>
                <a:cs typeface="Open Sans"/>
              </a:rPr>
              <a:t> 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Port of Wilmington Edgemoor Expansion (Logistics):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$670M investment that broke ground on September 2026 (outside City boundary)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Phase 1 set to complete in 2029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Expands container capacity 4x and creates need for local workforce pipeline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10" name="Freeform 2">
            <a:extLst>
              <a:ext uri="{FF2B5EF4-FFF2-40B4-BE49-F238E27FC236}">
                <a16:creationId xmlns:a16="http://schemas.microsoft.com/office/drawing/2014/main" id="{F0AF7CE5-F01F-CD91-F934-10200FC6DDEE}"/>
              </a:ext>
            </a:extLst>
          </p:cNvPr>
          <p:cNvSpPr/>
          <p:nvPr/>
        </p:nvSpPr>
        <p:spPr>
          <a:xfrm>
            <a:off x="0" y="0"/>
            <a:ext cx="12192000" cy="1112702"/>
          </a:xfrm>
          <a:custGeom>
            <a:avLst/>
            <a:gdLst/>
            <a:ahLst/>
            <a:cxnLst/>
            <a:rect l="l" t="t" r="r" b="b"/>
            <a:pathLst>
              <a:path w="20994234" h="1880726">
                <a:moveTo>
                  <a:pt x="0" y="0"/>
                </a:moveTo>
                <a:lnTo>
                  <a:pt x="20994234" y="0"/>
                </a:lnTo>
                <a:lnTo>
                  <a:pt x="20994234" y="1880726"/>
                </a:lnTo>
                <a:lnTo>
                  <a:pt x="0" y="18807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5754" b="-19129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7453D05-0209-8319-1721-DEBA1C9D7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56" y="0"/>
            <a:ext cx="5402344" cy="13255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  <a:latin typeface="Open Sans Bold"/>
              </a:rPr>
              <a:t>New Businesses</a:t>
            </a: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E9C79BBB-8829-8728-2C00-520878E7357F}"/>
              </a:ext>
            </a:extLst>
          </p:cNvPr>
          <p:cNvSpPr/>
          <p:nvPr/>
        </p:nvSpPr>
        <p:spPr>
          <a:xfrm>
            <a:off x="10968826" y="89193"/>
            <a:ext cx="986718" cy="934313"/>
          </a:xfrm>
          <a:custGeom>
            <a:avLst/>
            <a:gdLst/>
            <a:ahLst/>
            <a:cxnLst/>
            <a:rect l="l" t="t" r="r" b="b"/>
            <a:pathLst>
              <a:path w="1490034" h="1490034">
                <a:moveTo>
                  <a:pt x="0" y="0"/>
                </a:moveTo>
                <a:lnTo>
                  <a:pt x="1490034" y="0"/>
                </a:lnTo>
                <a:lnTo>
                  <a:pt x="1490034" y="1490034"/>
                </a:lnTo>
                <a:lnTo>
                  <a:pt x="0" y="14900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068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23A17-6665-4B56-46C6-E86F7F335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79C866-1258-0C8A-1E91-7B47DEF4A064}"/>
              </a:ext>
            </a:extLst>
          </p:cNvPr>
          <p:cNvSpPr txBox="1"/>
          <p:nvPr/>
        </p:nvSpPr>
        <p:spPr>
          <a:xfrm>
            <a:off x="457025" y="1207616"/>
            <a:ext cx="11498519" cy="54784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u="sng" dirty="0">
                <a:latin typeface="Open Sans"/>
                <a:ea typeface="Open Sans"/>
                <a:cs typeface="Open Sans"/>
              </a:rPr>
              <a:t>Local Clusters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/>
                <a:ea typeface="Open Sans"/>
                <a:cs typeface="Open Sans"/>
              </a:rPr>
              <a:t>Adam Four Shopping Center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/>
                <a:ea typeface="Open Sans"/>
                <a:cs typeface="Open Sans"/>
              </a:rPr>
              <a:t>Chicago Trend under contract to purchase by January 2027, currently speaking to potential investment partners and will open a public offering for community investment in October 2026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/>
                <a:ea typeface="Open Sans"/>
                <a:cs typeface="Open Sans"/>
              </a:rPr>
              <a:t>Strategic Fund $500K commitment for anchor investment in the 4</a:t>
            </a:r>
            <a:r>
              <a:rPr lang="en-US" sz="1400" baseline="30000" dirty="0">
                <a:latin typeface="Open Sans"/>
                <a:ea typeface="Open Sans"/>
                <a:cs typeface="Open Sans"/>
              </a:rPr>
              <a:t>th</a:t>
            </a:r>
            <a:r>
              <a:rPr lang="en-US" sz="1400" dirty="0">
                <a:latin typeface="Open Sans"/>
                <a:ea typeface="Open Sans"/>
                <a:cs typeface="Open Sans"/>
              </a:rPr>
              <a:t> Street Corridor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/>
                <a:ea typeface="Open Sans"/>
                <a:cs typeface="Open Sans"/>
              </a:rPr>
              <a:t>Currently less than 50% retail leased, negotiating lease terms with Pathmark replacing Great Valu Markets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/>
                <a:ea typeface="Open Sans"/>
                <a:cs typeface="Open Sans"/>
              </a:rPr>
              <a:t>Restaurants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>
                <a:latin typeface="Open Sans"/>
                <a:ea typeface="Open Sans"/>
                <a:cs typeface="Open Sans"/>
              </a:rPr>
              <a:t>Esme (</a:t>
            </a:r>
            <a:r>
              <a:rPr lang="en-US" sz="1400" dirty="0">
                <a:latin typeface="Open Sans"/>
                <a:ea typeface="Open Sans"/>
                <a:cs typeface="Open Sans"/>
              </a:rPr>
              <a:t>625 N. Market St): Mediterranean restaurant opened May 2026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/>
                <a:ea typeface="Open Sans"/>
                <a:cs typeface="Open Sans"/>
              </a:rPr>
              <a:t>Oath '84 (902 N. Market St.): Opened July 2026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/>
                <a:ea typeface="Open Sans"/>
                <a:cs typeface="Open Sans"/>
              </a:rPr>
              <a:t>Villa </a:t>
            </a:r>
            <a:r>
              <a:rPr lang="en-US" sz="1400" dirty="0" err="1">
                <a:latin typeface="Open Sans"/>
                <a:ea typeface="Open Sans"/>
                <a:cs typeface="Open Sans"/>
              </a:rPr>
              <a:t>Italiana</a:t>
            </a:r>
            <a:r>
              <a:rPr lang="en-US" sz="1400" dirty="0">
                <a:latin typeface="Open Sans"/>
                <a:ea typeface="Open Sans"/>
                <a:cs typeface="Open Sans"/>
              </a:rPr>
              <a:t> (218 N Market St): Italian/Mediterranean restaurant opened September 2026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/>
                <a:ea typeface="Open Sans"/>
                <a:cs typeface="Open Sans"/>
              </a:rPr>
              <a:t>Karma's Korner (1836 Lovering Ave): Under development, expected open by November 2026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latin typeface="Open Sans"/>
                <a:ea typeface="Open Sans"/>
                <a:cs typeface="Open Sans"/>
              </a:rPr>
              <a:t>Bardea</a:t>
            </a:r>
            <a:r>
              <a:rPr lang="en-US" sz="1400" dirty="0">
                <a:latin typeface="Open Sans"/>
                <a:ea typeface="Open Sans"/>
                <a:cs typeface="Open Sans"/>
              </a:rPr>
              <a:t> coffee expansion: King St commissary kitchen serving Downtown, Riverfront, Trolley Square locations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/>
                <a:ea typeface="Open Sans"/>
                <a:cs typeface="Open Sans"/>
              </a:rPr>
              <a:t>The Nyam On Go (801 E 7</a:t>
            </a:r>
            <a:r>
              <a:rPr lang="en-US" sz="1400" baseline="30000" dirty="0">
                <a:latin typeface="Open Sans"/>
                <a:ea typeface="Open Sans"/>
                <a:cs typeface="Open Sans"/>
              </a:rPr>
              <a:t>th</a:t>
            </a:r>
            <a:r>
              <a:rPr lang="en-US" sz="1400" dirty="0">
                <a:latin typeface="Open Sans"/>
                <a:ea typeface="Open Sans"/>
                <a:cs typeface="Open Sans"/>
              </a:rPr>
              <a:t> St): Jamaican restaurant opened July 2026 replacing Jerry Deen’s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/>
                <a:ea typeface="Open Sans"/>
                <a:cs typeface="Open Sans"/>
              </a:rPr>
              <a:t>Nas Homes LLC (2923 N Market St): $1.2M mixed use development with coffee and restaurant options on the ground floor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/>
                <a:ea typeface="Open Sans"/>
                <a:cs typeface="Open Sans"/>
              </a:rPr>
              <a:t>Retail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latin typeface="Open Sans"/>
                <a:ea typeface="Open Sans"/>
                <a:cs typeface="Open Sans"/>
              </a:rPr>
              <a:t>Juxtamod</a:t>
            </a:r>
            <a:r>
              <a:rPr lang="en-US" sz="1400" dirty="0">
                <a:latin typeface="Open Sans"/>
                <a:ea typeface="Open Sans"/>
                <a:cs typeface="Open Sans"/>
              </a:rPr>
              <a:t> (308 N Market): boutique luxury fashion house opened August 2026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/>
                <a:ea typeface="Open Sans"/>
                <a:cs typeface="Open Sans"/>
              </a:rPr>
              <a:t>Huxley and Hiro (601 N Market St., 2</a:t>
            </a:r>
            <a:r>
              <a:rPr lang="en-US" sz="1400" baseline="30000" dirty="0">
                <a:latin typeface="Open Sans"/>
                <a:ea typeface="Open Sans"/>
                <a:cs typeface="Open Sans"/>
              </a:rPr>
              <a:t>nd</a:t>
            </a:r>
            <a:r>
              <a:rPr lang="en-US" sz="1400" dirty="0">
                <a:latin typeface="Open Sans"/>
                <a:ea typeface="Open Sans"/>
                <a:cs typeface="Open Sans"/>
              </a:rPr>
              <a:t> floor renovations) and Little Huxley at Hotel Dupont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Open Sans"/>
                <a:ea typeface="Open Sans"/>
                <a:cs typeface="Open Sans"/>
              </a:rPr>
              <a:t>Create Magic Art Shop (419 N Market St): art shop, gallery, and studio opened April 2026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err="1">
                <a:latin typeface="Open Sans"/>
                <a:ea typeface="Open Sans"/>
                <a:cs typeface="Open Sans"/>
              </a:rPr>
              <a:t>Fearna</a:t>
            </a:r>
            <a:r>
              <a:rPr lang="en-US" sz="1400" dirty="0">
                <a:latin typeface="Open Sans"/>
                <a:ea typeface="Open Sans"/>
                <a:cs typeface="Open Sans"/>
              </a:rPr>
              <a:t> LLC new bookstore (6 E 15</a:t>
            </a:r>
            <a:r>
              <a:rPr lang="en-US" sz="1400" baseline="30000" dirty="0">
                <a:latin typeface="Open Sans"/>
                <a:ea typeface="Open Sans"/>
                <a:cs typeface="Open Sans"/>
              </a:rPr>
              <a:t>th</a:t>
            </a:r>
            <a:r>
              <a:rPr lang="en-US" sz="1400" dirty="0">
                <a:latin typeface="Open Sans"/>
                <a:ea typeface="Open Sans"/>
                <a:cs typeface="Open Sans"/>
              </a:rPr>
              <a:t> St): $600K renovation underway for new bookstore replacing Evelyn’s previous location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Entertainment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The Clubhouse (401 S Madison St): indoor gold simulator bar expected to be completed in 2026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Solid Earth Studio (225 N Market St): pottery studio and classes opened in September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Services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Lord Make Me Over Salon (113 W 8th St): new hair salon opened August 2026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Delaware Spine Chiropractic (503 N Tatnall St): chiropractor office opened February 2026</a:t>
            </a:r>
          </a:p>
        </p:txBody>
      </p:sp>
      <p:sp>
        <p:nvSpPr>
          <p:cNvPr id="10" name="Freeform 2">
            <a:extLst>
              <a:ext uri="{FF2B5EF4-FFF2-40B4-BE49-F238E27FC236}">
                <a16:creationId xmlns:a16="http://schemas.microsoft.com/office/drawing/2014/main" id="{95FB5737-3878-974F-4CE5-C22D90042E12}"/>
              </a:ext>
            </a:extLst>
          </p:cNvPr>
          <p:cNvSpPr/>
          <p:nvPr/>
        </p:nvSpPr>
        <p:spPr>
          <a:xfrm>
            <a:off x="0" y="0"/>
            <a:ext cx="12192000" cy="1112702"/>
          </a:xfrm>
          <a:custGeom>
            <a:avLst/>
            <a:gdLst/>
            <a:ahLst/>
            <a:cxnLst/>
            <a:rect l="l" t="t" r="r" b="b"/>
            <a:pathLst>
              <a:path w="20994234" h="1880726">
                <a:moveTo>
                  <a:pt x="0" y="0"/>
                </a:moveTo>
                <a:lnTo>
                  <a:pt x="20994234" y="0"/>
                </a:lnTo>
                <a:lnTo>
                  <a:pt x="20994234" y="1880726"/>
                </a:lnTo>
                <a:lnTo>
                  <a:pt x="0" y="18807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5754" b="-19129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0BA9D1A-7427-30E9-EE8A-0FA4BDFD5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456" y="0"/>
            <a:ext cx="5402344" cy="13255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bg1"/>
                </a:solidFill>
                <a:latin typeface="Open Sans Bold"/>
              </a:rPr>
              <a:t>New Businesses</a:t>
            </a: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52F365FB-C1A5-FCC3-E249-E3911AB2CA88}"/>
              </a:ext>
            </a:extLst>
          </p:cNvPr>
          <p:cNvSpPr/>
          <p:nvPr/>
        </p:nvSpPr>
        <p:spPr>
          <a:xfrm>
            <a:off x="10968826" y="89193"/>
            <a:ext cx="986718" cy="934313"/>
          </a:xfrm>
          <a:custGeom>
            <a:avLst/>
            <a:gdLst/>
            <a:ahLst/>
            <a:cxnLst/>
            <a:rect l="l" t="t" r="r" b="b"/>
            <a:pathLst>
              <a:path w="1490034" h="1490034">
                <a:moveTo>
                  <a:pt x="0" y="0"/>
                </a:moveTo>
                <a:lnTo>
                  <a:pt x="1490034" y="0"/>
                </a:lnTo>
                <a:lnTo>
                  <a:pt x="1490034" y="1490034"/>
                </a:lnTo>
                <a:lnTo>
                  <a:pt x="0" y="14900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656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1796DEA-4B21-4CBF-87DD-2B2E0A1FB3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541670"/>
              </p:ext>
            </p:extLst>
          </p:nvPr>
        </p:nvGraphicFramePr>
        <p:xfrm>
          <a:off x="779254" y="1708915"/>
          <a:ext cx="10648897" cy="4123905"/>
        </p:xfrm>
        <a:graphic>
          <a:graphicData uri="http://schemas.openxmlformats.org/drawingml/2006/table">
            <a:tbl>
              <a:tblPr firstRow="1">
                <a:tableStyleId>{073A0DAA-6AF3-43AB-8588-CEC1D06C72B9}</a:tableStyleId>
              </a:tblPr>
              <a:tblGrid>
                <a:gridCol w="7442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06882">
                  <a:extLst>
                    <a:ext uri="{9D8B030D-6E8A-4147-A177-3AD203B41FA5}">
                      <a16:colId xmlns:a16="http://schemas.microsoft.com/office/drawing/2014/main" val="4240744058"/>
                    </a:ext>
                  </a:extLst>
                </a:gridCol>
              </a:tblGrid>
              <a:tr h="1005523">
                <a:tc>
                  <a:txBody>
                    <a:bodyPr/>
                    <a:lstStyle/>
                    <a:p>
                      <a:pPr algn="l" fontAlgn="b"/>
                      <a:endParaRPr lang="en-US" sz="1800" u="none" strike="noStrike" dirty="0">
                        <a:effectLst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  <a:latin typeface="Open Sans"/>
                          <a:ea typeface="Open Sans"/>
                          <a:cs typeface="Open Sans"/>
                        </a:rPr>
                        <a:t>Since July 1st, 2025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22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Open Sans"/>
                          <a:ea typeface="Open Sans"/>
                          <a:cs typeface="Open Sans"/>
                        </a:rPr>
                        <a:t>Fund Expenditures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u="none" strike="noStrike" dirty="0">
                          <a:effectLst/>
                          <a:latin typeface="Open Sans"/>
                          <a:ea typeface="Open Sans"/>
                          <a:cs typeface="Open Sans"/>
                        </a:rPr>
                        <a:t>$930,995</a:t>
                      </a:r>
                      <a:endParaRPr lang="en-US" dirty="0"/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4295">
                <a:tc>
                  <a:txBody>
                    <a:bodyPr/>
                    <a:lstStyle/>
                    <a:p>
                      <a:pPr lvl="1" algn="l">
                        <a:buNone/>
                      </a:pPr>
                      <a:r>
                        <a:rPr lang="en-US" sz="1800" b="0" u="sng" strike="noStrike" dirty="0">
                          <a:effectLst/>
                          <a:latin typeface="Open Sans"/>
                          <a:ea typeface="Open Sans"/>
                          <a:cs typeface="Open Sans"/>
                        </a:rPr>
                        <a:t>Percentage of Funds Spent on SMBEOs</a:t>
                      </a:r>
                      <a:endParaRPr lang="en-US" sz="1800" b="1" u="sng" strike="noStrike" dirty="0">
                        <a:effectLst/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endParaRPr lang="en-US" sz="1800" b="0" i="0" u="sng" strike="noStrike" baseline="0" noProof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sz="1800" b="0" i="0" u="sng" strike="noStrike" baseline="0" noProof="0" dirty="0">
                          <a:solidFill>
                            <a:srgbClr val="000000"/>
                          </a:solidFill>
                          <a:effectLst/>
                          <a:latin typeface="Open Sans"/>
                          <a:ea typeface="Open Sans"/>
                          <a:cs typeface="Open Sans"/>
                        </a:rPr>
                        <a:t>27%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7768536"/>
                  </a:ext>
                </a:extLst>
              </a:tr>
              <a:tr h="658090">
                <a:tc>
                  <a:txBody>
                    <a:bodyPr/>
                    <a:lstStyle/>
                    <a:p>
                      <a:pPr marL="0" indent="0" algn="l" fontAlgn="b">
                        <a:buNone/>
                      </a:pPr>
                      <a:r>
                        <a:rPr lang="en-US" sz="1800" b="0" u="none" strike="noStrike" dirty="0">
                          <a:effectLst/>
                        </a:rPr>
                        <a:t>         </a:t>
                      </a:r>
                      <a:r>
                        <a:rPr lang="en-US" sz="1800" b="0" u="sng" strike="noStrike" dirty="0">
                          <a:effectLst/>
                          <a:latin typeface="Open Sans"/>
                          <a:ea typeface="Open Sans"/>
                          <a:cs typeface="Open Sans"/>
                        </a:rPr>
                        <a:t>Funds Encumbered 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r>
                        <a:rPr lang="en-US" sz="1800" b="0" u="sng" strike="noStrike" dirty="0">
                          <a:effectLst/>
                          <a:latin typeface="Open Sans"/>
                          <a:ea typeface="Open Sans"/>
                          <a:cs typeface="Open Sans"/>
                        </a:rPr>
                        <a:t>$1,020,000</a:t>
                      </a:r>
                      <a:endParaRPr lang="en-US" sz="1800" b="0" u="sng" strike="noStrike" dirty="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31272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1" u="none" strike="noStrike" dirty="0">
                          <a:solidFill>
                            <a:schemeClr val="accent1"/>
                          </a:solidFill>
                          <a:effectLst/>
                          <a:latin typeface="Open Sans"/>
                          <a:ea typeface="Open Sans"/>
                          <a:cs typeface="Open Sans"/>
                        </a:rPr>
                        <a:t>Total Available Balance as of October 2026</a:t>
                      </a: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800" b="1" u="none" strike="noStrike" dirty="0">
                          <a:solidFill>
                            <a:schemeClr val="accent1"/>
                          </a:solidFill>
                          <a:effectLst/>
                          <a:latin typeface="Open Sans"/>
                          <a:ea typeface="Open Sans"/>
                          <a:cs typeface="Open Sans"/>
                        </a:rPr>
                        <a:t>$4,003,080</a:t>
                      </a:r>
                      <a:endParaRPr lang="en-US" sz="1800" b="1" u="none" strike="noStrike" dirty="0">
                        <a:solidFill>
                          <a:schemeClr val="accent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431696"/>
                  </a:ext>
                </a:extLst>
              </a:tr>
              <a:tr h="568628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1800" b="1" u="none" strike="noStrike" dirty="0">
                          <a:solidFill>
                            <a:schemeClr val="accent1"/>
                          </a:solidFill>
                          <a:effectLst/>
                        </a:rPr>
                        <a:t>        </a:t>
                      </a:r>
                      <a:r>
                        <a:rPr lang="en-US" sz="1800" b="0" u="sng" strike="noStrike" dirty="0">
                          <a:effectLst/>
                          <a:latin typeface="Open Sans"/>
                          <a:ea typeface="Open Sans"/>
                          <a:cs typeface="Open Sans"/>
                        </a:rPr>
                        <a:t>Pipeline (10)</a:t>
                      </a:r>
                      <a:endParaRPr lang="en-US" sz="1800" b="1" u="none" strike="noStrike" dirty="0">
                        <a:solidFill>
                          <a:schemeClr val="accent1"/>
                        </a:solidFill>
                        <a:effectLst/>
                        <a:latin typeface="Open Sans"/>
                        <a:ea typeface="Open Sans"/>
                        <a:cs typeface="Open Sans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u="sng" strike="noStrike" dirty="0">
                          <a:effectLst/>
                          <a:latin typeface="Open Sans"/>
                          <a:ea typeface="Open Sans"/>
                          <a:cs typeface="Open Sans"/>
                        </a:rPr>
                        <a:t>$1,791,000</a:t>
                      </a:r>
                      <a:endParaRPr lang="en-US" sz="1800" b="0" u="sng" strike="noStrike" dirty="0"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4489181"/>
                  </a:ext>
                </a:extLst>
              </a:tr>
            </a:tbl>
          </a:graphicData>
        </a:graphic>
      </p:graphicFrame>
      <p:sp>
        <p:nvSpPr>
          <p:cNvPr id="2" name="Freeform 2">
            <a:extLst>
              <a:ext uri="{FF2B5EF4-FFF2-40B4-BE49-F238E27FC236}">
                <a16:creationId xmlns:a16="http://schemas.microsoft.com/office/drawing/2014/main" id="{3F92A215-5F1E-DD93-4C55-633410D91CC6}"/>
              </a:ext>
            </a:extLst>
          </p:cNvPr>
          <p:cNvSpPr/>
          <p:nvPr/>
        </p:nvSpPr>
        <p:spPr>
          <a:xfrm>
            <a:off x="771551" y="630613"/>
            <a:ext cx="10648898" cy="1165530"/>
          </a:xfrm>
          <a:custGeom>
            <a:avLst/>
            <a:gdLst/>
            <a:ahLst/>
            <a:cxnLst/>
            <a:rect l="l" t="t" r="r" b="b"/>
            <a:pathLst>
              <a:path w="20994234" h="1880726">
                <a:moveTo>
                  <a:pt x="0" y="0"/>
                </a:moveTo>
                <a:lnTo>
                  <a:pt x="20994234" y="0"/>
                </a:lnTo>
                <a:lnTo>
                  <a:pt x="20994234" y="1880726"/>
                </a:lnTo>
                <a:lnTo>
                  <a:pt x="0" y="18807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5754" b="-19129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4ACB3F5-A8CA-5B85-DE9A-4E14B9EB9652}"/>
              </a:ext>
            </a:extLst>
          </p:cNvPr>
          <p:cNvSpPr txBox="1">
            <a:spLocks/>
          </p:cNvSpPr>
          <p:nvPr/>
        </p:nvSpPr>
        <p:spPr>
          <a:xfrm>
            <a:off x="1194399" y="939733"/>
            <a:ext cx="9963458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solidFill>
                  <a:schemeClr val="bg1"/>
                </a:solidFill>
                <a:latin typeface="Open Sans Bold"/>
              </a:rPr>
              <a:t>Economic Development Strategic Fund</a:t>
            </a:r>
          </a:p>
        </p:txBody>
      </p:sp>
    </p:spTree>
    <p:extLst>
      <p:ext uri="{BB962C8B-B14F-4D97-AF65-F5344CB8AC3E}">
        <p14:creationId xmlns:p14="http://schemas.microsoft.com/office/powerpoint/2010/main" val="1997677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E0FFB4B-8E9D-3D27-62BA-058C43D8B513}"/>
              </a:ext>
            </a:extLst>
          </p:cNvPr>
          <p:cNvSpPr txBox="1"/>
          <p:nvPr/>
        </p:nvSpPr>
        <p:spPr>
          <a:xfrm>
            <a:off x="813503" y="1436461"/>
            <a:ext cx="5184525" cy="3970318"/>
          </a:xfrm>
          <a:prstGeom prst="rect">
            <a:avLst/>
          </a:prstGeom>
          <a:solidFill>
            <a:srgbClr val="A6CFF5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u="sng" dirty="0">
                <a:latin typeface="Open Sans"/>
                <a:ea typeface="Open Sans"/>
                <a:cs typeface="Open Sans"/>
              </a:rPr>
              <a:t>Recent Commitments</a:t>
            </a:r>
            <a:br>
              <a:rPr lang="en-US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u="sng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 rtl="0" eaLnBrk="1" fontAlgn="b" latinLnBrk="0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Commitments</a:t>
            </a:r>
            <a:r>
              <a:rPr lang="en-US" sz="1800" i="0" u="none" strike="noStrike" kern="1200" dirty="0">
                <a:solidFill>
                  <a:srgbClr val="000000"/>
                </a:solidFill>
                <a:effectLst/>
                <a:latin typeface="Open Sans"/>
                <a:ea typeface="Open Sans"/>
                <a:cs typeface="Open Sans"/>
              </a:rPr>
              <a:t> paid</a:t>
            </a:r>
            <a:r>
              <a:rPr lang="en-US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(*)</a:t>
            </a:r>
            <a:r>
              <a:rPr lang="en-US" sz="1800" i="0" u="none" strike="noStrike" kern="1200" dirty="0">
                <a:solidFill>
                  <a:srgbClr val="000000"/>
                </a:solidFill>
                <a:effectLst/>
                <a:latin typeface="Open Sans"/>
                <a:ea typeface="Open Sans"/>
                <a:cs typeface="Open Sans"/>
              </a:rPr>
              <a:t> or underway: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/>
                <a:ea typeface="Open Sans"/>
                <a:cs typeface="Open Sans"/>
              </a:rPr>
              <a:t>Karma’s Korner (Trolley Sq)</a:t>
            </a:r>
            <a:endParaRPr lang="en-US"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/>
                <a:ea typeface="Open Sans"/>
                <a:cs typeface="Open Sans"/>
              </a:rPr>
              <a:t>Scratch's (Trolley Sq)</a:t>
            </a:r>
            <a:endParaRPr lang="en-US"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/>
                <a:ea typeface="Open Sans"/>
                <a:cs typeface="Open Sans"/>
              </a:rPr>
              <a:t>10Kthelongway (Downtown)*</a:t>
            </a:r>
            <a:endParaRPr lang="en-US"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err="1">
                <a:latin typeface="Open Sans"/>
                <a:ea typeface="Open Sans"/>
                <a:cs typeface="Open Sans"/>
              </a:rPr>
              <a:t>Juxtamod</a:t>
            </a:r>
            <a:r>
              <a:rPr lang="en-US">
                <a:latin typeface="Open Sans"/>
                <a:ea typeface="Open Sans"/>
                <a:cs typeface="Open Sans"/>
              </a:rPr>
              <a:t> (Downtown)*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/>
                <a:ea typeface="Open Sans"/>
                <a:cs typeface="Open Sans"/>
              </a:rPr>
              <a:t>Delaware Sensory Museum (Downtown)*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Open Sans"/>
                <a:ea typeface="Open Sans"/>
                <a:cs typeface="Open Sans"/>
              </a:rPr>
              <a:t>Bean Head Coffee Bar (Trinity Vicinity)*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err="1">
                <a:latin typeface="Open Sans"/>
                <a:ea typeface="Open Sans"/>
                <a:cs typeface="Open Sans"/>
              </a:rPr>
              <a:t>Ingniting</a:t>
            </a:r>
            <a:r>
              <a:rPr lang="en-US">
                <a:latin typeface="Open Sans"/>
                <a:ea typeface="Open Sans"/>
                <a:cs typeface="Open Sans"/>
              </a:rPr>
              <a:t> Delaware Edutainment Assoc. (Lady Bug Festival)*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r>
              <a:rPr lang="en-US" b="1" dirty="0">
                <a:latin typeface="Open Sans"/>
                <a:ea typeface="Open Sans"/>
                <a:cs typeface="Open Sans"/>
              </a:rPr>
              <a:t>Total: $</a:t>
            </a:r>
            <a:r>
              <a:rPr lang="en-US" b="1">
                <a:latin typeface="Open Sans"/>
                <a:ea typeface="Open Sans"/>
                <a:cs typeface="Open Sans"/>
              </a:rPr>
              <a:t>89,799</a:t>
            </a:r>
            <a:endParaRPr lang="en-US" b="1" strike="sngStrike" dirty="0">
              <a:latin typeface="Open Sans"/>
              <a:ea typeface="Open Sans"/>
              <a:cs typeface="Open Sa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02916C-9B04-665A-988A-9DFC807AB186}"/>
              </a:ext>
            </a:extLst>
          </p:cNvPr>
          <p:cNvSpPr txBox="1"/>
          <p:nvPr/>
        </p:nvSpPr>
        <p:spPr>
          <a:xfrm>
            <a:off x="7183769" y="1105014"/>
            <a:ext cx="4047226" cy="5078313"/>
          </a:xfrm>
          <a:prstGeom prst="rect">
            <a:avLst/>
          </a:prstGeom>
          <a:solidFill>
            <a:srgbClr val="A6CFF5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91440" tIns="45720" rIns="91440" bIns="45720" rtlCol="0" anchor="t">
            <a:spAutoFit/>
          </a:bodyPr>
          <a:lstStyle/>
          <a:p>
            <a:pPr algn="ctr" fontAlgn="b"/>
            <a:r>
              <a:rPr lang="en-US" u="sng" dirty="0">
                <a:latin typeface="Open Sans"/>
                <a:ea typeface="Open Sans"/>
                <a:cs typeface="Open Sans"/>
              </a:rPr>
              <a:t>6-Month Pipeline</a:t>
            </a:r>
            <a:br>
              <a:rPr lang="en-US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US" sz="1800" i="0" u="sng" kern="12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Villa Italia (Downtown)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N. Market Corridor Facades (NOMA)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MD Ave Corridor Facades (</a:t>
            </a:r>
            <a:r>
              <a:rPr lang="en-US" dirty="0" err="1">
                <a:latin typeface="Open Sans"/>
                <a:ea typeface="Open Sans"/>
                <a:cs typeface="Open Sans"/>
              </a:rPr>
              <a:t>Hedgeville</a:t>
            </a:r>
            <a:r>
              <a:rPr lang="en-US" dirty="0">
                <a:latin typeface="Open Sans"/>
                <a:ea typeface="Open Sans"/>
                <a:cs typeface="Open Sans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Taco Loco (Downtown)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By Any Means Everybody Eats (NOMA)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Studio Monroe (Trolley Sq)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Renee Hair Salon (NOMA)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Nas Homes LLC (2923&amp;2921 N. Market) NOMA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R&amp;B Styles Barbershop (Downtown)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Open Sans"/>
                <a:ea typeface="Open Sans"/>
                <a:cs typeface="Open Sans"/>
              </a:rPr>
              <a:t>Adams Four (West Center City)</a:t>
            </a:r>
          </a:p>
          <a:p>
            <a:pPr algn="ctr"/>
            <a:endParaRPr lang="en-US" b="1" dirty="0">
              <a:latin typeface="Open Sans"/>
              <a:ea typeface="Open Sans"/>
              <a:cs typeface="Open San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C3D418-1E39-7C1F-48BF-AC6231C4404A}"/>
              </a:ext>
            </a:extLst>
          </p:cNvPr>
          <p:cNvSpPr txBox="1"/>
          <p:nvPr/>
        </p:nvSpPr>
        <p:spPr>
          <a:xfrm>
            <a:off x="7179459" y="5933647"/>
            <a:ext cx="4044902" cy="830997"/>
          </a:xfrm>
          <a:prstGeom prst="rect">
            <a:avLst/>
          </a:prstGeom>
          <a:solidFill>
            <a:srgbClr val="A6CFF5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lIns="91440" tIns="45720" rIns="91440" bIns="45720" rtlCol="0" anchor="t">
            <a:spAutoFit/>
          </a:bodyPr>
          <a:lstStyle/>
          <a:p>
            <a:pPr fontAlgn="b"/>
            <a:r>
              <a:rPr lang="en-US" sz="1600" b="1" i="0" u="none" strike="noStrike" dirty="0">
                <a:effectLst/>
                <a:latin typeface="Franklin Gothic Book"/>
              </a:rPr>
              <a:t>Current Set Aside Balance: 	$</a:t>
            </a:r>
            <a:r>
              <a:rPr lang="en-US" sz="1600" b="1" dirty="0">
                <a:latin typeface="Franklin Gothic Book"/>
              </a:rPr>
              <a:t>1,102,519</a:t>
            </a:r>
            <a:endParaRPr lang="en-US" sz="1600" b="1" u="none" strike="noStrike" dirty="0">
              <a:effectLst/>
              <a:ea typeface="Calibri"/>
              <a:cs typeface="Calibri"/>
            </a:endParaRPr>
          </a:p>
          <a:p>
            <a:pPr fontAlgn="b"/>
            <a:r>
              <a:rPr lang="en-US" sz="1600" b="1" u="sng" dirty="0">
                <a:latin typeface="Franklin Gothic Book"/>
              </a:rPr>
              <a:t>Estimated</a:t>
            </a:r>
            <a:r>
              <a:rPr lang="en-US" sz="1600" b="1" i="0" u="sng" strike="noStrike" dirty="0">
                <a:effectLst/>
                <a:latin typeface="Franklin Gothic Book"/>
              </a:rPr>
              <a:t> Expenditures: 	$</a:t>
            </a:r>
            <a:r>
              <a:rPr lang="en-US" sz="1600" b="1" u="sng" dirty="0">
                <a:latin typeface="Franklin Gothic Book"/>
              </a:rPr>
              <a:t>791,000</a:t>
            </a:r>
            <a:endParaRPr lang="en-US" sz="1600" b="1" i="0" u="sng" strike="sngStrike" dirty="0">
              <a:effectLst/>
              <a:latin typeface="Franklin Gothic Book"/>
            </a:endParaRPr>
          </a:p>
          <a:p>
            <a:pPr fontAlgn="b"/>
            <a:r>
              <a:rPr lang="en-US" sz="1600" b="1" dirty="0">
                <a:latin typeface="Franklin Gothic Book"/>
              </a:rPr>
              <a:t>Total Remaining Balance: 	$311,519</a:t>
            </a:r>
            <a:endParaRPr lang="en-US" sz="1600" b="1" i="0" u="none" dirty="0">
              <a:solidFill>
                <a:srgbClr val="FF0000"/>
              </a:solidFill>
              <a:effectLst/>
              <a:latin typeface="Franklin Gothic Book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11BA553A-3A0C-0CA9-C5E3-F8919282A3AE}"/>
              </a:ext>
            </a:extLst>
          </p:cNvPr>
          <p:cNvSpPr/>
          <p:nvPr/>
        </p:nvSpPr>
        <p:spPr>
          <a:xfrm>
            <a:off x="0" y="0"/>
            <a:ext cx="12192000" cy="1112702"/>
          </a:xfrm>
          <a:custGeom>
            <a:avLst/>
            <a:gdLst/>
            <a:ahLst/>
            <a:cxnLst/>
            <a:rect l="l" t="t" r="r" b="b"/>
            <a:pathLst>
              <a:path w="20994234" h="1880726">
                <a:moveTo>
                  <a:pt x="0" y="0"/>
                </a:moveTo>
                <a:lnTo>
                  <a:pt x="20994234" y="0"/>
                </a:lnTo>
                <a:lnTo>
                  <a:pt x="20994234" y="1880726"/>
                </a:lnTo>
                <a:lnTo>
                  <a:pt x="0" y="18807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5754" b="-19129"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6F3BDE4-3D6C-A8AB-56AE-83F661BEA872}"/>
              </a:ext>
            </a:extLst>
          </p:cNvPr>
          <p:cNvSpPr txBox="1">
            <a:spLocks/>
          </p:cNvSpPr>
          <p:nvPr/>
        </p:nvSpPr>
        <p:spPr>
          <a:xfrm>
            <a:off x="312761" y="280409"/>
            <a:ext cx="9963458" cy="66278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solidFill>
                  <a:schemeClr val="bg1"/>
                </a:solidFill>
                <a:latin typeface="Open Sans Bold"/>
              </a:rPr>
              <a:t>Recent Set-Aside Activity</a:t>
            </a: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81B1214C-9DCD-724E-C0DE-E11154B767A3}"/>
              </a:ext>
            </a:extLst>
          </p:cNvPr>
          <p:cNvSpPr/>
          <p:nvPr/>
        </p:nvSpPr>
        <p:spPr>
          <a:xfrm>
            <a:off x="10968826" y="89193"/>
            <a:ext cx="986718" cy="934313"/>
          </a:xfrm>
          <a:custGeom>
            <a:avLst/>
            <a:gdLst/>
            <a:ahLst/>
            <a:cxnLst/>
            <a:rect l="l" t="t" r="r" b="b"/>
            <a:pathLst>
              <a:path w="1490034" h="1490034">
                <a:moveTo>
                  <a:pt x="0" y="0"/>
                </a:moveTo>
                <a:lnTo>
                  <a:pt x="1490034" y="0"/>
                </a:lnTo>
                <a:lnTo>
                  <a:pt x="1490034" y="1490034"/>
                </a:lnTo>
                <a:lnTo>
                  <a:pt x="0" y="14900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8478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</TotalTime>
  <Words>883</Words>
  <Application>Microsoft Office PowerPoint</Application>
  <PresentationFormat>Widescreen</PresentationFormat>
  <Paragraphs>92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Franklin Gothic Book</vt:lpstr>
      <vt:lpstr>Open Sans</vt:lpstr>
      <vt:lpstr>Open Sans Bold</vt:lpstr>
      <vt:lpstr>Office Theme</vt:lpstr>
      <vt:lpstr>PowerPoint Presentation</vt:lpstr>
      <vt:lpstr>Strategic Plan Update</vt:lpstr>
      <vt:lpstr>New Businesses</vt:lpstr>
      <vt:lpstr>New Businesses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Economic Development</dc:title>
  <dc:creator>James C. Williams</dc:creator>
  <cp:lastModifiedBy>Sean J. Park</cp:lastModifiedBy>
  <cp:revision>112</cp:revision>
  <cp:lastPrinted>2024-01-08T21:42:05Z</cp:lastPrinted>
  <dcterms:created xsi:type="dcterms:W3CDTF">2021-09-20T19:54:24Z</dcterms:created>
  <dcterms:modified xsi:type="dcterms:W3CDTF">2026-10-05T15:44:27Z</dcterms:modified>
</cp:coreProperties>
</file>