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 id="256" r:id="rId3"/>
    <p:sldId id="257" r:id="rId4"/>
    <p:sldId id="258"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521" autoAdjust="0"/>
  </p:normalViewPr>
  <p:slideViewPr>
    <p:cSldViewPr snapToGrid="0" snapToObjects="1">
      <p:cViewPr varScale="1">
        <p:scale>
          <a:sx n="120" d="100"/>
          <a:sy n="120" d="100"/>
        </p:scale>
        <p:origin x="80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extBox 5"/>
          <p:cNvSpPr txBox="1"/>
          <p:nvPr/>
        </p:nvSpPr>
        <p:spPr>
          <a:xfrm>
            <a:off x="914400" y="2057399"/>
            <a:ext cx="10332720" cy="777240"/>
          </a:xfrm>
          <a:prstGeom prst="rect">
            <a:avLst/>
          </a:prstGeom>
          <a:noFill/>
        </p:spPr>
        <p:txBody>
          <a:bodyPr wrap="square" anchor="ctr">
            <a:spAutoFit/>
          </a:bodyPr>
          <a:lstStyle/>
          <a:p>
            <a:pPr algn="ctr"/>
            <a:r>
              <a:rPr sz="3600" b="1" dirty="0">
                <a:solidFill>
                  <a:srgbClr val="003F64"/>
                </a:solidFill>
                <a:latin typeface="Times New Roman"/>
              </a:rPr>
              <a:t>Opioid Settlement Funding</a:t>
            </a:r>
          </a:p>
        </p:txBody>
      </p:sp>
      <p:sp>
        <p:nvSpPr>
          <p:cNvPr id="7" name="TextBox 6"/>
          <p:cNvSpPr txBox="1"/>
          <p:nvPr/>
        </p:nvSpPr>
        <p:spPr>
          <a:xfrm>
            <a:off x="914400" y="2761488"/>
            <a:ext cx="10332720" cy="594360"/>
          </a:xfrm>
          <a:prstGeom prst="rect">
            <a:avLst/>
          </a:prstGeom>
          <a:noFill/>
        </p:spPr>
        <p:txBody>
          <a:bodyPr wrap="square" anchor="ctr">
            <a:spAutoFit/>
          </a:bodyPr>
          <a:lstStyle/>
          <a:p>
            <a:pPr algn="ctr"/>
            <a:r>
              <a:rPr sz="2700" b="1" dirty="0">
                <a:solidFill>
                  <a:srgbClr val="2F94A9"/>
                </a:solidFill>
                <a:latin typeface="Times New Roman"/>
              </a:rPr>
              <a:t>Local Government Allocation</a:t>
            </a:r>
          </a:p>
        </p:txBody>
      </p:sp>
      <p:sp>
        <p:nvSpPr>
          <p:cNvPr id="8" name="Rectangle 7"/>
          <p:cNvSpPr/>
          <p:nvPr/>
        </p:nvSpPr>
        <p:spPr>
          <a:xfrm>
            <a:off x="3886200" y="3557016"/>
            <a:ext cx="4416552" cy="50292"/>
          </a:xfrm>
          <a:prstGeom prst="rect">
            <a:avLst/>
          </a:prstGeom>
          <a:solidFill>
            <a:srgbClr val="E09E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400" y="3830330"/>
            <a:ext cx="10332720" cy="523220"/>
          </a:xfrm>
          <a:prstGeom prst="rect">
            <a:avLst/>
          </a:prstGeom>
          <a:noFill/>
        </p:spPr>
        <p:txBody>
          <a:bodyPr wrap="square" anchor="ctr">
            <a:spAutoFit/>
          </a:bodyPr>
          <a:lstStyle/>
          <a:p>
            <a:pPr algn="ctr"/>
            <a:r>
              <a:rPr sz="2800" b="1" dirty="0">
                <a:solidFill>
                  <a:srgbClr val="003F64"/>
                </a:solidFill>
                <a:latin typeface="Times New Roman"/>
              </a:rPr>
              <a:t>Office of Community Safety</a:t>
            </a:r>
          </a:p>
        </p:txBody>
      </p:sp>
      <p:sp>
        <p:nvSpPr>
          <p:cNvPr id="10" name="TextBox 9"/>
          <p:cNvSpPr txBox="1"/>
          <p:nvPr/>
        </p:nvSpPr>
        <p:spPr>
          <a:xfrm>
            <a:off x="914400" y="4535424"/>
            <a:ext cx="10332720" cy="438912"/>
          </a:xfrm>
          <a:prstGeom prst="rect">
            <a:avLst/>
          </a:prstGeom>
          <a:noFill/>
        </p:spPr>
        <p:txBody>
          <a:bodyPr wrap="square" anchor="ctr">
            <a:spAutoFit/>
          </a:bodyPr>
          <a:lstStyle/>
          <a:p>
            <a:pPr algn="ctr"/>
            <a:r>
              <a:rPr sz="1800" b="0" dirty="0">
                <a:solidFill>
                  <a:srgbClr val="2A343A"/>
                </a:solidFill>
                <a:latin typeface="Times New Roman"/>
              </a:rPr>
              <a:t>Delaware Opioid Settlement Commission Presentation</a:t>
            </a:r>
          </a:p>
        </p:txBody>
      </p:sp>
      <p:sp>
        <p:nvSpPr>
          <p:cNvPr id="11" name="TextBox 10"/>
          <p:cNvSpPr txBox="1"/>
          <p:nvPr/>
        </p:nvSpPr>
        <p:spPr>
          <a:xfrm>
            <a:off x="914400" y="5164574"/>
            <a:ext cx="10332720" cy="369332"/>
          </a:xfrm>
          <a:prstGeom prst="rect">
            <a:avLst/>
          </a:prstGeom>
          <a:noFill/>
        </p:spPr>
        <p:txBody>
          <a:bodyPr wrap="square" anchor="ctr">
            <a:spAutoFit/>
          </a:bodyPr>
          <a:lstStyle/>
          <a:p>
            <a:pPr algn="ctr"/>
            <a:r>
              <a:rPr sz="1800" b="0" dirty="0">
                <a:solidFill>
                  <a:srgbClr val="2A343A"/>
                </a:solidFill>
                <a:latin typeface="Times New Roman"/>
              </a:rPr>
              <a:t>September 2</a:t>
            </a:r>
            <a:r>
              <a:rPr lang="en-US" sz="1800" b="0" dirty="0">
                <a:solidFill>
                  <a:srgbClr val="2A343A"/>
                </a:solidFill>
                <a:latin typeface="Times New Roman"/>
              </a:rPr>
              <a:t>3</a:t>
            </a:r>
            <a:r>
              <a:rPr sz="1800" b="0" dirty="0">
                <a:solidFill>
                  <a:srgbClr val="2A343A"/>
                </a:solidFill>
                <a:latin typeface="Times New Roman"/>
              </a:rPr>
              <a:t>, 2026</a:t>
            </a:r>
          </a:p>
        </p:txBody>
      </p:sp>
      <p:sp>
        <p:nvSpPr>
          <p:cNvPr id="12" name="Rectangle 11"/>
          <p:cNvSpPr/>
          <p:nvPr/>
        </p:nvSpPr>
        <p:spPr>
          <a:xfrm>
            <a:off x="0" y="6217920"/>
            <a:ext cx="12192000" cy="640080"/>
          </a:xfrm>
          <a:prstGeom prst="rect">
            <a:avLst/>
          </a:prstGeom>
          <a:solidFill>
            <a:srgbClr val="003F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0" y="6144768"/>
            <a:ext cx="12192000" cy="73152"/>
          </a:xfrm>
          <a:prstGeom prst="rect">
            <a:avLst/>
          </a:prstGeom>
          <a:solidFill>
            <a:srgbClr val="E09E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E015F5C1-877B-2250-2B49-95FA130B326C}"/>
              </a:ext>
            </a:extLst>
          </p:cNvPr>
          <p:cNvPicPr>
            <a:picLocks noChangeAspect="1"/>
          </p:cNvPicPr>
          <p:nvPr/>
        </p:nvPicPr>
        <p:blipFill>
          <a:blip r:embed="rId2"/>
          <a:stretch>
            <a:fillRect/>
          </a:stretch>
        </p:blipFill>
        <p:spPr>
          <a:xfrm>
            <a:off x="5285237" y="179190"/>
            <a:ext cx="1797700" cy="183818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5">
            <a:extLst>
              <a:ext uri="{FF2B5EF4-FFF2-40B4-BE49-F238E27FC236}">
                <a16:creationId xmlns:a16="http://schemas.microsoft.com/office/drawing/2014/main" id="{023CDA2C-07E6-151C-77B2-F3076E3C3989}"/>
              </a:ext>
            </a:extLst>
          </p:cNvPr>
          <p:cNvSpPr/>
          <p:nvPr/>
        </p:nvSpPr>
        <p:spPr>
          <a:xfrm>
            <a:off x="518160" y="2816904"/>
            <a:ext cx="11155680" cy="946540"/>
          </a:xfrm>
          <a:prstGeom prst="roundRect">
            <a:avLst/>
          </a:prstGeom>
          <a:solidFill>
            <a:srgbClr val="FBF4E2"/>
          </a:solidFill>
          <a:ln>
            <a:solidFill>
              <a:srgbClr val="CDD2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5">
            <a:extLst>
              <a:ext uri="{FF2B5EF4-FFF2-40B4-BE49-F238E27FC236}">
                <a16:creationId xmlns:a16="http://schemas.microsoft.com/office/drawing/2014/main" id="{D2BB4B4F-2986-D68A-9D14-D680B8B6B9DB}"/>
              </a:ext>
            </a:extLst>
          </p:cNvPr>
          <p:cNvSpPr/>
          <p:nvPr/>
        </p:nvSpPr>
        <p:spPr>
          <a:xfrm>
            <a:off x="509778" y="5340096"/>
            <a:ext cx="11132820" cy="1215578"/>
          </a:xfrm>
          <a:prstGeom prst="roundRect">
            <a:avLst/>
          </a:prstGeom>
          <a:solidFill>
            <a:srgbClr val="FBF4E2"/>
          </a:solidFill>
          <a:ln>
            <a:solidFill>
              <a:srgbClr val="CDD2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5">
            <a:extLst>
              <a:ext uri="{FF2B5EF4-FFF2-40B4-BE49-F238E27FC236}">
                <a16:creationId xmlns:a16="http://schemas.microsoft.com/office/drawing/2014/main" id="{A313EAF1-CC58-666B-97C8-14AF875A10E4}"/>
              </a:ext>
            </a:extLst>
          </p:cNvPr>
          <p:cNvSpPr/>
          <p:nvPr/>
        </p:nvSpPr>
        <p:spPr>
          <a:xfrm>
            <a:off x="461772" y="3955009"/>
            <a:ext cx="11132820" cy="1215578"/>
          </a:xfrm>
          <a:prstGeom prst="roundRect">
            <a:avLst/>
          </a:prstGeom>
          <a:solidFill>
            <a:srgbClr val="E2F0F8"/>
          </a:solidFill>
          <a:ln>
            <a:solidFill>
              <a:srgbClr val="CDD2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417884" y="111182"/>
            <a:ext cx="9176707" cy="523220"/>
          </a:xfrm>
          <a:prstGeom prst="rect">
            <a:avLst/>
          </a:prstGeom>
          <a:noFill/>
        </p:spPr>
        <p:txBody>
          <a:bodyPr wrap="square" anchor="ctr">
            <a:spAutoFit/>
          </a:bodyPr>
          <a:lstStyle/>
          <a:p>
            <a:pPr algn="l"/>
            <a:r>
              <a:rPr sz="2800" b="1" dirty="0">
                <a:solidFill>
                  <a:srgbClr val="054B69"/>
                </a:solidFill>
                <a:latin typeface="Times New Roman"/>
              </a:rPr>
              <a:t>Office of Community Safety</a:t>
            </a:r>
          </a:p>
        </p:txBody>
      </p:sp>
      <p:sp>
        <p:nvSpPr>
          <p:cNvPr id="4" name="Rectangle 3"/>
          <p:cNvSpPr/>
          <p:nvPr/>
        </p:nvSpPr>
        <p:spPr>
          <a:xfrm>
            <a:off x="130302" y="1002335"/>
            <a:ext cx="11795760" cy="32004"/>
          </a:xfrm>
          <a:prstGeom prst="rect">
            <a:avLst/>
          </a:prstGeom>
          <a:solidFill>
            <a:srgbClr val="3291A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2485584" y="487512"/>
            <a:ext cx="9041306" cy="338554"/>
          </a:xfrm>
          <a:prstGeom prst="rect">
            <a:avLst/>
          </a:prstGeom>
          <a:noFill/>
        </p:spPr>
        <p:txBody>
          <a:bodyPr wrap="square" anchor="ctr">
            <a:spAutoFit/>
          </a:bodyPr>
          <a:lstStyle/>
          <a:p>
            <a:r>
              <a:rPr sz="1600" b="0" dirty="0">
                <a:solidFill>
                  <a:srgbClr val="2A343A"/>
                </a:solidFill>
                <a:latin typeface="Times New Roman"/>
              </a:rPr>
              <a:t>A citywide framework for a holistic, proactive and community-based approach to public safety</a:t>
            </a:r>
          </a:p>
        </p:txBody>
      </p:sp>
      <p:sp>
        <p:nvSpPr>
          <p:cNvPr id="6" name="Rounded Rectangle 5"/>
          <p:cNvSpPr/>
          <p:nvPr/>
        </p:nvSpPr>
        <p:spPr>
          <a:xfrm>
            <a:off x="518160" y="1718355"/>
            <a:ext cx="11155680" cy="953373"/>
          </a:xfrm>
          <a:prstGeom prst="roundRect">
            <a:avLst/>
          </a:prstGeom>
          <a:solidFill>
            <a:srgbClr val="E2F0F8"/>
          </a:solidFill>
          <a:ln>
            <a:solidFill>
              <a:srgbClr val="CDD2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1248" y="1203848"/>
            <a:ext cx="10469880" cy="411480"/>
          </a:xfrm>
          <a:prstGeom prst="rect">
            <a:avLst/>
          </a:prstGeom>
          <a:noFill/>
        </p:spPr>
        <p:txBody>
          <a:bodyPr wrap="square" anchor="ctr">
            <a:spAutoFit/>
          </a:bodyPr>
          <a:lstStyle/>
          <a:p>
            <a:pPr algn="ctr"/>
            <a:r>
              <a:rPr sz="2100" b="1" dirty="0">
                <a:solidFill>
                  <a:srgbClr val="054B69"/>
                </a:solidFill>
                <a:latin typeface="Times New Roman"/>
              </a:rPr>
              <a:t>Created in 2026 to strengthen coordination across Wilmington's public safety efforts</a:t>
            </a:r>
          </a:p>
        </p:txBody>
      </p:sp>
      <p:sp>
        <p:nvSpPr>
          <p:cNvPr id="8" name="TextBox 7"/>
          <p:cNvSpPr txBox="1"/>
          <p:nvPr/>
        </p:nvSpPr>
        <p:spPr>
          <a:xfrm>
            <a:off x="762120" y="2006416"/>
            <a:ext cx="2423160" cy="329184"/>
          </a:xfrm>
          <a:prstGeom prst="rect">
            <a:avLst/>
          </a:prstGeom>
          <a:noFill/>
        </p:spPr>
        <p:txBody>
          <a:bodyPr wrap="square" anchor="ctr">
            <a:spAutoFit/>
          </a:bodyPr>
          <a:lstStyle/>
          <a:p>
            <a:pPr algn="l"/>
            <a:r>
              <a:rPr sz="1800" b="1" dirty="0">
                <a:solidFill>
                  <a:srgbClr val="3291A4"/>
                </a:solidFill>
                <a:latin typeface="Times New Roman"/>
              </a:rPr>
              <a:t>CITYWIDE COORDINATION</a:t>
            </a:r>
          </a:p>
        </p:txBody>
      </p:sp>
      <p:sp>
        <p:nvSpPr>
          <p:cNvPr id="9" name="TextBox 8"/>
          <p:cNvSpPr txBox="1"/>
          <p:nvPr/>
        </p:nvSpPr>
        <p:spPr>
          <a:xfrm>
            <a:off x="3042138" y="1727147"/>
            <a:ext cx="8440615" cy="923330"/>
          </a:xfrm>
          <a:prstGeom prst="rect">
            <a:avLst/>
          </a:prstGeom>
          <a:noFill/>
        </p:spPr>
        <p:txBody>
          <a:bodyPr wrap="square" anchor="ctr">
            <a:spAutoFit/>
          </a:bodyPr>
          <a:lstStyle/>
          <a:p>
            <a:pPr algn="l"/>
            <a:r>
              <a:rPr lang="en-US" sz="1800" b="0" dirty="0">
                <a:solidFill>
                  <a:srgbClr val="2A343A"/>
                </a:solidFill>
                <a:latin typeface="Times New Roman"/>
              </a:rPr>
              <a:t>OCS serves as a senior-level coordinating point for public safety initiatives across City government, helping align departments, resources, and strategies around shared priorities and ensuring efforts are connected rather than operating independently.</a:t>
            </a:r>
            <a:endParaRPr sz="1800" b="0" dirty="0">
              <a:solidFill>
                <a:srgbClr val="2A343A"/>
              </a:solidFill>
              <a:latin typeface="Times New Roman"/>
            </a:endParaRPr>
          </a:p>
        </p:txBody>
      </p:sp>
      <p:sp>
        <p:nvSpPr>
          <p:cNvPr id="10" name="TextBox 9"/>
          <p:cNvSpPr txBox="1"/>
          <p:nvPr/>
        </p:nvSpPr>
        <p:spPr>
          <a:xfrm>
            <a:off x="735744" y="3093323"/>
            <a:ext cx="2423160" cy="329184"/>
          </a:xfrm>
          <a:prstGeom prst="rect">
            <a:avLst/>
          </a:prstGeom>
          <a:noFill/>
        </p:spPr>
        <p:txBody>
          <a:bodyPr wrap="square" anchor="ctr">
            <a:spAutoFit/>
          </a:bodyPr>
          <a:lstStyle/>
          <a:p>
            <a:pPr algn="l"/>
            <a:r>
              <a:rPr sz="1800" b="1" dirty="0">
                <a:solidFill>
                  <a:srgbClr val="3291A4"/>
                </a:solidFill>
                <a:latin typeface="Times New Roman"/>
              </a:rPr>
              <a:t>CONNECTING PARTNERS</a:t>
            </a:r>
          </a:p>
        </p:txBody>
      </p:sp>
      <p:sp>
        <p:nvSpPr>
          <p:cNvPr id="11" name="TextBox 10"/>
          <p:cNvSpPr txBox="1"/>
          <p:nvPr/>
        </p:nvSpPr>
        <p:spPr>
          <a:xfrm>
            <a:off x="2945425" y="2788943"/>
            <a:ext cx="8537329" cy="923330"/>
          </a:xfrm>
          <a:prstGeom prst="rect">
            <a:avLst/>
          </a:prstGeom>
          <a:noFill/>
        </p:spPr>
        <p:txBody>
          <a:bodyPr wrap="square" anchor="ctr">
            <a:spAutoFit/>
          </a:bodyPr>
          <a:lstStyle/>
          <a:p>
            <a:pPr algn="l"/>
            <a:r>
              <a:rPr lang="en-US" sz="1800" b="0" dirty="0">
                <a:solidFill>
                  <a:srgbClr val="2A343A"/>
                </a:solidFill>
                <a:latin typeface="Times New Roman"/>
              </a:rPr>
              <a:t>The Director serves as a liaison among City agencies and community organizations involved in Wilmington’s public safety initiatives, helping strengthen communication, build partnerships, and coordinate resources and services across the City.</a:t>
            </a:r>
            <a:endParaRPr sz="1800" b="0" dirty="0">
              <a:solidFill>
                <a:srgbClr val="2A343A"/>
              </a:solidFill>
              <a:latin typeface="Times New Roman"/>
            </a:endParaRPr>
          </a:p>
        </p:txBody>
      </p:sp>
      <p:sp>
        <p:nvSpPr>
          <p:cNvPr id="12" name="TextBox 11"/>
          <p:cNvSpPr txBox="1"/>
          <p:nvPr/>
        </p:nvSpPr>
        <p:spPr>
          <a:xfrm>
            <a:off x="699146" y="4362337"/>
            <a:ext cx="2423160" cy="329184"/>
          </a:xfrm>
          <a:prstGeom prst="rect">
            <a:avLst/>
          </a:prstGeom>
          <a:noFill/>
        </p:spPr>
        <p:txBody>
          <a:bodyPr wrap="square" anchor="ctr">
            <a:spAutoFit/>
          </a:bodyPr>
          <a:lstStyle/>
          <a:p>
            <a:pPr algn="l"/>
            <a:r>
              <a:rPr sz="1800" b="1" dirty="0">
                <a:solidFill>
                  <a:srgbClr val="3291A4"/>
                </a:solidFill>
                <a:latin typeface="Times New Roman"/>
              </a:rPr>
              <a:t>PREVENTION + PUBLIC SAFETY</a:t>
            </a:r>
          </a:p>
        </p:txBody>
      </p:sp>
      <p:sp>
        <p:nvSpPr>
          <p:cNvPr id="13" name="TextBox 12"/>
          <p:cNvSpPr txBox="1"/>
          <p:nvPr/>
        </p:nvSpPr>
        <p:spPr>
          <a:xfrm>
            <a:off x="2945425" y="3961942"/>
            <a:ext cx="8537328" cy="1200329"/>
          </a:xfrm>
          <a:prstGeom prst="rect">
            <a:avLst/>
          </a:prstGeom>
          <a:noFill/>
        </p:spPr>
        <p:txBody>
          <a:bodyPr wrap="square" anchor="ctr">
            <a:spAutoFit/>
          </a:bodyPr>
          <a:lstStyle/>
          <a:p>
            <a:r>
              <a:rPr lang="en-US" dirty="0">
                <a:latin typeface="Times New Roman" panose="02020603050405020304" pitchFamily="18" charset="0"/>
                <a:cs typeface="Times New Roman" panose="02020603050405020304" pitchFamily="18" charset="0"/>
              </a:rPr>
              <a:t>The Office builds on Wilmington’s existing crime-reduction and violence-intervention efforts by helping align prevention strategies across the City, strengthening coordination among programs and partners, and supporting a more proactive approach to addressing public safety challenges.</a:t>
            </a:r>
            <a:endParaRPr sz="1800" b="0" dirty="0">
              <a:solidFill>
                <a:srgbClr val="2A343A"/>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656612" y="5769181"/>
            <a:ext cx="2423160" cy="329184"/>
          </a:xfrm>
          <a:prstGeom prst="rect">
            <a:avLst/>
          </a:prstGeom>
          <a:noFill/>
        </p:spPr>
        <p:txBody>
          <a:bodyPr wrap="square" anchor="ctr">
            <a:spAutoFit/>
          </a:bodyPr>
          <a:lstStyle/>
          <a:p>
            <a:pPr algn="l"/>
            <a:r>
              <a:rPr sz="1800" b="1" dirty="0">
                <a:solidFill>
                  <a:srgbClr val="3291A4"/>
                </a:solidFill>
                <a:latin typeface="Times New Roman"/>
              </a:rPr>
              <a:t>BROADER APPROACH</a:t>
            </a:r>
          </a:p>
        </p:txBody>
      </p:sp>
      <p:sp>
        <p:nvSpPr>
          <p:cNvPr id="15" name="TextBox 14"/>
          <p:cNvSpPr txBox="1"/>
          <p:nvPr/>
        </p:nvSpPr>
        <p:spPr>
          <a:xfrm>
            <a:off x="2945424" y="5333609"/>
            <a:ext cx="8537328" cy="1200329"/>
          </a:xfrm>
          <a:prstGeom prst="rect">
            <a:avLst/>
          </a:prstGeom>
          <a:noFill/>
        </p:spPr>
        <p:txBody>
          <a:bodyPr wrap="square" anchor="ctr">
            <a:spAutoFit/>
          </a:bodyPr>
          <a:lstStyle/>
          <a:p>
            <a:pPr algn="l"/>
            <a:r>
              <a:rPr lang="en-US" sz="1800" b="0" dirty="0">
                <a:solidFill>
                  <a:srgbClr val="2A343A"/>
                </a:solidFill>
                <a:latin typeface="Times New Roman"/>
              </a:rPr>
              <a:t>The goal is to strengthen a holistic, proactive and community-based approach to public safety by bringing together City agencies, community partners, and available resources to better coordinate services, address emerging needs, and support safer, healthier communities.</a:t>
            </a:r>
            <a:endParaRPr sz="1800" b="0" dirty="0">
              <a:solidFill>
                <a:srgbClr val="2A343A"/>
              </a:solidFill>
              <a:latin typeface="Times New Roman"/>
            </a:endParaRPr>
          </a:p>
        </p:txBody>
      </p:sp>
      <p:pic>
        <p:nvPicPr>
          <p:cNvPr id="16" name="Picture 15">
            <a:extLst>
              <a:ext uri="{FF2B5EF4-FFF2-40B4-BE49-F238E27FC236}">
                <a16:creationId xmlns:a16="http://schemas.microsoft.com/office/drawing/2014/main" id="{D92ADDF8-7876-26FB-E655-051FB152E80F}"/>
              </a:ext>
            </a:extLst>
          </p:cNvPr>
          <p:cNvPicPr>
            <a:picLocks noChangeAspect="1"/>
          </p:cNvPicPr>
          <p:nvPr/>
        </p:nvPicPr>
        <p:blipFill>
          <a:blip r:embed="rId2"/>
          <a:stretch>
            <a:fillRect/>
          </a:stretch>
        </p:blipFill>
        <p:spPr>
          <a:xfrm>
            <a:off x="1362807" y="80324"/>
            <a:ext cx="796437" cy="8143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3232" y="91440"/>
            <a:ext cx="10881360" cy="457200"/>
          </a:xfrm>
          <a:prstGeom prst="rect">
            <a:avLst/>
          </a:prstGeom>
          <a:noFill/>
        </p:spPr>
        <p:txBody>
          <a:bodyPr wrap="square" anchor="ctr">
            <a:spAutoFit/>
          </a:bodyPr>
          <a:lstStyle/>
          <a:p>
            <a:pPr algn="l"/>
            <a:r>
              <a:rPr sz="2600" b="1">
                <a:solidFill>
                  <a:srgbClr val="054B69"/>
                </a:solidFill>
                <a:latin typeface="Times New Roman"/>
              </a:rPr>
              <a:t>Delaware Opioid Settlement Commission</a:t>
            </a:r>
          </a:p>
        </p:txBody>
      </p:sp>
      <p:sp>
        <p:nvSpPr>
          <p:cNvPr id="4" name="Rectangle 3"/>
          <p:cNvSpPr/>
          <p:nvPr/>
        </p:nvSpPr>
        <p:spPr>
          <a:xfrm>
            <a:off x="182880" y="612648"/>
            <a:ext cx="11795760" cy="32004"/>
          </a:xfrm>
          <a:prstGeom prst="rect">
            <a:avLst/>
          </a:prstGeom>
          <a:solidFill>
            <a:srgbClr val="3291A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693888"/>
            <a:ext cx="10789920" cy="274320"/>
          </a:xfrm>
          <a:prstGeom prst="rect">
            <a:avLst/>
          </a:prstGeom>
          <a:noFill/>
        </p:spPr>
        <p:txBody>
          <a:bodyPr wrap="square" anchor="ctr">
            <a:spAutoFit/>
          </a:bodyPr>
          <a:lstStyle/>
          <a:p>
            <a:pPr algn="l"/>
            <a:r>
              <a:rPr sz="1700" b="0" dirty="0">
                <a:solidFill>
                  <a:srgbClr val="2A343A"/>
                </a:solidFill>
                <a:latin typeface="Times New Roman"/>
              </a:rPr>
              <a:t>How settlement dollars reach local communities</a:t>
            </a:r>
          </a:p>
        </p:txBody>
      </p:sp>
      <p:sp>
        <p:nvSpPr>
          <p:cNvPr id="6" name="Rounded Rectangle 5"/>
          <p:cNvSpPr/>
          <p:nvPr/>
        </p:nvSpPr>
        <p:spPr>
          <a:xfrm>
            <a:off x="502920" y="1051559"/>
            <a:ext cx="11155680" cy="1168045"/>
          </a:xfrm>
          <a:prstGeom prst="roundRect">
            <a:avLst/>
          </a:prstGeom>
          <a:solidFill>
            <a:srgbClr val="FBF4E2"/>
          </a:solidFill>
          <a:ln>
            <a:solidFill>
              <a:srgbClr val="CDD2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67510" y="1442292"/>
            <a:ext cx="1417320" cy="320040"/>
          </a:xfrm>
          <a:prstGeom prst="rect">
            <a:avLst/>
          </a:prstGeom>
          <a:noFill/>
        </p:spPr>
        <p:txBody>
          <a:bodyPr wrap="square" anchor="ctr">
            <a:spAutoFit/>
          </a:bodyPr>
          <a:lstStyle/>
          <a:p>
            <a:pPr algn="l"/>
            <a:r>
              <a:rPr sz="1900" b="1" dirty="0">
                <a:solidFill>
                  <a:srgbClr val="D6941D"/>
                </a:solidFill>
                <a:latin typeface="Times New Roman"/>
              </a:rPr>
              <a:t>PURPOSE</a:t>
            </a:r>
          </a:p>
        </p:txBody>
      </p:sp>
      <p:sp>
        <p:nvSpPr>
          <p:cNvPr id="8" name="TextBox 7"/>
          <p:cNvSpPr txBox="1"/>
          <p:nvPr/>
        </p:nvSpPr>
        <p:spPr>
          <a:xfrm>
            <a:off x="2084830" y="1019463"/>
            <a:ext cx="9509761" cy="1231106"/>
          </a:xfrm>
          <a:prstGeom prst="rect">
            <a:avLst/>
          </a:prstGeom>
          <a:noFill/>
        </p:spPr>
        <p:txBody>
          <a:bodyPr wrap="square" anchor="ctr">
            <a:spAutoFit/>
          </a:bodyPr>
          <a:lstStyle/>
          <a:p>
            <a:pPr algn="l"/>
            <a:r>
              <a:rPr lang="en-US" sz="1850" b="0" dirty="0">
                <a:solidFill>
                  <a:srgbClr val="2A343A"/>
                </a:solidFill>
                <a:latin typeface="Times New Roman"/>
              </a:rPr>
              <a:t>The Commission directs opioid settlement funds toward evidence-based prevention, treatment, harm reduction, and recovery efforts that address the impacts of the opioid crisis, while promoting responsible stewardship, transparency, accountability, and measurable outcomes from funded initiatives.</a:t>
            </a:r>
            <a:endParaRPr sz="1850" b="0" dirty="0">
              <a:solidFill>
                <a:srgbClr val="2A343A"/>
              </a:solidFill>
              <a:latin typeface="Times New Roman"/>
            </a:endParaRPr>
          </a:p>
        </p:txBody>
      </p:sp>
      <p:sp>
        <p:nvSpPr>
          <p:cNvPr id="9" name="Rounded Rectangle 8"/>
          <p:cNvSpPr/>
          <p:nvPr/>
        </p:nvSpPr>
        <p:spPr>
          <a:xfrm>
            <a:off x="502920" y="2395728"/>
            <a:ext cx="3209544" cy="3218772"/>
          </a:xfrm>
          <a:prstGeom prst="roundRect">
            <a:avLst/>
          </a:prstGeom>
          <a:solidFill>
            <a:srgbClr val="F5F6F7"/>
          </a:solidFill>
          <a:ln>
            <a:solidFill>
              <a:srgbClr val="CDD2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667512" y="2587752"/>
            <a:ext cx="502920" cy="502920"/>
          </a:xfrm>
          <a:prstGeom prst="ellipse">
            <a:avLst/>
          </a:prstGeom>
          <a:solidFill>
            <a:srgbClr val="054B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67512" y="2587752"/>
            <a:ext cx="502920" cy="502920"/>
          </a:xfrm>
          <a:prstGeom prst="rect">
            <a:avLst/>
          </a:prstGeom>
          <a:noFill/>
        </p:spPr>
        <p:txBody>
          <a:bodyPr wrap="square" anchor="ctr">
            <a:spAutoFit/>
          </a:bodyPr>
          <a:lstStyle/>
          <a:p>
            <a:pPr algn="ctr"/>
            <a:r>
              <a:rPr sz="2000" b="1">
                <a:solidFill>
                  <a:srgbClr val="FFFFFF"/>
                </a:solidFill>
                <a:latin typeface="Times New Roman"/>
              </a:rPr>
              <a:t>1</a:t>
            </a:r>
          </a:p>
        </p:txBody>
      </p:sp>
      <p:sp>
        <p:nvSpPr>
          <p:cNvPr id="12" name="TextBox 11"/>
          <p:cNvSpPr txBox="1"/>
          <p:nvPr/>
        </p:nvSpPr>
        <p:spPr>
          <a:xfrm>
            <a:off x="1289304" y="2533240"/>
            <a:ext cx="2423160" cy="594360"/>
          </a:xfrm>
          <a:prstGeom prst="rect">
            <a:avLst/>
          </a:prstGeom>
          <a:noFill/>
        </p:spPr>
        <p:txBody>
          <a:bodyPr wrap="square" anchor="ctr">
            <a:spAutoFit/>
          </a:bodyPr>
          <a:lstStyle/>
          <a:p>
            <a:pPr algn="l"/>
            <a:r>
              <a:rPr sz="1850" b="1" dirty="0">
                <a:solidFill>
                  <a:srgbClr val="054B69"/>
                </a:solidFill>
                <a:latin typeface="Times New Roman"/>
              </a:rPr>
              <a:t>SETTLEMENT FUNDS</a:t>
            </a:r>
          </a:p>
        </p:txBody>
      </p:sp>
      <p:sp>
        <p:nvSpPr>
          <p:cNvPr id="13" name="TextBox 12"/>
          <p:cNvSpPr txBox="1"/>
          <p:nvPr/>
        </p:nvSpPr>
        <p:spPr>
          <a:xfrm>
            <a:off x="625837" y="3166992"/>
            <a:ext cx="3086627" cy="2062103"/>
          </a:xfrm>
          <a:prstGeom prst="rect">
            <a:avLst/>
          </a:prstGeom>
          <a:noFill/>
        </p:spPr>
        <p:txBody>
          <a:bodyPr wrap="square" anchor="ctr">
            <a:spAutoFit/>
          </a:bodyPr>
          <a:lstStyle/>
          <a:p>
            <a:r>
              <a:rPr lang="en-US" sz="1600" dirty="0">
                <a:latin typeface="Times New Roman" panose="02020603050405020304" pitchFamily="18" charset="0"/>
                <a:cs typeface="Times New Roman" panose="02020603050405020304" pitchFamily="18" charset="0"/>
              </a:rPr>
              <a:t>Funds come from legal settlements with pharmaceutical companies involved in the opioid crisis and are dedicated to addressing its impacts through approved prevention, treatment, harm-reduction, recovery, and other opioid-abatement strategies.</a:t>
            </a:r>
            <a:endParaRPr sz="1700" b="0" dirty="0">
              <a:solidFill>
                <a:srgbClr val="2A343A"/>
              </a:solidFill>
              <a:latin typeface="Times New Roman" panose="02020603050405020304" pitchFamily="18" charset="0"/>
              <a:cs typeface="Times New Roman" panose="02020603050405020304" pitchFamily="18" charset="0"/>
            </a:endParaRPr>
          </a:p>
        </p:txBody>
      </p:sp>
      <p:sp>
        <p:nvSpPr>
          <p:cNvPr id="14" name="Rounded Rectangle 13"/>
          <p:cNvSpPr/>
          <p:nvPr/>
        </p:nvSpPr>
        <p:spPr>
          <a:xfrm>
            <a:off x="3877056" y="2395727"/>
            <a:ext cx="3901440" cy="3218773"/>
          </a:xfrm>
          <a:prstGeom prst="roundRect">
            <a:avLst/>
          </a:prstGeom>
          <a:solidFill>
            <a:srgbClr val="E2F0F8"/>
          </a:solidFill>
          <a:ln>
            <a:solidFill>
              <a:srgbClr val="CDD2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4204833" y="2587752"/>
            <a:ext cx="502920" cy="502920"/>
          </a:xfrm>
          <a:prstGeom prst="ellipse">
            <a:avLst/>
          </a:prstGeom>
          <a:solidFill>
            <a:srgbClr val="054B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204838" y="2587752"/>
            <a:ext cx="502920" cy="502920"/>
          </a:xfrm>
          <a:prstGeom prst="rect">
            <a:avLst/>
          </a:prstGeom>
          <a:noFill/>
        </p:spPr>
        <p:txBody>
          <a:bodyPr wrap="square" anchor="ctr">
            <a:spAutoFit/>
          </a:bodyPr>
          <a:lstStyle/>
          <a:p>
            <a:pPr algn="ctr"/>
            <a:r>
              <a:rPr sz="2000" b="1">
                <a:solidFill>
                  <a:srgbClr val="FFFFFF"/>
                </a:solidFill>
                <a:latin typeface="Times New Roman"/>
              </a:rPr>
              <a:t>2</a:t>
            </a:r>
          </a:p>
        </p:txBody>
      </p:sp>
      <p:sp>
        <p:nvSpPr>
          <p:cNvPr id="17" name="TextBox 16"/>
          <p:cNvSpPr txBox="1"/>
          <p:nvPr/>
        </p:nvSpPr>
        <p:spPr>
          <a:xfrm>
            <a:off x="4805289" y="2505080"/>
            <a:ext cx="2903103" cy="661720"/>
          </a:xfrm>
          <a:prstGeom prst="rect">
            <a:avLst/>
          </a:prstGeom>
          <a:noFill/>
        </p:spPr>
        <p:txBody>
          <a:bodyPr wrap="square" anchor="ctr">
            <a:spAutoFit/>
          </a:bodyPr>
          <a:lstStyle/>
          <a:p>
            <a:pPr algn="l"/>
            <a:r>
              <a:rPr sz="1850" b="1" dirty="0">
                <a:solidFill>
                  <a:srgbClr val="054B69"/>
                </a:solidFill>
                <a:latin typeface="Times New Roman"/>
              </a:rPr>
              <a:t>LOCAL GOVERNMENT ALLOCATION</a:t>
            </a:r>
          </a:p>
        </p:txBody>
      </p:sp>
      <p:sp>
        <p:nvSpPr>
          <p:cNvPr id="18" name="TextBox 17"/>
          <p:cNvSpPr txBox="1"/>
          <p:nvPr/>
        </p:nvSpPr>
        <p:spPr>
          <a:xfrm>
            <a:off x="3949857" y="3165492"/>
            <a:ext cx="3889184" cy="2308324"/>
          </a:xfrm>
          <a:prstGeom prst="rect">
            <a:avLst/>
          </a:prstGeom>
          <a:noFill/>
        </p:spPr>
        <p:txBody>
          <a:bodyPr wrap="square" anchor="ctr">
            <a:spAutoFit/>
          </a:bodyPr>
          <a:lstStyle/>
          <a:p>
            <a:r>
              <a:rPr lang="en-US" sz="1600" dirty="0">
                <a:latin typeface="Times New Roman" panose="02020603050405020304" pitchFamily="18" charset="0"/>
                <a:cs typeface="Times New Roman" panose="02020603050405020304" pitchFamily="18" charset="0"/>
              </a:rPr>
              <a:t>Wilmington is one of 10 eligible Delaware subdivisions receiving annual, noncompetitive opioid settlement funding. The City’s allocation is determined through a formula that considers overdose rates, treatment admissions, social vulnerability, and population, helping direct resources based on the impact of the opioid crisis within each community.</a:t>
            </a:r>
            <a:endParaRPr sz="1600" b="0" dirty="0">
              <a:solidFill>
                <a:srgbClr val="2A343A"/>
              </a:solidFill>
              <a:latin typeface="Times New Roman" panose="02020603050405020304" pitchFamily="18" charset="0"/>
              <a:cs typeface="Times New Roman" panose="02020603050405020304" pitchFamily="18" charset="0"/>
            </a:endParaRPr>
          </a:p>
        </p:txBody>
      </p:sp>
      <p:sp>
        <p:nvSpPr>
          <p:cNvPr id="19" name="Rounded Rectangle 18"/>
          <p:cNvSpPr/>
          <p:nvPr/>
        </p:nvSpPr>
        <p:spPr>
          <a:xfrm>
            <a:off x="7964424" y="2395728"/>
            <a:ext cx="3724656" cy="3218772"/>
          </a:xfrm>
          <a:prstGeom prst="roundRect">
            <a:avLst/>
          </a:prstGeom>
          <a:solidFill>
            <a:srgbClr val="F5F6F7"/>
          </a:solidFill>
          <a:ln>
            <a:solidFill>
              <a:srgbClr val="CDD2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8129016" y="2587752"/>
            <a:ext cx="502920" cy="502920"/>
          </a:xfrm>
          <a:prstGeom prst="ellipse">
            <a:avLst/>
          </a:prstGeom>
          <a:solidFill>
            <a:srgbClr val="054B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129016" y="2587752"/>
            <a:ext cx="502920" cy="502920"/>
          </a:xfrm>
          <a:prstGeom prst="rect">
            <a:avLst/>
          </a:prstGeom>
          <a:noFill/>
        </p:spPr>
        <p:txBody>
          <a:bodyPr wrap="square" anchor="ctr">
            <a:spAutoFit/>
          </a:bodyPr>
          <a:lstStyle/>
          <a:p>
            <a:pPr algn="ctr"/>
            <a:r>
              <a:rPr sz="2000" b="1">
                <a:solidFill>
                  <a:srgbClr val="FFFFFF"/>
                </a:solidFill>
                <a:latin typeface="Times New Roman"/>
              </a:rPr>
              <a:t>3</a:t>
            </a:r>
          </a:p>
        </p:txBody>
      </p:sp>
      <p:sp>
        <p:nvSpPr>
          <p:cNvPr id="22" name="TextBox 21"/>
          <p:cNvSpPr txBox="1"/>
          <p:nvPr/>
        </p:nvSpPr>
        <p:spPr>
          <a:xfrm>
            <a:off x="8729472" y="2487688"/>
            <a:ext cx="2865120" cy="661720"/>
          </a:xfrm>
          <a:prstGeom prst="rect">
            <a:avLst/>
          </a:prstGeom>
          <a:noFill/>
        </p:spPr>
        <p:txBody>
          <a:bodyPr wrap="square" anchor="ctr">
            <a:spAutoFit/>
          </a:bodyPr>
          <a:lstStyle/>
          <a:p>
            <a:pPr algn="l"/>
            <a:r>
              <a:rPr sz="1850" b="1" dirty="0">
                <a:solidFill>
                  <a:srgbClr val="054B69"/>
                </a:solidFill>
                <a:latin typeface="Times New Roman"/>
              </a:rPr>
              <a:t>LOCAL PRIORITIES + COMMISSION REVIEW</a:t>
            </a:r>
          </a:p>
        </p:txBody>
      </p:sp>
      <p:sp>
        <p:nvSpPr>
          <p:cNvPr id="23" name="TextBox 22"/>
          <p:cNvSpPr txBox="1"/>
          <p:nvPr/>
        </p:nvSpPr>
        <p:spPr>
          <a:xfrm>
            <a:off x="8024969" y="3159922"/>
            <a:ext cx="3633631" cy="2308324"/>
          </a:xfrm>
          <a:prstGeom prst="rect">
            <a:avLst/>
          </a:prstGeom>
          <a:noFill/>
        </p:spPr>
        <p:txBody>
          <a:bodyPr wrap="square" anchor="ctr">
            <a:spAutoFit/>
          </a:bodyPr>
          <a:lstStyle/>
          <a:p>
            <a:pPr algn="l"/>
            <a:r>
              <a:rPr lang="en-US" sz="1600" b="0" dirty="0">
                <a:solidFill>
                  <a:srgbClr val="2A343A"/>
                </a:solidFill>
                <a:latin typeface="Times New Roman"/>
              </a:rPr>
              <a:t>The City identifies and prioritizes eligible opioid-abatement projects based on local needs and available funding. Commission staff reviews each request for compliance with settlement requirements and allowable uses, and projects that meet those requirements move forward for consideration and a public vote by the Commission.</a:t>
            </a:r>
            <a:endParaRPr sz="1600" b="0" dirty="0">
              <a:solidFill>
                <a:srgbClr val="2A343A"/>
              </a:solidFill>
              <a:latin typeface="Times New Roman"/>
            </a:endParaRPr>
          </a:p>
        </p:txBody>
      </p:sp>
      <p:sp>
        <p:nvSpPr>
          <p:cNvPr id="24" name="Rounded Rectangle 23"/>
          <p:cNvSpPr/>
          <p:nvPr/>
        </p:nvSpPr>
        <p:spPr>
          <a:xfrm>
            <a:off x="576072" y="5787451"/>
            <a:ext cx="11155680" cy="868680"/>
          </a:xfrm>
          <a:prstGeom prst="roundRect">
            <a:avLst/>
          </a:prstGeom>
          <a:solidFill>
            <a:srgbClr val="054B69"/>
          </a:solidFill>
          <a:ln>
            <a:solidFill>
              <a:srgbClr val="CDD2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49808" y="6069860"/>
            <a:ext cx="4937760" cy="292608"/>
          </a:xfrm>
          <a:prstGeom prst="rect">
            <a:avLst/>
          </a:prstGeom>
          <a:noFill/>
        </p:spPr>
        <p:txBody>
          <a:bodyPr wrap="square" anchor="ctr">
            <a:spAutoFit/>
          </a:bodyPr>
          <a:lstStyle/>
          <a:p>
            <a:pPr algn="l"/>
            <a:r>
              <a:rPr sz="2000" b="1" dirty="0">
                <a:solidFill>
                  <a:srgbClr val="FFFFFF"/>
                </a:solidFill>
                <a:latin typeface="Times New Roman"/>
              </a:rPr>
              <a:t>2026 CITY OF WILMINGTON LOCAL ALLOCATION:  $441,065.40</a:t>
            </a:r>
          </a:p>
        </p:txBody>
      </p:sp>
      <p:sp>
        <p:nvSpPr>
          <p:cNvPr id="26" name="TextBox 25"/>
          <p:cNvSpPr txBox="1"/>
          <p:nvPr/>
        </p:nvSpPr>
        <p:spPr>
          <a:xfrm>
            <a:off x="6002684" y="5898406"/>
            <a:ext cx="5087229" cy="584775"/>
          </a:xfrm>
          <a:prstGeom prst="rect">
            <a:avLst/>
          </a:prstGeom>
          <a:noFill/>
        </p:spPr>
        <p:txBody>
          <a:bodyPr wrap="square" anchor="ctr">
            <a:spAutoFit/>
          </a:bodyPr>
          <a:lstStyle/>
          <a:p>
            <a:r>
              <a:rPr sz="1600" b="0" dirty="0">
                <a:solidFill>
                  <a:srgbClr val="FFFFFF"/>
                </a:solidFill>
                <a:latin typeface="Times New Roman"/>
              </a:rPr>
              <a:t>Two projects already awarded: AED/Narcan Portable Kits</a:t>
            </a:r>
            <a:r>
              <a:rPr lang="en-US" sz="1600" b="0" dirty="0">
                <a:solidFill>
                  <a:srgbClr val="FFFFFF"/>
                </a:solidFill>
                <a:latin typeface="Times New Roman"/>
              </a:rPr>
              <a:t>: </a:t>
            </a:r>
            <a:r>
              <a:rPr sz="1600" b="0" dirty="0">
                <a:solidFill>
                  <a:srgbClr val="FFFFFF"/>
                </a:solidFill>
                <a:latin typeface="Times New Roman"/>
              </a:rPr>
              <a:t>$90,000  </a:t>
            </a:r>
            <a:r>
              <a:rPr lang="en-US" sz="1600" b="0" dirty="0">
                <a:solidFill>
                  <a:srgbClr val="FFFFFF"/>
                </a:solidFill>
                <a:latin typeface="Times New Roman"/>
              </a:rPr>
              <a:t>and </a:t>
            </a:r>
            <a:r>
              <a:rPr sz="1600" b="0" dirty="0">
                <a:solidFill>
                  <a:srgbClr val="FFFFFF"/>
                </a:solidFill>
                <a:latin typeface="Times New Roman"/>
              </a:rPr>
              <a:t>Partners in Care Case Manager</a:t>
            </a:r>
            <a:r>
              <a:rPr lang="en-US" sz="1600" b="0" dirty="0">
                <a:solidFill>
                  <a:srgbClr val="FFFFFF"/>
                </a:solidFill>
                <a:latin typeface="Times New Roman"/>
              </a:rPr>
              <a:t>:</a:t>
            </a:r>
            <a:r>
              <a:rPr sz="1600" b="0" dirty="0">
                <a:solidFill>
                  <a:srgbClr val="FFFFFF"/>
                </a:solidFill>
                <a:latin typeface="Times New Roman"/>
              </a:rPr>
              <a:t> $83,200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10640" y="334838"/>
            <a:ext cx="10881360" cy="492443"/>
          </a:xfrm>
          <a:prstGeom prst="rect">
            <a:avLst/>
          </a:prstGeom>
          <a:noFill/>
        </p:spPr>
        <p:txBody>
          <a:bodyPr wrap="square" anchor="ctr">
            <a:spAutoFit/>
          </a:bodyPr>
          <a:lstStyle/>
          <a:p>
            <a:pPr algn="ctr"/>
            <a:r>
              <a:rPr sz="2600" b="1" dirty="0">
                <a:solidFill>
                  <a:srgbClr val="054B69"/>
                </a:solidFill>
                <a:latin typeface="Times New Roman"/>
              </a:rPr>
              <a:t>Pending Local Government Projects </a:t>
            </a:r>
            <a:r>
              <a:rPr lang="en-US" sz="2600" b="1" dirty="0">
                <a:solidFill>
                  <a:srgbClr val="054B69"/>
                </a:solidFill>
                <a:latin typeface="Times New Roman"/>
              </a:rPr>
              <a:t>-</a:t>
            </a:r>
            <a:r>
              <a:rPr sz="2600" b="1" dirty="0">
                <a:solidFill>
                  <a:srgbClr val="054B69"/>
                </a:solidFill>
                <a:latin typeface="Times New Roman"/>
              </a:rPr>
              <a:t> October Commission Vote</a:t>
            </a:r>
          </a:p>
        </p:txBody>
      </p:sp>
      <p:sp>
        <p:nvSpPr>
          <p:cNvPr id="4" name="Rectangle 3"/>
          <p:cNvSpPr/>
          <p:nvPr/>
        </p:nvSpPr>
        <p:spPr>
          <a:xfrm>
            <a:off x="231648" y="943077"/>
            <a:ext cx="11795760" cy="32004"/>
          </a:xfrm>
          <a:prstGeom prst="rect">
            <a:avLst/>
          </a:prstGeom>
          <a:solidFill>
            <a:srgbClr val="3291A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37796" y="1285076"/>
            <a:ext cx="10789920" cy="274320"/>
          </a:xfrm>
          <a:prstGeom prst="rect">
            <a:avLst/>
          </a:prstGeom>
          <a:noFill/>
        </p:spPr>
        <p:txBody>
          <a:bodyPr wrap="square" anchor="ctr">
            <a:spAutoFit/>
          </a:bodyPr>
          <a:lstStyle/>
          <a:p>
            <a:pPr algn="l"/>
            <a:r>
              <a:rPr sz="1700" b="0" dirty="0">
                <a:solidFill>
                  <a:srgbClr val="2A343A"/>
                </a:solidFill>
                <a:latin typeface="Times New Roman"/>
              </a:rPr>
              <a:t>Three applications totaling $166,143 have moved forward for Commission consideration</a:t>
            </a:r>
          </a:p>
        </p:txBody>
      </p:sp>
      <p:grpSp>
        <p:nvGrpSpPr>
          <p:cNvPr id="20" name="Group 19">
            <a:extLst>
              <a:ext uri="{FF2B5EF4-FFF2-40B4-BE49-F238E27FC236}">
                <a16:creationId xmlns:a16="http://schemas.microsoft.com/office/drawing/2014/main" id="{E5D271EC-1F2B-5E6F-84C9-68BF4612BE6A}"/>
              </a:ext>
            </a:extLst>
          </p:cNvPr>
          <p:cNvGrpSpPr/>
          <p:nvPr/>
        </p:nvGrpSpPr>
        <p:grpSpPr>
          <a:xfrm>
            <a:off x="438912" y="1641693"/>
            <a:ext cx="11292840" cy="4498848"/>
            <a:chOff x="438912" y="1078992"/>
            <a:chExt cx="11292840" cy="4498848"/>
          </a:xfrm>
        </p:grpSpPr>
        <p:sp>
          <p:nvSpPr>
            <p:cNvPr id="6" name="Rounded Rectangle 5"/>
            <p:cNvSpPr/>
            <p:nvPr/>
          </p:nvSpPr>
          <p:spPr>
            <a:xfrm>
              <a:off x="438912" y="1078992"/>
              <a:ext cx="11292840" cy="1353312"/>
            </a:xfrm>
            <a:prstGeom prst="roundRect">
              <a:avLst/>
            </a:prstGeom>
            <a:solidFill>
              <a:srgbClr val="FBF4E2"/>
            </a:solidFill>
            <a:ln>
              <a:solidFill>
                <a:srgbClr val="CDD2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58368" y="1140265"/>
              <a:ext cx="4572000" cy="407804"/>
            </a:xfrm>
            <a:prstGeom prst="rect">
              <a:avLst/>
            </a:prstGeom>
            <a:noFill/>
          </p:spPr>
          <p:txBody>
            <a:bodyPr wrap="square" anchor="ctr">
              <a:spAutoFit/>
            </a:bodyPr>
            <a:lstStyle/>
            <a:p>
              <a:pPr algn="l"/>
              <a:r>
                <a:rPr sz="2050" b="1" dirty="0">
                  <a:solidFill>
                    <a:srgbClr val="054B69"/>
                  </a:solidFill>
                  <a:latin typeface="Times New Roman"/>
                </a:rPr>
                <a:t>WFD Overdose Response </a:t>
              </a:r>
              <a:r>
                <a:rPr lang="en-US" sz="2050" b="1" dirty="0">
                  <a:solidFill>
                    <a:srgbClr val="054B69"/>
                  </a:solidFill>
                  <a:latin typeface="Times New Roman"/>
                </a:rPr>
                <a:t>-</a:t>
              </a:r>
              <a:r>
                <a:rPr sz="2050" b="1" dirty="0">
                  <a:solidFill>
                    <a:srgbClr val="054B69"/>
                  </a:solidFill>
                  <a:latin typeface="Times New Roman"/>
                </a:rPr>
                <a:t> Peer</a:t>
              </a:r>
            </a:p>
          </p:txBody>
        </p:sp>
        <p:sp>
          <p:nvSpPr>
            <p:cNvPr id="8" name="TextBox 7"/>
            <p:cNvSpPr txBox="1"/>
            <p:nvPr/>
          </p:nvSpPr>
          <p:spPr>
            <a:xfrm>
              <a:off x="10058400" y="1188719"/>
              <a:ext cx="1188720" cy="310896"/>
            </a:xfrm>
            <a:prstGeom prst="rect">
              <a:avLst/>
            </a:prstGeom>
            <a:noFill/>
          </p:spPr>
          <p:txBody>
            <a:bodyPr wrap="square" anchor="ctr">
              <a:spAutoFit/>
            </a:bodyPr>
            <a:lstStyle/>
            <a:p>
              <a:pPr algn="r"/>
              <a:r>
                <a:rPr sz="2200" b="1">
                  <a:solidFill>
                    <a:srgbClr val="054B69"/>
                  </a:solidFill>
                  <a:latin typeface="Times New Roman"/>
                </a:rPr>
                <a:t>$61,160</a:t>
              </a:r>
            </a:p>
          </p:txBody>
        </p:sp>
        <p:sp>
          <p:nvSpPr>
            <p:cNvPr id="9" name="TextBox 8"/>
            <p:cNvSpPr txBox="1"/>
            <p:nvPr/>
          </p:nvSpPr>
          <p:spPr>
            <a:xfrm>
              <a:off x="658368" y="1554480"/>
              <a:ext cx="10561320" cy="713232"/>
            </a:xfrm>
            <a:prstGeom prst="rect">
              <a:avLst/>
            </a:prstGeom>
            <a:noFill/>
          </p:spPr>
          <p:txBody>
            <a:bodyPr wrap="square" anchor="ctr">
              <a:spAutoFit/>
            </a:bodyPr>
            <a:lstStyle/>
            <a:p>
              <a:pPr algn="l"/>
              <a:r>
                <a:rPr sz="1600" b="0">
                  <a:solidFill>
                    <a:srgbClr val="2A343A"/>
                  </a:solidFill>
                  <a:latin typeface="Times New Roman"/>
                </a:rPr>
                <a:t>Adds trained peer follow-up after eligible WFD overdose responses, particularly when a person refuses transport or is not taken to a hospital. The peer provides timely outreach, recovery support, and direct connections to treatment and other services, closing the gap between the initial emergency response and continued care.</a:t>
              </a:r>
            </a:p>
          </p:txBody>
        </p:sp>
        <p:sp>
          <p:nvSpPr>
            <p:cNvPr id="10" name="Rounded Rectangle 9"/>
            <p:cNvSpPr/>
            <p:nvPr/>
          </p:nvSpPr>
          <p:spPr>
            <a:xfrm>
              <a:off x="438912" y="2651760"/>
              <a:ext cx="11292840" cy="1353312"/>
            </a:xfrm>
            <a:prstGeom prst="roundRect">
              <a:avLst/>
            </a:prstGeom>
            <a:solidFill>
              <a:srgbClr val="E2F0F8"/>
            </a:solidFill>
            <a:ln>
              <a:solidFill>
                <a:srgbClr val="CDD2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58368" y="2761488"/>
              <a:ext cx="4572000" cy="310896"/>
            </a:xfrm>
            <a:prstGeom prst="rect">
              <a:avLst/>
            </a:prstGeom>
            <a:noFill/>
          </p:spPr>
          <p:txBody>
            <a:bodyPr wrap="square" anchor="ctr">
              <a:spAutoFit/>
            </a:bodyPr>
            <a:lstStyle/>
            <a:p>
              <a:pPr algn="l"/>
              <a:r>
                <a:rPr sz="2050" b="1">
                  <a:solidFill>
                    <a:srgbClr val="054B69"/>
                  </a:solidFill>
                  <a:latin typeface="Times New Roman"/>
                </a:rPr>
                <a:t>Grant &amp; Performance Management</a:t>
              </a:r>
            </a:p>
          </p:txBody>
        </p:sp>
        <p:sp>
          <p:nvSpPr>
            <p:cNvPr id="12" name="TextBox 11"/>
            <p:cNvSpPr txBox="1"/>
            <p:nvPr/>
          </p:nvSpPr>
          <p:spPr>
            <a:xfrm>
              <a:off x="10058400" y="2761488"/>
              <a:ext cx="1188720" cy="310896"/>
            </a:xfrm>
            <a:prstGeom prst="rect">
              <a:avLst/>
            </a:prstGeom>
            <a:noFill/>
          </p:spPr>
          <p:txBody>
            <a:bodyPr wrap="square" anchor="ctr">
              <a:spAutoFit/>
            </a:bodyPr>
            <a:lstStyle/>
            <a:p>
              <a:pPr algn="r"/>
              <a:r>
                <a:rPr sz="2200" b="1">
                  <a:solidFill>
                    <a:srgbClr val="054B69"/>
                  </a:solidFill>
                  <a:latin typeface="Times New Roman"/>
                </a:rPr>
                <a:t>$63,000</a:t>
              </a:r>
            </a:p>
          </p:txBody>
        </p:sp>
        <p:sp>
          <p:nvSpPr>
            <p:cNvPr id="13" name="TextBox 12"/>
            <p:cNvSpPr txBox="1"/>
            <p:nvPr/>
          </p:nvSpPr>
          <p:spPr>
            <a:xfrm>
              <a:off x="658368" y="3068366"/>
              <a:ext cx="10561320" cy="830997"/>
            </a:xfrm>
            <a:prstGeom prst="rect">
              <a:avLst/>
            </a:prstGeom>
            <a:noFill/>
          </p:spPr>
          <p:txBody>
            <a:bodyPr wrap="square" anchor="ctr">
              <a:spAutoFit/>
            </a:bodyPr>
            <a:lstStyle/>
            <a:p>
              <a:pPr algn="l"/>
              <a:r>
                <a:rPr sz="1600" b="0" dirty="0">
                  <a:solidFill>
                    <a:srgbClr val="2A343A"/>
                  </a:solidFill>
                  <a:latin typeface="Times New Roman"/>
                </a:rPr>
                <a:t>Creates one point of accountability for the City's growing opioid-abatement grant portfolio, providing one year of dedicated oversight for compliance, fiscal and program reporting, performance monitoring, partner coordination, and outcome documentation</a:t>
              </a:r>
              <a:r>
                <a:rPr lang="en-US" sz="1600" b="0" dirty="0">
                  <a:solidFill>
                    <a:srgbClr val="2A343A"/>
                  </a:solidFill>
                  <a:latin typeface="Times New Roman"/>
                </a:rPr>
                <a:t>, </a:t>
              </a:r>
              <a:r>
                <a:rPr sz="1600" b="0" dirty="0">
                  <a:solidFill>
                    <a:srgbClr val="2A343A"/>
                  </a:solidFill>
                  <a:latin typeface="Times New Roman"/>
                </a:rPr>
                <a:t>helping ensure settlement funds are properly tracked and results clearly documented.</a:t>
              </a:r>
            </a:p>
          </p:txBody>
        </p:sp>
        <p:sp>
          <p:nvSpPr>
            <p:cNvPr id="14" name="Rounded Rectangle 13"/>
            <p:cNvSpPr/>
            <p:nvPr/>
          </p:nvSpPr>
          <p:spPr>
            <a:xfrm>
              <a:off x="438912" y="4224528"/>
              <a:ext cx="11292840" cy="1353312"/>
            </a:xfrm>
            <a:prstGeom prst="roundRect">
              <a:avLst/>
            </a:prstGeom>
            <a:solidFill>
              <a:srgbClr val="FBF4E2"/>
            </a:solidFill>
            <a:ln>
              <a:solidFill>
                <a:srgbClr val="CDD2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58368" y="4334256"/>
              <a:ext cx="4572000" cy="310896"/>
            </a:xfrm>
            <a:prstGeom prst="rect">
              <a:avLst/>
            </a:prstGeom>
            <a:noFill/>
          </p:spPr>
          <p:txBody>
            <a:bodyPr wrap="square" anchor="ctr">
              <a:spAutoFit/>
            </a:bodyPr>
            <a:lstStyle/>
            <a:p>
              <a:pPr algn="l"/>
              <a:r>
                <a:rPr sz="2050" b="1">
                  <a:solidFill>
                    <a:srgbClr val="054B69"/>
                  </a:solidFill>
                  <a:latin typeface="Times New Roman"/>
                </a:rPr>
                <a:t>WPD Victim Services Specialist</a:t>
              </a:r>
            </a:p>
          </p:txBody>
        </p:sp>
        <p:sp>
          <p:nvSpPr>
            <p:cNvPr id="16" name="TextBox 15"/>
            <p:cNvSpPr txBox="1"/>
            <p:nvPr/>
          </p:nvSpPr>
          <p:spPr>
            <a:xfrm>
              <a:off x="10058400" y="4334256"/>
              <a:ext cx="1188720" cy="310896"/>
            </a:xfrm>
            <a:prstGeom prst="rect">
              <a:avLst/>
            </a:prstGeom>
            <a:noFill/>
          </p:spPr>
          <p:txBody>
            <a:bodyPr wrap="square" anchor="ctr">
              <a:spAutoFit/>
            </a:bodyPr>
            <a:lstStyle/>
            <a:p>
              <a:pPr algn="r"/>
              <a:r>
                <a:rPr sz="2200" b="1">
                  <a:solidFill>
                    <a:srgbClr val="054B69"/>
                  </a:solidFill>
                  <a:latin typeface="Times New Roman"/>
                </a:rPr>
                <a:t>$41,983</a:t>
              </a:r>
            </a:p>
          </p:txBody>
        </p:sp>
        <p:sp>
          <p:nvSpPr>
            <p:cNvPr id="17" name="TextBox 16"/>
            <p:cNvSpPr txBox="1"/>
            <p:nvPr/>
          </p:nvSpPr>
          <p:spPr>
            <a:xfrm>
              <a:off x="658368" y="4700016"/>
              <a:ext cx="10561320" cy="713232"/>
            </a:xfrm>
            <a:prstGeom prst="rect">
              <a:avLst/>
            </a:prstGeom>
            <a:noFill/>
          </p:spPr>
          <p:txBody>
            <a:bodyPr wrap="square" anchor="ctr">
              <a:spAutoFit/>
            </a:bodyPr>
            <a:lstStyle/>
            <a:p>
              <a:pPr algn="l"/>
              <a:r>
                <a:rPr sz="1600" b="0" dirty="0">
                  <a:solidFill>
                    <a:srgbClr val="2A343A"/>
                  </a:solidFill>
                  <a:latin typeface="Times New Roman"/>
                </a:rPr>
                <a:t>Continues the current part-time Victim Services Specialist as ARPA funding ends, preserving an existing victim support service that would otherwise lose its funding. The specialist provides victim and family outreach, Partners in Care and community referrals, youth mental-health connections, and outreach to families affected by overdose loss.</a:t>
              </a:r>
            </a:p>
          </p:txBody>
        </p:sp>
      </p:grpSp>
      <p:pic>
        <p:nvPicPr>
          <p:cNvPr id="18" name="Picture 17">
            <a:extLst>
              <a:ext uri="{FF2B5EF4-FFF2-40B4-BE49-F238E27FC236}">
                <a16:creationId xmlns:a16="http://schemas.microsoft.com/office/drawing/2014/main" id="{7724FF25-73BA-D978-E69B-7891EA621815}"/>
              </a:ext>
            </a:extLst>
          </p:cNvPr>
          <p:cNvPicPr>
            <a:picLocks noChangeAspect="1"/>
          </p:cNvPicPr>
          <p:nvPr/>
        </p:nvPicPr>
        <p:blipFill>
          <a:blip r:embed="rId2"/>
          <a:stretch>
            <a:fillRect/>
          </a:stretch>
        </p:blipFill>
        <p:spPr>
          <a:xfrm>
            <a:off x="1195753" y="32877"/>
            <a:ext cx="796437" cy="81437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250</TotalTime>
  <Words>639</Words>
  <Application>Microsoft Macintosh PowerPoint</Application>
  <PresentationFormat>Widescreen</PresentationFormat>
  <Paragraphs>42</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Times New Roman</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Lori Kane</dc:creator>
  <cp:keywords/>
  <dc:description>generated using python-pptx</dc:description>
  <cp:lastModifiedBy>Daniel T. Walker</cp:lastModifiedBy>
  <cp:revision>23</cp:revision>
  <cp:lastPrinted>2026-09-23T14:20:09Z</cp:lastPrinted>
  <dcterms:created xsi:type="dcterms:W3CDTF">2013-01-27T09:14:16Z</dcterms:created>
  <dcterms:modified xsi:type="dcterms:W3CDTF">2026-09-23T15:33:29Z</dcterms:modified>
  <cp:category/>
</cp:coreProperties>
</file>