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2" r:id="rId3"/>
    <p:sldId id="263" r:id="rId4"/>
    <p:sldId id="273" r:id="rId5"/>
    <p:sldId id="266" r:id="rId6"/>
    <p:sldId id="264" r:id="rId7"/>
    <p:sldId id="270" r:id="rId8"/>
    <p:sldId id="265" r:id="rId9"/>
    <p:sldId id="271" r:id="rId10"/>
    <p:sldId id="256" r:id="rId11"/>
    <p:sldId id="261" r:id="rId12"/>
    <p:sldId id="258" r:id="rId13"/>
    <p:sldId id="259" r:id="rId14"/>
    <p:sldId id="272" r:id="rId15"/>
    <p:sldId id="274" r:id="rId16"/>
    <p:sldId id="267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0" d="100"/>
          <a:sy n="100" d="100"/>
        </p:scale>
        <p:origin x="96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rett Taylor" userId="5beba016-8e12-47c6-855f-7c13a74b511d" providerId="ADAL" clId="{B8A75FDA-4B97-4D54-B48D-DB8A81F89AFE}"/>
    <pc:docChg chg="undo custSel addSld delSld modSld">
      <pc:chgData name="Brett Taylor" userId="5beba016-8e12-47c6-855f-7c13a74b511d" providerId="ADAL" clId="{B8A75FDA-4B97-4D54-B48D-DB8A81F89AFE}" dt="2026-04-06T16:11:20.538" v="3862" actId="26606"/>
      <pc:docMkLst>
        <pc:docMk/>
      </pc:docMkLst>
      <pc:sldChg chg="addSp delSp modSp mod">
        <pc:chgData name="Brett Taylor" userId="5beba016-8e12-47c6-855f-7c13a74b511d" providerId="ADAL" clId="{B8A75FDA-4B97-4D54-B48D-DB8A81F89AFE}" dt="2026-03-25T13:45:18.407" v="3860"/>
        <pc:sldMkLst>
          <pc:docMk/>
          <pc:sldMk cId="2438347359" sldId="256"/>
        </pc:sldMkLst>
        <pc:graphicFrameChg chg="modGraphic">
          <ac:chgData name="Brett Taylor" userId="5beba016-8e12-47c6-855f-7c13a74b511d" providerId="ADAL" clId="{B8A75FDA-4B97-4D54-B48D-DB8A81F89AFE}" dt="2026-03-25T12:58:10.233" v="3824" actId="6549"/>
          <ac:graphicFrameMkLst>
            <pc:docMk/>
            <pc:sldMk cId="2438347359" sldId="256"/>
            <ac:graphicFrameMk id="5" creationId="{84456E98-8661-7955-1ED1-323A2CFD2A70}"/>
          </ac:graphicFrameMkLst>
        </pc:graphicFrameChg>
        <pc:picChg chg="add">
          <ac:chgData name="Brett Taylor" userId="5beba016-8e12-47c6-855f-7c13a74b511d" providerId="ADAL" clId="{B8A75FDA-4B97-4D54-B48D-DB8A81F89AFE}" dt="2026-03-25T13:45:18.407" v="3860"/>
          <ac:picMkLst>
            <pc:docMk/>
            <pc:sldMk cId="2438347359" sldId="256"/>
            <ac:picMk id="4" creationId="{930FB684-4533-C693-B70E-D1E499738713}"/>
          </ac:picMkLst>
        </pc:picChg>
      </pc:sldChg>
      <pc:sldChg chg="addSp delSp modSp mod">
        <pc:chgData name="Brett Taylor" userId="5beba016-8e12-47c6-855f-7c13a74b511d" providerId="ADAL" clId="{B8A75FDA-4B97-4D54-B48D-DB8A81F89AFE}" dt="2026-03-25T13:41:10.683" v="3849"/>
        <pc:sldMkLst>
          <pc:docMk/>
          <pc:sldMk cId="627786997" sldId="258"/>
        </pc:sldMkLst>
        <pc:picChg chg="add">
          <ac:chgData name="Brett Taylor" userId="5beba016-8e12-47c6-855f-7c13a74b511d" providerId="ADAL" clId="{B8A75FDA-4B97-4D54-B48D-DB8A81F89AFE}" dt="2026-03-25T13:41:10.683" v="3849"/>
          <ac:picMkLst>
            <pc:docMk/>
            <pc:sldMk cId="627786997" sldId="258"/>
            <ac:picMk id="4" creationId="{F1D66668-439F-AF73-E55E-7B8953325D31}"/>
          </ac:picMkLst>
        </pc:picChg>
      </pc:sldChg>
      <pc:sldChg chg="addSp delSp modSp mod">
        <pc:chgData name="Brett Taylor" userId="5beba016-8e12-47c6-855f-7c13a74b511d" providerId="ADAL" clId="{B8A75FDA-4B97-4D54-B48D-DB8A81F89AFE}" dt="2026-03-25T13:42:59.321" v="3853" actId="14100"/>
        <pc:sldMkLst>
          <pc:docMk/>
          <pc:sldMk cId="3074341223" sldId="259"/>
        </pc:sldMkLst>
        <pc:picChg chg="add mod">
          <ac:chgData name="Brett Taylor" userId="5beba016-8e12-47c6-855f-7c13a74b511d" providerId="ADAL" clId="{B8A75FDA-4B97-4D54-B48D-DB8A81F89AFE}" dt="2026-03-25T13:42:59.321" v="3853" actId="14100"/>
          <ac:picMkLst>
            <pc:docMk/>
            <pc:sldMk cId="3074341223" sldId="259"/>
            <ac:picMk id="5" creationId="{842C1290-C9DC-2942-072A-11FFEE32270D}"/>
          </ac:picMkLst>
        </pc:picChg>
      </pc:sldChg>
      <pc:sldChg chg="addSp delSp modSp mod">
        <pc:chgData name="Brett Taylor" userId="5beba016-8e12-47c6-855f-7c13a74b511d" providerId="ADAL" clId="{B8A75FDA-4B97-4D54-B48D-DB8A81F89AFE}" dt="2026-03-25T13:44:41.648" v="3858"/>
        <pc:sldMkLst>
          <pc:docMk/>
          <pc:sldMk cId="3522895708" sldId="261"/>
        </pc:sldMkLst>
        <pc:picChg chg="add">
          <ac:chgData name="Brett Taylor" userId="5beba016-8e12-47c6-855f-7c13a74b511d" providerId="ADAL" clId="{B8A75FDA-4B97-4D54-B48D-DB8A81F89AFE}" dt="2026-03-25T13:44:41.648" v="3858"/>
          <ac:picMkLst>
            <pc:docMk/>
            <pc:sldMk cId="3522895708" sldId="261"/>
            <ac:picMk id="6" creationId="{5776D04A-8A6F-22B3-BF75-346F6F2278B5}"/>
          </ac:picMkLst>
        </pc:picChg>
      </pc:sldChg>
      <pc:sldChg chg="modSp mod">
        <pc:chgData name="Brett Taylor" userId="5beba016-8e12-47c6-855f-7c13a74b511d" providerId="ADAL" clId="{B8A75FDA-4B97-4D54-B48D-DB8A81F89AFE}" dt="2026-03-19T14:44:08.404" v="2372" actId="20577"/>
        <pc:sldMkLst>
          <pc:docMk/>
          <pc:sldMk cId="36313394" sldId="263"/>
        </pc:sldMkLst>
        <pc:spChg chg="mod">
          <ac:chgData name="Brett Taylor" userId="5beba016-8e12-47c6-855f-7c13a74b511d" providerId="ADAL" clId="{B8A75FDA-4B97-4D54-B48D-DB8A81F89AFE}" dt="2026-03-19T14:44:08.404" v="2372" actId="20577"/>
          <ac:spMkLst>
            <pc:docMk/>
            <pc:sldMk cId="36313394" sldId="263"/>
            <ac:spMk id="3" creationId="{2AB826FE-DB46-B617-51A7-27878C86DE4A}"/>
          </ac:spMkLst>
        </pc:spChg>
      </pc:sldChg>
      <pc:sldChg chg="modSp mod">
        <pc:chgData name="Brett Taylor" userId="5beba016-8e12-47c6-855f-7c13a74b511d" providerId="ADAL" clId="{B8A75FDA-4B97-4D54-B48D-DB8A81F89AFE}" dt="2026-03-19T19:30:39.313" v="3598" actId="20577"/>
        <pc:sldMkLst>
          <pc:docMk/>
          <pc:sldMk cId="4265467885" sldId="264"/>
        </pc:sldMkLst>
        <pc:spChg chg="mod">
          <ac:chgData name="Brett Taylor" userId="5beba016-8e12-47c6-855f-7c13a74b511d" providerId="ADAL" clId="{B8A75FDA-4B97-4D54-B48D-DB8A81F89AFE}" dt="2026-03-19T19:30:39.313" v="3598" actId="20577"/>
          <ac:spMkLst>
            <pc:docMk/>
            <pc:sldMk cId="4265467885" sldId="264"/>
            <ac:spMk id="3" creationId="{70A2BF26-6C9B-61CC-AD1D-F792F350AB2C}"/>
          </ac:spMkLst>
        </pc:spChg>
      </pc:sldChg>
      <pc:sldChg chg="modSp mod">
        <pc:chgData name="Brett Taylor" userId="5beba016-8e12-47c6-855f-7c13a74b511d" providerId="ADAL" clId="{B8A75FDA-4B97-4D54-B48D-DB8A81F89AFE}" dt="2026-03-19T19:38:32.786" v="3786" actId="20577"/>
        <pc:sldMkLst>
          <pc:docMk/>
          <pc:sldMk cId="136664225" sldId="265"/>
        </pc:sldMkLst>
        <pc:spChg chg="mod">
          <ac:chgData name="Brett Taylor" userId="5beba016-8e12-47c6-855f-7c13a74b511d" providerId="ADAL" clId="{B8A75FDA-4B97-4D54-B48D-DB8A81F89AFE}" dt="2026-03-19T19:38:32.786" v="3786" actId="20577"/>
          <ac:spMkLst>
            <pc:docMk/>
            <pc:sldMk cId="136664225" sldId="265"/>
            <ac:spMk id="3" creationId="{DCD1C395-5056-57E6-DE75-386703C77C4C}"/>
          </ac:spMkLst>
        </pc:spChg>
      </pc:sldChg>
      <pc:sldChg chg="modSp mod">
        <pc:chgData name="Brett Taylor" userId="5beba016-8e12-47c6-855f-7c13a74b511d" providerId="ADAL" clId="{B8A75FDA-4B97-4D54-B48D-DB8A81F89AFE}" dt="2026-03-19T19:15:16.535" v="3485" actId="20577"/>
        <pc:sldMkLst>
          <pc:docMk/>
          <pc:sldMk cId="2359704079" sldId="266"/>
        </pc:sldMkLst>
        <pc:spChg chg="mod">
          <ac:chgData name="Brett Taylor" userId="5beba016-8e12-47c6-855f-7c13a74b511d" providerId="ADAL" clId="{B8A75FDA-4B97-4D54-B48D-DB8A81F89AFE}" dt="2026-03-19T19:15:16.535" v="3485" actId="20577"/>
          <ac:spMkLst>
            <pc:docMk/>
            <pc:sldMk cId="2359704079" sldId="266"/>
            <ac:spMk id="3" creationId="{44D60C6E-2990-C0BA-B69B-79C2F29DE052}"/>
          </ac:spMkLst>
        </pc:spChg>
      </pc:sldChg>
      <pc:sldChg chg="modSp mod">
        <pc:chgData name="Brett Taylor" userId="5beba016-8e12-47c6-855f-7c13a74b511d" providerId="ADAL" clId="{B8A75FDA-4B97-4D54-B48D-DB8A81F89AFE}" dt="2026-03-25T13:23:34.542" v="3839" actId="14100"/>
        <pc:sldMkLst>
          <pc:docMk/>
          <pc:sldMk cId="1605987672" sldId="272"/>
        </pc:sldMkLst>
        <pc:picChg chg="mod">
          <ac:chgData name="Brett Taylor" userId="5beba016-8e12-47c6-855f-7c13a74b511d" providerId="ADAL" clId="{B8A75FDA-4B97-4D54-B48D-DB8A81F89AFE}" dt="2026-03-25T13:23:34.542" v="3839" actId="14100"/>
          <ac:picMkLst>
            <pc:docMk/>
            <pc:sldMk cId="1605987672" sldId="272"/>
            <ac:picMk id="3" creationId="{CE5D45FB-6CE4-4A47-5499-36B947D6F0C5}"/>
          </ac:picMkLst>
        </pc:picChg>
      </pc:sldChg>
      <pc:sldChg chg="addSp delSp modSp add mod setBg delDesignElem chgLayout">
        <pc:chgData name="Brett Taylor" userId="5beba016-8e12-47c6-855f-7c13a74b511d" providerId="ADAL" clId="{B8A75FDA-4B97-4D54-B48D-DB8A81F89AFE}" dt="2026-04-06T16:11:20.538" v="3862" actId="26606"/>
        <pc:sldMkLst>
          <pc:docMk/>
          <pc:sldMk cId="2940253931" sldId="273"/>
        </pc:sldMkLst>
        <pc:spChg chg="mod ord">
          <ac:chgData name="Brett Taylor" userId="5beba016-8e12-47c6-855f-7c13a74b511d" providerId="ADAL" clId="{B8A75FDA-4B97-4D54-B48D-DB8A81F89AFE}" dt="2026-04-06T16:11:20.538" v="3862" actId="26606"/>
          <ac:spMkLst>
            <pc:docMk/>
            <pc:sldMk cId="2940253931" sldId="273"/>
            <ac:spMk id="2" creationId="{8261A003-6F0E-3DCF-D8A7-FC00282E541D}"/>
          </ac:spMkLst>
        </pc:spChg>
        <pc:spChg chg="mod ord">
          <ac:chgData name="Brett Taylor" userId="5beba016-8e12-47c6-855f-7c13a74b511d" providerId="ADAL" clId="{B8A75FDA-4B97-4D54-B48D-DB8A81F89AFE}" dt="2026-04-06T16:11:20.538" v="3862" actId="26606"/>
          <ac:spMkLst>
            <pc:docMk/>
            <pc:sldMk cId="2940253931" sldId="273"/>
            <ac:spMk id="3" creationId="{F648D03D-1404-AB50-B1F4-5D7901EE728B}"/>
          </ac:spMkLst>
        </pc:spChg>
        <pc:spChg chg="add">
          <ac:chgData name="Brett Taylor" userId="5beba016-8e12-47c6-855f-7c13a74b511d" providerId="ADAL" clId="{B8A75FDA-4B97-4D54-B48D-DB8A81F89AFE}" dt="2026-04-06T16:11:20.538" v="3862" actId="26606"/>
          <ac:spMkLst>
            <pc:docMk/>
            <pc:sldMk cId="2940253931" sldId="273"/>
            <ac:spMk id="8" creationId="{B6CDA21F-E7AF-4C75-8395-33F58D5B0E45}"/>
          </ac:spMkLst>
        </pc:spChg>
        <pc:spChg chg="add">
          <ac:chgData name="Brett Taylor" userId="5beba016-8e12-47c6-855f-7c13a74b511d" providerId="ADAL" clId="{B8A75FDA-4B97-4D54-B48D-DB8A81F89AFE}" dt="2026-04-06T16:11:20.538" v="3862" actId="26606"/>
          <ac:spMkLst>
            <pc:docMk/>
            <pc:sldMk cId="2940253931" sldId="273"/>
            <ac:spMk id="15" creationId="{D5B0017B-2ECA-49AF-B397-DC140825DF8D}"/>
          </ac:spMkLst>
        </pc:spChg>
        <pc:grpChg chg="add">
          <ac:chgData name="Brett Taylor" userId="5beba016-8e12-47c6-855f-7c13a74b511d" providerId="ADAL" clId="{B8A75FDA-4B97-4D54-B48D-DB8A81F89AFE}" dt="2026-04-06T16:11:20.538" v="3862" actId="26606"/>
          <ac:grpSpMkLst>
            <pc:docMk/>
            <pc:sldMk cId="2940253931" sldId="273"/>
            <ac:grpSpMk id="10" creationId="{AE1C45F0-260A-458C-96ED-C1F6D2151219}"/>
          </ac:grpSpMkLst>
        </pc:grpChg>
        <pc:cxnChg chg="add">
          <ac:chgData name="Brett Taylor" userId="5beba016-8e12-47c6-855f-7c13a74b511d" providerId="ADAL" clId="{B8A75FDA-4B97-4D54-B48D-DB8A81F89AFE}" dt="2026-04-06T16:11:20.538" v="3862" actId="26606"/>
          <ac:cxnSpMkLst>
            <pc:docMk/>
            <pc:sldMk cId="2940253931" sldId="273"/>
            <ac:cxnSpMk id="17" creationId="{6CF1BAF6-AD41-4082-B212-8A1F9A2E8779}"/>
          </ac:cxnSpMkLst>
        </pc:cxnChg>
      </pc:sldChg>
      <pc:sldChg chg="addSp delSp new mod">
        <pc:chgData name="Brett Taylor" userId="5beba016-8e12-47c6-855f-7c13a74b511d" providerId="ADAL" clId="{B8A75FDA-4B97-4D54-B48D-DB8A81F89AFE}" dt="2026-03-25T13:39:36.392" v="3845"/>
        <pc:sldMkLst>
          <pc:docMk/>
          <pc:sldMk cId="942845201" sldId="274"/>
        </pc:sldMkLst>
        <pc:picChg chg="add">
          <ac:chgData name="Brett Taylor" userId="5beba016-8e12-47c6-855f-7c13a74b511d" providerId="ADAL" clId="{B8A75FDA-4B97-4D54-B48D-DB8A81F89AFE}" dt="2026-03-25T13:39:36.392" v="3845"/>
          <ac:picMkLst>
            <pc:docMk/>
            <pc:sldMk cId="942845201" sldId="274"/>
            <ac:picMk id="4" creationId="{A75ACCF5-E414-1050-6628-213E221C6CFA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3323E1-1D56-CA81-885C-70430F5E52E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D3F036B-EEC7-72AB-05C7-7A749299BC5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E7D5AD-28D7-282E-F3B8-0364E6B67C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14230-733C-4BEF-A03F-478229174EF1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B959FFD-5A5D-AB9D-9C5A-F41FD3B9AA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2B2114D-90A8-AB07-90C9-367D7CC1B4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C75776-851F-4229-9AF4-C327259469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44301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B4010F-24A6-9984-7BB2-4945A12FB8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D61E8BC-A562-70DA-5E39-AA3B3EC8F46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1E5D915-A72C-1E3A-3E04-F3D99B025F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14230-733C-4BEF-A03F-478229174EF1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28CD43-0E0C-7016-5849-26CBC67ECD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5A805A1-9750-E4AB-9944-02A1A33398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C75776-851F-4229-9AF4-C327259469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66906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8ACD4C4-23BB-3BA3-A57C-59931A2D6D4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EF5C0C8-D7D9-A3D2-2ACB-BA7AEF966CA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4FB12F9-374E-7B50-60F3-387A4E9709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14230-733C-4BEF-A03F-478229174EF1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2F420BF-9AA6-16BA-47FC-065CBC99B0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C86A98E-7542-119C-38AD-BA6E704994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C75776-851F-4229-9AF4-C327259469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41563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F0E0C3-071C-271C-6F18-33E76BAFE8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88DE91-97B8-D8BB-6A8E-F2A65698BC0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F295020-D09F-26F4-B48E-39164ECB05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14230-733C-4BEF-A03F-478229174EF1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51F780D-FA1C-9E8D-EB32-0974E1A34C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2CF456D-ABCA-A481-EC3B-7C7B198EAE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C75776-851F-4229-9AF4-C327259469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33957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7E8192-09ED-6930-4902-B565B41804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ED907AA-20B4-A11C-0295-5FABD79D289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7123939-C04A-2D79-9C7C-ED5B83F9C7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14230-733C-4BEF-A03F-478229174EF1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4A50DEF-D6C1-AF05-D194-47D0EB00A5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AC7834A-429B-AFF6-4DF6-289A1FE6F2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C75776-851F-4229-9AF4-C327259469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11547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AD1400-51EC-AC73-ADBF-F076379F0D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C6E00F-153B-9C04-2588-25B36E5657F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FF34D70-67C8-08F9-4B8B-54A7326DE73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78353A0-7FA4-9094-7489-20B8BC5560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14230-733C-4BEF-A03F-478229174EF1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3C9A51E-57A2-5452-E6B7-75D2ACD49B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D143436-485A-2EE9-74A3-9F2D8724AD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C75776-851F-4229-9AF4-C327259469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21914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EEB0C9-D2F1-7856-9228-6E445CB480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3A8AC23-AD18-6FCD-0814-B69C50DC083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7D8B3D2-EFD3-2747-6455-54ECC619DE9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D29E082-2D6A-FA1E-B9DF-FED228750A7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3C581AA-245C-EF32-0681-DD8328502AD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C96EE2E-DCBE-A9BE-E8F6-B9E8A82C31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14230-733C-4BEF-A03F-478229174EF1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9439BD6-8CEB-1FFD-E09E-F44CA232A7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9EE1157-C11E-1515-4A6D-75E068D978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C75776-851F-4229-9AF4-C327259469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71484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1690F3-9376-1D10-EFD9-53B7F55424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C5E8FE5-D05D-4C14-F18A-044A6A8637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14230-733C-4BEF-A03F-478229174EF1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F116D5A-5BDC-7077-B350-44DE0610ED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A725229-3121-C6E2-433A-43D21C0EB9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C75776-851F-4229-9AF4-C327259469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05878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0CD068D-7A1B-B7EF-432A-19C10BC18F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14230-733C-4BEF-A03F-478229174EF1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099EFB5-EE6E-577F-FC9C-5F7F8CA362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2643027-27E4-9663-A495-6161A3462D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C75776-851F-4229-9AF4-C327259469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82348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2DC5E5-A529-6EA6-30EF-A7379232FF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FEEA21-55A9-A9DC-2749-AEAEF171382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B0F6BF7-F34F-BA2E-EC44-4C14F92E1E9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EC0C95A-AE0C-7161-0915-83DFDD02D2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14230-733C-4BEF-A03F-478229174EF1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AB4B41B-C50C-7610-C899-05285AE59B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E717BC0-B491-C183-AE27-AA164AE8C8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C75776-851F-4229-9AF4-C327259469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66439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2473EA-3133-8DB7-54E3-8A7EF3A1E7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43DCAD4-52B3-79FA-8BC7-9500F0519A3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2C0EF0E-272A-7013-90B9-020D6376F88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93D2B80-77F2-0569-6969-D9C8441876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14230-733C-4BEF-A03F-478229174EF1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0267FFE-ACCD-660B-FA79-4B9CD6EA0C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CD115F6-3033-1A87-B4A8-DDA335D445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C75776-851F-4229-9AF4-C327259469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32192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A24CD88-34C2-1684-A043-ADC30920E2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7A7D76C-787D-F04A-3DEE-BDE0A2E648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D0466EF-B07C-C83B-A6CF-8FBD1E923B0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CF14230-733C-4BEF-A03F-478229174EF1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29920B-1A28-CA34-4461-A5E42D509F9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6151E0B-F6E5-8C1A-5BFA-91049A0E05E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7C75776-851F-4229-9AF4-C327259469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05239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8" name="Rectangle 17">
            <a:extLst>
              <a:ext uri="{FF2B5EF4-FFF2-40B4-BE49-F238E27FC236}">
                <a16:creationId xmlns:a16="http://schemas.microsoft.com/office/drawing/2014/main" id="{A7895A40-19A4-42D6-9D30-DBC1E80026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02F429C4-ABC9-46FC-818A-B5429CDE4A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1270325" y="3369273"/>
            <a:ext cx="3200400" cy="15238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2CEF98E4-3709-4952-8F42-2305CCE34F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6374475" y="1040470"/>
            <a:ext cx="6858003" cy="4777047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F10BCCF5-D685-47FF-B675-647EAEB72C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87914" y="857786"/>
            <a:ext cx="11067024" cy="5208932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07204284-2722-79F5-7492-C956108B6053}"/>
              </a:ext>
            </a:extLst>
          </p:cNvPr>
          <p:cNvSpPr txBox="1">
            <a:spLocks/>
          </p:cNvSpPr>
          <p:nvPr/>
        </p:nvSpPr>
        <p:spPr>
          <a:xfrm>
            <a:off x="966278" y="1200150"/>
            <a:ext cx="9910296" cy="4048125"/>
          </a:xfrm>
          <a:prstGeom prst="rect">
            <a:avLst/>
          </a:prstGeom>
        </p:spPr>
        <p:txBody>
          <a:bodyPr vert="horz" lIns="91440" tIns="45720" rIns="91440" bIns="45720" rtlCol="0" anchor="t">
            <a:normAutofit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spcAft>
                <a:spcPts val="600"/>
              </a:spcAft>
            </a:pPr>
            <a:r>
              <a:rPr lang="en-US" sz="56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Summary of FY 2025 Annual Comprehensive Financial Report</a:t>
            </a:r>
            <a:br>
              <a:rPr lang="en-US" sz="56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</a:br>
            <a:endParaRPr lang="en-US" sz="5600" kern="12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  <a:p>
            <a:pPr>
              <a:spcAft>
                <a:spcPts val="600"/>
              </a:spcAft>
            </a:pPr>
            <a:r>
              <a:rPr lang="en-US" sz="40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General Fund/ Water Sewer Fund</a:t>
            </a:r>
          </a:p>
          <a:p>
            <a:pPr>
              <a:spcAft>
                <a:spcPts val="600"/>
              </a:spcAft>
            </a:pPr>
            <a:endParaRPr lang="en-US" sz="4000" kern="12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  <a:p>
            <a:pPr>
              <a:spcAft>
                <a:spcPts val="600"/>
              </a:spcAft>
            </a:pPr>
            <a:r>
              <a:rPr lang="en-US" sz="2400" dirty="0"/>
              <a:t>Prepared by Department </a:t>
            </a:r>
            <a:r>
              <a:rPr lang="en-US" sz="2400"/>
              <a:t>of Finance – Feb 2026</a:t>
            </a:r>
            <a:endParaRPr lang="en-US" sz="2400" kern="1200" dirty="0">
              <a:solidFill>
                <a:schemeClr val="tx1"/>
              </a:solidFill>
            </a:endParaRPr>
          </a:p>
          <a:p>
            <a:pPr>
              <a:spcAft>
                <a:spcPts val="600"/>
              </a:spcAft>
            </a:pPr>
            <a:endParaRPr lang="en-US" sz="5600" kern="12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B0EE8A42-107A-4D4C-8D56-BBAE95C7FC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1524009" y="3366125"/>
            <a:ext cx="3200400" cy="15238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13431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84456E98-8661-7955-1ED1-323A2CFD2A7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68184657"/>
              </p:ext>
            </p:extLst>
          </p:nvPr>
        </p:nvGraphicFramePr>
        <p:xfrm>
          <a:off x="3428057" y="351903"/>
          <a:ext cx="5094008" cy="5910612"/>
        </p:xfrm>
        <a:graphic>
          <a:graphicData uri="http://schemas.openxmlformats.org/drawingml/2006/table">
            <a:tbl>
              <a:tblPr/>
              <a:tblGrid>
                <a:gridCol w="2625854">
                  <a:extLst>
                    <a:ext uri="{9D8B030D-6E8A-4147-A177-3AD203B41FA5}">
                      <a16:colId xmlns:a16="http://schemas.microsoft.com/office/drawing/2014/main" val="2854559047"/>
                    </a:ext>
                  </a:extLst>
                </a:gridCol>
                <a:gridCol w="1168625">
                  <a:extLst>
                    <a:ext uri="{9D8B030D-6E8A-4147-A177-3AD203B41FA5}">
                      <a16:colId xmlns:a16="http://schemas.microsoft.com/office/drawing/2014/main" val="1303777217"/>
                    </a:ext>
                  </a:extLst>
                </a:gridCol>
                <a:gridCol w="1299529">
                  <a:extLst>
                    <a:ext uri="{9D8B030D-6E8A-4147-A177-3AD203B41FA5}">
                      <a16:colId xmlns:a16="http://schemas.microsoft.com/office/drawing/2014/main" val="2616800041"/>
                    </a:ext>
                  </a:extLst>
                </a:gridCol>
              </a:tblGrid>
              <a:tr h="240269">
                <a:tc gridSpan="3">
                  <a:txBody>
                    <a:bodyPr/>
                    <a:lstStyle/>
                    <a:p>
                      <a:pPr algn="ctr" fontAlgn="b"/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844" marR="8844" marT="8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92947532"/>
                  </a:ext>
                </a:extLst>
              </a:tr>
              <a:tr h="240269">
                <a:tc gridSpan="3">
                  <a:txBody>
                    <a:bodyPr/>
                    <a:lstStyle/>
                    <a:p>
                      <a:pPr algn="ctr" fontAlgn="b"/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844" marR="8844" marT="8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26488532"/>
                  </a:ext>
                </a:extLst>
              </a:tr>
              <a:tr h="240269">
                <a:tc gridSpan="3">
                  <a:txBody>
                    <a:bodyPr/>
                    <a:lstStyle/>
                    <a:p>
                      <a:pPr algn="ctr" fontAlgn="b"/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844" marR="8844" marT="8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64548672"/>
                  </a:ext>
                </a:extLst>
              </a:tr>
              <a:tr h="276308"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844" marR="8844" marT="8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200" b="1" i="0" u="sng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844" marR="8844" marT="8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200" b="1" i="0" u="sng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844" marR="8844" marT="8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71409058"/>
                  </a:ext>
                </a:extLst>
              </a:tr>
              <a:tr h="240269">
                <a:tc>
                  <a:txBody>
                    <a:bodyPr/>
                    <a:lstStyle/>
                    <a:p>
                      <a:pPr algn="l" fontAlgn="b"/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844" marR="8844" marT="8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844" marR="8844" marT="8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844" marR="8844" marT="8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89364910"/>
                  </a:ext>
                </a:extLst>
              </a:tr>
              <a:tr h="240269"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844" marR="8844" marT="8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844" marR="8844" marT="8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844" marR="8844" marT="8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18628110"/>
                  </a:ext>
                </a:extLst>
              </a:tr>
              <a:tr h="240269"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844" marR="8844" marT="8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844" marR="8844" marT="8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844" marR="8844" marT="8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27812104"/>
                  </a:ext>
                </a:extLst>
              </a:tr>
              <a:tr h="276308"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844" marR="8844" marT="8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200" b="0" i="0" u="sng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844" marR="8844" marT="8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200" b="0" i="0" u="sng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844" marR="8844" marT="8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50674175"/>
                  </a:ext>
                </a:extLst>
              </a:tr>
              <a:tr h="240269">
                <a:tc>
                  <a:txBody>
                    <a:bodyPr/>
                    <a:lstStyle/>
                    <a:p>
                      <a:pPr algn="l" fontAlgn="b"/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844" marR="8844" marT="8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844" marR="8844" marT="8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844" marR="8844" marT="8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72558752"/>
                  </a:ext>
                </a:extLst>
              </a:tr>
              <a:tr h="240269"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844" marR="8844" marT="8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844" marR="8844" marT="8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844" marR="8844" marT="8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22671559"/>
                  </a:ext>
                </a:extLst>
              </a:tr>
              <a:tr h="240269">
                <a:tc>
                  <a:txBody>
                    <a:bodyPr/>
                    <a:lstStyle/>
                    <a:p>
                      <a:pPr algn="l" fontAlgn="b"/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844" marR="8844" marT="8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844" marR="8844" marT="8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844" marR="8844" marT="8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07911285"/>
                  </a:ext>
                </a:extLst>
              </a:tr>
              <a:tr h="240269"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844" marR="8844" marT="8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844" marR="8844" marT="8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844" marR="8844" marT="8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30524723"/>
                  </a:ext>
                </a:extLst>
              </a:tr>
              <a:tr h="240269"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844" marR="8844" marT="8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844" marR="8844" marT="8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844" marR="8844" marT="8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99762"/>
                  </a:ext>
                </a:extLst>
              </a:tr>
              <a:tr h="276308"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844" marR="8844" marT="8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200" b="0" i="0" u="sng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844" marR="8844" marT="8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200" b="0" i="0" u="sng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844" marR="8844" marT="8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62479787"/>
                  </a:ext>
                </a:extLst>
              </a:tr>
              <a:tr h="240269">
                <a:tc>
                  <a:txBody>
                    <a:bodyPr/>
                    <a:lstStyle/>
                    <a:p>
                      <a:pPr algn="l" fontAlgn="b"/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844" marR="8844" marT="8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844" marR="8844" marT="8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844" marR="8844" marT="8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73561946"/>
                  </a:ext>
                </a:extLst>
              </a:tr>
              <a:tr h="240269"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844" marR="8844" marT="8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844" marR="8844" marT="8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844" marR="8844" marT="8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50328441"/>
                  </a:ext>
                </a:extLst>
              </a:tr>
              <a:tr h="240269">
                <a:tc>
                  <a:txBody>
                    <a:bodyPr/>
                    <a:lstStyle/>
                    <a:p>
                      <a:pPr algn="l" fontAlgn="b"/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844" marR="8844" marT="8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844" marR="8844" marT="8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844" marR="8844" marT="8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32388343"/>
                  </a:ext>
                </a:extLst>
              </a:tr>
              <a:tr h="240269"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844" marR="8844" marT="8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844" marR="8844" marT="8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844" marR="8844" marT="8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49848323"/>
                  </a:ext>
                </a:extLst>
              </a:tr>
              <a:tr h="240269">
                <a:tc>
                  <a:txBody>
                    <a:bodyPr/>
                    <a:lstStyle/>
                    <a:p>
                      <a:pPr algn="l" fontAlgn="b"/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844" marR="8844" marT="8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844" marR="8844" marT="8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844" marR="8844" marT="8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0018103"/>
                  </a:ext>
                </a:extLst>
              </a:tr>
              <a:tr h="240269"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844" marR="8844" marT="8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844" marR="8844" marT="8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844" marR="8844" marT="8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24866170"/>
                  </a:ext>
                </a:extLst>
              </a:tr>
              <a:tr h="240269"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844" marR="8844" marT="8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844" marR="8844" marT="8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844" marR="8844" marT="8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64518797"/>
                  </a:ext>
                </a:extLst>
              </a:tr>
              <a:tr h="240269"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844" marR="8844" marT="8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844" marR="8844" marT="8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844" marR="8844" marT="8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56616161"/>
                  </a:ext>
                </a:extLst>
              </a:tr>
              <a:tr h="276308"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844" marR="8844" marT="8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200" b="0" i="0" u="sng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844" marR="8844" marT="8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200" b="0" i="0" u="sng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844" marR="8844" marT="8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60617467"/>
                  </a:ext>
                </a:extLst>
              </a:tr>
              <a:tr h="240269">
                <a:tc>
                  <a:txBody>
                    <a:bodyPr/>
                    <a:lstStyle/>
                    <a:p>
                      <a:pPr algn="l" fontAlgn="b"/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844" marR="8844" marT="8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844" marR="8844" marT="8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844" marR="8844" marT="8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88807566"/>
                  </a:ext>
                </a:extLst>
              </a:tr>
            </a:tbl>
          </a:graphicData>
        </a:graphic>
      </p:graphicFrame>
      <p:pic>
        <p:nvPicPr>
          <p:cNvPr id="4" name="Picture 3">
            <a:extLst>
              <a:ext uri="{FF2B5EF4-FFF2-40B4-BE49-F238E27FC236}">
                <a16:creationId xmlns:a16="http://schemas.microsoft.com/office/drawing/2014/main" id="{930FB684-4533-C693-B70E-D1E49973871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95725" y="528637"/>
            <a:ext cx="4400550" cy="58007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834735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5776D04A-8A6F-22B3-BF75-346F6F2278B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86175" y="523875"/>
            <a:ext cx="4819650" cy="5810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2289570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F1D66668-439F-AF73-E55E-7B8953325D3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67062" y="266700"/>
            <a:ext cx="5857875" cy="6324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778699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842C1290-C9DC-2942-072A-11FFEE32270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00500" y="384862"/>
            <a:ext cx="4285453" cy="62254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434122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CE5D45FB-6CE4-4A47-5499-36B947D6F0C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88109" y="467538"/>
            <a:ext cx="6266383" cy="56019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598767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A75ACCF5-E414-1050-6628-213E221C6CF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29100" y="519112"/>
            <a:ext cx="3733800" cy="5819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284520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6CDA21F-E7AF-4C75-8395-33F58D5B0E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AE1C45F0-260A-458C-96ED-C1F6D21512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" y="1216597"/>
            <a:ext cx="731521" cy="673460"/>
            <a:chOff x="3940602" y="308034"/>
            <a:chExt cx="2116791" cy="3428999"/>
          </a:xfrm>
          <a:solidFill>
            <a:schemeClr val="accent4"/>
          </a:solidFill>
        </p:grpSpPr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A6604B49-AD5C-4590-B051-06C8222ECD9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940602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743ECCAF-29C5-4537-947C-7EA1292463D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15626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ED49787B-8DE6-4467-AD0A-8DECC6E0C2D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490650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6" name="Rectangle 15">
            <a:extLst>
              <a:ext uri="{FF2B5EF4-FFF2-40B4-BE49-F238E27FC236}">
                <a16:creationId xmlns:a16="http://schemas.microsoft.com/office/drawing/2014/main" id="{D5B0017B-2ECA-49AF-B397-DC140825DF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0079" y="613954"/>
            <a:ext cx="10907487" cy="1894116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9D4FF959-BA62-7AD8-AD3C-34254B5A4D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3631" y="809898"/>
            <a:ext cx="9942716" cy="1554480"/>
          </a:xfrm>
        </p:spPr>
        <p:txBody>
          <a:bodyPr anchor="ctr">
            <a:normAutofit/>
          </a:bodyPr>
          <a:lstStyle/>
          <a:p>
            <a:r>
              <a:rPr lang="en-US" sz="4800" dirty="0"/>
              <a:t>FY 2025 Annual Comprehensive Financial Report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A022BD-703F-9C34-CC2B-D5287FCAD5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45028" y="3017522"/>
            <a:ext cx="9941319" cy="3124658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en-US" sz="4800" dirty="0"/>
              <a:t>Questions?</a:t>
            </a:r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6CF1BAF6-AD41-4082-B212-8A1F9A2E87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838200" y="6485313"/>
            <a:ext cx="10515600" cy="0"/>
          </a:xfrm>
          <a:prstGeom prst="line">
            <a:avLst/>
          </a:prstGeom>
          <a:ln w="571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370235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B6CDA21F-E7AF-4C75-8395-33F58D5B0E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AE1C45F0-260A-458C-96ED-C1F6D21512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" y="1216597"/>
            <a:ext cx="731521" cy="673460"/>
            <a:chOff x="3940602" y="308034"/>
            <a:chExt cx="2116791" cy="3428999"/>
          </a:xfrm>
          <a:solidFill>
            <a:schemeClr val="accent4"/>
          </a:solidFill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A6604B49-AD5C-4590-B051-06C8222ECD9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940602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743ECCAF-29C5-4537-947C-7EA1292463D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15626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ED49787B-8DE6-4467-AD0A-8DECC6E0C2D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490650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5" name="Rectangle 14">
            <a:extLst>
              <a:ext uri="{FF2B5EF4-FFF2-40B4-BE49-F238E27FC236}">
                <a16:creationId xmlns:a16="http://schemas.microsoft.com/office/drawing/2014/main" id="{D5B0017B-2ECA-49AF-B397-DC140825DF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0079" y="613954"/>
            <a:ext cx="10907487" cy="1894116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D96A797-A770-5523-D5BF-1477FB7924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3631" y="809898"/>
            <a:ext cx="9942716" cy="1554480"/>
          </a:xfrm>
        </p:spPr>
        <p:txBody>
          <a:bodyPr anchor="ctr">
            <a:normAutofit/>
          </a:bodyPr>
          <a:lstStyle/>
          <a:p>
            <a:r>
              <a:rPr lang="en-US" dirty="0"/>
              <a:t>Highlights of the FY 2025 Annual Comprehensive Financial Report (ACFR)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B62BF8-3E75-E936-05FF-FDA9ED8304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45028" y="3017522"/>
            <a:ext cx="9941319" cy="3124658"/>
          </a:xfrm>
        </p:spPr>
        <p:txBody>
          <a:bodyPr anchor="ctr">
            <a:normAutofit fontScale="77500" lnSpcReduction="20000"/>
          </a:bodyPr>
          <a:lstStyle/>
          <a:p>
            <a:r>
              <a:rPr lang="en-US" sz="2600" dirty="0"/>
              <a:t>Covers the period of July 1, 2024 to June 30, 2025</a:t>
            </a:r>
          </a:p>
          <a:p>
            <a:r>
              <a:rPr lang="en-US" sz="2600" dirty="0"/>
              <a:t>Comprised of all Governmental Units, including:</a:t>
            </a:r>
          </a:p>
          <a:p>
            <a:pPr lvl="1"/>
            <a:r>
              <a:rPr lang="en-US" sz="2600" dirty="0"/>
              <a:t>General Fund</a:t>
            </a:r>
          </a:p>
          <a:p>
            <a:pPr lvl="1"/>
            <a:r>
              <a:rPr lang="en-US" sz="2600" dirty="0"/>
              <a:t>Water Sewer Fund</a:t>
            </a:r>
          </a:p>
          <a:p>
            <a:pPr lvl="1"/>
            <a:r>
              <a:rPr lang="en-US" sz="2600" dirty="0"/>
              <a:t>Capital accounts</a:t>
            </a:r>
          </a:p>
          <a:p>
            <a:pPr lvl="1"/>
            <a:r>
              <a:rPr lang="en-US" sz="2600" dirty="0"/>
              <a:t>State and federal grants</a:t>
            </a:r>
          </a:p>
          <a:p>
            <a:pPr lvl="1"/>
            <a:r>
              <a:rPr lang="en-US" sz="2600" dirty="0"/>
              <a:t>Component units for the City</a:t>
            </a:r>
          </a:p>
          <a:p>
            <a:pPr lvl="1"/>
            <a:r>
              <a:rPr lang="en-US" sz="2600" dirty="0"/>
              <a:t>Pension Funds</a:t>
            </a:r>
          </a:p>
          <a:p>
            <a:r>
              <a:rPr lang="en-US" sz="2600" dirty="0"/>
              <a:t>Notes and Statistical Information included</a:t>
            </a:r>
          </a:p>
          <a:p>
            <a:r>
              <a:rPr lang="en-US" sz="2600" dirty="0"/>
              <a:t>The Annual Financial Statements are a “snapshot in time” </a:t>
            </a:r>
          </a:p>
          <a:p>
            <a:endParaRPr lang="en-US" sz="2200" dirty="0"/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6CF1BAF6-AD41-4082-B212-8A1F9A2E87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838200" y="6485313"/>
            <a:ext cx="10515600" cy="0"/>
          </a:xfrm>
          <a:prstGeom prst="line">
            <a:avLst/>
          </a:prstGeom>
          <a:ln w="571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644454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B6CDA21F-E7AF-4C75-8395-33F58D5B0E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AE1C45F0-260A-458C-96ED-C1F6D21512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" y="1216597"/>
            <a:ext cx="731521" cy="673460"/>
            <a:chOff x="3940602" y="308034"/>
            <a:chExt cx="2116791" cy="3428999"/>
          </a:xfrm>
          <a:solidFill>
            <a:schemeClr val="accent4"/>
          </a:solidFill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A6604B49-AD5C-4590-B051-06C8222ECD9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940602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743ECCAF-29C5-4537-947C-7EA1292463D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15626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ED49787B-8DE6-4467-AD0A-8DECC6E0C2D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490650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5" name="Rectangle 14">
            <a:extLst>
              <a:ext uri="{FF2B5EF4-FFF2-40B4-BE49-F238E27FC236}">
                <a16:creationId xmlns:a16="http://schemas.microsoft.com/office/drawing/2014/main" id="{D5B0017B-2ECA-49AF-B397-DC140825DF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0079" y="613954"/>
            <a:ext cx="10907487" cy="1894116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D31294E-5E8A-638D-8F56-1F646B8F9E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3631" y="809898"/>
            <a:ext cx="9942716" cy="1554480"/>
          </a:xfrm>
        </p:spPr>
        <p:txBody>
          <a:bodyPr anchor="ctr">
            <a:normAutofit/>
          </a:bodyPr>
          <a:lstStyle/>
          <a:p>
            <a:r>
              <a:rPr lang="en-US" sz="4800" dirty="0"/>
              <a:t>Highlights (cont’d)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B826FE-DB46-B617-51A7-27878C86DE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45028" y="3017522"/>
            <a:ext cx="9941319" cy="3124658"/>
          </a:xfrm>
        </p:spPr>
        <p:txBody>
          <a:bodyPr anchor="ctr">
            <a:normAutofit fontScale="70000" lnSpcReduction="20000"/>
          </a:bodyPr>
          <a:lstStyle/>
          <a:p>
            <a:r>
              <a:rPr lang="en-US" sz="2200" dirty="0"/>
              <a:t>General Fund </a:t>
            </a:r>
            <a:r>
              <a:rPr lang="en-US" sz="2200" dirty="0" err="1"/>
              <a:t>Fund</a:t>
            </a:r>
            <a:r>
              <a:rPr lang="en-US" sz="2200" dirty="0"/>
              <a:t> Balance</a:t>
            </a:r>
          </a:p>
          <a:p>
            <a:pPr lvl="1"/>
            <a:r>
              <a:rPr lang="en-US" sz="2200" dirty="0"/>
              <a:t>Total Fund Balance - $97.8 m, down $12.4 m from FY 2024</a:t>
            </a:r>
          </a:p>
          <a:p>
            <a:pPr lvl="1"/>
            <a:r>
              <a:rPr lang="en-US" sz="2200" dirty="0"/>
              <a:t>Budget Reserve Account - $20.2 m</a:t>
            </a:r>
          </a:p>
          <a:p>
            <a:pPr lvl="1"/>
            <a:r>
              <a:rPr lang="en-US" sz="2200" dirty="0"/>
              <a:t>Tax Stabilization Fund - $73.7 m</a:t>
            </a:r>
          </a:p>
          <a:p>
            <a:pPr lvl="1"/>
            <a:r>
              <a:rPr lang="en-US" sz="2200" dirty="0"/>
              <a:t>Cash and Cash Equivalents - $61.8 m</a:t>
            </a:r>
          </a:p>
          <a:p>
            <a:pPr lvl="1"/>
            <a:r>
              <a:rPr lang="en-US" sz="2200" dirty="0"/>
              <a:t>Accounts Receivable - $27.1 m</a:t>
            </a:r>
          </a:p>
          <a:p>
            <a:pPr lvl="1"/>
            <a:endParaRPr lang="en-US" sz="2200" dirty="0"/>
          </a:p>
          <a:p>
            <a:pPr marL="0" indent="0">
              <a:buNone/>
            </a:pPr>
            <a:r>
              <a:rPr lang="en-US" sz="2200" dirty="0"/>
              <a:t>General Fund Revenues - $203.4 m</a:t>
            </a:r>
          </a:p>
          <a:p>
            <a:pPr marL="0" indent="0">
              <a:buNone/>
            </a:pPr>
            <a:r>
              <a:rPr lang="en-US" sz="2200" dirty="0"/>
              <a:t>General Fund Expenditures - $194.8 m</a:t>
            </a:r>
          </a:p>
          <a:p>
            <a:pPr marL="0" indent="0">
              <a:buNone/>
            </a:pPr>
            <a:r>
              <a:rPr lang="en-US" sz="2200" dirty="0"/>
              <a:t>Surplus - $8.5 m</a:t>
            </a:r>
          </a:p>
          <a:p>
            <a:pPr marL="0" indent="0">
              <a:buNone/>
            </a:pPr>
            <a:r>
              <a:rPr lang="en-US" sz="2200" dirty="0"/>
              <a:t>Net Transfers Out – ($20.9 m) (mainly to City Fest, Land Bank, Neighborhood Stabilization, Bridge Project and OED)</a:t>
            </a:r>
          </a:p>
          <a:p>
            <a:pPr marL="0" indent="0">
              <a:buNone/>
            </a:pPr>
            <a:r>
              <a:rPr lang="en-US" sz="2200" dirty="0"/>
              <a:t>Net Change in Fund Balances - $12.4 m</a:t>
            </a:r>
          </a:p>
          <a:p>
            <a:pPr marL="0" indent="0">
              <a:buNone/>
            </a:pPr>
            <a:endParaRPr lang="en-US" sz="2200" dirty="0"/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6CF1BAF6-AD41-4082-B212-8A1F9A2E87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838200" y="6485313"/>
            <a:ext cx="10515600" cy="0"/>
          </a:xfrm>
          <a:prstGeom prst="line">
            <a:avLst/>
          </a:prstGeom>
          <a:ln w="571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3133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1BE7C6F-EFFA-A9A8-E749-4D92C45B52F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B6CDA21F-E7AF-4C75-8395-33F58D5B0E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AE1C45F0-260A-458C-96ED-C1F6D21512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" y="1216597"/>
            <a:ext cx="731521" cy="673460"/>
            <a:chOff x="3940602" y="308034"/>
            <a:chExt cx="2116791" cy="3428999"/>
          </a:xfrm>
          <a:solidFill>
            <a:schemeClr val="accent4"/>
          </a:solidFill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A6604B49-AD5C-4590-B051-06C8222ECD9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940602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743ECCAF-29C5-4537-947C-7EA1292463D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15626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ED49787B-8DE6-4467-AD0A-8DECC6E0C2D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490650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5" name="Rectangle 14">
            <a:extLst>
              <a:ext uri="{FF2B5EF4-FFF2-40B4-BE49-F238E27FC236}">
                <a16:creationId xmlns:a16="http://schemas.microsoft.com/office/drawing/2014/main" id="{D5B0017B-2ECA-49AF-B397-DC140825DF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0079" y="613954"/>
            <a:ext cx="10907487" cy="1894116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261A003-6F0E-3DCF-D8A7-FC00282E54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3631" y="809898"/>
            <a:ext cx="9942716" cy="1554480"/>
          </a:xfrm>
        </p:spPr>
        <p:txBody>
          <a:bodyPr anchor="ctr">
            <a:normAutofit/>
          </a:bodyPr>
          <a:lstStyle/>
          <a:p>
            <a:r>
              <a:rPr lang="en-US" sz="4800"/>
              <a:t>Highlights (cont’d)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48D03D-1404-AB50-B1F4-5D7901EE72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45028" y="3017522"/>
            <a:ext cx="9941319" cy="3124658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en-US" sz="1700" dirty="0"/>
              <a:t>Reasons for Change in General Fund Yearend Balance:</a:t>
            </a:r>
          </a:p>
          <a:p>
            <a:pPr marL="0" indent="0">
              <a:buNone/>
            </a:pPr>
            <a:r>
              <a:rPr lang="en-US" sz="1700" dirty="0"/>
              <a:t>During the FY 2025 Financial Audit, we identified:</a:t>
            </a:r>
          </a:p>
          <a:p>
            <a:pPr marL="342900" indent="-342900">
              <a:buAutoNum type="alphaLcParenR"/>
            </a:pPr>
            <a:r>
              <a:rPr lang="en-US" sz="1700" dirty="0"/>
              <a:t>Approximately $12.0 m in capital projects were paid through cash in years 2022-2025 with the intention of converting to debt</a:t>
            </a:r>
          </a:p>
          <a:p>
            <a:pPr marL="342900" indent="-342900">
              <a:buAutoNum type="alphaLcParenR"/>
            </a:pPr>
            <a:r>
              <a:rPr lang="en-US" sz="1700" dirty="0"/>
              <a:t>$6.6 m was recovered through the FY 2025 debt issue.  However, another $5.4 m was not eligible for recovery due to statute of limitations on the age of the debt (anything over 3 years is not eligible).</a:t>
            </a:r>
          </a:p>
          <a:p>
            <a:pPr marL="342900" indent="-342900">
              <a:buAutoNum type="alphaLcParenR"/>
            </a:pPr>
            <a:r>
              <a:rPr lang="en-US" sz="1700" dirty="0"/>
              <a:t>$10 m was earmarked for the Bridge Project, which required us to record the transaction in FY 2025 (although the pay out was in FY 2026).</a:t>
            </a:r>
          </a:p>
          <a:p>
            <a:pPr marL="342900" indent="-342900">
              <a:buAutoNum type="alphaLcParenR"/>
            </a:pPr>
            <a:r>
              <a:rPr lang="en-US" sz="1700" dirty="0"/>
              <a:t>Approximately $2.4 in Accounts Receivable collected added to the fund balance.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6CF1BAF6-AD41-4082-B212-8A1F9A2E87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838200" y="6485313"/>
            <a:ext cx="10515600" cy="0"/>
          </a:xfrm>
          <a:prstGeom prst="line">
            <a:avLst/>
          </a:prstGeom>
          <a:ln w="571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402539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B6CDA21F-E7AF-4C75-8395-33F58D5B0E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AE1C45F0-260A-458C-96ED-C1F6D21512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" y="1216597"/>
            <a:ext cx="731521" cy="673460"/>
            <a:chOff x="3940602" y="308034"/>
            <a:chExt cx="2116791" cy="3428999"/>
          </a:xfrm>
          <a:solidFill>
            <a:schemeClr val="accent4"/>
          </a:solidFill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A6604B49-AD5C-4590-B051-06C8222ECD9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940602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743ECCAF-29C5-4537-947C-7EA1292463D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15626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ED49787B-8DE6-4467-AD0A-8DECC6E0C2D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490650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5" name="Rectangle 14">
            <a:extLst>
              <a:ext uri="{FF2B5EF4-FFF2-40B4-BE49-F238E27FC236}">
                <a16:creationId xmlns:a16="http://schemas.microsoft.com/office/drawing/2014/main" id="{D5B0017B-2ECA-49AF-B397-DC140825DF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0079" y="613954"/>
            <a:ext cx="10907487" cy="1894116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1A088FA-C85A-EC4B-C261-EB5824FA0C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3631" y="809898"/>
            <a:ext cx="9942716" cy="1554480"/>
          </a:xfrm>
        </p:spPr>
        <p:txBody>
          <a:bodyPr anchor="ctr">
            <a:normAutofit/>
          </a:bodyPr>
          <a:lstStyle/>
          <a:p>
            <a:r>
              <a:rPr lang="en-US" sz="4800" dirty="0"/>
              <a:t>Highlights (cont’d)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D60C6E-2990-C0BA-B69B-79C2F29DE0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4400" y="2194560"/>
            <a:ext cx="9941319" cy="3637605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en-US" sz="1700" dirty="0"/>
              <a:t>Keep in mind:</a:t>
            </a:r>
          </a:p>
          <a:p>
            <a:pPr lvl="1"/>
            <a:r>
              <a:rPr lang="en-US" sz="1700" dirty="0"/>
              <a:t>The fund balance is comprised of several assets, including accounts receivable (payments owed by customers)</a:t>
            </a:r>
          </a:p>
          <a:p>
            <a:pPr lvl="1"/>
            <a:r>
              <a:rPr lang="en-US" sz="1700" dirty="0"/>
              <a:t>Accounts receivable assets are not necessarily liquid</a:t>
            </a:r>
          </a:p>
          <a:p>
            <a:pPr lvl="1"/>
            <a:r>
              <a:rPr lang="en-US" sz="1700" dirty="0"/>
              <a:t>Accounts receivable are made up of delinquencies for multiple years</a:t>
            </a:r>
          </a:p>
          <a:p>
            <a:pPr lvl="1"/>
            <a:r>
              <a:rPr lang="en-US" sz="1700" dirty="0"/>
              <a:t>We write down a portion of the accounts receivable for uncollectible debt</a:t>
            </a:r>
          </a:p>
          <a:p>
            <a:pPr lvl="1"/>
            <a:r>
              <a:rPr lang="en-US" sz="1700" dirty="0"/>
              <a:t>Collection of delinquencies are key to supporting our ongoing revenue base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6CF1BAF6-AD41-4082-B212-8A1F9A2E87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838200" y="6485313"/>
            <a:ext cx="10515600" cy="0"/>
          </a:xfrm>
          <a:prstGeom prst="line">
            <a:avLst/>
          </a:prstGeom>
          <a:ln w="571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597040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B6CDA21F-E7AF-4C75-8395-33F58D5B0E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AE1C45F0-260A-458C-96ED-C1F6D21512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" y="1216597"/>
            <a:ext cx="731521" cy="673460"/>
            <a:chOff x="3940602" y="308034"/>
            <a:chExt cx="2116791" cy="3428999"/>
          </a:xfrm>
          <a:solidFill>
            <a:schemeClr val="accent4"/>
          </a:solidFill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A6604B49-AD5C-4590-B051-06C8222ECD9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940602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743ECCAF-29C5-4537-947C-7EA1292463D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15626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ED49787B-8DE6-4467-AD0A-8DECC6E0C2D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490650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5" name="Rectangle 14">
            <a:extLst>
              <a:ext uri="{FF2B5EF4-FFF2-40B4-BE49-F238E27FC236}">
                <a16:creationId xmlns:a16="http://schemas.microsoft.com/office/drawing/2014/main" id="{D5B0017B-2ECA-49AF-B397-DC140825DF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0079" y="613954"/>
            <a:ext cx="10907487" cy="1894116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2F2DE0F-FE2D-5BAC-39CE-E0133D1D02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3631" y="809898"/>
            <a:ext cx="9942716" cy="1554480"/>
          </a:xfrm>
        </p:spPr>
        <p:txBody>
          <a:bodyPr anchor="ctr">
            <a:normAutofit/>
          </a:bodyPr>
          <a:lstStyle/>
          <a:p>
            <a:r>
              <a:rPr lang="en-US" sz="4800" dirty="0"/>
              <a:t>Highlights (cont’d)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A2BF26-6C9B-61CC-AD1D-F792F350AB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23162" y="2704014"/>
            <a:ext cx="9941319" cy="3540030"/>
          </a:xfrm>
        </p:spPr>
        <p:txBody>
          <a:bodyPr anchor="ctr">
            <a:normAutofit fontScale="85000" lnSpcReduction="20000"/>
          </a:bodyPr>
          <a:lstStyle/>
          <a:p>
            <a:r>
              <a:rPr lang="en-US" sz="2000" dirty="0"/>
              <a:t>Water Sewer Fund Net Position (Fund Balance) - $235.8 m</a:t>
            </a:r>
          </a:p>
          <a:p>
            <a:pPr lvl="1"/>
            <a:r>
              <a:rPr lang="en-US" sz="2000" dirty="0"/>
              <a:t>Net Investments in Capital Assets - $209.2 m</a:t>
            </a:r>
          </a:p>
          <a:p>
            <a:pPr lvl="1"/>
            <a:r>
              <a:rPr lang="en-US" sz="2000" dirty="0"/>
              <a:t>Operations and Maintenance Reserve - $16.2 m</a:t>
            </a:r>
          </a:p>
          <a:p>
            <a:pPr lvl="1"/>
            <a:r>
              <a:rPr lang="en-US" sz="2000" dirty="0"/>
              <a:t>Rate Stabilization Reserve - $9.8 m</a:t>
            </a:r>
          </a:p>
          <a:p>
            <a:pPr lvl="1"/>
            <a:r>
              <a:rPr lang="en-US" sz="2000" dirty="0"/>
              <a:t>Cash and Cash Equivalents - $10.0 m</a:t>
            </a:r>
          </a:p>
          <a:p>
            <a:pPr lvl="1"/>
            <a:r>
              <a:rPr lang="en-US" sz="2000" dirty="0"/>
              <a:t>Accounts Receivable - $25.2 m</a:t>
            </a:r>
          </a:p>
          <a:p>
            <a:endParaRPr lang="en-US" sz="2000" dirty="0"/>
          </a:p>
          <a:p>
            <a:r>
              <a:rPr lang="en-US" sz="2000" dirty="0"/>
              <a:t>Water Sewer Fund Revenues - $103.6 m</a:t>
            </a:r>
          </a:p>
          <a:p>
            <a:r>
              <a:rPr lang="en-US" sz="2000" dirty="0"/>
              <a:t>Water Sewer Fund Expenditures - $84.0 m</a:t>
            </a:r>
          </a:p>
          <a:p>
            <a:r>
              <a:rPr lang="en-US" sz="2000" dirty="0"/>
              <a:t>Net Interest Expense and Forgiveness of Debt – ($4.0 m)</a:t>
            </a:r>
          </a:p>
          <a:p>
            <a:r>
              <a:rPr lang="en-US" sz="2000" dirty="0"/>
              <a:t>Capital Grants - $8.1m</a:t>
            </a:r>
          </a:p>
          <a:p>
            <a:r>
              <a:rPr lang="en-US" sz="2000" dirty="0"/>
              <a:t>Change in Net Position of $24.0 m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6CF1BAF6-AD41-4082-B212-8A1F9A2E87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838200" y="6485313"/>
            <a:ext cx="10515600" cy="0"/>
          </a:xfrm>
          <a:prstGeom prst="line">
            <a:avLst/>
          </a:prstGeom>
          <a:ln w="571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654678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CC595E7-081A-7691-D972-602982AF6A8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EA0D8902-1DFD-8C07-5177-AA0E0FD436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7B54FF38-ADE5-2487-E6B5-DFEEA3DC48E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" y="1216597"/>
            <a:ext cx="731521" cy="673460"/>
            <a:chOff x="3940602" y="308034"/>
            <a:chExt cx="2116791" cy="3428999"/>
          </a:xfrm>
          <a:solidFill>
            <a:schemeClr val="accent4"/>
          </a:solidFill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2070E345-359D-BE8A-12FA-612D86511D6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940602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A058B783-3A1C-426D-B140-0324A241711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15626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A256C6DC-A0BD-6C64-7E28-DFFED3293AE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490650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5" name="Rectangle 14">
            <a:extLst>
              <a:ext uri="{FF2B5EF4-FFF2-40B4-BE49-F238E27FC236}">
                <a16:creationId xmlns:a16="http://schemas.microsoft.com/office/drawing/2014/main" id="{7D8503B2-D81B-82D2-56B0-4DE0B495414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0079" y="613954"/>
            <a:ext cx="10907487" cy="1894116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E76433A-35B4-AE67-58EA-96FD95B157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3631" y="809898"/>
            <a:ext cx="9942716" cy="1554480"/>
          </a:xfrm>
        </p:spPr>
        <p:txBody>
          <a:bodyPr anchor="ctr">
            <a:normAutofit/>
          </a:bodyPr>
          <a:lstStyle/>
          <a:p>
            <a:r>
              <a:rPr lang="en-US" sz="4800"/>
              <a:t>Highlights (cont’d)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9516CC-2E81-2D40-6878-B9F2FAA7B2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23162" y="2704014"/>
            <a:ext cx="9941319" cy="3540030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en-US" sz="2000" dirty="0"/>
              <a:t>The Water Sewer fund is an enterprise fund and is based on an accrual form of accounting.  </a:t>
            </a:r>
          </a:p>
          <a:p>
            <a:pPr marL="0" indent="0">
              <a:buNone/>
            </a:pPr>
            <a:r>
              <a:rPr lang="en-US" sz="2000" dirty="0"/>
              <a:t>The Fund Balance is comprised of three parts:</a:t>
            </a:r>
          </a:p>
          <a:p>
            <a:pPr indent="228600">
              <a:lnSpc>
                <a:spcPct val="100000"/>
              </a:lnSpc>
              <a:spcBef>
                <a:spcPts val="0"/>
              </a:spcBef>
            </a:pPr>
            <a:r>
              <a:rPr lang="en-US" sz="2000" dirty="0"/>
              <a:t>	Net Capital Assets - $210.9</a:t>
            </a:r>
          </a:p>
          <a:p>
            <a:pPr indent="228600">
              <a:lnSpc>
                <a:spcPct val="100000"/>
              </a:lnSpc>
              <a:spcBef>
                <a:spcPts val="0"/>
              </a:spcBef>
            </a:pPr>
            <a:r>
              <a:rPr lang="en-US" sz="2000" dirty="0"/>
              <a:t>	Operations and Maintenance Reserve - $16.2 m</a:t>
            </a:r>
          </a:p>
          <a:p>
            <a:pPr indent="228600">
              <a:lnSpc>
                <a:spcPct val="100000"/>
              </a:lnSpc>
              <a:spcBef>
                <a:spcPts val="0"/>
              </a:spcBef>
            </a:pPr>
            <a:r>
              <a:rPr lang="en-US" sz="2000" dirty="0"/>
              <a:t>	Rate Stabilization Reserve - $9.8 m</a:t>
            </a:r>
          </a:p>
          <a:p>
            <a:pPr marL="0" indent="0">
              <a:buNone/>
            </a:pPr>
            <a:r>
              <a:rPr lang="en-US" sz="2000" dirty="0"/>
              <a:t>The Rate Stabilization Reserve is the remaining asset AFTER deducting the Net Capital Assets and O&amp;M reserves.  It has dropped from a high of $18.2 m in 2023. It was $6.7 m in FY 2024.</a:t>
            </a:r>
          </a:p>
          <a:p>
            <a:pPr marL="0" indent="0">
              <a:buNone/>
            </a:pPr>
            <a:r>
              <a:rPr lang="en-US" sz="2000" dirty="0"/>
              <a:t>Revenues have also been supported by proceeds of $8.1 m in PFAS settlement proceeds.  </a:t>
            </a:r>
          </a:p>
          <a:p>
            <a:pPr marL="0" indent="0">
              <a:buNone/>
            </a:pPr>
            <a:endParaRPr lang="en-US" sz="2000" dirty="0"/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F5FBE8B3-2552-D154-9D8A-22CDA30E78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838200" y="6485313"/>
            <a:ext cx="10515600" cy="0"/>
          </a:xfrm>
          <a:prstGeom prst="line">
            <a:avLst/>
          </a:prstGeom>
          <a:ln w="571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7233160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B6CDA21F-E7AF-4C75-8395-33F58D5B0E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AE1C45F0-260A-458C-96ED-C1F6D21512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" y="1216597"/>
            <a:ext cx="731521" cy="673460"/>
            <a:chOff x="3940602" y="308034"/>
            <a:chExt cx="2116791" cy="3428999"/>
          </a:xfrm>
          <a:solidFill>
            <a:schemeClr val="accent4"/>
          </a:solidFill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A6604B49-AD5C-4590-B051-06C8222ECD9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940602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743ECCAF-29C5-4537-947C-7EA1292463D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15626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ED49787B-8DE6-4467-AD0A-8DECC6E0C2D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490650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5" name="Rectangle 14">
            <a:extLst>
              <a:ext uri="{FF2B5EF4-FFF2-40B4-BE49-F238E27FC236}">
                <a16:creationId xmlns:a16="http://schemas.microsoft.com/office/drawing/2014/main" id="{D5B0017B-2ECA-49AF-B397-DC140825DF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0079" y="613954"/>
            <a:ext cx="10907487" cy="1894116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A454358-DF7C-3E56-4649-F008746EEA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3631" y="809898"/>
            <a:ext cx="9942716" cy="1554480"/>
          </a:xfrm>
        </p:spPr>
        <p:txBody>
          <a:bodyPr anchor="ctr">
            <a:normAutofit/>
          </a:bodyPr>
          <a:lstStyle/>
          <a:p>
            <a:r>
              <a:rPr lang="en-US" sz="4800" dirty="0"/>
              <a:t>Highlights (cont’d)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D1C395-5056-57E6-DE75-386703C77C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45028" y="3017522"/>
            <a:ext cx="9941319" cy="3124658"/>
          </a:xfrm>
        </p:spPr>
        <p:txBody>
          <a:bodyPr anchor="ctr">
            <a:normAutofit lnSpcReduction="10000"/>
          </a:bodyPr>
          <a:lstStyle/>
          <a:p>
            <a:r>
              <a:rPr lang="en-US" sz="2400" dirty="0"/>
              <a:t>Pension Fiduciary Fund</a:t>
            </a:r>
          </a:p>
          <a:p>
            <a:pPr lvl="1"/>
            <a:r>
              <a:rPr lang="en-US" dirty="0"/>
              <a:t>Net Position Pensions - $362.3 m</a:t>
            </a:r>
          </a:p>
          <a:p>
            <a:pPr lvl="1"/>
            <a:r>
              <a:rPr lang="en-US" dirty="0"/>
              <a:t>Total Contributions - $22.7 m</a:t>
            </a:r>
          </a:p>
          <a:p>
            <a:pPr lvl="1"/>
            <a:r>
              <a:rPr lang="en-US" dirty="0"/>
              <a:t>Investment Income and Appreciation - $38.6 m</a:t>
            </a:r>
          </a:p>
          <a:p>
            <a:pPr lvl="1"/>
            <a:r>
              <a:rPr lang="en-US" dirty="0"/>
              <a:t>Deductions for Benefits and Administration - $34.7 m</a:t>
            </a:r>
          </a:p>
          <a:p>
            <a:pPr lvl="1"/>
            <a:r>
              <a:rPr lang="en-US" dirty="0"/>
              <a:t>Fully Funded Pension Liability slated for 2031</a:t>
            </a:r>
          </a:p>
          <a:p>
            <a:pPr lvl="1"/>
            <a:r>
              <a:rPr lang="en-US" dirty="0"/>
              <a:t>Net Position OPEB - $ 47.0 m</a:t>
            </a:r>
          </a:p>
          <a:p>
            <a:pPr lvl="1"/>
            <a:r>
              <a:rPr lang="en-US" dirty="0"/>
              <a:t>Net Position Exceeds Total OPEB liability by 4.2%</a:t>
            </a:r>
          </a:p>
          <a:p>
            <a:endParaRPr lang="en-US" sz="2400" dirty="0"/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6CF1BAF6-AD41-4082-B212-8A1F9A2E87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838200" y="6485313"/>
            <a:ext cx="10515600" cy="0"/>
          </a:xfrm>
          <a:prstGeom prst="line">
            <a:avLst/>
          </a:prstGeom>
          <a:ln w="571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666422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F680D23-5B84-1330-F77F-5F6FCBBB2C2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FDE080AF-F834-26D7-1AD8-10244EDB3C4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31292473-7C50-910E-54B2-7557EA55C1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" y="1216597"/>
            <a:ext cx="731521" cy="673460"/>
            <a:chOff x="3940602" y="308034"/>
            <a:chExt cx="2116791" cy="3428999"/>
          </a:xfrm>
          <a:solidFill>
            <a:schemeClr val="accent4"/>
          </a:solidFill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FF5975D7-E155-F899-1D98-3C79C468E7F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940602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7467276D-F58A-8E2D-AC8E-7003F0E0D51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15626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E4908D13-3C38-9006-DB26-6777BC2D9D5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490650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5" name="Rectangle 14">
            <a:extLst>
              <a:ext uri="{FF2B5EF4-FFF2-40B4-BE49-F238E27FC236}">
                <a16:creationId xmlns:a16="http://schemas.microsoft.com/office/drawing/2014/main" id="{9772FA0A-F6FA-DCA7-23A6-30B2A8A64C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0079" y="613954"/>
            <a:ext cx="10907487" cy="1894116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222AA1B-7716-FEA9-CAC1-F6CBDF5C5B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3631" y="809898"/>
            <a:ext cx="9942716" cy="1554480"/>
          </a:xfrm>
        </p:spPr>
        <p:txBody>
          <a:bodyPr anchor="ctr">
            <a:normAutofit/>
          </a:bodyPr>
          <a:lstStyle/>
          <a:p>
            <a:r>
              <a:rPr lang="en-US" sz="4800" dirty="0"/>
              <a:t>Highlights (cont’d)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925998-4E9D-DB1A-39E2-058AF07269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45028" y="3017522"/>
            <a:ext cx="9941319" cy="3124658"/>
          </a:xfrm>
        </p:spPr>
        <p:txBody>
          <a:bodyPr anchor="ctr">
            <a:normAutofit lnSpcReduction="10000"/>
          </a:bodyPr>
          <a:lstStyle/>
          <a:p>
            <a:r>
              <a:rPr lang="en-US" sz="2400" dirty="0"/>
              <a:t>Debt Service:</a:t>
            </a:r>
          </a:p>
          <a:p>
            <a:r>
              <a:rPr lang="en-US" sz="2400" dirty="0"/>
              <a:t>FY 2025 Total Debt Service:</a:t>
            </a:r>
          </a:p>
          <a:p>
            <a:pPr lvl="1"/>
            <a:r>
              <a:rPr lang="en-US" sz="2000" dirty="0"/>
              <a:t>General Obligation Bonds: $78,027,822</a:t>
            </a:r>
          </a:p>
          <a:p>
            <a:pPr lvl="1"/>
            <a:r>
              <a:rPr lang="en-US" sz="2000" dirty="0"/>
              <a:t>Bond Anticipation Notes: $2,203,221</a:t>
            </a:r>
          </a:p>
          <a:p>
            <a:pPr lvl="1"/>
            <a:r>
              <a:rPr lang="en-US" sz="2000" dirty="0"/>
              <a:t>Water Sewer General Obligation Bonds: $84,186,382</a:t>
            </a:r>
          </a:p>
          <a:p>
            <a:pPr lvl="1"/>
            <a:r>
              <a:rPr lang="en-US" sz="2000" dirty="0"/>
              <a:t>State Revolving Loans: $117,311,668</a:t>
            </a:r>
          </a:p>
          <a:p>
            <a:pPr lvl="1"/>
            <a:r>
              <a:rPr lang="en-US" sz="2000" dirty="0"/>
              <a:t>Motor Vehicle Fund:  $508,370</a:t>
            </a:r>
          </a:p>
          <a:p>
            <a:pPr lvl="1"/>
            <a:r>
              <a:rPr lang="en-US" sz="2000" dirty="0"/>
              <a:t>TOTAL: $282,237,464</a:t>
            </a:r>
          </a:p>
          <a:p>
            <a:r>
              <a:rPr lang="en-US" sz="2400" dirty="0"/>
              <a:t>Debt Service is down considerably from a high of $335.1 m in FY 2022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D7E5B461-6DB5-9F0D-E0DA-F2E5D1AE55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838200" y="6485313"/>
            <a:ext cx="10515600" cy="0"/>
          </a:xfrm>
          <a:prstGeom prst="line">
            <a:avLst/>
          </a:prstGeom>
          <a:ln w="571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475963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851</TotalTime>
  <Words>731</Words>
  <Application>Microsoft Office PowerPoint</Application>
  <PresentationFormat>Widescreen</PresentationFormat>
  <Paragraphs>84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1" baseType="lpstr">
      <vt:lpstr>Aptos</vt:lpstr>
      <vt:lpstr>Aptos Display</vt:lpstr>
      <vt:lpstr>Aptos Narrow</vt:lpstr>
      <vt:lpstr>Arial</vt:lpstr>
      <vt:lpstr>Office Theme</vt:lpstr>
      <vt:lpstr>PowerPoint Presentation</vt:lpstr>
      <vt:lpstr>Highlights of the FY 2025 Annual Comprehensive Financial Report (ACFR)</vt:lpstr>
      <vt:lpstr>Highlights (cont’d)</vt:lpstr>
      <vt:lpstr>Highlights (cont’d)</vt:lpstr>
      <vt:lpstr>Highlights (cont’d)</vt:lpstr>
      <vt:lpstr>Highlights (cont’d)</vt:lpstr>
      <vt:lpstr>Highlights (cont’d)</vt:lpstr>
      <vt:lpstr>Highlights (cont’d)</vt:lpstr>
      <vt:lpstr>Highlights (cont’d)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FY 2025 Annual Comprehensive Financial Report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Brett Taylor</dc:creator>
  <cp:lastModifiedBy>Brett Taylor</cp:lastModifiedBy>
  <cp:revision>4</cp:revision>
  <dcterms:created xsi:type="dcterms:W3CDTF">2025-01-31T17:54:36Z</dcterms:created>
  <dcterms:modified xsi:type="dcterms:W3CDTF">2026-04-06T16:11:26Z</dcterms:modified>
</cp:coreProperties>
</file>