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91" r:id="rId3"/>
    <p:sldId id="375" r:id="rId4"/>
    <p:sldId id="376" r:id="rId5"/>
    <p:sldId id="377" r:id="rId6"/>
    <p:sldId id="378" r:id="rId7"/>
    <p:sldId id="379" r:id="rId8"/>
    <p:sldId id="380" r:id="rId9"/>
    <p:sldId id="381" r:id="rId10"/>
    <p:sldId id="382" r:id="rId11"/>
    <p:sldId id="383" r:id="rId12"/>
    <p:sldId id="373" r:id="rId13"/>
    <p:sldId id="384" r:id="rId14"/>
    <p:sldId id="385" r:id="rId15"/>
    <p:sldId id="3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34E"/>
    <a:srgbClr val="9FCCE0"/>
    <a:srgbClr val="5A7F9B"/>
    <a:srgbClr val="FFFFFF"/>
    <a:srgbClr val="840A4D"/>
    <a:srgbClr val="D2D180"/>
    <a:srgbClr val="A09F2B"/>
    <a:srgbClr val="6D6D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111" d="100"/>
          <a:sy n="111"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86AD41-96B3-4D65-85FB-02130DD91821}" type="datetimeFigureOut">
              <a:rPr lang="en-US" smtClean="0"/>
              <a:t>4/6/2026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A5869-5DE9-46D4-A7B8-5EB19893E243}" type="slidenum">
              <a:rPr lang="en-US" smtClean="0"/>
              <a:t>‹#›</a:t>
            </a:fld>
            <a:endParaRPr lang="en-US" dirty="0"/>
          </a:p>
        </p:txBody>
      </p:sp>
    </p:spTree>
    <p:extLst>
      <p:ext uri="{BB962C8B-B14F-4D97-AF65-F5344CB8AC3E}">
        <p14:creationId xmlns:p14="http://schemas.microsoft.com/office/powerpoint/2010/main" val="218401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86AD41-96B3-4D65-85FB-02130DD91821}" type="datetimeFigureOut">
              <a:rPr lang="en-US" smtClean="0"/>
              <a:t>4/6/2026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A5869-5DE9-46D4-A7B8-5EB19893E243}" type="slidenum">
              <a:rPr lang="en-US" smtClean="0"/>
              <a:t>‹#›</a:t>
            </a:fld>
            <a:endParaRPr lang="en-US" dirty="0"/>
          </a:p>
        </p:txBody>
      </p:sp>
    </p:spTree>
    <p:extLst>
      <p:ext uri="{BB962C8B-B14F-4D97-AF65-F5344CB8AC3E}">
        <p14:creationId xmlns:p14="http://schemas.microsoft.com/office/powerpoint/2010/main" val="134698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86AD41-96B3-4D65-85FB-02130DD91821}" type="datetimeFigureOut">
              <a:rPr lang="en-US" smtClean="0"/>
              <a:t>4/6/2026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A5869-5DE9-46D4-A7B8-5EB19893E243}" type="slidenum">
              <a:rPr lang="en-US" smtClean="0"/>
              <a:t>‹#›</a:t>
            </a:fld>
            <a:endParaRPr lang="en-US" dirty="0"/>
          </a:p>
        </p:txBody>
      </p:sp>
    </p:spTree>
    <p:extLst>
      <p:ext uri="{BB962C8B-B14F-4D97-AF65-F5344CB8AC3E}">
        <p14:creationId xmlns:p14="http://schemas.microsoft.com/office/powerpoint/2010/main" val="400188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86AD41-96B3-4D65-85FB-02130DD91821}" type="datetimeFigureOut">
              <a:rPr lang="en-US" smtClean="0"/>
              <a:t>4/6/2026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A5869-5DE9-46D4-A7B8-5EB19893E243}" type="slidenum">
              <a:rPr lang="en-US" smtClean="0"/>
              <a:t>‹#›</a:t>
            </a:fld>
            <a:endParaRPr lang="en-US" dirty="0"/>
          </a:p>
        </p:txBody>
      </p:sp>
    </p:spTree>
    <p:extLst>
      <p:ext uri="{BB962C8B-B14F-4D97-AF65-F5344CB8AC3E}">
        <p14:creationId xmlns:p14="http://schemas.microsoft.com/office/powerpoint/2010/main" val="414021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86AD41-96B3-4D65-85FB-02130DD91821}" type="datetimeFigureOut">
              <a:rPr lang="en-US" smtClean="0"/>
              <a:t>4/6/2026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A5869-5DE9-46D4-A7B8-5EB19893E243}" type="slidenum">
              <a:rPr lang="en-US" smtClean="0"/>
              <a:t>‹#›</a:t>
            </a:fld>
            <a:endParaRPr lang="en-US" dirty="0"/>
          </a:p>
        </p:txBody>
      </p:sp>
    </p:spTree>
    <p:extLst>
      <p:ext uri="{BB962C8B-B14F-4D97-AF65-F5344CB8AC3E}">
        <p14:creationId xmlns:p14="http://schemas.microsoft.com/office/powerpoint/2010/main" val="352669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86AD41-96B3-4D65-85FB-02130DD91821}" type="datetimeFigureOut">
              <a:rPr lang="en-US" smtClean="0"/>
              <a:t>4/6/2026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6A5869-5DE9-46D4-A7B8-5EB19893E243}" type="slidenum">
              <a:rPr lang="en-US" smtClean="0"/>
              <a:t>‹#›</a:t>
            </a:fld>
            <a:endParaRPr lang="en-US" dirty="0"/>
          </a:p>
        </p:txBody>
      </p:sp>
    </p:spTree>
    <p:extLst>
      <p:ext uri="{BB962C8B-B14F-4D97-AF65-F5344CB8AC3E}">
        <p14:creationId xmlns:p14="http://schemas.microsoft.com/office/powerpoint/2010/main" val="302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86AD41-96B3-4D65-85FB-02130DD91821}" type="datetimeFigureOut">
              <a:rPr lang="en-US" smtClean="0"/>
              <a:t>4/6/2026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6A5869-5DE9-46D4-A7B8-5EB19893E243}" type="slidenum">
              <a:rPr lang="en-US" smtClean="0"/>
              <a:t>‹#›</a:t>
            </a:fld>
            <a:endParaRPr lang="en-US" dirty="0"/>
          </a:p>
        </p:txBody>
      </p:sp>
    </p:spTree>
    <p:extLst>
      <p:ext uri="{BB962C8B-B14F-4D97-AF65-F5344CB8AC3E}">
        <p14:creationId xmlns:p14="http://schemas.microsoft.com/office/powerpoint/2010/main" val="206205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86AD41-96B3-4D65-85FB-02130DD91821}" type="datetimeFigureOut">
              <a:rPr lang="en-US" smtClean="0"/>
              <a:t>4/6/2026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6A5869-5DE9-46D4-A7B8-5EB19893E243}" type="slidenum">
              <a:rPr lang="en-US" smtClean="0"/>
              <a:t>‹#›</a:t>
            </a:fld>
            <a:endParaRPr lang="en-US" dirty="0"/>
          </a:p>
        </p:txBody>
      </p:sp>
    </p:spTree>
    <p:extLst>
      <p:ext uri="{BB962C8B-B14F-4D97-AF65-F5344CB8AC3E}">
        <p14:creationId xmlns:p14="http://schemas.microsoft.com/office/powerpoint/2010/main" val="105470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6AD41-96B3-4D65-85FB-02130DD91821}" type="datetimeFigureOut">
              <a:rPr lang="en-US" smtClean="0"/>
              <a:t>4/6/2026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6A5869-5DE9-46D4-A7B8-5EB19893E243}" type="slidenum">
              <a:rPr lang="en-US" smtClean="0"/>
              <a:t>‹#›</a:t>
            </a:fld>
            <a:endParaRPr lang="en-US" dirty="0"/>
          </a:p>
        </p:txBody>
      </p:sp>
    </p:spTree>
    <p:extLst>
      <p:ext uri="{BB962C8B-B14F-4D97-AF65-F5344CB8AC3E}">
        <p14:creationId xmlns:p14="http://schemas.microsoft.com/office/powerpoint/2010/main" val="239763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86AD41-96B3-4D65-85FB-02130DD91821}" type="datetimeFigureOut">
              <a:rPr lang="en-US" smtClean="0"/>
              <a:t>4/6/2026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6A5869-5DE9-46D4-A7B8-5EB19893E243}" type="slidenum">
              <a:rPr lang="en-US" smtClean="0"/>
              <a:t>‹#›</a:t>
            </a:fld>
            <a:endParaRPr lang="en-US" dirty="0"/>
          </a:p>
        </p:txBody>
      </p:sp>
    </p:spTree>
    <p:extLst>
      <p:ext uri="{BB962C8B-B14F-4D97-AF65-F5344CB8AC3E}">
        <p14:creationId xmlns:p14="http://schemas.microsoft.com/office/powerpoint/2010/main" val="232744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86AD41-96B3-4D65-85FB-02130DD91821}" type="datetimeFigureOut">
              <a:rPr lang="en-US" smtClean="0"/>
              <a:t>4/6/2026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A5869-5DE9-46D4-A7B8-5EB19893E243}" type="slidenum">
              <a:rPr lang="en-US" smtClean="0"/>
              <a:t>‹#›</a:t>
            </a:fld>
            <a:endParaRPr lang="en-US" dirty="0"/>
          </a:p>
        </p:txBody>
      </p:sp>
    </p:spTree>
    <p:extLst>
      <p:ext uri="{BB962C8B-B14F-4D97-AF65-F5344CB8AC3E}">
        <p14:creationId xmlns:p14="http://schemas.microsoft.com/office/powerpoint/2010/main" val="54490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6AD41-96B3-4D65-85FB-02130DD91821}" type="datetimeFigureOut">
              <a:rPr lang="en-US" smtClean="0"/>
              <a:t>4/6/2026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A5869-5DE9-46D4-A7B8-5EB19893E243}" type="slidenum">
              <a:rPr lang="en-US" smtClean="0"/>
              <a:t>‹#›</a:t>
            </a:fld>
            <a:endParaRPr lang="en-US" dirty="0"/>
          </a:p>
        </p:txBody>
      </p:sp>
    </p:spTree>
    <p:extLst>
      <p:ext uri="{BB962C8B-B14F-4D97-AF65-F5344CB8AC3E}">
        <p14:creationId xmlns:p14="http://schemas.microsoft.com/office/powerpoint/2010/main" val="25262839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5.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5.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5.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5.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5.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5.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5.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5.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5.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5.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5.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5.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5.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79FC374-4E67-45CD-BF3B-BD7F8A803369}"/>
              </a:ext>
            </a:extLst>
          </p:cNvPr>
          <p:cNvGrpSpPr/>
          <p:nvPr/>
        </p:nvGrpSpPr>
        <p:grpSpPr>
          <a:xfrm>
            <a:off x="0" y="0"/>
            <a:ext cx="12192000" cy="6858000"/>
            <a:chOff x="1" y="-2"/>
            <a:chExt cx="12192002" cy="6892290"/>
          </a:xfrm>
        </p:grpSpPr>
        <p:pic>
          <p:nvPicPr>
            <p:cNvPr id="9" name="Picture 8" descr="A picture containing motorcycle, black, wall&#10;&#10;Description generated with very high confidence">
              <a:extLst>
                <a:ext uri="{FF2B5EF4-FFF2-40B4-BE49-F238E27FC236}">
                  <a16:creationId xmlns:a16="http://schemas.microsoft.com/office/drawing/2014/main" id="{666A6181-9920-43BF-8D13-1FA69193561E}"/>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619815" y="619814"/>
              <a:ext cx="6892290" cy="5652657"/>
            </a:xfrm>
            <a:prstGeom prst="rect">
              <a:avLst/>
            </a:prstGeom>
          </p:spPr>
        </p:pic>
        <p:pic>
          <p:nvPicPr>
            <p:cNvPr id="10" name="Picture 9" descr="A picture containing motorcycle, black, wall&#10;&#10;Description generated with very high confidence">
              <a:extLst>
                <a:ext uri="{FF2B5EF4-FFF2-40B4-BE49-F238E27FC236}">
                  <a16:creationId xmlns:a16="http://schemas.microsoft.com/office/drawing/2014/main" id="{468B21F0-8897-49BE-B0DA-50675531E24C}"/>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t="-13"/>
            <a:stretch/>
          </p:blipFill>
          <p:spPr>
            <a:xfrm rot="16200000">
              <a:off x="8516241" y="2817923"/>
              <a:ext cx="6493687" cy="857837"/>
            </a:xfrm>
            <a:prstGeom prst="rect">
              <a:avLst/>
            </a:prstGeom>
          </p:spPr>
        </p:pic>
        <p:pic>
          <p:nvPicPr>
            <p:cNvPr id="11" name="Picture 10" descr="A picture containing motorcycle, black, wall&#10;&#10;Description generated with very high confidence">
              <a:extLst>
                <a:ext uri="{FF2B5EF4-FFF2-40B4-BE49-F238E27FC236}">
                  <a16:creationId xmlns:a16="http://schemas.microsoft.com/office/drawing/2014/main" id="{EEB95C38-BEE6-4693-A633-D4E7081F612C}"/>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5147515" y="519566"/>
              <a:ext cx="6691794" cy="5652657"/>
            </a:xfrm>
            <a:prstGeom prst="rect">
              <a:avLst/>
            </a:prstGeom>
          </p:spPr>
        </p:pic>
      </p:grpSp>
      <p:sp>
        <p:nvSpPr>
          <p:cNvPr id="12" name="Rectangle 11">
            <a:extLst>
              <a:ext uri="{FF2B5EF4-FFF2-40B4-BE49-F238E27FC236}">
                <a16:creationId xmlns:a16="http://schemas.microsoft.com/office/drawing/2014/main" id="{EEB4A9DD-3843-4A6B-93E2-C5EEE4D4F159}"/>
              </a:ext>
            </a:extLst>
          </p:cNvPr>
          <p:cNvSpPr/>
          <p:nvPr/>
        </p:nvSpPr>
        <p:spPr>
          <a:xfrm>
            <a:off x="-7213" y="-114301"/>
            <a:ext cx="12206425" cy="6972300"/>
          </a:xfrm>
          <a:prstGeom prst="rect">
            <a:avLst/>
          </a:prstGeom>
          <a:solidFill>
            <a:srgbClr val="05334E">
              <a:alpha val="97000"/>
            </a:srgbClr>
          </a:solidFill>
          <a:ln>
            <a:solidFill>
              <a:srgbClr val="5A7F9B"/>
            </a:solidFill>
          </a:ln>
          <a:effectLst>
            <a:outerShdw blurRad="50800" dist="50800" dir="5400000" algn="ctr" rotWithShape="0">
              <a:schemeClr val="bg1">
                <a:lumMod val="75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Rectangle 2">
            <a:extLst>
              <a:ext uri="{FF2B5EF4-FFF2-40B4-BE49-F238E27FC236}">
                <a16:creationId xmlns:a16="http://schemas.microsoft.com/office/drawing/2014/main" id="{BB3EB2F5-3268-404E-BA16-0C61200CDE22}"/>
              </a:ext>
            </a:extLst>
          </p:cNvPr>
          <p:cNvSpPr/>
          <p:nvPr/>
        </p:nvSpPr>
        <p:spPr>
          <a:xfrm>
            <a:off x="572277" y="663449"/>
            <a:ext cx="11047444" cy="157589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Garamond" panose="02020404030301010803" pitchFamily="18" charset="0"/>
              </a:rPr>
              <a:t>City of Wilmington Audit</a:t>
            </a:r>
            <a:br>
              <a:rPr lang="en-US" sz="3600" b="1" dirty="0">
                <a:latin typeface="Garamond" panose="02020404030301010803" pitchFamily="18" charset="0"/>
              </a:rPr>
            </a:br>
            <a:r>
              <a:rPr lang="en-US" sz="3600" b="1" dirty="0">
                <a:latin typeface="Garamond" panose="02020404030301010803" pitchFamily="18" charset="0"/>
              </a:rPr>
              <a:t>For the Year Ended June 30, 2025</a:t>
            </a:r>
            <a:endParaRPr lang="en-US" sz="3600" dirty="0">
              <a:solidFill>
                <a:schemeClr val="bg1"/>
              </a:solidFill>
              <a:latin typeface="Garamond" panose="02020404030301010803" pitchFamily="18" charset="0"/>
            </a:endParaRPr>
          </a:p>
        </p:txBody>
      </p:sp>
      <p:sp>
        <p:nvSpPr>
          <p:cNvPr id="4" name="Subtitle 5">
            <a:extLst>
              <a:ext uri="{FF2B5EF4-FFF2-40B4-BE49-F238E27FC236}">
                <a16:creationId xmlns:a16="http://schemas.microsoft.com/office/drawing/2014/main" id="{BBBC1035-79F9-0B28-9F9C-BA512118B274}"/>
              </a:ext>
            </a:extLst>
          </p:cNvPr>
          <p:cNvSpPr>
            <a:spLocks noGrp="1"/>
          </p:cNvSpPr>
          <p:nvPr>
            <p:ph type="subTitle" idx="1"/>
          </p:nvPr>
        </p:nvSpPr>
        <p:spPr>
          <a:xfrm>
            <a:off x="412740" y="3424464"/>
            <a:ext cx="8436292" cy="2489639"/>
          </a:xfrm>
        </p:spPr>
        <p:txBody>
          <a:bodyPr>
            <a:normAutofit fontScale="92500" lnSpcReduction="20000"/>
          </a:bodyPr>
          <a:lstStyle/>
          <a:p>
            <a:pPr algn="l">
              <a:lnSpc>
                <a:spcPct val="100000"/>
              </a:lnSpc>
              <a:spcBef>
                <a:spcPts val="0"/>
              </a:spcBef>
            </a:pPr>
            <a:r>
              <a:rPr lang="en-US" sz="2200" i="1" dirty="0">
                <a:solidFill>
                  <a:schemeClr val="bg1"/>
                </a:solidFill>
                <a:cs typeface="Calibri"/>
              </a:rPr>
              <a:t>Date: April 6, 2026</a:t>
            </a:r>
          </a:p>
          <a:p>
            <a:pPr algn="l">
              <a:lnSpc>
                <a:spcPct val="100000"/>
              </a:lnSpc>
              <a:spcBef>
                <a:spcPts val="0"/>
              </a:spcBef>
            </a:pPr>
            <a:endParaRPr lang="en-US" sz="2200" i="1" dirty="0">
              <a:solidFill>
                <a:schemeClr val="bg1"/>
              </a:solidFill>
              <a:cs typeface="Calibri"/>
            </a:endParaRPr>
          </a:p>
          <a:p>
            <a:pPr algn="l">
              <a:lnSpc>
                <a:spcPct val="100000"/>
              </a:lnSpc>
              <a:spcBef>
                <a:spcPts val="0"/>
              </a:spcBef>
            </a:pPr>
            <a:r>
              <a:rPr lang="en-US" sz="2200" i="1" dirty="0">
                <a:solidFill>
                  <a:schemeClr val="bg1"/>
                </a:solidFill>
                <a:cs typeface="Calibri"/>
              </a:rPr>
              <a:t>Presented To: </a:t>
            </a:r>
          </a:p>
          <a:p>
            <a:pPr algn="l">
              <a:lnSpc>
                <a:spcPct val="100000"/>
              </a:lnSpc>
              <a:spcBef>
                <a:spcPts val="0"/>
              </a:spcBef>
            </a:pPr>
            <a:r>
              <a:rPr lang="en-US" sz="2200" i="1" dirty="0">
                <a:solidFill>
                  <a:schemeClr val="bg1"/>
                </a:solidFill>
                <a:cs typeface="Calibri"/>
              </a:rPr>
              <a:t>Mayor and City Council (Those Charged with Governance)</a:t>
            </a:r>
          </a:p>
          <a:p>
            <a:pPr algn="l">
              <a:lnSpc>
                <a:spcPct val="100000"/>
              </a:lnSpc>
              <a:spcBef>
                <a:spcPts val="0"/>
              </a:spcBef>
            </a:pPr>
            <a:endParaRPr lang="en-US" sz="2200" i="1" dirty="0">
              <a:solidFill>
                <a:schemeClr val="bg1"/>
              </a:solidFill>
              <a:cs typeface="Calibri"/>
            </a:endParaRPr>
          </a:p>
          <a:p>
            <a:pPr algn="l">
              <a:lnSpc>
                <a:spcPct val="100000"/>
              </a:lnSpc>
              <a:spcBef>
                <a:spcPts val="0"/>
              </a:spcBef>
            </a:pPr>
            <a:r>
              <a:rPr lang="en-US" sz="2200" i="1" dirty="0">
                <a:solidFill>
                  <a:schemeClr val="bg1"/>
                </a:solidFill>
                <a:cs typeface="Calibri"/>
              </a:rPr>
              <a:t>Presented By: </a:t>
            </a:r>
          </a:p>
          <a:p>
            <a:pPr algn="l">
              <a:lnSpc>
                <a:spcPct val="100000"/>
              </a:lnSpc>
              <a:spcBef>
                <a:spcPts val="0"/>
              </a:spcBef>
            </a:pPr>
            <a:r>
              <a:rPr lang="en-US" sz="2200" i="1" dirty="0" err="1">
                <a:solidFill>
                  <a:schemeClr val="bg1"/>
                </a:solidFill>
                <a:cs typeface="Calibri"/>
              </a:rPr>
              <a:t>Belfint</a:t>
            </a:r>
            <a:r>
              <a:rPr lang="en-US" sz="2200" i="1" dirty="0">
                <a:solidFill>
                  <a:schemeClr val="bg1"/>
                </a:solidFill>
                <a:cs typeface="Calibri"/>
              </a:rPr>
              <a:t> Lyons &amp; Shuman, PA</a:t>
            </a:r>
          </a:p>
          <a:p>
            <a:pPr algn="l">
              <a:lnSpc>
                <a:spcPct val="100000"/>
              </a:lnSpc>
              <a:spcBef>
                <a:spcPts val="0"/>
              </a:spcBef>
            </a:pPr>
            <a:r>
              <a:rPr lang="en-US" sz="2200" i="1" dirty="0">
                <a:solidFill>
                  <a:schemeClr val="bg1"/>
                </a:solidFill>
                <a:cs typeface="Calibri"/>
              </a:rPr>
              <a:t>George G. Fournaris, CPA, CGFM l gfournaris@belfint.com</a:t>
            </a:r>
          </a:p>
          <a:p>
            <a:pPr algn="l">
              <a:lnSpc>
                <a:spcPct val="100000"/>
              </a:lnSpc>
              <a:spcBef>
                <a:spcPts val="0"/>
              </a:spcBef>
            </a:pPr>
            <a:r>
              <a:rPr lang="en-US" sz="2200" i="1" dirty="0">
                <a:solidFill>
                  <a:schemeClr val="bg1"/>
                </a:solidFill>
                <a:cs typeface="Calibri"/>
              </a:rPr>
              <a:t>Michael E. Mast, CPA, CFE l mmast@belfint.com</a:t>
            </a:r>
            <a:endParaRPr lang="en-US" sz="2200" dirty="0">
              <a:solidFill>
                <a:srgbClr val="6C6B6C"/>
              </a:solidFill>
              <a:cs typeface="Calibri"/>
            </a:endParaRPr>
          </a:p>
          <a:p>
            <a:pPr algn="l">
              <a:lnSpc>
                <a:spcPct val="100000"/>
              </a:lnSpc>
              <a:spcBef>
                <a:spcPts val="0"/>
              </a:spcBef>
            </a:pPr>
            <a:endParaRPr lang="en-US" sz="2000" dirty="0">
              <a:solidFill>
                <a:schemeClr val="tx1">
                  <a:lumMod val="95000"/>
                  <a:lumOff val="5000"/>
                </a:schemeClr>
              </a:solidFill>
              <a:cs typeface="Calibri"/>
            </a:endParaRPr>
          </a:p>
          <a:p>
            <a:pPr algn="l">
              <a:lnSpc>
                <a:spcPct val="100000"/>
              </a:lnSpc>
              <a:spcBef>
                <a:spcPts val="0"/>
              </a:spcBef>
            </a:pPr>
            <a:endParaRPr lang="en-US" sz="2000" dirty="0">
              <a:solidFill>
                <a:schemeClr val="tx1">
                  <a:lumMod val="95000"/>
                  <a:lumOff val="5000"/>
                </a:schemeClr>
              </a:solidFill>
              <a:cs typeface="Calibri"/>
            </a:endParaRPr>
          </a:p>
          <a:p>
            <a:pPr algn="l">
              <a:lnSpc>
                <a:spcPct val="100000"/>
              </a:lnSpc>
              <a:spcBef>
                <a:spcPts val="0"/>
              </a:spcBef>
            </a:pPr>
            <a:endParaRPr lang="en-US" dirty="0">
              <a:solidFill>
                <a:srgbClr val="080808"/>
              </a:solidFill>
              <a:cs typeface="Calibri"/>
            </a:endParaRPr>
          </a:p>
          <a:p>
            <a:pPr>
              <a:buNone/>
            </a:pPr>
            <a:endParaRPr lang="en-US" sz="1900" dirty="0">
              <a:solidFill>
                <a:srgbClr val="080808"/>
              </a:solidFill>
              <a:latin typeface="Calibri"/>
              <a:cs typeface="Calibri"/>
            </a:endParaRPr>
          </a:p>
          <a:p>
            <a:pPr>
              <a:buNone/>
            </a:pPr>
            <a:endParaRPr lang="en-US" dirty="0">
              <a:solidFill>
                <a:srgbClr val="080808"/>
              </a:solidFill>
              <a:latin typeface="Calibri"/>
              <a:cs typeface="Calibri"/>
            </a:endParaRPr>
          </a:p>
          <a:p>
            <a:pPr>
              <a:buNone/>
            </a:pPr>
            <a:endParaRPr lang="en-US" sz="3100" dirty="0">
              <a:solidFill>
                <a:srgbClr val="080808"/>
              </a:solidFill>
              <a:latin typeface="Calibri"/>
              <a:cs typeface="Calibri"/>
            </a:endParaRPr>
          </a:p>
          <a:p>
            <a:endParaRPr lang="en-US" sz="3200" dirty="0">
              <a:solidFill>
                <a:srgbClr val="080808"/>
              </a:solidFill>
              <a:latin typeface="Calibri"/>
              <a:cs typeface="Calibri"/>
            </a:endParaRPr>
          </a:p>
        </p:txBody>
      </p:sp>
      <p:pic>
        <p:nvPicPr>
          <p:cNvPr id="2" name="Picture 1">
            <a:extLst>
              <a:ext uri="{FF2B5EF4-FFF2-40B4-BE49-F238E27FC236}">
                <a16:creationId xmlns:a16="http://schemas.microsoft.com/office/drawing/2014/main" id="{2D442FEB-DF9C-1460-0459-0B101DF7753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141472" y="5551242"/>
            <a:ext cx="2937758" cy="1207008"/>
          </a:xfrm>
          <a:prstGeom prst="rect">
            <a:avLst/>
          </a:prstGeom>
        </p:spPr>
      </p:pic>
    </p:spTree>
    <p:extLst>
      <p:ext uri="{BB962C8B-B14F-4D97-AF65-F5344CB8AC3E}">
        <p14:creationId xmlns:p14="http://schemas.microsoft.com/office/powerpoint/2010/main" val="145411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AF374-DE12-DA74-B069-2EE31D3D4D44}"/>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45E8C12B-11D6-B779-D678-AE198BAE75A3}"/>
              </a:ext>
            </a:extLst>
          </p:cNvPr>
          <p:cNvGrpSpPr/>
          <p:nvPr/>
        </p:nvGrpSpPr>
        <p:grpSpPr>
          <a:xfrm>
            <a:off x="0" y="0"/>
            <a:ext cx="12192000" cy="1041692"/>
            <a:chOff x="109729" y="1295879"/>
            <a:chExt cx="12191999" cy="1364955"/>
          </a:xfrm>
        </p:grpSpPr>
        <p:pic>
          <p:nvPicPr>
            <p:cNvPr id="6" name="Picture 5" descr="A picture containing motorcycle, black, wall&#10;&#10;Description generated with very high confidence">
              <a:extLst>
                <a:ext uri="{FF2B5EF4-FFF2-40B4-BE49-F238E27FC236}">
                  <a16:creationId xmlns:a16="http://schemas.microsoft.com/office/drawing/2014/main" id="{69583C5C-6CB3-72A7-0452-9BD91671FB2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2446351" y="-1040739"/>
              <a:ext cx="1364950" cy="6038193"/>
            </a:xfrm>
            <a:prstGeom prst="rect">
              <a:avLst/>
            </a:prstGeom>
          </p:spPr>
        </p:pic>
        <p:pic>
          <p:nvPicPr>
            <p:cNvPr id="8" name="Picture 7" descr="A picture containing motorcycle, black, wall&#10;&#10;Description generated with very high confidence">
              <a:extLst>
                <a:ext uri="{FF2B5EF4-FFF2-40B4-BE49-F238E27FC236}">
                  <a16:creationId xmlns:a16="http://schemas.microsoft.com/office/drawing/2014/main" id="{C3680CD4-0D6F-47DB-4933-B0A66271D959}"/>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8542349" y="-1098545"/>
              <a:ext cx="1364955" cy="6153803"/>
            </a:xfrm>
            <a:prstGeom prst="rect">
              <a:avLst/>
            </a:prstGeom>
          </p:spPr>
        </p:pic>
      </p:grpSp>
      <p:sp>
        <p:nvSpPr>
          <p:cNvPr id="3" name="Rectangle 2">
            <a:extLst>
              <a:ext uri="{FF2B5EF4-FFF2-40B4-BE49-F238E27FC236}">
                <a16:creationId xmlns:a16="http://schemas.microsoft.com/office/drawing/2014/main" id="{BC2638BA-6B86-6F71-7929-51732170A8B3}"/>
              </a:ext>
            </a:extLst>
          </p:cNvPr>
          <p:cNvSpPr>
            <a:spLocks noChangeAspect="1"/>
          </p:cNvSpPr>
          <p:nvPr/>
        </p:nvSpPr>
        <p:spPr>
          <a:xfrm>
            <a:off x="0" y="2"/>
            <a:ext cx="12192000" cy="1048282"/>
          </a:xfrm>
          <a:prstGeom prst="rect">
            <a:avLst/>
          </a:prstGeom>
          <a:solidFill>
            <a:srgbClr val="05334E">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5334E"/>
              </a:solidFill>
            </a:endParaRPr>
          </a:p>
        </p:txBody>
      </p:sp>
      <p:sp>
        <p:nvSpPr>
          <p:cNvPr id="25" name="Rectangle 24">
            <a:extLst>
              <a:ext uri="{FF2B5EF4-FFF2-40B4-BE49-F238E27FC236}">
                <a16:creationId xmlns:a16="http://schemas.microsoft.com/office/drawing/2014/main" id="{21F9596D-5EFE-9E04-55B5-2788253DB23D}"/>
              </a:ext>
            </a:extLst>
          </p:cNvPr>
          <p:cNvSpPr>
            <a:spLocks noChangeAspect="1"/>
          </p:cNvSpPr>
          <p:nvPr/>
        </p:nvSpPr>
        <p:spPr>
          <a:xfrm>
            <a:off x="0" y="6648625"/>
            <a:ext cx="12191999" cy="209377"/>
          </a:xfrm>
          <a:prstGeom prst="rect">
            <a:avLst/>
          </a:prstGeom>
          <a:gradFill>
            <a:gsLst>
              <a:gs pos="0">
                <a:srgbClr val="9FCCE0"/>
              </a:gs>
              <a:gs pos="54000">
                <a:srgbClr val="5A7F9B"/>
              </a:gs>
              <a:gs pos="100000">
                <a:srgbClr val="05334E"/>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59311159-9B8F-A8B2-F2D2-5A6F87AD5B6D}"/>
              </a:ext>
            </a:extLst>
          </p:cNvPr>
          <p:cNvSpPr txBox="1"/>
          <p:nvPr/>
        </p:nvSpPr>
        <p:spPr>
          <a:xfrm>
            <a:off x="-804672" y="6615652"/>
            <a:ext cx="4190999" cy="246221"/>
          </a:xfrm>
          <a:prstGeom prst="rect">
            <a:avLst/>
          </a:prstGeom>
          <a:noFill/>
        </p:spPr>
        <p:txBody>
          <a:bodyPr wrap="square" rtlCol="0">
            <a:spAutoFit/>
          </a:bodyPr>
          <a:lstStyle/>
          <a:p>
            <a:pPr algn="ctr">
              <a:defRPr/>
            </a:pPr>
            <a:r>
              <a:rPr lang="en-US" sz="1000" i="1" dirty="0">
                <a:solidFill>
                  <a:schemeClr val="bg1"/>
                </a:solidFill>
                <a:latin typeface="Calibri"/>
              </a:rPr>
              <a:t>Copyright © 2026 Belfint, Lyons &amp; Shuman, P.A.</a:t>
            </a:r>
            <a:endParaRPr lang="en-US" sz="1000" dirty="0">
              <a:solidFill>
                <a:schemeClr val="bg1"/>
              </a:solidFill>
              <a:latin typeface="Calibri"/>
            </a:endParaRPr>
          </a:p>
        </p:txBody>
      </p:sp>
      <p:sp>
        <p:nvSpPr>
          <p:cNvPr id="23" name="TextBox 22">
            <a:extLst>
              <a:ext uri="{FF2B5EF4-FFF2-40B4-BE49-F238E27FC236}">
                <a16:creationId xmlns:a16="http://schemas.microsoft.com/office/drawing/2014/main" id="{EDBC7389-DEDF-0AB9-6E27-D04A333D2E8F}"/>
              </a:ext>
            </a:extLst>
          </p:cNvPr>
          <p:cNvSpPr txBox="1">
            <a:spLocks noChangeAspect="1"/>
          </p:cNvSpPr>
          <p:nvPr/>
        </p:nvSpPr>
        <p:spPr>
          <a:xfrm>
            <a:off x="117457" y="240863"/>
            <a:ext cx="10296365" cy="584775"/>
          </a:xfrm>
          <a:prstGeom prst="rect">
            <a:avLst/>
          </a:prstGeom>
          <a:noFill/>
          <a:ln>
            <a:noFill/>
          </a:ln>
        </p:spPr>
        <p:txBody>
          <a:bodyPr wrap="square" rtlCol="0">
            <a:spAutoFit/>
          </a:bodyPr>
          <a:lstStyle/>
          <a:p>
            <a:r>
              <a:rPr lang="en-US" sz="3200" b="1" dirty="0">
                <a:solidFill>
                  <a:schemeClr val="bg1"/>
                </a:solidFill>
                <a:latin typeface="Garamond" panose="02020404030301010803" pitchFamily="18" charset="0"/>
              </a:rPr>
              <a:t>Report Under Government Auditing Standards (Cont.)</a:t>
            </a:r>
          </a:p>
        </p:txBody>
      </p:sp>
      <p:sp>
        <p:nvSpPr>
          <p:cNvPr id="4" name="Rectangle 3">
            <a:extLst>
              <a:ext uri="{FF2B5EF4-FFF2-40B4-BE49-F238E27FC236}">
                <a16:creationId xmlns:a16="http://schemas.microsoft.com/office/drawing/2014/main" id="{8B05B4CB-8574-201D-FE9A-78EADEB91EB6}"/>
              </a:ext>
            </a:extLst>
          </p:cNvPr>
          <p:cNvSpPr/>
          <p:nvPr/>
        </p:nvSpPr>
        <p:spPr>
          <a:xfrm>
            <a:off x="9910355" y="6252754"/>
            <a:ext cx="627017" cy="395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ubtitle 5">
            <a:extLst>
              <a:ext uri="{FF2B5EF4-FFF2-40B4-BE49-F238E27FC236}">
                <a16:creationId xmlns:a16="http://schemas.microsoft.com/office/drawing/2014/main" id="{0092F0CF-9D61-26EE-48D3-2C643CCFA5D4}"/>
              </a:ext>
            </a:extLst>
          </p:cNvPr>
          <p:cNvSpPr txBox="1">
            <a:spLocks/>
          </p:cNvSpPr>
          <p:nvPr/>
        </p:nvSpPr>
        <p:spPr>
          <a:xfrm>
            <a:off x="198622" y="1277858"/>
            <a:ext cx="9954116" cy="353652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spcBef>
                <a:spcPts val="600"/>
              </a:spcBef>
              <a:buClr>
                <a:srgbClr val="03324E"/>
              </a:buClr>
              <a:buSzPct val="115000"/>
              <a:buNone/>
            </a:pPr>
            <a:r>
              <a:rPr lang="en-US" sz="2400" b="1" dirty="0">
                <a:solidFill>
                  <a:srgbClr val="333333"/>
                </a:solidFill>
                <a:latin typeface="Calibri" panose="020F0502020204030204" pitchFamily="34" charset="0"/>
                <a:cs typeface="Calibri" panose="020F0502020204030204" pitchFamily="34" charset="0"/>
              </a:rPr>
              <a:t>Audit Findings</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2025-001, Material Weakness, Finance - Financial Reporting Close Process</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2025-002, Significant Deficiency, Human Resources - Payroll Superusers</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2025-003, Significant Deficiency, Human Resources - Timecard Approvals</a:t>
            </a:r>
          </a:p>
          <a:p>
            <a:pPr>
              <a:lnSpc>
                <a:spcPct val="100000"/>
              </a:lnSpc>
              <a:spcBef>
                <a:spcPts val="0"/>
              </a:spcBef>
              <a:buNone/>
            </a:pPr>
            <a:endParaRPr lang="en-US" sz="2200" i="1" dirty="0">
              <a:solidFill>
                <a:srgbClr val="333333"/>
              </a:solidFill>
              <a:cs typeface="Calibri"/>
            </a:endParaRPr>
          </a:p>
          <a:p>
            <a:pPr>
              <a:lnSpc>
                <a:spcPct val="100000"/>
              </a:lnSpc>
              <a:spcBef>
                <a:spcPts val="0"/>
              </a:spcBef>
              <a:buNone/>
            </a:pPr>
            <a:endParaRPr lang="en-US" sz="7200" dirty="0">
              <a:solidFill>
                <a:srgbClr val="6C6B6C"/>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sz="1800" dirty="0">
              <a:solidFill>
                <a:srgbClr val="080808"/>
              </a:solidFill>
              <a:cs typeface="Calibri"/>
            </a:endParaRPr>
          </a:p>
          <a:p>
            <a:pPr>
              <a:buFont typeface="Wingdings" pitchFamily="2" charset="2"/>
              <a:buNone/>
            </a:pPr>
            <a:endParaRPr lang="en-US" sz="1900" dirty="0">
              <a:solidFill>
                <a:srgbClr val="080808"/>
              </a:solidFill>
              <a:latin typeface="Calibri"/>
              <a:cs typeface="Calibri"/>
            </a:endParaRPr>
          </a:p>
          <a:p>
            <a:pPr>
              <a:buFont typeface="Wingdings" pitchFamily="2" charset="2"/>
              <a:buNone/>
            </a:pPr>
            <a:endParaRPr lang="en-US" dirty="0">
              <a:solidFill>
                <a:srgbClr val="080808"/>
              </a:solidFill>
              <a:latin typeface="Calibri"/>
              <a:cs typeface="Calibri"/>
            </a:endParaRPr>
          </a:p>
          <a:p>
            <a:pPr>
              <a:buFont typeface="Wingdings" pitchFamily="2" charset="2"/>
              <a:buNone/>
            </a:pPr>
            <a:endParaRPr lang="en-US" sz="3100" dirty="0">
              <a:solidFill>
                <a:srgbClr val="080808"/>
              </a:solidFill>
              <a:latin typeface="Calibri"/>
              <a:cs typeface="Calibri"/>
            </a:endParaRPr>
          </a:p>
          <a:p>
            <a:endParaRPr lang="en-US" sz="3200" dirty="0">
              <a:solidFill>
                <a:srgbClr val="080808"/>
              </a:solidFill>
              <a:latin typeface="Calibri"/>
              <a:cs typeface="Calibri"/>
            </a:endParaRPr>
          </a:p>
        </p:txBody>
      </p:sp>
      <p:grpSp>
        <p:nvGrpSpPr>
          <p:cNvPr id="7" name="Group 6">
            <a:extLst>
              <a:ext uri="{FF2B5EF4-FFF2-40B4-BE49-F238E27FC236}">
                <a16:creationId xmlns:a16="http://schemas.microsoft.com/office/drawing/2014/main" id="{8B57058A-A104-597E-08A8-AAB4FA545095}"/>
              </a:ext>
            </a:extLst>
          </p:cNvPr>
          <p:cNvGrpSpPr/>
          <p:nvPr/>
        </p:nvGrpSpPr>
        <p:grpSpPr>
          <a:xfrm flipH="1" flipV="1">
            <a:off x="107269" y="5580142"/>
            <a:ext cx="2415036" cy="955407"/>
            <a:chOff x="1717964" y="2199759"/>
            <a:chExt cx="8530954" cy="3374914"/>
          </a:xfrm>
        </p:grpSpPr>
        <p:grpSp>
          <p:nvGrpSpPr>
            <p:cNvPr id="9" name="Group 8">
              <a:extLst>
                <a:ext uri="{FF2B5EF4-FFF2-40B4-BE49-F238E27FC236}">
                  <a16:creationId xmlns:a16="http://schemas.microsoft.com/office/drawing/2014/main" id="{51E50F87-F6ED-5C73-0C88-6F47246F17A9}"/>
                </a:ext>
              </a:extLst>
            </p:cNvPr>
            <p:cNvGrpSpPr/>
            <p:nvPr/>
          </p:nvGrpSpPr>
          <p:grpSpPr>
            <a:xfrm>
              <a:off x="1717964" y="2199759"/>
              <a:ext cx="8530954" cy="3374914"/>
              <a:chOff x="1717964" y="2199759"/>
              <a:chExt cx="8530954" cy="3374914"/>
            </a:xfrm>
          </p:grpSpPr>
          <p:sp>
            <p:nvSpPr>
              <p:cNvPr id="14" name="Hexagon 13">
                <a:extLst>
                  <a:ext uri="{FF2B5EF4-FFF2-40B4-BE49-F238E27FC236}">
                    <a16:creationId xmlns:a16="http://schemas.microsoft.com/office/drawing/2014/main" id="{14F5FDB4-C663-4AAF-7F44-9D3A3EF9BAA8}"/>
                  </a:ext>
                </a:extLst>
              </p:cNvPr>
              <p:cNvSpPr/>
              <p:nvPr/>
            </p:nvSpPr>
            <p:spPr>
              <a:xfrm>
                <a:off x="3739568" y="2199759"/>
                <a:ext cx="2447636" cy="2216727"/>
              </a:xfrm>
              <a:prstGeom prst="hexagon">
                <a:avLst/>
              </a:prstGeom>
              <a:solidFill>
                <a:srgbClr val="D2D180"/>
              </a:solidFill>
              <a:ln>
                <a:solidFill>
                  <a:srgbClr val="D2D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9E745152-315E-0AD2-25BD-696EC9BAF9B7}"/>
                  </a:ext>
                </a:extLst>
              </p:cNvPr>
              <p:cNvSpPr/>
              <p:nvPr/>
            </p:nvSpPr>
            <p:spPr>
              <a:xfrm>
                <a:off x="7801282" y="2205021"/>
                <a:ext cx="2447636" cy="2216727"/>
              </a:xfrm>
              <a:prstGeom prst="hexagon">
                <a:avLst/>
              </a:prstGeom>
              <a:solidFill>
                <a:srgbClr val="5A7F9B"/>
              </a:solidFill>
              <a:ln>
                <a:solidFill>
                  <a:srgbClr val="5A7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5F156E1B-1B9B-09EE-D1B5-10476C58B879}"/>
                  </a:ext>
                </a:extLst>
              </p:cNvPr>
              <p:cNvSpPr/>
              <p:nvPr/>
            </p:nvSpPr>
            <p:spPr>
              <a:xfrm>
                <a:off x="1717964" y="3357946"/>
                <a:ext cx="2447636" cy="2216727"/>
              </a:xfrm>
              <a:prstGeom prst="hexagon">
                <a:avLst/>
              </a:prstGeom>
              <a:solidFill>
                <a:srgbClr val="A09F2B"/>
              </a:solidFill>
              <a:ln>
                <a:solidFill>
                  <a:srgbClr val="A09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72F37F69-56B6-8BD2-2D8E-7DBD515898E7}"/>
                  </a:ext>
                </a:extLst>
              </p:cNvPr>
              <p:cNvSpPr/>
              <p:nvPr/>
            </p:nvSpPr>
            <p:spPr>
              <a:xfrm>
                <a:off x="5761172" y="3357946"/>
                <a:ext cx="2447636" cy="2216727"/>
              </a:xfrm>
              <a:prstGeom prst="hexagon">
                <a:avLst/>
              </a:prstGeom>
              <a:solidFill>
                <a:srgbClr val="9FCCE0"/>
              </a:solidFill>
              <a:ln>
                <a:solidFill>
                  <a:srgbClr val="9FC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exagon 9">
              <a:extLst>
                <a:ext uri="{FF2B5EF4-FFF2-40B4-BE49-F238E27FC236}">
                  <a16:creationId xmlns:a16="http://schemas.microsoft.com/office/drawing/2014/main" id="{EF6410F8-8FAB-3A4B-BAAE-5F582A152B24}"/>
                </a:ext>
              </a:extLst>
            </p:cNvPr>
            <p:cNvSpPr/>
            <p:nvPr/>
          </p:nvSpPr>
          <p:spPr>
            <a:xfrm>
              <a:off x="2031409" y="3691333"/>
              <a:ext cx="1802240" cy="1549951"/>
            </a:xfrm>
            <a:prstGeom prst="hexagon">
              <a:avLst/>
            </a:prstGeom>
            <a:solidFill>
              <a:srgbClr val="A09F2B"/>
            </a:solidFill>
            <a:ln>
              <a:solidFill>
                <a:srgbClr val="A09F2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11" name="Hexagon 10">
              <a:extLst>
                <a:ext uri="{FF2B5EF4-FFF2-40B4-BE49-F238E27FC236}">
                  <a16:creationId xmlns:a16="http://schemas.microsoft.com/office/drawing/2014/main" id="{DF5A9098-66C7-D9F5-A148-AE473E5F890D}"/>
                </a:ext>
              </a:extLst>
            </p:cNvPr>
            <p:cNvSpPr/>
            <p:nvPr/>
          </p:nvSpPr>
          <p:spPr>
            <a:xfrm>
              <a:off x="4040979" y="2533146"/>
              <a:ext cx="1802240" cy="1549951"/>
            </a:xfrm>
            <a:prstGeom prst="hexagon">
              <a:avLst/>
            </a:prstGeom>
            <a:solidFill>
              <a:srgbClr val="D2D180"/>
            </a:solidFill>
            <a:ln>
              <a:solidFill>
                <a:srgbClr val="D2D1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DA1DDCBA-FBD4-71A5-8C24-8F084AE762D5}"/>
                </a:ext>
              </a:extLst>
            </p:cNvPr>
            <p:cNvSpPr/>
            <p:nvPr/>
          </p:nvSpPr>
          <p:spPr>
            <a:xfrm>
              <a:off x="6086910" y="3730633"/>
              <a:ext cx="1802240" cy="1549951"/>
            </a:xfrm>
            <a:prstGeom prst="hexagon">
              <a:avLst/>
            </a:prstGeom>
            <a:solidFill>
              <a:srgbClr val="9FCCE0"/>
            </a:solidFill>
            <a:ln>
              <a:solidFill>
                <a:srgbClr val="9FCC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0" dirty="0"/>
            </a:p>
          </p:txBody>
        </p:sp>
        <p:sp>
          <p:nvSpPr>
            <p:cNvPr id="13" name="Hexagon 12">
              <a:extLst>
                <a:ext uri="{FF2B5EF4-FFF2-40B4-BE49-F238E27FC236}">
                  <a16:creationId xmlns:a16="http://schemas.microsoft.com/office/drawing/2014/main" id="{3F103A58-9584-5A94-5812-9B1ACA9C4D49}"/>
                </a:ext>
              </a:extLst>
            </p:cNvPr>
            <p:cNvSpPr/>
            <p:nvPr/>
          </p:nvSpPr>
          <p:spPr>
            <a:xfrm>
              <a:off x="8123980" y="2582970"/>
              <a:ext cx="1802240" cy="1549951"/>
            </a:xfrm>
            <a:prstGeom prst="hexagon">
              <a:avLst/>
            </a:prstGeom>
            <a:solidFill>
              <a:srgbClr val="5A7F9B"/>
            </a:solidFill>
            <a:ln>
              <a:solidFill>
                <a:srgbClr val="5A7F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0771E7B6-F55D-B6AE-048D-62A57D8C3B6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7361" y="5600228"/>
            <a:ext cx="2707370" cy="1003890"/>
          </a:xfrm>
          <a:prstGeom prst="rect">
            <a:avLst/>
          </a:prstGeom>
        </p:spPr>
      </p:pic>
    </p:spTree>
    <p:extLst>
      <p:ext uri="{BB962C8B-B14F-4D97-AF65-F5344CB8AC3E}">
        <p14:creationId xmlns:p14="http://schemas.microsoft.com/office/powerpoint/2010/main" val="393547131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3B898-F12E-1EC4-83DE-611C7A70BCE0}"/>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BE018C68-3174-97AB-6512-6C3551443EEE}"/>
              </a:ext>
            </a:extLst>
          </p:cNvPr>
          <p:cNvGrpSpPr/>
          <p:nvPr/>
        </p:nvGrpSpPr>
        <p:grpSpPr>
          <a:xfrm>
            <a:off x="0" y="0"/>
            <a:ext cx="12192000" cy="1041692"/>
            <a:chOff x="109729" y="1295879"/>
            <a:chExt cx="12191999" cy="1364955"/>
          </a:xfrm>
        </p:grpSpPr>
        <p:pic>
          <p:nvPicPr>
            <p:cNvPr id="6" name="Picture 5" descr="A picture containing motorcycle, black, wall&#10;&#10;Description generated with very high confidence">
              <a:extLst>
                <a:ext uri="{FF2B5EF4-FFF2-40B4-BE49-F238E27FC236}">
                  <a16:creationId xmlns:a16="http://schemas.microsoft.com/office/drawing/2014/main" id="{6B091067-EDA3-C84C-C61A-119F4C4D9547}"/>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2446351" y="-1040739"/>
              <a:ext cx="1364950" cy="6038193"/>
            </a:xfrm>
            <a:prstGeom prst="rect">
              <a:avLst/>
            </a:prstGeom>
          </p:spPr>
        </p:pic>
        <p:pic>
          <p:nvPicPr>
            <p:cNvPr id="8" name="Picture 7" descr="A picture containing motorcycle, black, wall&#10;&#10;Description generated with very high confidence">
              <a:extLst>
                <a:ext uri="{FF2B5EF4-FFF2-40B4-BE49-F238E27FC236}">
                  <a16:creationId xmlns:a16="http://schemas.microsoft.com/office/drawing/2014/main" id="{04F549B4-C6B9-628C-764B-5FD3FC5EAD95}"/>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8542349" y="-1098545"/>
              <a:ext cx="1364955" cy="6153803"/>
            </a:xfrm>
            <a:prstGeom prst="rect">
              <a:avLst/>
            </a:prstGeom>
          </p:spPr>
        </p:pic>
      </p:grpSp>
      <p:sp>
        <p:nvSpPr>
          <p:cNvPr id="3" name="Rectangle 2">
            <a:extLst>
              <a:ext uri="{FF2B5EF4-FFF2-40B4-BE49-F238E27FC236}">
                <a16:creationId xmlns:a16="http://schemas.microsoft.com/office/drawing/2014/main" id="{787448BA-BF82-708A-6E70-97804E6B6CE3}"/>
              </a:ext>
            </a:extLst>
          </p:cNvPr>
          <p:cNvSpPr>
            <a:spLocks noChangeAspect="1"/>
          </p:cNvSpPr>
          <p:nvPr/>
        </p:nvSpPr>
        <p:spPr>
          <a:xfrm>
            <a:off x="0" y="2"/>
            <a:ext cx="12192000" cy="1048282"/>
          </a:xfrm>
          <a:prstGeom prst="rect">
            <a:avLst/>
          </a:prstGeom>
          <a:solidFill>
            <a:srgbClr val="05334E">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5334E"/>
              </a:solidFill>
            </a:endParaRPr>
          </a:p>
        </p:txBody>
      </p:sp>
      <p:sp>
        <p:nvSpPr>
          <p:cNvPr id="25" name="Rectangle 24">
            <a:extLst>
              <a:ext uri="{FF2B5EF4-FFF2-40B4-BE49-F238E27FC236}">
                <a16:creationId xmlns:a16="http://schemas.microsoft.com/office/drawing/2014/main" id="{503FBF4A-29CF-BF45-B73F-2A5077DDF9AA}"/>
              </a:ext>
            </a:extLst>
          </p:cNvPr>
          <p:cNvSpPr>
            <a:spLocks noChangeAspect="1"/>
          </p:cNvSpPr>
          <p:nvPr/>
        </p:nvSpPr>
        <p:spPr>
          <a:xfrm>
            <a:off x="0" y="6648625"/>
            <a:ext cx="12191999" cy="209377"/>
          </a:xfrm>
          <a:prstGeom prst="rect">
            <a:avLst/>
          </a:prstGeom>
          <a:gradFill>
            <a:gsLst>
              <a:gs pos="0">
                <a:srgbClr val="9FCCE0"/>
              </a:gs>
              <a:gs pos="54000">
                <a:srgbClr val="5A7F9B"/>
              </a:gs>
              <a:gs pos="100000">
                <a:srgbClr val="05334E"/>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D3E8E28-805B-71DD-69F3-B5B4783B8DE0}"/>
              </a:ext>
            </a:extLst>
          </p:cNvPr>
          <p:cNvSpPr txBox="1"/>
          <p:nvPr/>
        </p:nvSpPr>
        <p:spPr>
          <a:xfrm>
            <a:off x="-804672" y="6615652"/>
            <a:ext cx="4190999" cy="246221"/>
          </a:xfrm>
          <a:prstGeom prst="rect">
            <a:avLst/>
          </a:prstGeom>
          <a:noFill/>
        </p:spPr>
        <p:txBody>
          <a:bodyPr wrap="square" rtlCol="0">
            <a:spAutoFit/>
          </a:bodyPr>
          <a:lstStyle/>
          <a:p>
            <a:pPr algn="ctr">
              <a:defRPr/>
            </a:pPr>
            <a:r>
              <a:rPr lang="en-US" sz="1000" i="1" dirty="0">
                <a:solidFill>
                  <a:schemeClr val="bg1"/>
                </a:solidFill>
                <a:latin typeface="Calibri"/>
              </a:rPr>
              <a:t>Copyright © 2026 Belfint, Lyons &amp; Shuman, P.A.</a:t>
            </a:r>
            <a:endParaRPr lang="en-US" sz="1000" dirty="0">
              <a:solidFill>
                <a:schemeClr val="bg1"/>
              </a:solidFill>
              <a:latin typeface="Calibri"/>
            </a:endParaRPr>
          </a:p>
        </p:txBody>
      </p:sp>
      <p:sp>
        <p:nvSpPr>
          <p:cNvPr id="23" name="TextBox 22">
            <a:extLst>
              <a:ext uri="{FF2B5EF4-FFF2-40B4-BE49-F238E27FC236}">
                <a16:creationId xmlns:a16="http://schemas.microsoft.com/office/drawing/2014/main" id="{86BFFA4C-1519-931C-8203-214BA3C05C0F}"/>
              </a:ext>
            </a:extLst>
          </p:cNvPr>
          <p:cNvSpPr txBox="1">
            <a:spLocks noChangeAspect="1"/>
          </p:cNvSpPr>
          <p:nvPr/>
        </p:nvSpPr>
        <p:spPr>
          <a:xfrm>
            <a:off x="117457" y="240863"/>
            <a:ext cx="10296365" cy="584775"/>
          </a:xfrm>
          <a:prstGeom prst="rect">
            <a:avLst/>
          </a:prstGeom>
          <a:noFill/>
          <a:ln>
            <a:noFill/>
          </a:ln>
        </p:spPr>
        <p:txBody>
          <a:bodyPr wrap="square" rtlCol="0">
            <a:spAutoFit/>
          </a:bodyPr>
          <a:lstStyle/>
          <a:p>
            <a:r>
              <a:rPr lang="en-US" sz="3200" b="1" dirty="0">
                <a:solidFill>
                  <a:schemeClr val="bg1"/>
                </a:solidFill>
                <a:latin typeface="Garamond" panose="02020404030301010803" pitchFamily="18" charset="0"/>
              </a:rPr>
              <a:t>Audit Under the Uniform Guidance (Single Audit)</a:t>
            </a:r>
          </a:p>
        </p:txBody>
      </p:sp>
      <p:sp>
        <p:nvSpPr>
          <p:cNvPr id="4" name="Rectangle 3">
            <a:extLst>
              <a:ext uri="{FF2B5EF4-FFF2-40B4-BE49-F238E27FC236}">
                <a16:creationId xmlns:a16="http://schemas.microsoft.com/office/drawing/2014/main" id="{EC9B25A7-CB79-BB2F-4AEA-5F661177C0C5}"/>
              </a:ext>
            </a:extLst>
          </p:cNvPr>
          <p:cNvSpPr/>
          <p:nvPr/>
        </p:nvSpPr>
        <p:spPr>
          <a:xfrm>
            <a:off x="9910355" y="6252754"/>
            <a:ext cx="627017" cy="395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ubtitle 5">
            <a:extLst>
              <a:ext uri="{FF2B5EF4-FFF2-40B4-BE49-F238E27FC236}">
                <a16:creationId xmlns:a16="http://schemas.microsoft.com/office/drawing/2014/main" id="{D4B93415-EAD3-2165-96DD-769ECE9DC907}"/>
              </a:ext>
            </a:extLst>
          </p:cNvPr>
          <p:cNvSpPr txBox="1">
            <a:spLocks/>
          </p:cNvSpPr>
          <p:nvPr/>
        </p:nvSpPr>
        <p:spPr>
          <a:xfrm>
            <a:off x="198622" y="1277858"/>
            <a:ext cx="9954116" cy="43054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228600" indent="-228600">
              <a:lnSpc>
                <a:spcPct val="100000"/>
              </a:lnSpc>
              <a:spcBef>
                <a:spcPts val="600"/>
              </a:spcBef>
              <a:buClr>
                <a:srgbClr val="03324E"/>
              </a:buClr>
              <a:buSzPct val="115000"/>
              <a:buFont typeface="Calibri" panose="020F0502020204030204" pitchFamily="34" charset="0"/>
              <a:buChar char="&gt;"/>
            </a:pPr>
            <a:r>
              <a:rPr lang="en-US" sz="1800" dirty="0">
                <a:solidFill>
                  <a:srgbClr val="333333"/>
                </a:solidFill>
                <a:latin typeface="Calibri" panose="020F0502020204030204" pitchFamily="34" charset="0"/>
                <a:cs typeface="Calibri" panose="020F0502020204030204" pitchFamily="34" charset="0"/>
              </a:rPr>
              <a:t>Report on Compliance for Each Major Program; and Internal Control Over Compliance Required by the Uniform Guidance; and report on Schedule of Expenditures of Federal Awards, required by the Uniform Guidance,</a:t>
            </a:r>
          </a:p>
          <a:p>
            <a:pPr marL="228600" indent="-228600">
              <a:lnSpc>
                <a:spcPct val="100000"/>
              </a:lnSpc>
              <a:spcBef>
                <a:spcPts val="600"/>
              </a:spcBef>
              <a:buClr>
                <a:srgbClr val="03324E"/>
              </a:buClr>
              <a:buSzPct val="115000"/>
              <a:buFont typeface="Calibri" panose="020F0502020204030204" pitchFamily="34" charset="0"/>
              <a:buChar char="&gt;"/>
            </a:pPr>
            <a:r>
              <a:rPr lang="en-US" sz="1800" dirty="0">
                <a:solidFill>
                  <a:srgbClr val="333333"/>
                </a:solidFill>
                <a:latin typeface="Calibri" panose="020F0502020204030204" pitchFamily="34" charset="0"/>
                <a:cs typeface="Calibri" panose="020F0502020204030204" pitchFamily="34" charset="0"/>
              </a:rPr>
              <a:t>Federal Funds expended in 2025 - $39,063,561.</a:t>
            </a:r>
          </a:p>
          <a:p>
            <a:pPr marL="228600" indent="-228600">
              <a:lnSpc>
                <a:spcPct val="100000"/>
              </a:lnSpc>
              <a:spcBef>
                <a:spcPts val="600"/>
              </a:spcBef>
              <a:buClr>
                <a:srgbClr val="03324E"/>
              </a:buClr>
              <a:buSzPct val="115000"/>
              <a:buFont typeface="Calibri" panose="020F0502020204030204" pitchFamily="34" charset="0"/>
              <a:buChar char="&gt;"/>
            </a:pPr>
            <a:r>
              <a:rPr lang="en-US" sz="1800" dirty="0">
                <a:solidFill>
                  <a:srgbClr val="333333"/>
                </a:solidFill>
                <a:latin typeface="Calibri" panose="020F0502020204030204" pitchFamily="34" charset="0"/>
                <a:cs typeface="Calibri" panose="020F0502020204030204" pitchFamily="34" charset="0"/>
              </a:rPr>
              <a:t>Identification of Major Programs:</a:t>
            </a:r>
          </a:p>
          <a:p>
            <a:pPr lvl="1"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14.231 Emergency Solutions Grant Program</a:t>
            </a:r>
          </a:p>
          <a:p>
            <a:pPr lvl="1"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14.218 Community Development Block Grant / Entitlement</a:t>
            </a:r>
          </a:p>
          <a:p>
            <a:pPr lvl="1"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21.027 Covid -19 Coronavirus State and Local Fiscal Recovery Funds </a:t>
            </a:r>
          </a:p>
          <a:p>
            <a:pPr lvl="1"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66.468 Capitalization Grants for Drinking Water State Revolving Funds,</a:t>
            </a:r>
          </a:p>
          <a:p>
            <a:pPr marL="228600" indent="-228600">
              <a:lnSpc>
                <a:spcPct val="100000"/>
              </a:lnSpc>
              <a:spcBef>
                <a:spcPts val="600"/>
              </a:spcBef>
              <a:buClr>
                <a:srgbClr val="03324E"/>
              </a:buClr>
              <a:buSzPct val="115000"/>
              <a:buFont typeface="Calibri" panose="020F0502020204030204" pitchFamily="34" charset="0"/>
              <a:buChar char="&gt;"/>
            </a:pPr>
            <a:r>
              <a:rPr lang="en-US" sz="1800" dirty="0">
                <a:solidFill>
                  <a:srgbClr val="333333"/>
                </a:solidFill>
                <a:latin typeface="Calibri" panose="020F0502020204030204" pitchFamily="34" charset="0"/>
                <a:cs typeface="Calibri" panose="020F0502020204030204" pitchFamily="34" charset="0"/>
              </a:rPr>
              <a:t>Tests Compliance with Laws and Regulations,</a:t>
            </a:r>
          </a:p>
          <a:p>
            <a:pPr lvl="1"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No Findings identified in the audit.</a:t>
            </a:r>
          </a:p>
          <a:p>
            <a:pPr>
              <a:lnSpc>
                <a:spcPct val="100000"/>
              </a:lnSpc>
              <a:spcBef>
                <a:spcPts val="0"/>
              </a:spcBef>
              <a:buNone/>
            </a:pPr>
            <a:endParaRPr lang="en-US" sz="2200" i="1" dirty="0">
              <a:solidFill>
                <a:srgbClr val="333333"/>
              </a:solidFill>
              <a:cs typeface="Calibri"/>
            </a:endParaRPr>
          </a:p>
          <a:p>
            <a:pPr>
              <a:lnSpc>
                <a:spcPct val="100000"/>
              </a:lnSpc>
              <a:spcBef>
                <a:spcPts val="0"/>
              </a:spcBef>
              <a:buNone/>
            </a:pPr>
            <a:endParaRPr lang="en-US" sz="7200" dirty="0">
              <a:solidFill>
                <a:srgbClr val="6C6B6C"/>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sz="1800" dirty="0">
              <a:solidFill>
                <a:srgbClr val="080808"/>
              </a:solidFill>
              <a:cs typeface="Calibri"/>
            </a:endParaRPr>
          </a:p>
          <a:p>
            <a:pPr>
              <a:buFont typeface="Wingdings" pitchFamily="2" charset="2"/>
              <a:buNone/>
            </a:pPr>
            <a:endParaRPr lang="en-US" sz="1900" dirty="0">
              <a:solidFill>
                <a:srgbClr val="080808"/>
              </a:solidFill>
              <a:latin typeface="Calibri"/>
              <a:cs typeface="Calibri"/>
            </a:endParaRPr>
          </a:p>
          <a:p>
            <a:pPr>
              <a:buFont typeface="Wingdings" pitchFamily="2" charset="2"/>
              <a:buNone/>
            </a:pPr>
            <a:endParaRPr lang="en-US" dirty="0">
              <a:solidFill>
                <a:srgbClr val="080808"/>
              </a:solidFill>
              <a:latin typeface="Calibri"/>
              <a:cs typeface="Calibri"/>
            </a:endParaRPr>
          </a:p>
          <a:p>
            <a:pPr>
              <a:buFont typeface="Wingdings" pitchFamily="2" charset="2"/>
              <a:buNone/>
            </a:pPr>
            <a:endParaRPr lang="en-US" sz="3100" dirty="0">
              <a:solidFill>
                <a:srgbClr val="080808"/>
              </a:solidFill>
              <a:latin typeface="Calibri"/>
              <a:cs typeface="Calibri"/>
            </a:endParaRPr>
          </a:p>
          <a:p>
            <a:endParaRPr lang="en-US" sz="3200" dirty="0">
              <a:solidFill>
                <a:srgbClr val="080808"/>
              </a:solidFill>
              <a:latin typeface="Calibri"/>
              <a:cs typeface="Calibri"/>
            </a:endParaRPr>
          </a:p>
        </p:txBody>
      </p:sp>
      <p:grpSp>
        <p:nvGrpSpPr>
          <p:cNvPr id="7" name="Group 6">
            <a:extLst>
              <a:ext uri="{FF2B5EF4-FFF2-40B4-BE49-F238E27FC236}">
                <a16:creationId xmlns:a16="http://schemas.microsoft.com/office/drawing/2014/main" id="{A6715044-0CEB-A783-49AC-3E2365893927}"/>
              </a:ext>
            </a:extLst>
          </p:cNvPr>
          <p:cNvGrpSpPr/>
          <p:nvPr/>
        </p:nvGrpSpPr>
        <p:grpSpPr>
          <a:xfrm flipH="1" flipV="1">
            <a:off x="107269" y="5580142"/>
            <a:ext cx="2415036" cy="955407"/>
            <a:chOff x="1717964" y="2199759"/>
            <a:chExt cx="8530954" cy="3374914"/>
          </a:xfrm>
        </p:grpSpPr>
        <p:grpSp>
          <p:nvGrpSpPr>
            <p:cNvPr id="9" name="Group 8">
              <a:extLst>
                <a:ext uri="{FF2B5EF4-FFF2-40B4-BE49-F238E27FC236}">
                  <a16:creationId xmlns:a16="http://schemas.microsoft.com/office/drawing/2014/main" id="{2C648F2B-23E7-9C69-C984-6F5F33B2F2A0}"/>
                </a:ext>
              </a:extLst>
            </p:cNvPr>
            <p:cNvGrpSpPr/>
            <p:nvPr/>
          </p:nvGrpSpPr>
          <p:grpSpPr>
            <a:xfrm>
              <a:off x="1717964" y="2199759"/>
              <a:ext cx="8530954" cy="3374914"/>
              <a:chOff x="1717964" y="2199759"/>
              <a:chExt cx="8530954" cy="3374914"/>
            </a:xfrm>
          </p:grpSpPr>
          <p:sp>
            <p:nvSpPr>
              <p:cNvPr id="14" name="Hexagon 13">
                <a:extLst>
                  <a:ext uri="{FF2B5EF4-FFF2-40B4-BE49-F238E27FC236}">
                    <a16:creationId xmlns:a16="http://schemas.microsoft.com/office/drawing/2014/main" id="{F9B303C4-3DD7-01E3-5936-EF970644CE21}"/>
                  </a:ext>
                </a:extLst>
              </p:cNvPr>
              <p:cNvSpPr/>
              <p:nvPr/>
            </p:nvSpPr>
            <p:spPr>
              <a:xfrm>
                <a:off x="3739568" y="2199759"/>
                <a:ext cx="2447636" cy="2216727"/>
              </a:xfrm>
              <a:prstGeom prst="hexagon">
                <a:avLst/>
              </a:prstGeom>
              <a:solidFill>
                <a:srgbClr val="D2D180"/>
              </a:solidFill>
              <a:ln>
                <a:solidFill>
                  <a:srgbClr val="D2D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D41B9637-05D4-D0A1-A394-109025F0461F}"/>
                  </a:ext>
                </a:extLst>
              </p:cNvPr>
              <p:cNvSpPr/>
              <p:nvPr/>
            </p:nvSpPr>
            <p:spPr>
              <a:xfrm>
                <a:off x="7801282" y="2205021"/>
                <a:ext cx="2447636" cy="2216727"/>
              </a:xfrm>
              <a:prstGeom prst="hexagon">
                <a:avLst/>
              </a:prstGeom>
              <a:solidFill>
                <a:srgbClr val="5A7F9B"/>
              </a:solidFill>
              <a:ln>
                <a:solidFill>
                  <a:srgbClr val="5A7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30014006-1879-C1CB-3092-1E00B1D0CCDD}"/>
                  </a:ext>
                </a:extLst>
              </p:cNvPr>
              <p:cNvSpPr/>
              <p:nvPr/>
            </p:nvSpPr>
            <p:spPr>
              <a:xfrm>
                <a:off x="1717964" y="3357946"/>
                <a:ext cx="2447636" cy="2216727"/>
              </a:xfrm>
              <a:prstGeom prst="hexagon">
                <a:avLst/>
              </a:prstGeom>
              <a:solidFill>
                <a:srgbClr val="A09F2B"/>
              </a:solidFill>
              <a:ln>
                <a:solidFill>
                  <a:srgbClr val="A09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A23A3E04-E4C5-45DE-B1D7-D5AD09CA20BF}"/>
                  </a:ext>
                </a:extLst>
              </p:cNvPr>
              <p:cNvSpPr/>
              <p:nvPr/>
            </p:nvSpPr>
            <p:spPr>
              <a:xfrm>
                <a:off x="5761172" y="3357946"/>
                <a:ext cx="2447636" cy="2216727"/>
              </a:xfrm>
              <a:prstGeom prst="hexagon">
                <a:avLst/>
              </a:prstGeom>
              <a:solidFill>
                <a:srgbClr val="9FCCE0"/>
              </a:solidFill>
              <a:ln>
                <a:solidFill>
                  <a:srgbClr val="9FC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exagon 9">
              <a:extLst>
                <a:ext uri="{FF2B5EF4-FFF2-40B4-BE49-F238E27FC236}">
                  <a16:creationId xmlns:a16="http://schemas.microsoft.com/office/drawing/2014/main" id="{B06F5419-460B-3797-13A5-D9DB375BC798}"/>
                </a:ext>
              </a:extLst>
            </p:cNvPr>
            <p:cNvSpPr/>
            <p:nvPr/>
          </p:nvSpPr>
          <p:spPr>
            <a:xfrm>
              <a:off x="2031409" y="3691333"/>
              <a:ext cx="1802240" cy="1549951"/>
            </a:xfrm>
            <a:prstGeom prst="hexagon">
              <a:avLst/>
            </a:prstGeom>
            <a:solidFill>
              <a:srgbClr val="A09F2B"/>
            </a:solidFill>
            <a:ln>
              <a:solidFill>
                <a:srgbClr val="A09F2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11" name="Hexagon 10">
              <a:extLst>
                <a:ext uri="{FF2B5EF4-FFF2-40B4-BE49-F238E27FC236}">
                  <a16:creationId xmlns:a16="http://schemas.microsoft.com/office/drawing/2014/main" id="{7151761F-28AD-A39D-00C4-C2D9457E39F6}"/>
                </a:ext>
              </a:extLst>
            </p:cNvPr>
            <p:cNvSpPr/>
            <p:nvPr/>
          </p:nvSpPr>
          <p:spPr>
            <a:xfrm>
              <a:off x="4040979" y="2533146"/>
              <a:ext cx="1802240" cy="1549951"/>
            </a:xfrm>
            <a:prstGeom prst="hexagon">
              <a:avLst/>
            </a:prstGeom>
            <a:solidFill>
              <a:srgbClr val="D2D180"/>
            </a:solidFill>
            <a:ln>
              <a:solidFill>
                <a:srgbClr val="D2D1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4625708E-4B43-AA7A-2A82-EC9F12FDA79F}"/>
                </a:ext>
              </a:extLst>
            </p:cNvPr>
            <p:cNvSpPr/>
            <p:nvPr/>
          </p:nvSpPr>
          <p:spPr>
            <a:xfrm>
              <a:off x="6086910" y="3730633"/>
              <a:ext cx="1802240" cy="1549951"/>
            </a:xfrm>
            <a:prstGeom prst="hexagon">
              <a:avLst/>
            </a:prstGeom>
            <a:solidFill>
              <a:srgbClr val="9FCCE0"/>
            </a:solidFill>
            <a:ln>
              <a:solidFill>
                <a:srgbClr val="9FCC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0" dirty="0"/>
            </a:p>
          </p:txBody>
        </p:sp>
        <p:sp>
          <p:nvSpPr>
            <p:cNvPr id="13" name="Hexagon 12">
              <a:extLst>
                <a:ext uri="{FF2B5EF4-FFF2-40B4-BE49-F238E27FC236}">
                  <a16:creationId xmlns:a16="http://schemas.microsoft.com/office/drawing/2014/main" id="{77E80F79-07F4-57E8-398B-EFC05A30EEB2}"/>
                </a:ext>
              </a:extLst>
            </p:cNvPr>
            <p:cNvSpPr/>
            <p:nvPr/>
          </p:nvSpPr>
          <p:spPr>
            <a:xfrm>
              <a:off x="8123980" y="2582970"/>
              <a:ext cx="1802240" cy="1549951"/>
            </a:xfrm>
            <a:prstGeom prst="hexagon">
              <a:avLst/>
            </a:prstGeom>
            <a:solidFill>
              <a:srgbClr val="5A7F9B"/>
            </a:solidFill>
            <a:ln>
              <a:solidFill>
                <a:srgbClr val="5A7F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E1B33B93-5759-9B38-416F-567ADB51464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7361" y="5600228"/>
            <a:ext cx="2707370" cy="1003890"/>
          </a:xfrm>
          <a:prstGeom prst="rect">
            <a:avLst/>
          </a:prstGeom>
        </p:spPr>
      </p:pic>
    </p:spTree>
    <p:extLst>
      <p:ext uri="{BB962C8B-B14F-4D97-AF65-F5344CB8AC3E}">
        <p14:creationId xmlns:p14="http://schemas.microsoft.com/office/powerpoint/2010/main" val="158734131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6F9E3-3970-5FC1-0990-9C331BB07AAC}"/>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69E6D94C-6C13-E5D9-3DFA-CEBDC3C319DD}"/>
              </a:ext>
            </a:extLst>
          </p:cNvPr>
          <p:cNvGrpSpPr/>
          <p:nvPr/>
        </p:nvGrpSpPr>
        <p:grpSpPr>
          <a:xfrm>
            <a:off x="0" y="0"/>
            <a:ext cx="12192000" cy="1041692"/>
            <a:chOff x="109729" y="1295879"/>
            <a:chExt cx="12191999" cy="1364955"/>
          </a:xfrm>
        </p:grpSpPr>
        <p:pic>
          <p:nvPicPr>
            <p:cNvPr id="6" name="Picture 5" descr="A picture containing motorcycle, black, wall&#10;&#10;Description generated with very high confidence">
              <a:extLst>
                <a:ext uri="{FF2B5EF4-FFF2-40B4-BE49-F238E27FC236}">
                  <a16:creationId xmlns:a16="http://schemas.microsoft.com/office/drawing/2014/main" id="{0902ACB8-6079-268A-F5BA-ED92C89B1A9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2446351" y="-1040739"/>
              <a:ext cx="1364950" cy="6038193"/>
            </a:xfrm>
            <a:prstGeom prst="rect">
              <a:avLst/>
            </a:prstGeom>
          </p:spPr>
        </p:pic>
        <p:pic>
          <p:nvPicPr>
            <p:cNvPr id="8" name="Picture 7" descr="A picture containing motorcycle, black, wall&#10;&#10;Description generated with very high confidence">
              <a:extLst>
                <a:ext uri="{FF2B5EF4-FFF2-40B4-BE49-F238E27FC236}">
                  <a16:creationId xmlns:a16="http://schemas.microsoft.com/office/drawing/2014/main" id="{90C12EB3-A374-E57F-C496-4E74B073A08A}"/>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8542349" y="-1098545"/>
              <a:ext cx="1364955" cy="6153803"/>
            </a:xfrm>
            <a:prstGeom prst="rect">
              <a:avLst/>
            </a:prstGeom>
          </p:spPr>
        </p:pic>
      </p:grpSp>
      <p:sp>
        <p:nvSpPr>
          <p:cNvPr id="3" name="Rectangle 2">
            <a:extLst>
              <a:ext uri="{FF2B5EF4-FFF2-40B4-BE49-F238E27FC236}">
                <a16:creationId xmlns:a16="http://schemas.microsoft.com/office/drawing/2014/main" id="{15EDBEB2-1DD7-A6A9-87AA-2D5146CECE5C}"/>
              </a:ext>
            </a:extLst>
          </p:cNvPr>
          <p:cNvSpPr>
            <a:spLocks noChangeAspect="1"/>
          </p:cNvSpPr>
          <p:nvPr/>
        </p:nvSpPr>
        <p:spPr>
          <a:xfrm>
            <a:off x="0" y="2"/>
            <a:ext cx="12192000" cy="1048282"/>
          </a:xfrm>
          <a:prstGeom prst="rect">
            <a:avLst/>
          </a:prstGeom>
          <a:solidFill>
            <a:srgbClr val="05334E">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5334E"/>
              </a:solidFill>
            </a:endParaRPr>
          </a:p>
        </p:txBody>
      </p:sp>
      <p:sp>
        <p:nvSpPr>
          <p:cNvPr id="25" name="Rectangle 24">
            <a:extLst>
              <a:ext uri="{FF2B5EF4-FFF2-40B4-BE49-F238E27FC236}">
                <a16:creationId xmlns:a16="http://schemas.microsoft.com/office/drawing/2014/main" id="{C6304B6E-F319-C5D8-CDC7-D31B4EA1089D}"/>
              </a:ext>
            </a:extLst>
          </p:cNvPr>
          <p:cNvSpPr>
            <a:spLocks noChangeAspect="1"/>
          </p:cNvSpPr>
          <p:nvPr/>
        </p:nvSpPr>
        <p:spPr>
          <a:xfrm>
            <a:off x="0" y="6648625"/>
            <a:ext cx="12191999" cy="209377"/>
          </a:xfrm>
          <a:prstGeom prst="rect">
            <a:avLst/>
          </a:prstGeom>
          <a:gradFill>
            <a:gsLst>
              <a:gs pos="0">
                <a:srgbClr val="9FCCE0"/>
              </a:gs>
              <a:gs pos="54000">
                <a:srgbClr val="5A7F9B"/>
              </a:gs>
              <a:gs pos="100000">
                <a:srgbClr val="05334E"/>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962D440-A891-42B7-C037-4E0809F1626F}"/>
              </a:ext>
            </a:extLst>
          </p:cNvPr>
          <p:cNvSpPr txBox="1"/>
          <p:nvPr/>
        </p:nvSpPr>
        <p:spPr>
          <a:xfrm>
            <a:off x="-804672" y="6615652"/>
            <a:ext cx="4190999" cy="246221"/>
          </a:xfrm>
          <a:prstGeom prst="rect">
            <a:avLst/>
          </a:prstGeom>
          <a:noFill/>
        </p:spPr>
        <p:txBody>
          <a:bodyPr wrap="square" rtlCol="0">
            <a:spAutoFit/>
          </a:bodyPr>
          <a:lstStyle/>
          <a:p>
            <a:pPr algn="ctr">
              <a:defRPr/>
            </a:pPr>
            <a:r>
              <a:rPr lang="en-US" sz="1000" i="1" dirty="0">
                <a:solidFill>
                  <a:schemeClr val="bg1"/>
                </a:solidFill>
                <a:latin typeface="Calibri"/>
              </a:rPr>
              <a:t>Copyright © 2026 </a:t>
            </a:r>
            <a:r>
              <a:rPr lang="en-US" sz="1000" i="1" dirty="0" err="1">
                <a:solidFill>
                  <a:schemeClr val="bg1"/>
                </a:solidFill>
                <a:latin typeface="Calibri"/>
              </a:rPr>
              <a:t>Belfint</a:t>
            </a:r>
            <a:r>
              <a:rPr lang="en-US" sz="1000" i="1" dirty="0">
                <a:solidFill>
                  <a:schemeClr val="bg1"/>
                </a:solidFill>
                <a:latin typeface="Calibri"/>
              </a:rPr>
              <a:t>, Lyons &amp; Shuman, P.A.</a:t>
            </a:r>
            <a:endParaRPr lang="en-US" sz="1000" dirty="0">
              <a:solidFill>
                <a:schemeClr val="bg1"/>
              </a:solidFill>
              <a:latin typeface="Calibri"/>
            </a:endParaRPr>
          </a:p>
        </p:txBody>
      </p:sp>
      <p:sp>
        <p:nvSpPr>
          <p:cNvPr id="23" name="TextBox 22">
            <a:extLst>
              <a:ext uri="{FF2B5EF4-FFF2-40B4-BE49-F238E27FC236}">
                <a16:creationId xmlns:a16="http://schemas.microsoft.com/office/drawing/2014/main" id="{16E5A2A1-69CE-04D8-098D-A1F2BCD3A792}"/>
              </a:ext>
            </a:extLst>
          </p:cNvPr>
          <p:cNvSpPr txBox="1">
            <a:spLocks noChangeAspect="1"/>
          </p:cNvSpPr>
          <p:nvPr/>
        </p:nvSpPr>
        <p:spPr>
          <a:xfrm>
            <a:off x="117457" y="240863"/>
            <a:ext cx="10296365" cy="584775"/>
          </a:xfrm>
          <a:prstGeom prst="rect">
            <a:avLst/>
          </a:prstGeom>
          <a:noFill/>
          <a:ln>
            <a:noFill/>
          </a:ln>
        </p:spPr>
        <p:txBody>
          <a:bodyPr wrap="square" rtlCol="0">
            <a:spAutoFit/>
          </a:bodyPr>
          <a:lstStyle/>
          <a:p>
            <a:r>
              <a:rPr lang="en-US" sz="3200" b="1" dirty="0">
                <a:solidFill>
                  <a:schemeClr val="bg1"/>
                </a:solidFill>
                <a:latin typeface="Garamond" panose="02020404030301010803" pitchFamily="18" charset="0"/>
              </a:rPr>
              <a:t>Other Audit Matters - Upcoming Accounting Standards</a:t>
            </a:r>
          </a:p>
        </p:txBody>
      </p:sp>
      <p:sp>
        <p:nvSpPr>
          <p:cNvPr id="4" name="Rectangle 3">
            <a:extLst>
              <a:ext uri="{FF2B5EF4-FFF2-40B4-BE49-F238E27FC236}">
                <a16:creationId xmlns:a16="http://schemas.microsoft.com/office/drawing/2014/main" id="{E6C03436-211F-D5CD-457B-BEB51170675E}"/>
              </a:ext>
            </a:extLst>
          </p:cNvPr>
          <p:cNvSpPr/>
          <p:nvPr/>
        </p:nvSpPr>
        <p:spPr>
          <a:xfrm>
            <a:off x="9910355" y="6252754"/>
            <a:ext cx="627017" cy="395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D3773FD3-0E29-D4CC-8221-5D65B755284C}"/>
              </a:ext>
            </a:extLst>
          </p:cNvPr>
          <p:cNvGrpSpPr/>
          <p:nvPr/>
        </p:nvGrpSpPr>
        <p:grpSpPr>
          <a:xfrm flipH="1" flipV="1">
            <a:off x="107269" y="5580142"/>
            <a:ext cx="2415036" cy="955407"/>
            <a:chOff x="1717964" y="2199759"/>
            <a:chExt cx="8530954" cy="3374914"/>
          </a:xfrm>
        </p:grpSpPr>
        <p:grpSp>
          <p:nvGrpSpPr>
            <p:cNvPr id="9" name="Group 8">
              <a:extLst>
                <a:ext uri="{FF2B5EF4-FFF2-40B4-BE49-F238E27FC236}">
                  <a16:creationId xmlns:a16="http://schemas.microsoft.com/office/drawing/2014/main" id="{90A01EB1-4596-2B4A-B013-C7A3BF178572}"/>
                </a:ext>
              </a:extLst>
            </p:cNvPr>
            <p:cNvGrpSpPr/>
            <p:nvPr/>
          </p:nvGrpSpPr>
          <p:grpSpPr>
            <a:xfrm>
              <a:off x="1717964" y="2199759"/>
              <a:ext cx="8530954" cy="3374914"/>
              <a:chOff x="1717964" y="2199759"/>
              <a:chExt cx="8530954" cy="3374914"/>
            </a:xfrm>
          </p:grpSpPr>
          <p:sp>
            <p:nvSpPr>
              <p:cNvPr id="14" name="Hexagon 13">
                <a:extLst>
                  <a:ext uri="{FF2B5EF4-FFF2-40B4-BE49-F238E27FC236}">
                    <a16:creationId xmlns:a16="http://schemas.microsoft.com/office/drawing/2014/main" id="{64CED517-2B68-F637-49B4-BE7E34E1377B}"/>
                  </a:ext>
                </a:extLst>
              </p:cNvPr>
              <p:cNvSpPr/>
              <p:nvPr/>
            </p:nvSpPr>
            <p:spPr>
              <a:xfrm>
                <a:off x="3739568" y="2199759"/>
                <a:ext cx="2447636" cy="2216727"/>
              </a:xfrm>
              <a:prstGeom prst="hexagon">
                <a:avLst/>
              </a:prstGeom>
              <a:solidFill>
                <a:srgbClr val="D2D180"/>
              </a:solidFill>
              <a:ln>
                <a:solidFill>
                  <a:srgbClr val="D2D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7BD765D-C46E-F15B-3556-934903DB7DF5}"/>
                  </a:ext>
                </a:extLst>
              </p:cNvPr>
              <p:cNvSpPr/>
              <p:nvPr/>
            </p:nvSpPr>
            <p:spPr>
              <a:xfrm>
                <a:off x="7801282" y="2205021"/>
                <a:ext cx="2447636" cy="2216727"/>
              </a:xfrm>
              <a:prstGeom prst="hexagon">
                <a:avLst/>
              </a:prstGeom>
              <a:solidFill>
                <a:srgbClr val="5A7F9B"/>
              </a:solidFill>
              <a:ln>
                <a:solidFill>
                  <a:srgbClr val="5A7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689368D2-3F1D-65E1-016B-E3651ED38D47}"/>
                  </a:ext>
                </a:extLst>
              </p:cNvPr>
              <p:cNvSpPr/>
              <p:nvPr/>
            </p:nvSpPr>
            <p:spPr>
              <a:xfrm>
                <a:off x="1717964" y="3357946"/>
                <a:ext cx="2447636" cy="2216727"/>
              </a:xfrm>
              <a:prstGeom prst="hexagon">
                <a:avLst/>
              </a:prstGeom>
              <a:solidFill>
                <a:srgbClr val="A09F2B"/>
              </a:solidFill>
              <a:ln>
                <a:solidFill>
                  <a:srgbClr val="A09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B1EA75AF-C389-C445-29A4-64ABFD57F129}"/>
                  </a:ext>
                </a:extLst>
              </p:cNvPr>
              <p:cNvSpPr/>
              <p:nvPr/>
            </p:nvSpPr>
            <p:spPr>
              <a:xfrm>
                <a:off x="5761172" y="3357946"/>
                <a:ext cx="2447636" cy="2216727"/>
              </a:xfrm>
              <a:prstGeom prst="hexagon">
                <a:avLst/>
              </a:prstGeom>
              <a:solidFill>
                <a:srgbClr val="9FCCE0"/>
              </a:solidFill>
              <a:ln>
                <a:solidFill>
                  <a:srgbClr val="9FC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exagon 9">
              <a:extLst>
                <a:ext uri="{FF2B5EF4-FFF2-40B4-BE49-F238E27FC236}">
                  <a16:creationId xmlns:a16="http://schemas.microsoft.com/office/drawing/2014/main" id="{BA8FF455-E422-C037-0C9F-3ACF03B360E7}"/>
                </a:ext>
              </a:extLst>
            </p:cNvPr>
            <p:cNvSpPr/>
            <p:nvPr/>
          </p:nvSpPr>
          <p:spPr>
            <a:xfrm>
              <a:off x="2031409" y="3691333"/>
              <a:ext cx="1802240" cy="1549951"/>
            </a:xfrm>
            <a:prstGeom prst="hexagon">
              <a:avLst/>
            </a:prstGeom>
            <a:solidFill>
              <a:srgbClr val="A09F2B"/>
            </a:solidFill>
            <a:ln>
              <a:solidFill>
                <a:srgbClr val="A09F2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11" name="Hexagon 10">
              <a:extLst>
                <a:ext uri="{FF2B5EF4-FFF2-40B4-BE49-F238E27FC236}">
                  <a16:creationId xmlns:a16="http://schemas.microsoft.com/office/drawing/2014/main" id="{E2D5E0C5-64FD-4CA6-0576-61F5203A1537}"/>
                </a:ext>
              </a:extLst>
            </p:cNvPr>
            <p:cNvSpPr/>
            <p:nvPr/>
          </p:nvSpPr>
          <p:spPr>
            <a:xfrm>
              <a:off x="4040979" y="2533146"/>
              <a:ext cx="1802240" cy="1549951"/>
            </a:xfrm>
            <a:prstGeom prst="hexagon">
              <a:avLst/>
            </a:prstGeom>
            <a:solidFill>
              <a:srgbClr val="D2D180"/>
            </a:solidFill>
            <a:ln>
              <a:solidFill>
                <a:srgbClr val="D2D1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B87F8D13-D98B-8E03-BDC2-C578F957D375}"/>
                </a:ext>
              </a:extLst>
            </p:cNvPr>
            <p:cNvSpPr/>
            <p:nvPr/>
          </p:nvSpPr>
          <p:spPr>
            <a:xfrm>
              <a:off x="6086910" y="3730633"/>
              <a:ext cx="1802240" cy="1549951"/>
            </a:xfrm>
            <a:prstGeom prst="hexagon">
              <a:avLst/>
            </a:prstGeom>
            <a:solidFill>
              <a:srgbClr val="9FCCE0"/>
            </a:solidFill>
            <a:ln>
              <a:solidFill>
                <a:srgbClr val="9FCC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0" dirty="0"/>
            </a:p>
          </p:txBody>
        </p:sp>
        <p:sp>
          <p:nvSpPr>
            <p:cNvPr id="13" name="Hexagon 12">
              <a:extLst>
                <a:ext uri="{FF2B5EF4-FFF2-40B4-BE49-F238E27FC236}">
                  <a16:creationId xmlns:a16="http://schemas.microsoft.com/office/drawing/2014/main" id="{21824CDB-D32A-45AD-CCE0-78D78A512DC3}"/>
                </a:ext>
              </a:extLst>
            </p:cNvPr>
            <p:cNvSpPr/>
            <p:nvPr/>
          </p:nvSpPr>
          <p:spPr>
            <a:xfrm>
              <a:off x="8123980" y="2582970"/>
              <a:ext cx="1802240" cy="1549951"/>
            </a:xfrm>
            <a:prstGeom prst="hexagon">
              <a:avLst/>
            </a:prstGeom>
            <a:solidFill>
              <a:srgbClr val="5A7F9B"/>
            </a:solidFill>
            <a:ln>
              <a:solidFill>
                <a:srgbClr val="5A7F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3B282BED-43E7-D2A1-8477-8B86E91A6FE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7361" y="5600228"/>
            <a:ext cx="2707370" cy="1003890"/>
          </a:xfrm>
          <a:prstGeom prst="rect">
            <a:avLst/>
          </a:prstGeom>
        </p:spPr>
      </p:pic>
      <p:graphicFrame>
        <p:nvGraphicFramePr>
          <p:cNvPr id="2" name="Table 1">
            <a:extLst>
              <a:ext uri="{FF2B5EF4-FFF2-40B4-BE49-F238E27FC236}">
                <a16:creationId xmlns:a16="http://schemas.microsoft.com/office/drawing/2014/main" id="{4C45B1EC-16B9-FF59-E971-E3B0FAA37934}"/>
              </a:ext>
            </a:extLst>
          </p:cNvPr>
          <p:cNvGraphicFramePr>
            <a:graphicFrameLocks noGrp="1"/>
          </p:cNvGraphicFramePr>
          <p:nvPr>
            <p:extLst>
              <p:ext uri="{D42A27DB-BD31-4B8C-83A1-F6EECF244321}">
                <p14:modId xmlns:p14="http://schemas.microsoft.com/office/powerpoint/2010/main" val="1512653126"/>
              </p:ext>
            </p:extLst>
          </p:nvPr>
        </p:nvGraphicFramePr>
        <p:xfrm>
          <a:off x="637308" y="1222261"/>
          <a:ext cx="10917382" cy="4151832"/>
        </p:xfrm>
        <a:graphic>
          <a:graphicData uri="http://schemas.openxmlformats.org/drawingml/2006/table">
            <a:tbl>
              <a:tblPr firstRow="1" bandRow="1">
                <a:tableStyleId>{5C22544A-7EE6-4342-B048-85BDC9FD1C3A}</a:tableStyleId>
              </a:tblPr>
              <a:tblGrid>
                <a:gridCol w="4917924">
                  <a:extLst>
                    <a:ext uri="{9D8B030D-6E8A-4147-A177-3AD203B41FA5}">
                      <a16:colId xmlns:a16="http://schemas.microsoft.com/office/drawing/2014/main" val="2084803418"/>
                    </a:ext>
                  </a:extLst>
                </a:gridCol>
                <a:gridCol w="5999458">
                  <a:extLst>
                    <a:ext uri="{9D8B030D-6E8A-4147-A177-3AD203B41FA5}">
                      <a16:colId xmlns:a16="http://schemas.microsoft.com/office/drawing/2014/main" val="1522898881"/>
                    </a:ext>
                  </a:extLst>
                </a:gridCol>
              </a:tblGrid>
              <a:tr h="713727">
                <a:tc gridSpan="2">
                  <a:txBody>
                    <a:bodyPr/>
                    <a:lstStyle/>
                    <a:p>
                      <a:pPr algn="ctr"/>
                      <a:r>
                        <a:rPr lang="en-US" sz="2000" dirty="0"/>
                        <a:t>GASB Statement No.</a:t>
                      </a:r>
                    </a:p>
                  </a:txBody>
                  <a:tcPr anchor="ctr">
                    <a:solidFill>
                      <a:srgbClr val="03324E"/>
                    </a:solidFill>
                  </a:tcPr>
                </a:tc>
                <a:tc hMerge="1">
                  <a:txBody>
                    <a:bodyPr/>
                    <a:lstStyle/>
                    <a:p>
                      <a:endParaRPr lang="en-US"/>
                    </a:p>
                  </a:txBody>
                  <a:tcPr/>
                </a:tc>
                <a:extLst>
                  <a:ext uri="{0D108BD9-81ED-4DB2-BD59-A6C34878D82A}">
                    <a16:rowId xmlns:a16="http://schemas.microsoft.com/office/drawing/2014/main" val="2271087378"/>
                  </a:ext>
                </a:extLst>
              </a:tr>
              <a:tr h="455973">
                <a:tc>
                  <a:txBody>
                    <a:bodyPr/>
                    <a:lstStyle/>
                    <a:p>
                      <a:pPr algn="ctr"/>
                      <a:r>
                        <a:rPr lang="en-US" sz="1600" b="1" dirty="0">
                          <a:solidFill>
                            <a:schemeClr val="bg1"/>
                          </a:solidFill>
                        </a:rPr>
                        <a:t>Effective</a:t>
                      </a:r>
                    </a:p>
                  </a:txBody>
                  <a:tcPr anchor="ct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5334E"/>
                    </a:solidFill>
                  </a:tcPr>
                </a:tc>
                <a:tc>
                  <a:txBody>
                    <a:bodyPr/>
                    <a:lstStyle/>
                    <a:p>
                      <a:pPr algn="ctr"/>
                      <a:r>
                        <a:rPr lang="en-US" sz="1600" b="1" dirty="0">
                          <a:solidFill>
                            <a:schemeClr val="bg1"/>
                          </a:solidFill>
                        </a:rPr>
                        <a:t>What Changes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5334E"/>
                    </a:solidFill>
                  </a:tcPr>
                </a:tc>
                <a:extLst>
                  <a:ext uri="{0D108BD9-81ED-4DB2-BD59-A6C34878D82A}">
                    <a16:rowId xmlns:a16="http://schemas.microsoft.com/office/drawing/2014/main" val="2071006789"/>
                  </a:ext>
                </a:extLst>
              </a:tr>
              <a:tr h="455973">
                <a:tc gridSpan="2">
                  <a:txBody>
                    <a:bodyPr/>
                    <a:lstStyle/>
                    <a:p>
                      <a:pPr algn="ctr"/>
                      <a:r>
                        <a:rPr lang="en-US" sz="1600" b="1" dirty="0">
                          <a:solidFill>
                            <a:sysClr val="windowText" lastClr="000000"/>
                          </a:solidFill>
                        </a:rPr>
                        <a:t>103 - Financial Reporting Model Improvements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07124413"/>
                  </a:ext>
                </a:extLst>
              </a:tr>
              <a:tr h="565397">
                <a:tc>
                  <a:txBody>
                    <a:bodyPr/>
                    <a:lstStyle/>
                    <a:p>
                      <a:r>
                        <a:rPr lang="en-US" sz="1600" dirty="0">
                          <a:solidFill>
                            <a:schemeClr val="tx1"/>
                          </a:solidFill>
                        </a:rPr>
                        <a:t>2026</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Financial reporting model improvements – Requires an overhaul of the Management’s Discussion &amp; Analysis</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043428"/>
                  </a:ext>
                </a:extLst>
              </a:tr>
              <a:tr h="455973">
                <a:tc gridSpan="2">
                  <a:txBody>
                    <a:bodyPr/>
                    <a:lstStyle/>
                    <a:p>
                      <a:pPr algn="ctr"/>
                      <a:r>
                        <a:rPr lang="en-US" sz="1600" b="1" dirty="0">
                          <a:solidFill>
                            <a:schemeClr val="tx1"/>
                          </a:solidFill>
                        </a:rPr>
                        <a:t>104 - Disclosure of Certain Capital Assets </a:t>
                      </a:r>
                    </a:p>
                  </a:txBody>
                  <a:tcPr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600" dirty="0">
                        <a:solidFill>
                          <a:schemeClr val="tx1"/>
                        </a:solidFill>
                      </a:endParaRPr>
                    </a:p>
                  </a:txBody>
                  <a:tcPr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0678750"/>
                  </a:ext>
                </a:extLst>
              </a:tr>
              <a:tr h="565397">
                <a:tc>
                  <a:txBody>
                    <a:bodyPr/>
                    <a:lstStyle/>
                    <a:p>
                      <a:r>
                        <a:rPr lang="en-US" sz="1600" dirty="0">
                          <a:solidFill>
                            <a:schemeClr val="tx1"/>
                          </a:solidFill>
                        </a:rPr>
                        <a:t>2026</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Capital asset disclosures – Improved Disclosures of leases &amp; subscription based information technology arrangements.</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00466"/>
                  </a:ext>
                </a:extLst>
              </a:tr>
              <a:tr h="455973">
                <a:tc gridSpan="2">
                  <a:txBody>
                    <a:bodyPr/>
                    <a:lstStyle/>
                    <a:p>
                      <a:pPr algn="ctr"/>
                      <a:r>
                        <a:rPr lang="en-US" sz="1600" b="1" dirty="0">
                          <a:solidFill>
                            <a:schemeClr val="tx1"/>
                          </a:solidFill>
                        </a:rPr>
                        <a:t>105 - Subsequent Events</a:t>
                      </a:r>
                    </a:p>
                  </a:txBody>
                  <a:tcPr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600" dirty="0">
                        <a:solidFill>
                          <a:schemeClr val="tx1"/>
                        </a:solidFill>
                      </a:endParaRPr>
                    </a:p>
                  </a:txBody>
                  <a:tcPr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1827800"/>
                  </a:ext>
                </a:extLst>
              </a:tr>
              <a:tr h="455973">
                <a:tc>
                  <a:txBody>
                    <a:bodyPr/>
                    <a:lstStyle/>
                    <a:p>
                      <a:r>
                        <a:rPr lang="en-US" sz="1600" dirty="0">
                          <a:solidFill>
                            <a:schemeClr val="tx1"/>
                          </a:solidFill>
                        </a:rPr>
                        <a:t>2027</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sng" dirty="0"/>
                        <a:t>Subsequent events</a:t>
                      </a:r>
                      <a:r>
                        <a:rPr lang="en-US" sz="1600" u="none" dirty="0"/>
                        <a:t> – Specifies subsequent event disclosures. </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296669"/>
                  </a:ext>
                </a:extLst>
              </a:tr>
            </a:tbl>
          </a:graphicData>
        </a:graphic>
      </p:graphicFrame>
    </p:spTree>
    <p:extLst>
      <p:ext uri="{BB962C8B-B14F-4D97-AF65-F5344CB8AC3E}">
        <p14:creationId xmlns:p14="http://schemas.microsoft.com/office/powerpoint/2010/main" val="346230069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A01B5-C514-2A83-0833-FF384118D441}"/>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5462F9C7-D60D-01F7-90EC-D37A2D58AF93}"/>
              </a:ext>
            </a:extLst>
          </p:cNvPr>
          <p:cNvGrpSpPr/>
          <p:nvPr/>
        </p:nvGrpSpPr>
        <p:grpSpPr>
          <a:xfrm>
            <a:off x="0" y="0"/>
            <a:ext cx="12192000" cy="1041692"/>
            <a:chOff x="109729" y="1295879"/>
            <a:chExt cx="12191999" cy="1364955"/>
          </a:xfrm>
        </p:grpSpPr>
        <p:pic>
          <p:nvPicPr>
            <p:cNvPr id="6" name="Picture 5" descr="A picture containing motorcycle, black, wall&#10;&#10;Description generated with very high confidence">
              <a:extLst>
                <a:ext uri="{FF2B5EF4-FFF2-40B4-BE49-F238E27FC236}">
                  <a16:creationId xmlns:a16="http://schemas.microsoft.com/office/drawing/2014/main" id="{93F9C25E-1059-19C7-7277-F270037F01E9}"/>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2446351" y="-1040739"/>
              <a:ext cx="1364950" cy="6038193"/>
            </a:xfrm>
            <a:prstGeom prst="rect">
              <a:avLst/>
            </a:prstGeom>
          </p:spPr>
        </p:pic>
        <p:pic>
          <p:nvPicPr>
            <p:cNvPr id="8" name="Picture 7" descr="A picture containing motorcycle, black, wall&#10;&#10;Description generated with very high confidence">
              <a:extLst>
                <a:ext uri="{FF2B5EF4-FFF2-40B4-BE49-F238E27FC236}">
                  <a16:creationId xmlns:a16="http://schemas.microsoft.com/office/drawing/2014/main" id="{3F783835-C2BF-076B-DCD9-BBAACC94F9BC}"/>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8542349" y="-1098545"/>
              <a:ext cx="1364955" cy="6153803"/>
            </a:xfrm>
            <a:prstGeom prst="rect">
              <a:avLst/>
            </a:prstGeom>
          </p:spPr>
        </p:pic>
      </p:grpSp>
      <p:sp>
        <p:nvSpPr>
          <p:cNvPr id="3" name="Rectangle 2">
            <a:extLst>
              <a:ext uri="{FF2B5EF4-FFF2-40B4-BE49-F238E27FC236}">
                <a16:creationId xmlns:a16="http://schemas.microsoft.com/office/drawing/2014/main" id="{9C65AFBC-38A5-462B-0629-CA5A6297A696}"/>
              </a:ext>
            </a:extLst>
          </p:cNvPr>
          <p:cNvSpPr>
            <a:spLocks noChangeAspect="1"/>
          </p:cNvSpPr>
          <p:nvPr/>
        </p:nvSpPr>
        <p:spPr>
          <a:xfrm>
            <a:off x="0" y="2"/>
            <a:ext cx="12192000" cy="1048282"/>
          </a:xfrm>
          <a:prstGeom prst="rect">
            <a:avLst/>
          </a:prstGeom>
          <a:solidFill>
            <a:srgbClr val="05334E">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5334E"/>
              </a:solidFill>
            </a:endParaRPr>
          </a:p>
        </p:txBody>
      </p:sp>
      <p:sp>
        <p:nvSpPr>
          <p:cNvPr id="25" name="Rectangle 24">
            <a:extLst>
              <a:ext uri="{FF2B5EF4-FFF2-40B4-BE49-F238E27FC236}">
                <a16:creationId xmlns:a16="http://schemas.microsoft.com/office/drawing/2014/main" id="{A131AF01-0BF1-F220-AED0-2D18C76CB451}"/>
              </a:ext>
            </a:extLst>
          </p:cNvPr>
          <p:cNvSpPr>
            <a:spLocks noChangeAspect="1"/>
          </p:cNvSpPr>
          <p:nvPr/>
        </p:nvSpPr>
        <p:spPr>
          <a:xfrm>
            <a:off x="0" y="6648625"/>
            <a:ext cx="12191999" cy="209377"/>
          </a:xfrm>
          <a:prstGeom prst="rect">
            <a:avLst/>
          </a:prstGeom>
          <a:gradFill>
            <a:gsLst>
              <a:gs pos="0">
                <a:srgbClr val="9FCCE0"/>
              </a:gs>
              <a:gs pos="54000">
                <a:srgbClr val="5A7F9B"/>
              </a:gs>
              <a:gs pos="100000">
                <a:srgbClr val="05334E"/>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3BF7B13-72BD-6EF1-ADF7-CFE91802EFB1}"/>
              </a:ext>
            </a:extLst>
          </p:cNvPr>
          <p:cNvSpPr txBox="1"/>
          <p:nvPr/>
        </p:nvSpPr>
        <p:spPr>
          <a:xfrm>
            <a:off x="-804672" y="6615652"/>
            <a:ext cx="4190999" cy="246221"/>
          </a:xfrm>
          <a:prstGeom prst="rect">
            <a:avLst/>
          </a:prstGeom>
          <a:noFill/>
        </p:spPr>
        <p:txBody>
          <a:bodyPr wrap="square" rtlCol="0">
            <a:spAutoFit/>
          </a:bodyPr>
          <a:lstStyle/>
          <a:p>
            <a:pPr algn="ctr">
              <a:defRPr/>
            </a:pPr>
            <a:r>
              <a:rPr lang="en-US" sz="1000" i="1" dirty="0">
                <a:solidFill>
                  <a:schemeClr val="bg1"/>
                </a:solidFill>
                <a:latin typeface="Calibri"/>
              </a:rPr>
              <a:t>Copyright © 2026 Belfint, Lyons &amp; Shuman, P.A.</a:t>
            </a:r>
            <a:endParaRPr lang="en-US" sz="1000" dirty="0">
              <a:solidFill>
                <a:schemeClr val="bg1"/>
              </a:solidFill>
              <a:latin typeface="Calibri"/>
            </a:endParaRPr>
          </a:p>
        </p:txBody>
      </p:sp>
      <p:sp>
        <p:nvSpPr>
          <p:cNvPr id="23" name="TextBox 22">
            <a:extLst>
              <a:ext uri="{FF2B5EF4-FFF2-40B4-BE49-F238E27FC236}">
                <a16:creationId xmlns:a16="http://schemas.microsoft.com/office/drawing/2014/main" id="{689F0FA2-0410-25C4-2CB2-14E0503C7E68}"/>
              </a:ext>
            </a:extLst>
          </p:cNvPr>
          <p:cNvSpPr txBox="1">
            <a:spLocks noChangeAspect="1"/>
          </p:cNvSpPr>
          <p:nvPr/>
        </p:nvSpPr>
        <p:spPr>
          <a:xfrm>
            <a:off x="117457" y="240863"/>
            <a:ext cx="10296365" cy="584775"/>
          </a:xfrm>
          <a:prstGeom prst="rect">
            <a:avLst/>
          </a:prstGeom>
          <a:noFill/>
          <a:ln>
            <a:noFill/>
          </a:ln>
        </p:spPr>
        <p:txBody>
          <a:bodyPr wrap="square" rtlCol="0">
            <a:spAutoFit/>
          </a:bodyPr>
          <a:lstStyle/>
          <a:p>
            <a:r>
              <a:rPr lang="en-US" sz="3200" b="1" dirty="0">
                <a:solidFill>
                  <a:schemeClr val="bg1"/>
                </a:solidFill>
                <a:latin typeface="Garamond" panose="02020404030301010803" pitchFamily="18" charset="0"/>
              </a:rPr>
              <a:t>Next Steps for the City</a:t>
            </a:r>
          </a:p>
        </p:txBody>
      </p:sp>
      <p:sp>
        <p:nvSpPr>
          <p:cNvPr id="4" name="Rectangle 3">
            <a:extLst>
              <a:ext uri="{FF2B5EF4-FFF2-40B4-BE49-F238E27FC236}">
                <a16:creationId xmlns:a16="http://schemas.microsoft.com/office/drawing/2014/main" id="{AA02BF3C-B777-5970-21AB-44068F0ABB2A}"/>
              </a:ext>
            </a:extLst>
          </p:cNvPr>
          <p:cNvSpPr/>
          <p:nvPr/>
        </p:nvSpPr>
        <p:spPr>
          <a:xfrm>
            <a:off x="9910355" y="6252754"/>
            <a:ext cx="627017" cy="395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ubtitle 5">
            <a:extLst>
              <a:ext uri="{FF2B5EF4-FFF2-40B4-BE49-F238E27FC236}">
                <a16:creationId xmlns:a16="http://schemas.microsoft.com/office/drawing/2014/main" id="{EC60002A-C63B-C4D5-C47E-19CB6CB9A2B0}"/>
              </a:ext>
            </a:extLst>
          </p:cNvPr>
          <p:cNvSpPr txBox="1">
            <a:spLocks/>
          </p:cNvSpPr>
          <p:nvPr/>
        </p:nvSpPr>
        <p:spPr>
          <a:xfrm>
            <a:off x="198622" y="1277858"/>
            <a:ext cx="9954116" cy="43054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228600" indent="-228600">
              <a:lnSpc>
                <a:spcPct val="100000"/>
              </a:lnSpc>
              <a:spcBef>
                <a:spcPts val="600"/>
              </a:spcBef>
              <a:buClr>
                <a:srgbClr val="03324E"/>
              </a:buClr>
              <a:buSzPct val="115000"/>
              <a:buFont typeface="Calibri" panose="020F0502020204030204" pitchFamily="34" charset="0"/>
              <a:buChar char="&gt;"/>
            </a:pPr>
            <a:r>
              <a:rPr lang="en-US" sz="1800" dirty="0">
                <a:solidFill>
                  <a:srgbClr val="333333"/>
                </a:solidFill>
                <a:latin typeface="Calibri" panose="020F0502020204030204" pitchFamily="34" charset="0"/>
                <a:cs typeface="Calibri" panose="020F0502020204030204" pitchFamily="34" charset="0"/>
              </a:rPr>
              <a:t>Implement corrective actions for audit findings</a:t>
            </a:r>
          </a:p>
          <a:p>
            <a:pPr marL="228600" indent="-228600">
              <a:lnSpc>
                <a:spcPct val="100000"/>
              </a:lnSpc>
              <a:spcBef>
                <a:spcPts val="600"/>
              </a:spcBef>
              <a:buClr>
                <a:srgbClr val="03324E"/>
              </a:buClr>
              <a:buSzPct val="115000"/>
              <a:buFont typeface="Calibri" panose="020F0502020204030204" pitchFamily="34" charset="0"/>
              <a:buChar char="&gt;"/>
            </a:pPr>
            <a:r>
              <a:rPr lang="en-US" sz="1800" dirty="0">
                <a:solidFill>
                  <a:srgbClr val="333333"/>
                </a:solidFill>
                <a:latin typeface="Calibri" panose="020F0502020204030204" pitchFamily="34" charset="0"/>
                <a:cs typeface="Calibri" panose="020F0502020204030204" pitchFamily="34" charset="0"/>
              </a:rPr>
              <a:t>Reinforce financial close procedures</a:t>
            </a:r>
          </a:p>
          <a:p>
            <a:pPr marL="228600" indent="-228600">
              <a:lnSpc>
                <a:spcPct val="100000"/>
              </a:lnSpc>
              <a:spcBef>
                <a:spcPts val="600"/>
              </a:spcBef>
              <a:buClr>
                <a:srgbClr val="03324E"/>
              </a:buClr>
              <a:buSzPct val="115000"/>
              <a:buFont typeface="Calibri" panose="020F0502020204030204" pitchFamily="34" charset="0"/>
              <a:buChar char="&gt;"/>
            </a:pPr>
            <a:r>
              <a:rPr lang="en-US" sz="1800" dirty="0">
                <a:solidFill>
                  <a:srgbClr val="333333"/>
                </a:solidFill>
                <a:latin typeface="Calibri" panose="020F0502020204030204" pitchFamily="34" charset="0"/>
                <a:cs typeface="Calibri" panose="020F0502020204030204" pitchFamily="34" charset="0"/>
              </a:rPr>
              <a:t>Strengthen HR payroll controls</a:t>
            </a:r>
          </a:p>
          <a:p>
            <a:pPr marL="228600" indent="-228600">
              <a:lnSpc>
                <a:spcPct val="100000"/>
              </a:lnSpc>
              <a:spcBef>
                <a:spcPts val="600"/>
              </a:spcBef>
              <a:buClr>
                <a:srgbClr val="03324E"/>
              </a:buClr>
              <a:buSzPct val="115000"/>
              <a:buFont typeface="Calibri" panose="020F0502020204030204" pitchFamily="34" charset="0"/>
              <a:buChar char="&gt;"/>
            </a:pPr>
            <a:r>
              <a:rPr lang="en-US" sz="1800" dirty="0">
                <a:solidFill>
                  <a:srgbClr val="333333"/>
                </a:solidFill>
                <a:latin typeface="Calibri" panose="020F0502020204030204" pitchFamily="34" charset="0"/>
                <a:cs typeface="Calibri" panose="020F0502020204030204" pitchFamily="34" charset="0"/>
              </a:rPr>
              <a:t>Prepare to implement new GASBs in FY 2026 &amp; 2027</a:t>
            </a:r>
          </a:p>
          <a:p>
            <a:pPr marL="228600" indent="-228600">
              <a:lnSpc>
                <a:spcPct val="100000"/>
              </a:lnSpc>
              <a:spcBef>
                <a:spcPts val="600"/>
              </a:spcBef>
              <a:buClr>
                <a:srgbClr val="03324E"/>
              </a:buClr>
              <a:buSzPct val="115000"/>
              <a:buFont typeface="Calibri" panose="020F0502020204030204" pitchFamily="34" charset="0"/>
              <a:buChar char="&gt;"/>
            </a:pPr>
            <a:r>
              <a:rPr lang="en-US" sz="1800" dirty="0">
                <a:solidFill>
                  <a:srgbClr val="333333"/>
                </a:solidFill>
                <a:latin typeface="Calibri" panose="020F0502020204030204" pitchFamily="34" charset="0"/>
                <a:cs typeface="Calibri" panose="020F0502020204030204" pitchFamily="34" charset="0"/>
              </a:rPr>
              <a:t>Continue collaboration with departments and auditors</a:t>
            </a:r>
          </a:p>
          <a:p>
            <a:pPr>
              <a:lnSpc>
                <a:spcPct val="100000"/>
              </a:lnSpc>
              <a:spcBef>
                <a:spcPts val="0"/>
              </a:spcBef>
              <a:buNone/>
            </a:pPr>
            <a:endParaRPr lang="en-US" sz="2200" i="1" dirty="0">
              <a:solidFill>
                <a:srgbClr val="333333"/>
              </a:solidFill>
              <a:cs typeface="Calibri"/>
            </a:endParaRPr>
          </a:p>
          <a:p>
            <a:pPr>
              <a:lnSpc>
                <a:spcPct val="100000"/>
              </a:lnSpc>
              <a:spcBef>
                <a:spcPts val="0"/>
              </a:spcBef>
              <a:buNone/>
            </a:pPr>
            <a:endParaRPr lang="en-US" sz="7200" dirty="0">
              <a:solidFill>
                <a:srgbClr val="6C6B6C"/>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sz="1800" dirty="0">
              <a:solidFill>
                <a:srgbClr val="080808"/>
              </a:solidFill>
              <a:cs typeface="Calibri"/>
            </a:endParaRPr>
          </a:p>
          <a:p>
            <a:pPr>
              <a:buFont typeface="Wingdings" pitchFamily="2" charset="2"/>
              <a:buNone/>
            </a:pPr>
            <a:endParaRPr lang="en-US" sz="1900" dirty="0">
              <a:solidFill>
                <a:srgbClr val="080808"/>
              </a:solidFill>
              <a:latin typeface="Calibri"/>
              <a:cs typeface="Calibri"/>
            </a:endParaRPr>
          </a:p>
          <a:p>
            <a:pPr>
              <a:buFont typeface="Wingdings" pitchFamily="2" charset="2"/>
              <a:buNone/>
            </a:pPr>
            <a:endParaRPr lang="en-US" dirty="0">
              <a:solidFill>
                <a:srgbClr val="080808"/>
              </a:solidFill>
              <a:latin typeface="Calibri"/>
              <a:cs typeface="Calibri"/>
            </a:endParaRPr>
          </a:p>
          <a:p>
            <a:pPr>
              <a:buFont typeface="Wingdings" pitchFamily="2" charset="2"/>
              <a:buNone/>
            </a:pPr>
            <a:endParaRPr lang="en-US" sz="3100" dirty="0">
              <a:solidFill>
                <a:srgbClr val="080808"/>
              </a:solidFill>
              <a:latin typeface="Calibri"/>
              <a:cs typeface="Calibri"/>
            </a:endParaRPr>
          </a:p>
          <a:p>
            <a:endParaRPr lang="en-US" sz="3200" dirty="0">
              <a:solidFill>
                <a:srgbClr val="080808"/>
              </a:solidFill>
              <a:latin typeface="Calibri"/>
              <a:cs typeface="Calibri"/>
            </a:endParaRPr>
          </a:p>
        </p:txBody>
      </p:sp>
      <p:grpSp>
        <p:nvGrpSpPr>
          <p:cNvPr id="7" name="Group 6">
            <a:extLst>
              <a:ext uri="{FF2B5EF4-FFF2-40B4-BE49-F238E27FC236}">
                <a16:creationId xmlns:a16="http://schemas.microsoft.com/office/drawing/2014/main" id="{116EDE14-2EC0-6CD0-D9E0-FEDEF7F877CE}"/>
              </a:ext>
            </a:extLst>
          </p:cNvPr>
          <p:cNvGrpSpPr/>
          <p:nvPr/>
        </p:nvGrpSpPr>
        <p:grpSpPr>
          <a:xfrm flipH="1" flipV="1">
            <a:off x="107269" y="5580142"/>
            <a:ext cx="2415036" cy="955407"/>
            <a:chOff x="1717964" y="2199759"/>
            <a:chExt cx="8530954" cy="3374914"/>
          </a:xfrm>
        </p:grpSpPr>
        <p:grpSp>
          <p:nvGrpSpPr>
            <p:cNvPr id="9" name="Group 8">
              <a:extLst>
                <a:ext uri="{FF2B5EF4-FFF2-40B4-BE49-F238E27FC236}">
                  <a16:creationId xmlns:a16="http://schemas.microsoft.com/office/drawing/2014/main" id="{8F99393E-150F-CFE8-111F-6844406452F6}"/>
                </a:ext>
              </a:extLst>
            </p:cNvPr>
            <p:cNvGrpSpPr/>
            <p:nvPr/>
          </p:nvGrpSpPr>
          <p:grpSpPr>
            <a:xfrm>
              <a:off x="1717964" y="2199759"/>
              <a:ext cx="8530954" cy="3374914"/>
              <a:chOff x="1717964" y="2199759"/>
              <a:chExt cx="8530954" cy="3374914"/>
            </a:xfrm>
          </p:grpSpPr>
          <p:sp>
            <p:nvSpPr>
              <p:cNvPr id="14" name="Hexagon 13">
                <a:extLst>
                  <a:ext uri="{FF2B5EF4-FFF2-40B4-BE49-F238E27FC236}">
                    <a16:creationId xmlns:a16="http://schemas.microsoft.com/office/drawing/2014/main" id="{8D5A1A24-2FEB-FD4B-9075-52F79A2544A9}"/>
                  </a:ext>
                </a:extLst>
              </p:cNvPr>
              <p:cNvSpPr/>
              <p:nvPr/>
            </p:nvSpPr>
            <p:spPr>
              <a:xfrm>
                <a:off x="3739568" y="2199759"/>
                <a:ext cx="2447636" cy="2216727"/>
              </a:xfrm>
              <a:prstGeom prst="hexagon">
                <a:avLst/>
              </a:prstGeom>
              <a:solidFill>
                <a:srgbClr val="D2D180"/>
              </a:solidFill>
              <a:ln>
                <a:solidFill>
                  <a:srgbClr val="D2D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CF31428-1D19-9C96-364F-E3C23B77422A}"/>
                  </a:ext>
                </a:extLst>
              </p:cNvPr>
              <p:cNvSpPr/>
              <p:nvPr/>
            </p:nvSpPr>
            <p:spPr>
              <a:xfrm>
                <a:off x="7801282" y="2205021"/>
                <a:ext cx="2447636" cy="2216727"/>
              </a:xfrm>
              <a:prstGeom prst="hexagon">
                <a:avLst/>
              </a:prstGeom>
              <a:solidFill>
                <a:srgbClr val="5A7F9B"/>
              </a:solidFill>
              <a:ln>
                <a:solidFill>
                  <a:srgbClr val="5A7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9C1D1ED3-5A02-FAFD-BD3E-66951D7B02EB}"/>
                  </a:ext>
                </a:extLst>
              </p:cNvPr>
              <p:cNvSpPr/>
              <p:nvPr/>
            </p:nvSpPr>
            <p:spPr>
              <a:xfrm>
                <a:off x="1717964" y="3357946"/>
                <a:ext cx="2447636" cy="2216727"/>
              </a:xfrm>
              <a:prstGeom prst="hexagon">
                <a:avLst/>
              </a:prstGeom>
              <a:solidFill>
                <a:srgbClr val="A09F2B"/>
              </a:solidFill>
              <a:ln>
                <a:solidFill>
                  <a:srgbClr val="A09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2501C454-9CAD-341D-C73F-C3C2B77A59C8}"/>
                  </a:ext>
                </a:extLst>
              </p:cNvPr>
              <p:cNvSpPr/>
              <p:nvPr/>
            </p:nvSpPr>
            <p:spPr>
              <a:xfrm>
                <a:off x="5761172" y="3357946"/>
                <a:ext cx="2447636" cy="2216727"/>
              </a:xfrm>
              <a:prstGeom prst="hexagon">
                <a:avLst/>
              </a:prstGeom>
              <a:solidFill>
                <a:srgbClr val="9FCCE0"/>
              </a:solidFill>
              <a:ln>
                <a:solidFill>
                  <a:srgbClr val="9FC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exagon 9">
              <a:extLst>
                <a:ext uri="{FF2B5EF4-FFF2-40B4-BE49-F238E27FC236}">
                  <a16:creationId xmlns:a16="http://schemas.microsoft.com/office/drawing/2014/main" id="{176A6E04-CAE9-485C-E865-B887FD928412}"/>
                </a:ext>
              </a:extLst>
            </p:cNvPr>
            <p:cNvSpPr/>
            <p:nvPr/>
          </p:nvSpPr>
          <p:spPr>
            <a:xfrm>
              <a:off x="2031409" y="3691333"/>
              <a:ext cx="1802240" cy="1549951"/>
            </a:xfrm>
            <a:prstGeom prst="hexagon">
              <a:avLst/>
            </a:prstGeom>
            <a:solidFill>
              <a:srgbClr val="A09F2B"/>
            </a:solidFill>
            <a:ln>
              <a:solidFill>
                <a:srgbClr val="A09F2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11" name="Hexagon 10">
              <a:extLst>
                <a:ext uri="{FF2B5EF4-FFF2-40B4-BE49-F238E27FC236}">
                  <a16:creationId xmlns:a16="http://schemas.microsoft.com/office/drawing/2014/main" id="{64FC402E-50A8-7808-42DE-9889C0CD15B3}"/>
                </a:ext>
              </a:extLst>
            </p:cNvPr>
            <p:cNvSpPr/>
            <p:nvPr/>
          </p:nvSpPr>
          <p:spPr>
            <a:xfrm>
              <a:off x="4040979" y="2533146"/>
              <a:ext cx="1802240" cy="1549951"/>
            </a:xfrm>
            <a:prstGeom prst="hexagon">
              <a:avLst/>
            </a:prstGeom>
            <a:solidFill>
              <a:srgbClr val="D2D180"/>
            </a:solidFill>
            <a:ln>
              <a:solidFill>
                <a:srgbClr val="D2D1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D6D583C5-1B41-AC86-2608-1309438A7558}"/>
                </a:ext>
              </a:extLst>
            </p:cNvPr>
            <p:cNvSpPr/>
            <p:nvPr/>
          </p:nvSpPr>
          <p:spPr>
            <a:xfrm>
              <a:off x="6086910" y="3730633"/>
              <a:ext cx="1802240" cy="1549951"/>
            </a:xfrm>
            <a:prstGeom prst="hexagon">
              <a:avLst/>
            </a:prstGeom>
            <a:solidFill>
              <a:srgbClr val="9FCCE0"/>
            </a:solidFill>
            <a:ln>
              <a:solidFill>
                <a:srgbClr val="9FCC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0" dirty="0"/>
            </a:p>
          </p:txBody>
        </p:sp>
        <p:sp>
          <p:nvSpPr>
            <p:cNvPr id="13" name="Hexagon 12">
              <a:extLst>
                <a:ext uri="{FF2B5EF4-FFF2-40B4-BE49-F238E27FC236}">
                  <a16:creationId xmlns:a16="http://schemas.microsoft.com/office/drawing/2014/main" id="{5849C801-BA06-5C32-3701-D9E38BE252C7}"/>
                </a:ext>
              </a:extLst>
            </p:cNvPr>
            <p:cNvSpPr/>
            <p:nvPr/>
          </p:nvSpPr>
          <p:spPr>
            <a:xfrm>
              <a:off x="8123980" y="2582970"/>
              <a:ext cx="1802240" cy="1549951"/>
            </a:xfrm>
            <a:prstGeom prst="hexagon">
              <a:avLst/>
            </a:prstGeom>
            <a:solidFill>
              <a:srgbClr val="5A7F9B"/>
            </a:solidFill>
            <a:ln>
              <a:solidFill>
                <a:srgbClr val="5A7F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27A31058-70E9-3759-7666-94F64CC45E7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7361" y="5600228"/>
            <a:ext cx="2707370" cy="1003890"/>
          </a:xfrm>
          <a:prstGeom prst="rect">
            <a:avLst/>
          </a:prstGeom>
        </p:spPr>
      </p:pic>
    </p:spTree>
    <p:extLst>
      <p:ext uri="{BB962C8B-B14F-4D97-AF65-F5344CB8AC3E}">
        <p14:creationId xmlns:p14="http://schemas.microsoft.com/office/powerpoint/2010/main" val="4603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A3DBF-AF9C-5C9E-90DB-34B0124392A2}"/>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4AA5A308-F64D-0141-3163-382C17318D69}"/>
              </a:ext>
            </a:extLst>
          </p:cNvPr>
          <p:cNvGrpSpPr/>
          <p:nvPr/>
        </p:nvGrpSpPr>
        <p:grpSpPr>
          <a:xfrm>
            <a:off x="0" y="0"/>
            <a:ext cx="12192000" cy="1041692"/>
            <a:chOff x="109729" y="1295879"/>
            <a:chExt cx="12191999" cy="1364955"/>
          </a:xfrm>
        </p:grpSpPr>
        <p:pic>
          <p:nvPicPr>
            <p:cNvPr id="6" name="Picture 5" descr="A picture containing motorcycle, black, wall&#10;&#10;Description generated with very high confidence">
              <a:extLst>
                <a:ext uri="{FF2B5EF4-FFF2-40B4-BE49-F238E27FC236}">
                  <a16:creationId xmlns:a16="http://schemas.microsoft.com/office/drawing/2014/main" id="{4511817E-FB05-00B2-FCAA-B76CA843E73E}"/>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2446351" y="-1040739"/>
              <a:ext cx="1364950" cy="6038193"/>
            </a:xfrm>
            <a:prstGeom prst="rect">
              <a:avLst/>
            </a:prstGeom>
          </p:spPr>
        </p:pic>
        <p:pic>
          <p:nvPicPr>
            <p:cNvPr id="8" name="Picture 7" descr="A picture containing motorcycle, black, wall&#10;&#10;Description generated with very high confidence">
              <a:extLst>
                <a:ext uri="{FF2B5EF4-FFF2-40B4-BE49-F238E27FC236}">
                  <a16:creationId xmlns:a16="http://schemas.microsoft.com/office/drawing/2014/main" id="{359D6899-485D-3484-5A75-AB59E4D1CE7D}"/>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8542349" y="-1098545"/>
              <a:ext cx="1364955" cy="6153803"/>
            </a:xfrm>
            <a:prstGeom prst="rect">
              <a:avLst/>
            </a:prstGeom>
          </p:spPr>
        </p:pic>
      </p:grpSp>
      <p:sp>
        <p:nvSpPr>
          <p:cNvPr id="3" name="Rectangle 2">
            <a:extLst>
              <a:ext uri="{FF2B5EF4-FFF2-40B4-BE49-F238E27FC236}">
                <a16:creationId xmlns:a16="http://schemas.microsoft.com/office/drawing/2014/main" id="{CC2028C7-A5ED-84F9-74AE-0E2B175A196B}"/>
              </a:ext>
            </a:extLst>
          </p:cNvPr>
          <p:cNvSpPr>
            <a:spLocks noChangeAspect="1"/>
          </p:cNvSpPr>
          <p:nvPr/>
        </p:nvSpPr>
        <p:spPr>
          <a:xfrm>
            <a:off x="0" y="2"/>
            <a:ext cx="12192000" cy="1048282"/>
          </a:xfrm>
          <a:prstGeom prst="rect">
            <a:avLst/>
          </a:prstGeom>
          <a:solidFill>
            <a:srgbClr val="05334E">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5334E"/>
              </a:solidFill>
            </a:endParaRPr>
          </a:p>
        </p:txBody>
      </p:sp>
      <p:sp>
        <p:nvSpPr>
          <p:cNvPr id="25" name="Rectangle 24">
            <a:extLst>
              <a:ext uri="{FF2B5EF4-FFF2-40B4-BE49-F238E27FC236}">
                <a16:creationId xmlns:a16="http://schemas.microsoft.com/office/drawing/2014/main" id="{C3D6943C-1B0A-83EC-143B-2A3BD888C717}"/>
              </a:ext>
            </a:extLst>
          </p:cNvPr>
          <p:cNvSpPr>
            <a:spLocks noChangeAspect="1"/>
          </p:cNvSpPr>
          <p:nvPr/>
        </p:nvSpPr>
        <p:spPr>
          <a:xfrm>
            <a:off x="0" y="6648625"/>
            <a:ext cx="12191999" cy="209377"/>
          </a:xfrm>
          <a:prstGeom prst="rect">
            <a:avLst/>
          </a:prstGeom>
          <a:gradFill>
            <a:gsLst>
              <a:gs pos="0">
                <a:srgbClr val="9FCCE0"/>
              </a:gs>
              <a:gs pos="54000">
                <a:srgbClr val="5A7F9B"/>
              </a:gs>
              <a:gs pos="100000">
                <a:srgbClr val="05334E"/>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8CF5908-9D00-C5B0-5AEE-DD618C3569DD}"/>
              </a:ext>
            </a:extLst>
          </p:cNvPr>
          <p:cNvSpPr txBox="1"/>
          <p:nvPr/>
        </p:nvSpPr>
        <p:spPr>
          <a:xfrm>
            <a:off x="-804672" y="6615652"/>
            <a:ext cx="4190999" cy="246221"/>
          </a:xfrm>
          <a:prstGeom prst="rect">
            <a:avLst/>
          </a:prstGeom>
          <a:noFill/>
        </p:spPr>
        <p:txBody>
          <a:bodyPr wrap="square" rtlCol="0">
            <a:spAutoFit/>
          </a:bodyPr>
          <a:lstStyle/>
          <a:p>
            <a:pPr algn="ctr">
              <a:defRPr/>
            </a:pPr>
            <a:r>
              <a:rPr lang="en-US" sz="1000" i="1" dirty="0">
                <a:solidFill>
                  <a:schemeClr val="bg1"/>
                </a:solidFill>
                <a:latin typeface="Calibri"/>
              </a:rPr>
              <a:t>Copyright © 2026 Belfint, Lyons &amp; Shuman, P.A.</a:t>
            </a:r>
            <a:endParaRPr lang="en-US" sz="1000" dirty="0">
              <a:solidFill>
                <a:schemeClr val="bg1"/>
              </a:solidFill>
              <a:latin typeface="Calibri"/>
            </a:endParaRPr>
          </a:p>
        </p:txBody>
      </p:sp>
      <p:sp>
        <p:nvSpPr>
          <p:cNvPr id="23" name="TextBox 22">
            <a:extLst>
              <a:ext uri="{FF2B5EF4-FFF2-40B4-BE49-F238E27FC236}">
                <a16:creationId xmlns:a16="http://schemas.microsoft.com/office/drawing/2014/main" id="{CB95433F-6229-4135-DA4D-A54BFA88777D}"/>
              </a:ext>
            </a:extLst>
          </p:cNvPr>
          <p:cNvSpPr txBox="1">
            <a:spLocks noChangeAspect="1"/>
          </p:cNvSpPr>
          <p:nvPr/>
        </p:nvSpPr>
        <p:spPr>
          <a:xfrm>
            <a:off x="117457" y="240863"/>
            <a:ext cx="10296365" cy="584775"/>
          </a:xfrm>
          <a:prstGeom prst="rect">
            <a:avLst/>
          </a:prstGeom>
          <a:noFill/>
          <a:ln>
            <a:noFill/>
          </a:ln>
        </p:spPr>
        <p:txBody>
          <a:bodyPr wrap="square" rtlCol="0">
            <a:spAutoFit/>
          </a:bodyPr>
          <a:lstStyle/>
          <a:p>
            <a:r>
              <a:rPr lang="en-US" sz="3200" b="1" dirty="0">
                <a:solidFill>
                  <a:schemeClr val="bg1"/>
                </a:solidFill>
                <a:latin typeface="Garamond" panose="02020404030301010803" pitchFamily="18" charset="0"/>
              </a:rPr>
              <a:t>Questions &amp; Comments</a:t>
            </a:r>
          </a:p>
        </p:txBody>
      </p:sp>
      <p:sp>
        <p:nvSpPr>
          <p:cNvPr id="4" name="Rectangle 3">
            <a:extLst>
              <a:ext uri="{FF2B5EF4-FFF2-40B4-BE49-F238E27FC236}">
                <a16:creationId xmlns:a16="http://schemas.microsoft.com/office/drawing/2014/main" id="{87380CCE-E642-7320-3DF9-98C2EA673A30}"/>
              </a:ext>
            </a:extLst>
          </p:cNvPr>
          <p:cNvSpPr/>
          <p:nvPr/>
        </p:nvSpPr>
        <p:spPr>
          <a:xfrm>
            <a:off x="9910355" y="6252754"/>
            <a:ext cx="627017" cy="395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AD8FBD64-AB0A-0648-F3F9-72AEBC8E83AD}"/>
              </a:ext>
            </a:extLst>
          </p:cNvPr>
          <p:cNvGrpSpPr/>
          <p:nvPr/>
        </p:nvGrpSpPr>
        <p:grpSpPr>
          <a:xfrm flipH="1" flipV="1">
            <a:off x="107269" y="5580142"/>
            <a:ext cx="2415036" cy="955407"/>
            <a:chOff x="1717964" y="2199759"/>
            <a:chExt cx="8530954" cy="3374914"/>
          </a:xfrm>
        </p:grpSpPr>
        <p:grpSp>
          <p:nvGrpSpPr>
            <p:cNvPr id="9" name="Group 8">
              <a:extLst>
                <a:ext uri="{FF2B5EF4-FFF2-40B4-BE49-F238E27FC236}">
                  <a16:creationId xmlns:a16="http://schemas.microsoft.com/office/drawing/2014/main" id="{3030A5AE-8BB0-FF5D-7E44-906AA605BE8E}"/>
                </a:ext>
              </a:extLst>
            </p:cNvPr>
            <p:cNvGrpSpPr/>
            <p:nvPr/>
          </p:nvGrpSpPr>
          <p:grpSpPr>
            <a:xfrm>
              <a:off x="1717964" y="2199759"/>
              <a:ext cx="8530954" cy="3374914"/>
              <a:chOff x="1717964" y="2199759"/>
              <a:chExt cx="8530954" cy="3374914"/>
            </a:xfrm>
          </p:grpSpPr>
          <p:sp>
            <p:nvSpPr>
              <p:cNvPr id="14" name="Hexagon 13">
                <a:extLst>
                  <a:ext uri="{FF2B5EF4-FFF2-40B4-BE49-F238E27FC236}">
                    <a16:creationId xmlns:a16="http://schemas.microsoft.com/office/drawing/2014/main" id="{ADE39F4E-9C68-1684-AE5B-EC87C4C5C35C}"/>
                  </a:ext>
                </a:extLst>
              </p:cNvPr>
              <p:cNvSpPr/>
              <p:nvPr/>
            </p:nvSpPr>
            <p:spPr>
              <a:xfrm>
                <a:off x="3739568" y="2199759"/>
                <a:ext cx="2447636" cy="2216727"/>
              </a:xfrm>
              <a:prstGeom prst="hexagon">
                <a:avLst/>
              </a:prstGeom>
              <a:solidFill>
                <a:srgbClr val="D2D180"/>
              </a:solidFill>
              <a:ln>
                <a:solidFill>
                  <a:srgbClr val="D2D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2120FAFF-C169-2339-6200-4F0DFA042D80}"/>
                  </a:ext>
                </a:extLst>
              </p:cNvPr>
              <p:cNvSpPr/>
              <p:nvPr/>
            </p:nvSpPr>
            <p:spPr>
              <a:xfrm>
                <a:off x="7801282" y="2205021"/>
                <a:ext cx="2447636" cy="2216727"/>
              </a:xfrm>
              <a:prstGeom prst="hexagon">
                <a:avLst/>
              </a:prstGeom>
              <a:solidFill>
                <a:srgbClr val="5A7F9B"/>
              </a:solidFill>
              <a:ln>
                <a:solidFill>
                  <a:srgbClr val="5A7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555F3286-9710-5109-09F6-FAD4C11B84D6}"/>
                  </a:ext>
                </a:extLst>
              </p:cNvPr>
              <p:cNvSpPr/>
              <p:nvPr/>
            </p:nvSpPr>
            <p:spPr>
              <a:xfrm>
                <a:off x="1717964" y="3357946"/>
                <a:ext cx="2447636" cy="2216727"/>
              </a:xfrm>
              <a:prstGeom prst="hexagon">
                <a:avLst/>
              </a:prstGeom>
              <a:solidFill>
                <a:srgbClr val="A09F2B"/>
              </a:solidFill>
              <a:ln>
                <a:solidFill>
                  <a:srgbClr val="A09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93175EB3-8151-0EE0-730B-D83A3C584CA6}"/>
                  </a:ext>
                </a:extLst>
              </p:cNvPr>
              <p:cNvSpPr/>
              <p:nvPr/>
            </p:nvSpPr>
            <p:spPr>
              <a:xfrm>
                <a:off x="5761172" y="3357946"/>
                <a:ext cx="2447636" cy="2216727"/>
              </a:xfrm>
              <a:prstGeom prst="hexagon">
                <a:avLst/>
              </a:prstGeom>
              <a:solidFill>
                <a:srgbClr val="9FCCE0"/>
              </a:solidFill>
              <a:ln>
                <a:solidFill>
                  <a:srgbClr val="9FC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exagon 9">
              <a:extLst>
                <a:ext uri="{FF2B5EF4-FFF2-40B4-BE49-F238E27FC236}">
                  <a16:creationId xmlns:a16="http://schemas.microsoft.com/office/drawing/2014/main" id="{73160024-313E-9CC9-680B-2423CE555BDF}"/>
                </a:ext>
              </a:extLst>
            </p:cNvPr>
            <p:cNvSpPr/>
            <p:nvPr/>
          </p:nvSpPr>
          <p:spPr>
            <a:xfrm>
              <a:off x="2031409" y="3691333"/>
              <a:ext cx="1802240" cy="1549951"/>
            </a:xfrm>
            <a:prstGeom prst="hexagon">
              <a:avLst/>
            </a:prstGeom>
            <a:solidFill>
              <a:srgbClr val="A09F2B"/>
            </a:solidFill>
            <a:ln>
              <a:solidFill>
                <a:srgbClr val="A09F2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11" name="Hexagon 10">
              <a:extLst>
                <a:ext uri="{FF2B5EF4-FFF2-40B4-BE49-F238E27FC236}">
                  <a16:creationId xmlns:a16="http://schemas.microsoft.com/office/drawing/2014/main" id="{9E51C566-B1D0-95AA-A8B2-FBB6AD78598F}"/>
                </a:ext>
              </a:extLst>
            </p:cNvPr>
            <p:cNvSpPr/>
            <p:nvPr/>
          </p:nvSpPr>
          <p:spPr>
            <a:xfrm>
              <a:off x="4040979" y="2533146"/>
              <a:ext cx="1802240" cy="1549951"/>
            </a:xfrm>
            <a:prstGeom prst="hexagon">
              <a:avLst/>
            </a:prstGeom>
            <a:solidFill>
              <a:srgbClr val="D2D180"/>
            </a:solidFill>
            <a:ln>
              <a:solidFill>
                <a:srgbClr val="D2D1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88D53650-DF44-4178-683E-E54B6EC8EBDA}"/>
                </a:ext>
              </a:extLst>
            </p:cNvPr>
            <p:cNvSpPr/>
            <p:nvPr/>
          </p:nvSpPr>
          <p:spPr>
            <a:xfrm>
              <a:off x="6086910" y="3730633"/>
              <a:ext cx="1802240" cy="1549951"/>
            </a:xfrm>
            <a:prstGeom prst="hexagon">
              <a:avLst/>
            </a:prstGeom>
            <a:solidFill>
              <a:srgbClr val="9FCCE0"/>
            </a:solidFill>
            <a:ln>
              <a:solidFill>
                <a:srgbClr val="9FCC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0" dirty="0"/>
            </a:p>
          </p:txBody>
        </p:sp>
        <p:sp>
          <p:nvSpPr>
            <p:cNvPr id="13" name="Hexagon 12">
              <a:extLst>
                <a:ext uri="{FF2B5EF4-FFF2-40B4-BE49-F238E27FC236}">
                  <a16:creationId xmlns:a16="http://schemas.microsoft.com/office/drawing/2014/main" id="{B15CC5D8-A2F6-5DAF-9899-27CFA51EE5EB}"/>
                </a:ext>
              </a:extLst>
            </p:cNvPr>
            <p:cNvSpPr/>
            <p:nvPr/>
          </p:nvSpPr>
          <p:spPr>
            <a:xfrm>
              <a:off x="8123980" y="2582970"/>
              <a:ext cx="1802240" cy="1549951"/>
            </a:xfrm>
            <a:prstGeom prst="hexagon">
              <a:avLst/>
            </a:prstGeom>
            <a:solidFill>
              <a:srgbClr val="5A7F9B"/>
            </a:solidFill>
            <a:ln>
              <a:solidFill>
                <a:srgbClr val="5A7F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5918D158-0572-63CC-B6E3-BB721D535CC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7361" y="5600228"/>
            <a:ext cx="2707370" cy="1003890"/>
          </a:xfrm>
          <a:prstGeom prst="rect">
            <a:avLst/>
          </a:prstGeom>
        </p:spPr>
      </p:pic>
      <p:pic>
        <p:nvPicPr>
          <p:cNvPr id="2" name="Picture 1">
            <a:extLst>
              <a:ext uri="{FF2B5EF4-FFF2-40B4-BE49-F238E27FC236}">
                <a16:creationId xmlns:a16="http://schemas.microsoft.com/office/drawing/2014/main" id="{0D4B8728-715D-1347-D431-8F08649DEDB9}"/>
              </a:ext>
            </a:extLst>
          </p:cNvPr>
          <p:cNvPicPr>
            <a:picLocks noChangeAspect="1"/>
          </p:cNvPicPr>
          <p:nvPr/>
        </p:nvPicPr>
        <p:blipFill>
          <a:blip r:embed="rId7"/>
          <a:stretch>
            <a:fillRect/>
          </a:stretch>
        </p:blipFill>
        <p:spPr>
          <a:xfrm>
            <a:off x="2151657" y="1233613"/>
            <a:ext cx="7773074" cy="4109060"/>
          </a:xfrm>
          <a:prstGeom prst="rect">
            <a:avLst/>
          </a:prstGeom>
        </p:spPr>
      </p:pic>
    </p:spTree>
    <p:extLst>
      <p:ext uri="{BB962C8B-B14F-4D97-AF65-F5344CB8AC3E}">
        <p14:creationId xmlns:p14="http://schemas.microsoft.com/office/powerpoint/2010/main" val="88687747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A17E6-60DF-BF3F-A48A-A861F33889DB}"/>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143AC480-487A-3F0C-4A58-A0A0C11104A2}"/>
              </a:ext>
            </a:extLst>
          </p:cNvPr>
          <p:cNvGrpSpPr/>
          <p:nvPr/>
        </p:nvGrpSpPr>
        <p:grpSpPr>
          <a:xfrm>
            <a:off x="0" y="0"/>
            <a:ext cx="12192000" cy="6858000"/>
            <a:chOff x="1" y="-2"/>
            <a:chExt cx="12192002" cy="6892290"/>
          </a:xfrm>
        </p:grpSpPr>
        <p:pic>
          <p:nvPicPr>
            <p:cNvPr id="9" name="Picture 8" descr="A picture containing motorcycle, black, wall&#10;&#10;Description generated with very high confidence">
              <a:extLst>
                <a:ext uri="{FF2B5EF4-FFF2-40B4-BE49-F238E27FC236}">
                  <a16:creationId xmlns:a16="http://schemas.microsoft.com/office/drawing/2014/main" id="{0DC8B218-C3FE-4883-6D8B-AF785EE7071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619815" y="619814"/>
              <a:ext cx="6892290" cy="5652657"/>
            </a:xfrm>
            <a:prstGeom prst="rect">
              <a:avLst/>
            </a:prstGeom>
          </p:spPr>
        </p:pic>
        <p:pic>
          <p:nvPicPr>
            <p:cNvPr id="10" name="Picture 9" descr="A picture containing motorcycle, black, wall&#10;&#10;Description generated with very high confidence">
              <a:extLst>
                <a:ext uri="{FF2B5EF4-FFF2-40B4-BE49-F238E27FC236}">
                  <a16:creationId xmlns:a16="http://schemas.microsoft.com/office/drawing/2014/main" id="{E6F20989-2CC6-DF70-64F1-157F119B0909}"/>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t="-13"/>
            <a:stretch/>
          </p:blipFill>
          <p:spPr>
            <a:xfrm rot="16200000">
              <a:off x="8516241" y="2817923"/>
              <a:ext cx="6493687" cy="857837"/>
            </a:xfrm>
            <a:prstGeom prst="rect">
              <a:avLst/>
            </a:prstGeom>
          </p:spPr>
        </p:pic>
        <p:pic>
          <p:nvPicPr>
            <p:cNvPr id="11" name="Picture 10" descr="A picture containing motorcycle, black, wall&#10;&#10;Description generated with very high confidence">
              <a:extLst>
                <a:ext uri="{FF2B5EF4-FFF2-40B4-BE49-F238E27FC236}">
                  <a16:creationId xmlns:a16="http://schemas.microsoft.com/office/drawing/2014/main" id="{AD0CA0ED-85BE-3BCB-E733-6C3AE6366562}"/>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5147515" y="519566"/>
              <a:ext cx="6691794" cy="5652657"/>
            </a:xfrm>
            <a:prstGeom prst="rect">
              <a:avLst/>
            </a:prstGeom>
          </p:spPr>
        </p:pic>
      </p:grpSp>
      <p:sp>
        <p:nvSpPr>
          <p:cNvPr id="12" name="Rectangle 11">
            <a:extLst>
              <a:ext uri="{FF2B5EF4-FFF2-40B4-BE49-F238E27FC236}">
                <a16:creationId xmlns:a16="http://schemas.microsoft.com/office/drawing/2014/main" id="{6B62CA9B-DB22-2735-FEF8-44AD5084FAA2}"/>
              </a:ext>
            </a:extLst>
          </p:cNvPr>
          <p:cNvSpPr/>
          <p:nvPr/>
        </p:nvSpPr>
        <p:spPr>
          <a:xfrm>
            <a:off x="-7213" y="-114301"/>
            <a:ext cx="12206425" cy="6972300"/>
          </a:xfrm>
          <a:prstGeom prst="rect">
            <a:avLst/>
          </a:prstGeom>
          <a:solidFill>
            <a:srgbClr val="05334E">
              <a:alpha val="97000"/>
            </a:srgbClr>
          </a:solidFill>
          <a:ln>
            <a:solidFill>
              <a:srgbClr val="5A7F9B"/>
            </a:solidFill>
          </a:ln>
          <a:effectLst>
            <a:outerShdw blurRad="50800" dist="50800" dir="5400000" algn="ctr" rotWithShape="0">
              <a:schemeClr val="bg1">
                <a:lumMod val="75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Rectangle 2">
            <a:extLst>
              <a:ext uri="{FF2B5EF4-FFF2-40B4-BE49-F238E27FC236}">
                <a16:creationId xmlns:a16="http://schemas.microsoft.com/office/drawing/2014/main" id="{51CBCC7F-5812-9DD2-392D-60A2F6040521}"/>
              </a:ext>
            </a:extLst>
          </p:cNvPr>
          <p:cNvSpPr/>
          <p:nvPr/>
        </p:nvSpPr>
        <p:spPr>
          <a:xfrm>
            <a:off x="572277" y="2442741"/>
            <a:ext cx="11047444" cy="157589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Garamond" panose="02020404030301010803" pitchFamily="18" charset="0"/>
              </a:rPr>
              <a:t>Thank You!</a:t>
            </a:r>
            <a:endParaRPr lang="en-US" sz="3600" dirty="0">
              <a:solidFill>
                <a:schemeClr val="bg1"/>
              </a:solidFill>
              <a:latin typeface="Garamond" panose="02020404030301010803" pitchFamily="18" charset="0"/>
            </a:endParaRPr>
          </a:p>
        </p:txBody>
      </p:sp>
      <p:pic>
        <p:nvPicPr>
          <p:cNvPr id="2" name="Picture 1">
            <a:extLst>
              <a:ext uri="{FF2B5EF4-FFF2-40B4-BE49-F238E27FC236}">
                <a16:creationId xmlns:a16="http://schemas.microsoft.com/office/drawing/2014/main" id="{664A11D8-69FB-2D62-36F7-BB8F4E907CA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141472" y="5551242"/>
            <a:ext cx="2937758" cy="1207008"/>
          </a:xfrm>
          <a:prstGeom prst="rect">
            <a:avLst/>
          </a:prstGeom>
        </p:spPr>
      </p:pic>
    </p:spTree>
    <p:extLst>
      <p:ext uri="{BB962C8B-B14F-4D97-AF65-F5344CB8AC3E}">
        <p14:creationId xmlns:p14="http://schemas.microsoft.com/office/powerpoint/2010/main" val="409901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E6BB272-8344-46C9-A7AE-7B2B8F5DF3B3}"/>
              </a:ext>
            </a:extLst>
          </p:cNvPr>
          <p:cNvGrpSpPr/>
          <p:nvPr/>
        </p:nvGrpSpPr>
        <p:grpSpPr>
          <a:xfrm>
            <a:off x="0" y="0"/>
            <a:ext cx="12192000" cy="1041692"/>
            <a:chOff x="109729" y="1295879"/>
            <a:chExt cx="12191999" cy="1364955"/>
          </a:xfrm>
        </p:grpSpPr>
        <p:pic>
          <p:nvPicPr>
            <p:cNvPr id="6" name="Picture 5" descr="A picture containing motorcycle, black, wall&#10;&#10;Description generated with very high confidence">
              <a:extLst>
                <a:ext uri="{FF2B5EF4-FFF2-40B4-BE49-F238E27FC236}">
                  <a16:creationId xmlns:a16="http://schemas.microsoft.com/office/drawing/2014/main" id="{1D5E1044-302F-4F2B-B788-43BD8E72098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2446351" y="-1040739"/>
              <a:ext cx="1364950" cy="6038193"/>
            </a:xfrm>
            <a:prstGeom prst="rect">
              <a:avLst/>
            </a:prstGeom>
          </p:spPr>
        </p:pic>
        <p:pic>
          <p:nvPicPr>
            <p:cNvPr id="8" name="Picture 7" descr="A picture containing motorcycle, black, wall&#10;&#10;Description generated with very high confidence">
              <a:extLst>
                <a:ext uri="{FF2B5EF4-FFF2-40B4-BE49-F238E27FC236}">
                  <a16:creationId xmlns:a16="http://schemas.microsoft.com/office/drawing/2014/main" id="{6E1490E7-D9CB-444E-A51F-00DBED87EA43}"/>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8542349" y="-1098545"/>
              <a:ext cx="1364955" cy="6153803"/>
            </a:xfrm>
            <a:prstGeom prst="rect">
              <a:avLst/>
            </a:prstGeom>
          </p:spPr>
        </p:pic>
      </p:grpSp>
      <p:sp>
        <p:nvSpPr>
          <p:cNvPr id="3" name="Rectangle 2">
            <a:extLst>
              <a:ext uri="{FF2B5EF4-FFF2-40B4-BE49-F238E27FC236}">
                <a16:creationId xmlns:a16="http://schemas.microsoft.com/office/drawing/2014/main" id="{C7C897A9-CA05-4ACF-8D8D-D0FC350678BC}"/>
              </a:ext>
            </a:extLst>
          </p:cNvPr>
          <p:cNvSpPr>
            <a:spLocks noChangeAspect="1"/>
          </p:cNvSpPr>
          <p:nvPr/>
        </p:nvSpPr>
        <p:spPr>
          <a:xfrm>
            <a:off x="0" y="2"/>
            <a:ext cx="12192000" cy="1048282"/>
          </a:xfrm>
          <a:prstGeom prst="rect">
            <a:avLst/>
          </a:prstGeom>
          <a:solidFill>
            <a:srgbClr val="05334E">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5334E"/>
              </a:solidFill>
            </a:endParaRPr>
          </a:p>
        </p:txBody>
      </p:sp>
      <p:sp>
        <p:nvSpPr>
          <p:cNvPr id="25" name="Rectangle 24">
            <a:extLst>
              <a:ext uri="{FF2B5EF4-FFF2-40B4-BE49-F238E27FC236}">
                <a16:creationId xmlns:a16="http://schemas.microsoft.com/office/drawing/2014/main" id="{01F21BED-FDEC-48CB-9C69-778C9C125AB6}"/>
              </a:ext>
            </a:extLst>
          </p:cNvPr>
          <p:cNvSpPr>
            <a:spLocks noChangeAspect="1"/>
          </p:cNvSpPr>
          <p:nvPr/>
        </p:nvSpPr>
        <p:spPr>
          <a:xfrm>
            <a:off x="0" y="6648625"/>
            <a:ext cx="12191999" cy="209377"/>
          </a:xfrm>
          <a:prstGeom prst="rect">
            <a:avLst/>
          </a:prstGeom>
          <a:gradFill>
            <a:gsLst>
              <a:gs pos="0">
                <a:srgbClr val="9FCCE0"/>
              </a:gs>
              <a:gs pos="54000">
                <a:srgbClr val="5A7F9B"/>
              </a:gs>
              <a:gs pos="100000">
                <a:srgbClr val="05334E"/>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10FE04B-C09C-4A1E-A6DF-C4D6B2300700}"/>
              </a:ext>
            </a:extLst>
          </p:cNvPr>
          <p:cNvSpPr txBox="1"/>
          <p:nvPr/>
        </p:nvSpPr>
        <p:spPr>
          <a:xfrm>
            <a:off x="-804672" y="6615652"/>
            <a:ext cx="4190999" cy="246221"/>
          </a:xfrm>
          <a:prstGeom prst="rect">
            <a:avLst/>
          </a:prstGeom>
          <a:noFill/>
        </p:spPr>
        <p:txBody>
          <a:bodyPr wrap="square" rtlCol="0">
            <a:spAutoFit/>
          </a:bodyPr>
          <a:lstStyle/>
          <a:p>
            <a:pPr algn="ctr">
              <a:defRPr/>
            </a:pPr>
            <a:r>
              <a:rPr lang="en-US" sz="1000" i="1" dirty="0">
                <a:solidFill>
                  <a:schemeClr val="bg1"/>
                </a:solidFill>
                <a:latin typeface="Calibri"/>
              </a:rPr>
              <a:t>Copyright © 2026 Belfint, Lyons &amp; Shuman, P.A.</a:t>
            </a:r>
            <a:endParaRPr lang="en-US" sz="1000" dirty="0">
              <a:solidFill>
                <a:schemeClr val="bg1"/>
              </a:solidFill>
              <a:latin typeface="Calibri"/>
            </a:endParaRPr>
          </a:p>
        </p:txBody>
      </p:sp>
      <p:sp>
        <p:nvSpPr>
          <p:cNvPr id="23" name="TextBox 22">
            <a:extLst>
              <a:ext uri="{FF2B5EF4-FFF2-40B4-BE49-F238E27FC236}">
                <a16:creationId xmlns:a16="http://schemas.microsoft.com/office/drawing/2014/main" id="{B1C68439-2203-A099-1F8C-40C01B1246CE}"/>
              </a:ext>
            </a:extLst>
          </p:cNvPr>
          <p:cNvSpPr txBox="1">
            <a:spLocks noChangeAspect="1"/>
          </p:cNvSpPr>
          <p:nvPr/>
        </p:nvSpPr>
        <p:spPr>
          <a:xfrm>
            <a:off x="117457" y="240863"/>
            <a:ext cx="10296365" cy="584775"/>
          </a:xfrm>
          <a:prstGeom prst="rect">
            <a:avLst/>
          </a:prstGeom>
          <a:noFill/>
          <a:ln>
            <a:noFill/>
          </a:ln>
        </p:spPr>
        <p:txBody>
          <a:bodyPr wrap="square" rtlCol="0">
            <a:spAutoFit/>
          </a:bodyPr>
          <a:lstStyle/>
          <a:p>
            <a:r>
              <a:rPr lang="en-US" sz="3200" b="1" dirty="0">
                <a:solidFill>
                  <a:schemeClr val="bg1"/>
                </a:solidFill>
                <a:latin typeface="Garamond" panose="02020404030301010803" pitchFamily="18" charset="0"/>
              </a:rPr>
              <a:t>Purpose of Communication</a:t>
            </a:r>
          </a:p>
        </p:txBody>
      </p:sp>
      <p:sp>
        <p:nvSpPr>
          <p:cNvPr id="4" name="Rectangle 3">
            <a:extLst>
              <a:ext uri="{FF2B5EF4-FFF2-40B4-BE49-F238E27FC236}">
                <a16:creationId xmlns:a16="http://schemas.microsoft.com/office/drawing/2014/main" id="{F1040BAC-B725-02F1-22EA-1C7AF277E263}"/>
              </a:ext>
            </a:extLst>
          </p:cNvPr>
          <p:cNvSpPr/>
          <p:nvPr/>
        </p:nvSpPr>
        <p:spPr>
          <a:xfrm>
            <a:off x="9910355" y="6252754"/>
            <a:ext cx="627017" cy="395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ubtitle 5">
            <a:extLst>
              <a:ext uri="{FF2B5EF4-FFF2-40B4-BE49-F238E27FC236}">
                <a16:creationId xmlns:a16="http://schemas.microsoft.com/office/drawing/2014/main" id="{BF36CEC8-CB17-582F-E500-1A5082CBC115}"/>
              </a:ext>
            </a:extLst>
          </p:cNvPr>
          <p:cNvSpPr txBox="1">
            <a:spLocks/>
          </p:cNvSpPr>
          <p:nvPr/>
        </p:nvSpPr>
        <p:spPr>
          <a:xfrm>
            <a:off x="198622" y="1277858"/>
            <a:ext cx="9954116" cy="353652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To communicate required matters from the audit</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Required under professional auditing standards</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Covers the financial audit and Single Audit</a:t>
            </a:r>
          </a:p>
          <a:p>
            <a:pPr>
              <a:lnSpc>
                <a:spcPct val="100000"/>
              </a:lnSpc>
              <a:spcBef>
                <a:spcPts val="0"/>
              </a:spcBef>
              <a:buNone/>
            </a:pPr>
            <a:endParaRPr lang="en-US" sz="2200" i="1" dirty="0">
              <a:solidFill>
                <a:srgbClr val="333333"/>
              </a:solidFill>
              <a:cs typeface="Calibri"/>
            </a:endParaRPr>
          </a:p>
          <a:p>
            <a:pPr>
              <a:lnSpc>
                <a:spcPct val="100000"/>
              </a:lnSpc>
              <a:spcBef>
                <a:spcPts val="0"/>
              </a:spcBef>
              <a:buNone/>
            </a:pPr>
            <a:endParaRPr lang="en-US" sz="7200" dirty="0">
              <a:solidFill>
                <a:srgbClr val="6C6B6C"/>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sz="1800" dirty="0">
              <a:solidFill>
                <a:srgbClr val="080808"/>
              </a:solidFill>
              <a:cs typeface="Calibri"/>
            </a:endParaRPr>
          </a:p>
          <a:p>
            <a:pPr>
              <a:buFont typeface="Wingdings" pitchFamily="2" charset="2"/>
              <a:buNone/>
            </a:pPr>
            <a:endParaRPr lang="en-US" sz="1900" dirty="0">
              <a:solidFill>
                <a:srgbClr val="080808"/>
              </a:solidFill>
              <a:latin typeface="Calibri"/>
              <a:cs typeface="Calibri"/>
            </a:endParaRPr>
          </a:p>
          <a:p>
            <a:pPr>
              <a:buFont typeface="Wingdings" pitchFamily="2" charset="2"/>
              <a:buNone/>
            </a:pPr>
            <a:endParaRPr lang="en-US" dirty="0">
              <a:solidFill>
                <a:srgbClr val="080808"/>
              </a:solidFill>
              <a:latin typeface="Calibri"/>
              <a:cs typeface="Calibri"/>
            </a:endParaRPr>
          </a:p>
          <a:p>
            <a:pPr>
              <a:buFont typeface="Wingdings" pitchFamily="2" charset="2"/>
              <a:buNone/>
            </a:pPr>
            <a:endParaRPr lang="en-US" sz="3100" dirty="0">
              <a:solidFill>
                <a:srgbClr val="080808"/>
              </a:solidFill>
              <a:latin typeface="Calibri"/>
              <a:cs typeface="Calibri"/>
            </a:endParaRPr>
          </a:p>
          <a:p>
            <a:endParaRPr lang="en-US" sz="3200" dirty="0">
              <a:solidFill>
                <a:srgbClr val="080808"/>
              </a:solidFill>
              <a:latin typeface="Calibri"/>
              <a:cs typeface="Calibri"/>
            </a:endParaRPr>
          </a:p>
        </p:txBody>
      </p:sp>
      <p:grpSp>
        <p:nvGrpSpPr>
          <p:cNvPr id="7" name="Group 6">
            <a:extLst>
              <a:ext uri="{FF2B5EF4-FFF2-40B4-BE49-F238E27FC236}">
                <a16:creationId xmlns:a16="http://schemas.microsoft.com/office/drawing/2014/main" id="{50BAB06D-3C99-203E-3543-A35CB26BAE10}"/>
              </a:ext>
            </a:extLst>
          </p:cNvPr>
          <p:cNvGrpSpPr/>
          <p:nvPr/>
        </p:nvGrpSpPr>
        <p:grpSpPr>
          <a:xfrm flipH="1" flipV="1">
            <a:off x="107269" y="5580142"/>
            <a:ext cx="2415036" cy="955407"/>
            <a:chOff x="1717964" y="2199759"/>
            <a:chExt cx="8530954" cy="3374914"/>
          </a:xfrm>
        </p:grpSpPr>
        <p:grpSp>
          <p:nvGrpSpPr>
            <p:cNvPr id="9" name="Group 8">
              <a:extLst>
                <a:ext uri="{FF2B5EF4-FFF2-40B4-BE49-F238E27FC236}">
                  <a16:creationId xmlns:a16="http://schemas.microsoft.com/office/drawing/2014/main" id="{2540D2B5-62E4-DB1B-A664-EB1096260F94}"/>
                </a:ext>
              </a:extLst>
            </p:cNvPr>
            <p:cNvGrpSpPr/>
            <p:nvPr/>
          </p:nvGrpSpPr>
          <p:grpSpPr>
            <a:xfrm>
              <a:off x="1717964" y="2199759"/>
              <a:ext cx="8530954" cy="3374914"/>
              <a:chOff x="1717964" y="2199759"/>
              <a:chExt cx="8530954" cy="3374914"/>
            </a:xfrm>
          </p:grpSpPr>
          <p:sp>
            <p:nvSpPr>
              <p:cNvPr id="14" name="Hexagon 13">
                <a:extLst>
                  <a:ext uri="{FF2B5EF4-FFF2-40B4-BE49-F238E27FC236}">
                    <a16:creationId xmlns:a16="http://schemas.microsoft.com/office/drawing/2014/main" id="{B81712F5-16C6-A55C-F5AE-56A1015764F4}"/>
                  </a:ext>
                </a:extLst>
              </p:cNvPr>
              <p:cNvSpPr/>
              <p:nvPr/>
            </p:nvSpPr>
            <p:spPr>
              <a:xfrm>
                <a:off x="3739568" y="2199759"/>
                <a:ext cx="2447636" cy="2216727"/>
              </a:xfrm>
              <a:prstGeom prst="hexagon">
                <a:avLst/>
              </a:prstGeom>
              <a:solidFill>
                <a:srgbClr val="D2D180"/>
              </a:solidFill>
              <a:ln>
                <a:solidFill>
                  <a:srgbClr val="D2D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D63AAF56-2DFF-C008-CABE-6B3A398076C9}"/>
                  </a:ext>
                </a:extLst>
              </p:cNvPr>
              <p:cNvSpPr/>
              <p:nvPr/>
            </p:nvSpPr>
            <p:spPr>
              <a:xfrm>
                <a:off x="7801282" y="2205021"/>
                <a:ext cx="2447636" cy="2216727"/>
              </a:xfrm>
              <a:prstGeom prst="hexagon">
                <a:avLst/>
              </a:prstGeom>
              <a:solidFill>
                <a:srgbClr val="5A7F9B"/>
              </a:solidFill>
              <a:ln>
                <a:solidFill>
                  <a:srgbClr val="5A7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8B47BF35-61AD-56A1-5EE5-E0D4B4B9AF6D}"/>
                  </a:ext>
                </a:extLst>
              </p:cNvPr>
              <p:cNvSpPr/>
              <p:nvPr/>
            </p:nvSpPr>
            <p:spPr>
              <a:xfrm>
                <a:off x="1717964" y="3357946"/>
                <a:ext cx="2447636" cy="2216727"/>
              </a:xfrm>
              <a:prstGeom prst="hexagon">
                <a:avLst/>
              </a:prstGeom>
              <a:solidFill>
                <a:srgbClr val="A09F2B"/>
              </a:solidFill>
              <a:ln>
                <a:solidFill>
                  <a:srgbClr val="A09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5AA371E3-E3A1-FE44-D093-FFF45D1007EC}"/>
                  </a:ext>
                </a:extLst>
              </p:cNvPr>
              <p:cNvSpPr/>
              <p:nvPr/>
            </p:nvSpPr>
            <p:spPr>
              <a:xfrm>
                <a:off x="5761172" y="3357946"/>
                <a:ext cx="2447636" cy="2216727"/>
              </a:xfrm>
              <a:prstGeom prst="hexagon">
                <a:avLst/>
              </a:prstGeom>
              <a:solidFill>
                <a:srgbClr val="9FCCE0"/>
              </a:solidFill>
              <a:ln>
                <a:solidFill>
                  <a:srgbClr val="9FC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exagon 9">
              <a:extLst>
                <a:ext uri="{FF2B5EF4-FFF2-40B4-BE49-F238E27FC236}">
                  <a16:creationId xmlns:a16="http://schemas.microsoft.com/office/drawing/2014/main" id="{E8370E6D-C41A-3385-6FFD-663F52AEFC08}"/>
                </a:ext>
              </a:extLst>
            </p:cNvPr>
            <p:cNvSpPr/>
            <p:nvPr/>
          </p:nvSpPr>
          <p:spPr>
            <a:xfrm>
              <a:off x="2031409" y="3691333"/>
              <a:ext cx="1802240" cy="1549951"/>
            </a:xfrm>
            <a:prstGeom prst="hexagon">
              <a:avLst/>
            </a:prstGeom>
            <a:solidFill>
              <a:srgbClr val="A09F2B"/>
            </a:solidFill>
            <a:ln>
              <a:solidFill>
                <a:srgbClr val="A09F2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11" name="Hexagon 10">
              <a:extLst>
                <a:ext uri="{FF2B5EF4-FFF2-40B4-BE49-F238E27FC236}">
                  <a16:creationId xmlns:a16="http://schemas.microsoft.com/office/drawing/2014/main" id="{7AADF13F-EB1F-49BF-58E1-84B61FF18456}"/>
                </a:ext>
              </a:extLst>
            </p:cNvPr>
            <p:cNvSpPr/>
            <p:nvPr/>
          </p:nvSpPr>
          <p:spPr>
            <a:xfrm>
              <a:off x="4040979" y="2533146"/>
              <a:ext cx="1802240" cy="1549951"/>
            </a:xfrm>
            <a:prstGeom prst="hexagon">
              <a:avLst/>
            </a:prstGeom>
            <a:solidFill>
              <a:srgbClr val="D2D180"/>
            </a:solidFill>
            <a:ln>
              <a:solidFill>
                <a:srgbClr val="D2D1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F0E801D2-0469-D2FA-1082-B86BCB2EE00D}"/>
                </a:ext>
              </a:extLst>
            </p:cNvPr>
            <p:cNvSpPr/>
            <p:nvPr/>
          </p:nvSpPr>
          <p:spPr>
            <a:xfrm>
              <a:off x="6086910" y="3730633"/>
              <a:ext cx="1802240" cy="1549951"/>
            </a:xfrm>
            <a:prstGeom prst="hexagon">
              <a:avLst/>
            </a:prstGeom>
            <a:solidFill>
              <a:srgbClr val="9FCCE0"/>
            </a:solidFill>
            <a:ln>
              <a:solidFill>
                <a:srgbClr val="9FCC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0" dirty="0"/>
            </a:p>
          </p:txBody>
        </p:sp>
        <p:sp>
          <p:nvSpPr>
            <p:cNvPr id="13" name="Hexagon 12">
              <a:extLst>
                <a:ext uri="{FF2B5EF4-FFF2-40B4-BE49-F238E27FC236}">
                  <a16:creationId xmlns:a16="http://schemas.microsoft.com/office/drawing/2014/main" id="{4A2A06EE-E6D4-A3C2-EC89-0A27AFADD4D5}"/>
                </a:ext>
              </a:extLst>
            </p:cNvPr>
            <p:cNvSpPr/>
            <p:nvPr/>
          </p:nvSpPr>
          <p:spPr>
            <a:xfrm>
              <a:off x="8123980" y="2582970"/>
              <a:ext cx="1802240" cy="1549951"/>
            </a:xfrm>
            <a:prstGeom prst="hexagon">
              <a:avLst/>
            </a:prstGeom>
            <a:solidFill>
              <a:srgbClr val="5A7F9B"/>
            </a:solidFill>
            <a:ln>
              <a:solidFill>
                <a:srgbClr val="5A7F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1A01119E-3F99-2930-4916-1D8754DBFB2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7361" y="5600228"/>
            <a:ext cx="2707370" cy="1003890"/>
          </a:xfrm>
          <a:prstGeom prst="rect">
            <a:avLst/>
          </a:prstGeom>
        </p:spPr>
      </p:pic>
    </p:spTree>
    <p:extLst>
      <p:ext uri="{BB962C8B-B14F-4D97-AF65-F5344CB8AC3E}">
        <p14:creationId xmlns:p14="http://schemas.microsoft.com/office/powerpoint/2010/main" val="17457108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7B633-0C37-5C32-E1B1-D82CD9B71AB0}"/>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B6DEB01D-F984-B9AF-D32B-9C22B101975E}"/>
              </a:ext>
            </a:extLst>
          </p:cNvPr>
          <p:cNvGrpSpPr/>
          <p:nvPr/>
        </p:nvGrpSpPr>
        <p:grpSpPr>
          <a:xfrm>
            <a:off x="0" y="0"/>
            <a:ext cx="12192000" cy="1041692"/>
            <a:chOff x="109729" y="1295879"/>
            <a:chExt cx="12191999" cy="1364955"/>
          </a:xfrm>
        </p:grpSpPr>
        <p:pic>
          <p:nvPicPr>
            <p:cNvPr id="6" name="Picture 5" descr="A picture containing motorcycle, black, wall&#10;&#10;Description generated with very high confidence">
              <a:extLst>
                <a:ext uri="{FF2B5EF4-FFF2-40B4-BE49-F238E27FC236}">
                  <a16:creationId xmlns:a16="http://schemas.microsoft.com/office/drawing/2014/main" id="{D75330E6-1619-414B-69DB-1C1710508EB7}"/>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2446351" y="-1040739"/>
              <a:ext cx="1364950" cy="6038193"/>
            </a:xfrm>
            <a:prstGeom prst="rect">
              <a:avLst/>
            </a:prstGeom>
          </p:spPr>
        </p:pic>
        <p:pic>
          <p:nvPicPr>
            <p:cNvPr id="8" name="Picture 7" descr="A picture containing motorcycle, black, wall&#10;&#10;Description generated with very high confidence">
              <a:extLst>
                <a:ext uri="{FF2B5EF4-FFF2-40B4-BE49-F238E27FC236}">
                  <a16:creationId xmlns:a16="http://schemas.microsoft.com/office/drawing/2014/main" id="{B8971478-9AD0-90F4-7388-AB5BFB7E1F81}"/>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8542349" y="-1098545"/>
              <a:ext cx="1364955" cy="6153803"/>
            </a:xfrm>
            <a:prstGeom prst="rect">
              <a:avLst/>
            </a:prstGeom>
          </p:spPr>
        </p:pic>
      </p:grpSp>
      <p:sp>
        <p:nvSpPr>
          <p:cNvPr id="3" name="Rectangle 2">
            <a:extLst>
              <a:ext uri="{FF2B5EF4-FFF2-40B4-BE49-F238E27FC236}">
                <a16:creationId xmlns:a16="http://schemas.microsoft.com/office/drawing/2014/main" id="{6031C13F-BEEE-66CE-F1CC-9A428EFB5171}"/>
              </a:ext>
            </a:extLst>
          </p:cNvPr>
          <p:cNvSpPr>
            <a:spLocks noChangeAspect="1"/>
          </p:cNvSpPr>
          <p:nvPr/>
        </p:nvSpPr>
        <p:spPr>
          <a:xfrm>
            <a:off x="0" y="2"/>
            <a:ext cx="12192000" cy="1048282"/>
          </a:xfrm>
          <a:prstGeom prst="rect">
            <a:avLst/>
          </a:prstGeom>
          <a:solidFill>
            <a:srgbClr val="05334E">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5334E"/>
              </a:solidFill>
            </a:endParaRPr>
          </a:p>
        </p:txBody>
      </p:sp>
      <p:sp>
        <p:nvSpPr>
          <p:cNvPr id="25" name="Rectangle 24">
            <a:extLst>
              <a:ext uri="{FF2B5EF4-FFF2-40B4-BE49-F238E27FC236}">
                <a16:creationId xmlns:a16="http://schemas.microsoft.com/office/drawing/2014/main" id="{D2FB95A8-8CBE-4F2C-3A93-9C96EA45E74D}"/>
              </a:ext>
            </a:extLst>
          </p:cNvPr>
          <p:cNvSpPr>
            <a:spLocks noChangeAspect="1"/>
          </p:cNvSpPr>
          <p:nvPr/>
        </p:nvSpPr>
        <p:spPr>
          <a:xfrm>
            <a:off x="0" y="6648625"/>
            <a:ext cx="12191999" cy="209377"/>
          </a:xfrm>
          <a:prstGeom prst="rect">
            <a:avLst/>
          </a:prstGeom>
          <a:gradFill>
            <a:gsLst>
              <a:gs pos="0">
                <a:srgbClr val="9FCCE0"/>
              </a:gs>
              <a:gs pos="54000">
                <a:srgbClr val="5A7F9B"/>
              </a:gs>
              <a:gs pos="100000">
                <a:srgbClr val="05334E"/>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C3FC5AA-8AF2-E109-3815-7CBFC728BABA}"/>
              </a:ext>
            </a:extLst>
          </p:cNvPr>
          <p:cNvSpPr txBox="1"/>
          <p:nvPr/>
        </p:nvSpPr>
        <p:spPr>
          <a:xfrm>
            <a:off x="-804672" y="6615652"/>
            <a:ext cx="4190999" cy="246221"/>
          </a:xfrm>
          <a:prstGeom prst="rect">
            <a:avLst/>
          </a:prstGeom>
          <a:noFill/>
        </p:spPr>
        <p:txBody>
          <a:bodyPr wrap="square" rtlCol="0">
            <a:spAutoFit/>
          </a:bodyPr>
          <a:lstStyle/>
          <a:p>
            <a:pPr algn="ctr">
              <a:defRPr/>
            </a:pPr>
            <a:r>
              <a:rPr lang="en-US" sz="1000" i="1" dirty="0">
                <a:solidFill>
                  <a:schemeClr val="bg1"/>
                </a:solidFill>
                <a:latin typeface="Calibri"/>
              </a:rPr>
              <a:t>Copyright © 2026 Belfint, Lyons &amp; Shuman, P.A.</a:t>
            </a:r>
            <a:endParaRPr lang="en-US" sz="1000" dirty="0">
              <a:solidFill>
                <a:schemeClr val="bg1"/>
              </a:solidFill>
              <a:latin typeface="Calibri"/>
            </a:endParaRPr>
          </a:p>
        </p:txBody>
      </p:sp>
      <p:sp>
        <p:nvSpPr>
          <p:cNvPr id="23" name="TextBox 22">
            <a:extLst>
              <a:ext uri="{FF2B5EF4-FFF2-40B4-BE49-F238E27FC236}">
                <a16:creationId xmlns:a16="http://schemas.microsoft.com/office/drawing/2014/main" id="{84F9A309-252F-5870-60AC-0E4D92CFB9DB}"/>
              </a:ext>
            </a:extLst>
          </p:cNvPr>
          <p:cNvSpPr txBox="1">
            <a:spLocks noChangeAspect="1"/>
          </p:cNvSpPr>
          <p:nvPr/>
        </p:nvSpPr>
        <p:spPr>
          <a:xfrm>
            <a:off x="117457" y="240863"/>
            <a:ext cx="10296365" cy="584775"/>
          </a:xfrm>
          <a:prstGeom prst="rect">
            <a:avLst/>
          </a:prstGeom>
          <a:noFill/>
          <a:ln>
            <a:noFill/>
          </a:ln>
        </p:spPr>
        <p:txBody>
          <a:bodyPr wrap="square" rtlCol="0">
            <a:spAutoFit/>
          </a:bodyPr>
          <a:lstStyle/>
          <a:p>
            <a:r>
              <a:rPr lang="en-US" sz="3200" b="1" dirty="0">
                <a:solidFill>
                  <a:schemeClr val="bg1"/>
                </a:solidFill>
                <a:latin typeface="Garamond" panose="02020404030301010803" pitchFamily="18" charset="0"/>
              </a:rPr>
              <a:t>Auditor’s Responsibilities &amp; Audit Scope</a:t>
            </a:r>
          </a:p>
        </p:txBody>
      </p:sp>
      <p:sp>
        <p:nvSpPr>
          <p:cNvPr id="4" name="Rectangle 3">
            <a:extLst>
              <a:ext uri="{FF2B5EF4-FFF2-40B4-BE49-F238E27FC236}">
                <a16:creationId xmlns:a16="http://schemas.microsoft.com/office/drawing/2014/main" id="{65F85809-D658-7573-6A26-BE86FFFB23F0}"/>
              </a:ext>
            </a:extLst>
          </p:cNvPr>
          <p:cNvSpPr/>
          <p:nvPr/>
        </p:nvSpPr>
        <p:spPr>
          <a:xfrm>
            <a:off x="9910355" y="6252754"/>
            <a:ext cx="627017" cy="395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ubtitle 5">
            <a:extLst>
              <a:ext uri="{FF2B5EF4-FFF2-40B4-BE49-F238E27FC236}">
                <a16:creationId xmlns:a16="http://schemas.microsoft.com/office/drawing/2014/main" id="{4912852D-A8B6-9CCA-B01D-F2099721F3C7}"/>
              </a:ext>
            </a:extLst>
          </p:cNvPr>
          <p:cNvSpPr txBox="1">
            <a:spLocks/>
          </p:cNvSpPr>
          <p:nvPr/>
        </p:nvSpPr>
        <p:spPr>
          <a:xfrm>
            <a:off x="198622" y="1277858"/>
            <a:ext cx="9954116" cy="353652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Conducted audit in accordance with Generally Accepted Auditing Standards (GAAS) and Government Auditing Standards. The Objective is to obtain reasonable, but not absolute, assurance financial statements are free of material misstatement.</a:t>
            </a:r>
          </a:p>
          <a:p>
            <a:pPr lvl="1" indent="-228600">
              <a:lnSpc>
                <a:spcPct val="100000"/>
              </a:lnSpc>
              <a:spcBef>
                <a:spcPts val="600"/>
              </a:spcBef>
              <a:buClr>
                <a:srgbClr val="03324E"/>
              </a:buClr>
              <a:buSzPct val="115000"/>
              <a:buFont typeface="Calibri" panose="020F0502020204030204" pitchFamily="34" charset="0"/>
              <a:buChar char="&gt;"/>
            </a:pPr>
            <a:r>
              <a:rPr lang="en-US" sz="2000" dirty="0">
                <a:solidFill>
                  <a:srgbClr val="333333"/>
                </a:solidFill>
                <a:latin typeface="Calibri" panose="020F0502020204030204" pitchFamily="34" charset="0"/>
                <a:cs typeface="Calibri" panose="020F0502020204030204" pitchFamily="34" charset="0"/>
              </a:rPr>
              <a:t>Audit includes:</a:t>
            </a:r>
          </a:p>
          <a:p>
            <a:pPr marL="685800" lvl="2" indent="-228600">
              <a:lnSpc>
                <a:spcPct val="100000"/>
              </a:lnSpc>
              <a:spcBef>
                <a:spcPts val="600"/>
              </a:spcBef>
              <a:buClr>
                <a:srgbClr val="03324E"/>
              </a:buClr>
              <a:buSzPct val="115000"/>
              <a:buFont typeface="Calibri" panose="020F0502020204030204" pitchFamily="34" charset="0"/>
              <a:buChar char="&gt;"/>
            </a:pPr>
            <a:r>
              <a:rPr lang="en-US" sz="2000" dirty="0">
                <a:solidFill>
                  <a:srgbClr val="333333"/>
                </a:solidFill>
                <a:latin typeface="Calibri" panose="020F0502020204030204" pitchFamily="34" charset="0"/>
                <a:cs typeface="Calibri" panose="020F0502020204030204" pitchFamily="34" charset="0"/>
              </a:rPr>
              <a:t>Examining evidence on a test basis.</a:t>
            </a:r>
          </a:p>
          <a:p>
            <a:pPr marL="685800" lvl="2" indent="-228600">
              <a:lnSpc>
                <a:spcPct val="100000"/>
              </a:lnSpc>
              <a:spcBef>
                <a:spcPts val="600"/>
              </a:spcBef>
              <a:buClr>
                <a:srgbClr val="03324E"/>
              </a:buClr>
              <a:buSzPct val="115000"/>
              <a:buFont typeface="Calibri" panose="020F0502020204030204" pitchFamily="34" charset="0"/>
              <a:buChar char="&gt;"/>
            </a:pPr>
            <a:r>
              <a:rPr lang="en-US" sz="2000" dirty="0">
                <a:solidFill>
                  <a:srgbClr val="333333"/>
                </a:solidFill>
                <a:latin typeface="Calibri" panose="020F0502020204030204" pitchFamily="34" charset="0"/>
                <a:cs typeface="Calibri" panose="020F0502020204030204" pitchFamily="34" charset="0"/>
              </a:rPr>
              <a:t>Assessing accounting principles used.</a:t>
            </a:r>
          </a:p>
          <a:p>
            <a:pPr marL="685800" lvl="2" indent="-228600">
              <a:lnSpc>
                <a:spcPct val="100000"/>
              </a:lnSpc>
              <a:spcBef>
                <a:spcPts val="600"/>
              </a:spcBef>
              <a:buClr>
                <a:srgbClr val="03324E"/>
              </a:buClr>
              <a:buSzPct val="115000"/>
              <a:buFont typeface="Calibri" panose="020F0502020204030204" pitchFamily="34" charset="0"/>
              <a:buChar char="&gt;"/>
            </a:pPr>
            <a:r>
              <a:rPr lang="en-US" sz="2000" dirty="0">
                <a:solidFill>
                  <a:srgbClr val="333333"/>
                </a:solidFill>
                <a:latin typeface="Calibri" panose="020F0502020204030204" pitchFamily="34" charset="0"/>
                <a:cs typeface="Calibri" panose="020F0502020204030204" pitchFamily="34" charset="0"/>
              </a:rPr>
              <a:t>Evaluating overall presentation. </a:t>
            </a:r>
            <a:endParaRPr lang="en-US" dirty="0">
              <a:solidFill>
                <a:srgbClr val="333333"/>
              </a:solidFill>
              <a:latin typeface="Calibri" panose="020F0502020204030204" pitchFamily="34" charset="0"/>
              <a:cs typeface="Calibri" panose="020F0502020204030204" pitchFamily="34" charset="0"/>
            </a:endParaRP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The Single Audit was conducted under the Uniform Guidance</a:t>
            </a:r>
          </a:p>
          <a:p>
            <a:pPr>
              <a:lnSpc>
                <a:spcPct val="100000"/>
              </a:lnSpc>
              <a:spcBef>
                <a:spcPts val="0"/>
              </a:spcBef>
              <a:buNone/>
            </a:pPr>
            <a:endParaRPr lang="en-US" sz="2200" i="1" dirty="0">
              <a:solidFill>
                <a:srgbClr val="333333"/>
              </a:solidFill>
              <a:cs typeface="Calibri"/>
            </a:endParaRPr>
          </a:p>
          <a:p>
            <a:pPr>
              <a:lnSpc>
                <a:spcPct val="100000"/>
              </a:lnSpc>
              <a:spcBef>
                <a:spcPts val="0"/>
              </a:spcBef>
              <a:buNone/>
            </a:pPr>
            <a:endParaRPr lang="en-US" sz="7200" dirty="0">
              <a:solidFill>
                <a:srgbClr val="6C6B6C"/>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sz="1800" dirty="0">
              <a:solidFill>
                <a:srgbClr val="080808"/>
              </a:solidFill>
              <a:cs typeface="Calibri"/>
            </a:endParaRPr>
          </a:p>
          <a:p>
            <a:pPr>
              <a:buFont typeface="Wingdings" pitchFamily="2" charset="2"/>
              <a:buNone/>
            </a:pPr>
            <a:endParaRPr lang="en-US" sz="1900" dirty="0">
              <a:solidFill>
                <a:srgbClr val="080808"/>
              </a:solidFill>
              <a:latin typeface="Calibri"/>
              <a:cs typeface="Calibri"/>
            </a:endParaRPr>
          </a:p>
          <a:p>
            <a:pPr>
              <a:buFont typeface="Wingdings" pitchFamily="2" charset="2"/>
              <a:buNone/>
            </a:pPr>
            <a:endParaRPr lang="en-US" dirty="0">
              <a:solidFill>
                <a:srgbClr val="080808"/>
              </a:solidFill>
              <a:latin typeface="Calibri"/>
              <a:cs typeface="Calibri"/>
            </a:endParaRPr>
          </a:p>
          <a:p>
            <a:pPr>
              <a:buFont typeface="Wingdings" pitchFamily="2" charset="2"/>
              <a:buNone/>
            </a:pPr>
            <a:endParaRPr lang="en-US" sz="3100" dirty="0">
              <a:solidFill>
                <a:srgbClr val="080808"/>
              </a:solidFill>
              <a:latin typeface="Calibri"/>
              <a:cs typeface="Calibri"/>
            </a:endParaRPr>
          </a:p>
          <a:p>
            <a:endParaRPr lang="en-US" sz="3200" dirty="0">
              <a:solidFill>
                <a:srgbClr val="080808"/>
              </a:solidFill>
              <a:latin typeface="Calibri"/>
              <a:cs typeface="Calibri"/>
            </a:endParaRPr>
          </a:p>
        </p:txBody>
      </p:sp>
      <p:grpSp>
        <p:nvGrpSpPr>
          <p:cNvPr id="7" name="Group 6">
            <a:extLst>
              <a:ext uri="{FF2B5EF4-FFF2-40B4-BE49-F238E27FC236}">
                <a16:creationId xmlns:a16="http://schemas.microsoft.com/office/drawing/2014/main" id="{6C477873-04ED-33E1-A76A-FD3BBCA151DC}"/>
              </a:ext>
            </a:extLst>
          </p:cNvPr>
          <p:cNvGrpSpPr/>
          <p:nvPr/>
        </p:nvGrpSpPr>
        <p:grpSpPr>
          <a:xfrm flipH="1" flipV="1">
            <a:off x="107269" y="5580142"/>
            <a:ext cx="2415036" cy="955407"/>
            <a:chOff x="1717964" y="2199759"/>
            <a:chExt cx="8530954" cy="3374914"/>
          </a:xfrm>
        </p:grpSpPr>
        <p:grpSp>
          <p:nvGrpSpPr>
            <p:cNvPr id="9" name="Group 8">
              <a:extLst>
                <a:ext uri="{FF2B5EF4-FFF2-40B4-BE49-F238E27FC236}">
                  <a16:creationId xmlns:a16="http://schemas.microsoft.com/office/drawing/2014/main" id="{4FD4BBE1-E153-6D50-0E22-F31468A1F754}"/>
                </a:ext>
              </a:extLst>
            </p:cNvPr>
            <p:cNvGrpSpPr/>
            <p:nvPr/>
          </p:nvGrpSpPr>
          <p:grpSpPr>
            <a:xfrm>
              <a:off x="1717964" y="2199759"/>
              <a:ext cx="8530954" cy="3374914"/>
              <a:chOff x="1717964" y="2199759"/>
              <a:chExt cx="8530954" cy="3374914"/>
            </a:xfrm>
          </p:grpSpPr>
          <p:sp>
            <p:nvSpPr>
              <p:cNvPr id="14" name="Hexagon 13">
                <a:extLst>
                  <a:ext uri="{FF2B5EF4-FFF2-40B4-BE49-F238E27FC236}">
                    <a16:creationId xmlns:a16="http://schemas.microsoft.com/office/drawing/2014/main" id="{756C56BA-0E18-5DD7-102C-FB13A76193AE}"/>
                  </a:ext>
                </a:extLst>
              </p:cNvPr>
              <p:cNvSpPr/>
              <p:nvPr/>
            </p:nvSpPr>
            <p:spPr>
              <a:xfrm>
                <a:off x="3739568" y="2199759"/>
                <a:ext cx="2447636" cy="2216727"/>
              </a:xfrm>
              <a:prstGeom prst="hexagon">
                <a:avLst/>
              </a:prstGeom>
              <a:solidFill>
                <a:srgbClr val="D2D180"/>
              </a:solidFill>
              <a:ln>
                <a:solidFill>
                  <a:srgbClr val="D2D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820C965F-5D8F-8D19-A328-7F7C21ADE181}"/>
                  </a:ext>
                </a:extLst>
              </p:cNvPr>
              <p:cNvSpPr/>
              <p:nvPr/>
            </p:nvSpPr>
            <p:spPr>
              <a:xfrm>
                <a:off x="7801282" y="2205021"/>
                <a:ext cx="2447636" cy="2216727"/>
              </a:xfrm>
              <a:prstGeom prst="hexagon">
                <a:avLst/>
              </a:prstGeom>
              <a:solidFill>
                <a:srgbClr val="5A7F9B"/>
              </a:solidFill>
              <a:ln>
                <a:solidFill>
                  <a:srgbClr val="5A7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2A224B8C-51E5-0F3D-AA0A-4180BE3E7DF9}"/>
                  </a:ext>
                </a:extLst>
              </p:cNvPr>
              <p:cNvSpPr/>
              <p:nvPr/>
            </p:nvSpPr>
            <p:spPr>
              <a:xfrm>
                <a:off x="1717964" y="3357946"/>
                <a:ext cx="2447636" cy="2216727"/>
              </a:xfrm>
              <a:prstGeom prst="hexagon">
                <a:avLst/>
              </a:prstGeom>
              <a:solidFill>
                <a:srgbClr val="A09F2B"/>
              </a:solidFill>
              <a:ln>
                <a:solidFill>
                  <a:srgbClr val="A09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35E9DED6-7CB1-DE11-4D91-F5674EF46DD2}"/>
                  </a:ext>
                </a:extLst>
              </p:cNvPr>
              <p:cNvSpPr/>
              <p:nvPr/>
            </p:nvSpPr>
            <p:spPr>
              <a:xfrm>
                <a:off x="5761172" y="3357946"/>
                <a:ext cx="2447636" cy="2216727"/>
              </a:xfrm>
              <a:prstGeom prst="hexagon">
                <a:avLst/>
              </a:prstGeom>
              <a:solidFill>
                <a:srgbClr val="9FCCE0"/>
              </a:solidFill>
              <a:ln>
                <a:solidFill>
                  <a:srgbClr val="9FC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exagon 9">
              <a:extLst>
                <a:ext uri="{FF2B5EF4-FFF2-40B4-BE49-F238E27FC236}">
                  <a16:creationId xmlns:a16="http://schemas.microsoft.com/office/drawing/2014/main" id="{47F405FA-CFA1-D976-53D0-21669AEADB3F}"/>
                </a:ext>
              </a:extLst>
            </p:cNvPr>
            <p:cNvSpPr/>
            <p:nvPr/>
          </p:nvSpPr>
          <p:spPr>
            <a:xfrm>
              <a:off x="2031409" y="3691333"/>
              <a:ext cx="1802240" cy="1549951"/>
            </a:xfrm>
            <a:prstGeom prst="hexagon">
              <a:avLst/>
            </a:prstGeom>
            <a:solidFill>
              <a:srgbClr val="A09F2B"/>
            </a:solidFill>
            <a:ln>
              <a:solidFill>
                <a:srgbClr val="A09F2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11" name="Hexagon 10">
              <a:extLst>
                <a:ext uri="{FF2B5EF4-FFF2-40B4-BE49-F238E27FC236}">
                  <a16:creationId xmlns:a16="http://schemas.microsoft.com/office/drawing/2014/main" id="{D7F287D3-A578-48D9-3227-F7771B7B6CA1}"/>
                </a:ext>
              </a:extLst>
            </p:cNvPr>
            <p:cNvSpPr/>
            <p:nvPr/>
          </p:nvSpPr>
          <p:spPr>
            <a:xfrm>
              <a:off x="4040979" y="2533146"/>
              <a:ext cx="1802240" cy="1549951"/>
            </a:xfrm>
            <a:prstGeom prst="hexagon">
              <a:avLst/>
            </a:prstGeom>
            <a:solidFill>
              <a:srgbClr val="D2D180"/>
            </a:solidFill>
            <a:ln>
              <a:solidFill>
                <a:srgbClr val="D2D1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869189A1-0E2D-EA81-13AB-A736BB2F05D0}"/>
                </a:ext>
              </a:extLst>
            </p:cNvPr>
            <p:cNvSpPr/>
            <p:nvPr/>
          </p:nvSpPr>
          <p:spPr>
            <a:xfrm>
              <a:off x="6086910" y="3730633"/>
              <a:ext cx="1802240" cy="1549951"/>
            </a:xfrm>
            <a:prstGeom prst="hexagon">
              <a:avLst/>
            </a:prstGeom>
            <a:solidFill>
              <a:srgbClr val="9FCCE0"/>
            </a:solidFill>
            <a:ln>
              <a:solidFill>
                <a:srgbClr val="9FCC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0" dirty="0"/>
            </a:p>
          </p:txBody>
        </p:sp>
        <p:sp>
          <p:nvSpPr>
            <p:cNvPr id="13" name="Hexagon 12">
              <a:extLst>
                <a:ext uri="{FF2B5EF4-FFF2-40B4-BE49-F238E27FC236}">
                  <a16:creationId xmlns:a16="http://schemas.microsoft.com/office/drawing/2014/main" id="{FBF16B2D-3352-667E-1DBE-0322B06A9FB8}"/>
                </a:ext>
              </a:extLst>
            </p:cNvPr>
            <p:cNvSpPr/>
            <p:nvPr/>
          </p:nvSpPr>
          <p:spPr>
            <a:xfrm>
              <a:off x="8123980" y="2582970"/>
              <a:ext cx="1802240" cy="1549951"/>
            </a:xfrm>
            <a:prstGeom prst="hexagon">
              <a:avLst/>
            </a:prstGeom>
            <a:solidFill>
              <a:srgbClr val="5A7F9B"/>
            </a:solidFill>
            <a:ln>
              <a:solidFill>
                <a:srgbClr val="5A7F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939AEC62-AA7C-AE4C-0AC2-0FB3A3A1B8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7361" y="5600228"/>
            <a:ext cx="2707370" cy="1003890"/>
          </a:xfrm>
          <a:prstGeom prst="rect">
            <a:avLst/>
          </a:prstGeom>
        </p:spPr>
      </p:pic>
    </p:spTree>
    <p:extLst>
      <p:ext uri="{BB962C8B-B14F-4D97-AF65-F5344CB8AC3E}">
        <p14:creationId xmlns:p14="http://schemas.microsoft.com/office/powerpoint/2010/main" val="117210641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B5B27-C06D-545E-846F-E3711701EA6E}"/>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BCE3580D-A2AF-0B58-6EDA-A17197D03FBF}"/>
              </a:ext>
            </a:extLst>
          </p:cNvPr>
          <p:cNvGrpSpPr/>
          <p:nvPr/>
        </p:nvGrpSpPr>
        <p:grpSpPr>
          <a:xfrm>
            <a:off x="0" y="0"/>
            <a:ext cx="12192000" cy="1041692"/>
            <a:chOff x="109729" y="1295879"/>
            <a:chExt cx="12191999" cy="1364955"/>
          </a:xfrm>
        </p:grpSpPr>
        <p:pic>
          <p:nvPicPr>
            <p:cNvPr id="6" name="Picture 5" descr="A picture containing motorcycle, black, wall&#10;&#10;Description generated with very high confidence">
              <a:extLst>
                <a:ext uri="{FF2B5EF4-FFF2-40B4-BE49-F238E27FC236}">
                  <a16:creationId xmlns:a16="http://schemas.microsoft.com/office/drawing/2014/main" id="{592840DB-397A-BA1C-2F02-C4B63DF7BB0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2446351" y="-1040739"/>
              <a:ext cx="1364950" cy="6038193"/>
            </a:xfrm>
            <a:prstGeom prst="rect">
              <a:avLst/>
            </a:prstGeom>
          </p:spPr>
        </p:pic>
        <p:pic>
          <p:nvPicPr>
            <p:cNvPr id="8" name="Picture 7" descr="A picture containing motorcycle, black, wall&#10;&#10;Description generated with very high confidence">
              <a:extLst>
                <a:ext uri="{FF2B5EF4-FFF2-40B4-BE49-F238E27FC236}">
                  <a16:creationId xmlns:a16="http://schemas.microsoft.com/office/drawing/2014/main" id="{0BE7E545-3114-D56E-77C7-A377B10AD151}"/>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8542349" y="-1098545"/>
              <a:ext cx="1364955" cy="6153803"/>
            </a:xfrm>
            <a:prstGeom prst="rect">
              <a:avLst/>
            </a:prstGeom>
          </p:spPr>
        </p:pic>
      </p:grpSp>
      <p:sp>
        <p:nvSpPr>
          <p:cNvPr id="3" name="Rectangle 2">
            <a:extLst>
              <a:ext uri="{FF2B5EF4-FFF2-40B4-BE49-F238E27FC236}">
                <a16:creationId xmlns:a16="http://schemas.microsoft.com/office/drawing/2014/main" id="{5630FC5D-00A4-E931-172B-14CBAFF45B1F}"/>
              </a:ext>
            </a:extLst>
          </p:cNvPr>
          <p:cNvSpPr>
            <a:spLocks noChangeAspect="1"/>
          </p:cNvSpPr>
          <p:nvPr/>
        </p:nvSpPr>
        <p:spPr>
          <a:xfrm>
            <a:off x="0" y="2"/>
            <a:ext cx="12192000" cy="1048282"/>
          </a:xfrm>
          <a:prstGeom prst="rect">
            <a:avLst/>
          </a:prstGeom>
          <a:solidFill>
            <a:srgbClr val="05334E">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5334E"/>
              </a:solidFill>
            </a:endParaRPr>
          </a:p>
        </p:txBody>
      </p:sp>
      <p:sp>
        <p:nvSpPr>
          <p:cNvPr id="25" name="Rectangle 24">
            <a:extLst>
              <a:ext uri="{FF2B5EF4-FFF2-40B4-BE49-F238E27FC236}">
                <a16:creationId xmlns:a16="http://schemas.microsoft.com/office/drawing/2014/main" id="{BBC3F006-65FF-A575-5275-1E7B05619FE1}"/>
              </a:ext>
            </a:extLst>
          </p:cNvPr>
          <p:cNvSpPr>
            <a:spLocks noChangeAspect="1"/>
          </p:cNvSpPr>
          <p:nvPr/>
        </p:nvSpPr>
        <p:spPr>
          <a:xfrm>
            <a:off x="0" y="6648625"/>
            <a:ext cx="12191999" cy="209377"/>
          </a:xfrm>
          <a:prstGeom prst="rect">
            <a:avLst/>
          </a:prstGeom>
          <a:gradFill>
            <a:gsLst>
              <a:gs pos="0">
                <a:srgbClr val="9FCCE0"/>
              </a:gs>
              <a:gs pos="54000">
                <a:srgbClr val="5A7F9B"/>
              </a:gs>
              <a:gs pos="100000">
                <a:srgbClr val="05334E"/>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76FC421-1633-0D73-029A-29328A5461B8}"/>
              </a:ext>
            </a:extLst>
          </p:cNvPr>
          <p:cNvSpPr txBox="1"/>
          <p:nvPr/>
        </p:nvSpPr>
        <p:spPr>
          <a:xfrm>
            <a:off x="-804672" y="6615652"/>
            <a:ext cx="4190999" cy="246221"/>
          </a:xfrm>
          <a:prstGeom prst="rect">
            <a:avLst/>
          </a:prstGeom>
          <a:noFill/>
        </p:spPr>
        <p:txBody>
          <a:bodyPr wrap="square" rtlCol="0">
            <a:spAutoFit/>
          </a:bodyPr>
          <a:lstStyle/>
          <a:p>
            <a:pPr algn="ctr">
              <a:defRPr/>
            </a:pPr>
            <a:r>
              <a:rPr lang="en-US" sz="1000" i="1" dirty="0">
                <a:solidFill>
                  <a:schemeClr val="bg1"/>
                </a:solidFill>
                <a:latin typeface="Calibri"/>
              </a:rPr>
              <a:t>Copyright © 2026 Belfint, Lyons &amp; Shuman, P.A.</a:t>
            </a:r>
            <a:endParaRPr lang="en-US" sz="1000" dirty="0">
              <a:solidFill>
                <a:schemeClr val="bg1"/>
              </a:solidFill>
              <a:latin typeface="Calibri"/>
            </a:endParaRPr>
          </a:p>
        </p:txBody>
      </p:sp>
      <p:sp>
        <p:nvSpPr>
          <p:cNvPr id="23" name="TextBox 22">
            <a:extLst>
              <a:ext uri="{FF2B5EF4-FFF2-40B4-BE49-F238E27FC236}">
                <a16:creationId xmlns:a16="http://schemas.microsoft.com/office/drawing/2014/main" id="{ACDFB90C-273B-7D03-AE31-21D677C30368}"/>
              </a:ext>
            </a:extLst>
          </p:cNvPr>
          <p:cNvSpPr txBox="1">
            <a:spLocks noChangeAspect="1"/>
          </p:cNvSpPr>
          <p:nvPr/>
        </p:nvSpPr>
        <p:spPr>
          <a:xfrm>
            <a:off x="117457" y="240863"/>
            <a:ext cx="10296365" cy="584775"/>
          </a:xfrm>
          <a:prstGeom prst="rect">
            <a:avLst/>
          </a:prstGeom>
          <a:noFill/>
          <a:ln>
            <a:noFill/>
          </a:ln>
        </p:spPr>
        <p:txBody>
          <a:bodyPr wrap="square" rtlCol="0">
            <a:spAutoFit/>
          </a:bodyPr>
          <a:lstStyle/>
          <a:p>
            <a:r>
              <a:rPr lang="en-US" sz="3200" b="1" dirty="0">
                <a:solidFill>
                  <a:schemeClr val="bg1"/>
                </a:solidFill>
                <a:latin typeface="Garamond" panose="02020404030301010803" pitchFamily="18" charset="0"/>
              </a:rPr>
              <a:t>Executive Summary</a:t>
            </a:r>
          </a:p>
        </p:txBody>
      </p:sp>
      <p:sp>
        <p:nvSpPr>
          <p:cNvPr id="4" name="Rectangle 3">
            <a:extLst>
              <a:ext uri="{FF2B5EF4-FFF2-40B4-BE49-F238E27FC236}">
                <a16:creationId xmlns:a16="http://schemas.microsoft.com/office/drawing/2014/main" id="{4C186D60-3B4D-72C2-B9F4-9FE433521853}"/>
              </a:ext>
            </a:extLst>
          </p:cNvPr>
          <p:cNvSpPr/>
          <p:nvPr/>
        </p:nvSpPr>
        <p:spPr>
          <a:xfrm>
            <a:off x="9910355" y="6252754"/>
            <a:ext cx="627017" cy="395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ubtitle 5">
            <a:extLst>
              <a:ext uri="{FF2B5EF4-FFF2-40B4-BE49-F238E27FC236}">
                <a16:creationId xmlns:a16="http://schemas.microsoft.com/office/drawing/2014/main" id="{05ACC1A3-4DF2-2AAD-BA90-6EEC110B11D6}"/>
              </a:ext>
            </a:extLst>
          </p:cNvPr>
          <p:cNvSpPr txBox="1">
            <a:spLocks/>
          </p:cNvSpPr>
          <p:nvPr/>
        </p:nvSpPr>
        <p:spPr>
          <a:xfrm>
            <a:off x="198622" y="1277858"/>
            <a:ext cx="9954116" cy="353652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Unmodified opinion on the financial statements</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One material weakness (financial reporting close)</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Two significant deficiencies (HR – payroll superusers; HR – timecard approvals)</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No Single Audit findings</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Unmodified opinion on Major federal programs </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Major new accounting standards to prepare for in FY 2026 &amp; FY 2027</a:t>
            </a:r>
          </a:p>
          <a:p>
            <a:pPr>
              <a:lnSpc>
                <a:spcPct val="100000"/>
              </a:lnSpc>
              <a:spcBef>
                <a:spcPts val="0"/>
              </a:spcBef>
              <a:buNone/>
            </a:pPr>
            <a:endParaRPr lang="en-US" sz="2200" i="1" dirty="0">
              <a:solidFill>
                <a:srgbClr val="333333"/>
              </a:solidFill>
              <a:cs typeface="Calibri"/>
            </a:endParaRPr>
          </a:p>
          <a:p>
            <a:pPr>
              <a:lnSpc>
                <a:spcPct val="100000"/>
              </a:lnSpc>
              <a:spcBef>
                <a:spcPts val="0"/>
              </a:spcBef>
              <a:buNone/>
            </a:pPr>
            <a:endParaRPr lang="en-US" sz="7200" dirty="0">
              <a:solidFill>
                <a:srgbClr val="6C6B6C"/>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sz="1800" dirty="0">
              <a:solidFill>
                <a:srgbClr val="080808"/>
              </a:solidFill>
              <a:cs typeface="Calibri"/>
            </a:endParaRPr>
          </a:p>
          <a:p>
            <a:pPr>
              <a:buFont typeface="Wingdings" pitchFamily="2" charset="2"/>
              <a:buNone/>
            </a:pPr>
            <a:endParaRPr lang="en-US" sz="1900" dirty="0">
              <a:solidFill>
                <a:srgbClr val="080808"/>
              </a:solidFill>
              <a:latin typeface="Calibri"/>
              <a:cs typeface="Calibri"/>
            </a:endParaRPr>
          </a:p>
          <a:p>
            <a:pPr>
              <a:buFont typeface="Wingdings" pitchFamily="2" charset="2"/>
              <a:buNone/>
            </a:pPr>
            <a:endParaRPr lang="en-US" dirty="0">
              <a:solidFill>
                <a:srgbClr val="080808"/>
              </a:solidFill>
              <a:latin typeface="Calibri"/>
              <a:cs typeface="Calibri"/>
            </a:endParaRPr>
          </a:p>
          <a:p>
            <a:pPr>
              <a:buFont typeface="Wingdings" pitchFamily="2" charset="2"/>
              <a:buNone/>
            </a:pPr>
            <a:endParaRPr lang="en-US" sz="3100" dirty="0">
              <a:solidFill>
                <a:srgbClr val="080808"/>
              </a:solidFill>
              <a:latin typeface="Calibri"/>
              <a:cs typeface="Calibri"/>
            </a:endParaRPr>
          </a:p>
          <a:p>
            <a:endParaRPr lang="en-US" sz="3200" dirty="0">
              <a:solidFill>
                <a:srgbClr val="080808"/>
              </a:solidFill>
              <a:latin typeface="Calibri"/>
              <a:cs typeface="Calibri"/>
            </a:endParaRPr>
          </a:p>
        </p:txBody>
      </p:sp>
      <p:grpSp>
        <p:nvGrpSpPr>
          <p:cNvPr id="7" name="Group 6">
            <a:extLst>
              <a:ext uri="{FF2B5EF4-FFF2-40B4-BE49-F238E27FC236}">
                <a16:creationId xmlns:a16="http://schemas.microsoft.com/office/drawing/2014/main" id="{0CA1EEF3-1318-572A-8CB2-E21E3A2283EF}"/>
              </a:ext>
            </a:extLst>
          </p:cNvPr>
          <p:cNvGrpSpPr/>
          <p:nvPr/>
        </p:nvGrpSpPr>
        <p:grpSpPr>
          <a:xfrm flipH="1" flipV="1">
            <a:off x="107269" y="5580142"/>
            <a:ext cx="2415036" cy="955407"/>
            <a:chOff x="1717964" y="2199759"/>
            <a:chExt cx="8530954" cy="3374914"/>
          </a:xfrm>
        </p:grpSpPr>
        <p:grpSp>
          <p:nvGrpSpPr>
            <p:cNvPr id="9" name="Group 8">
              <a:extLst>
                <a:ext uri="{FF2B5EF4-FFF2-40B4-BE49-F238E27FC236}">
                  <a16:creationId xmlns:a16="http://schemas.microsoft.com/office/drawing/2014/main" id="{1993211A-0C0C-EBDC-2BF8-3F6991DA54E8}"/>
                </a:ext>
              </a:extLst>
            </p:cNvPr>
            <p:cNvGrpSpPr/>
            <p:nvPr/>
          </p:nvGrpSpPr>
          <p:grpSpPr>
            <a:xfrm>
              <a:off x="1717964" y="2199759"/>
              <a:ext cx="8530954" cy="3374914"/>
              <a:chOff x="1717964" y="2199759"/>
              <a:chExt cx="8530954" cy="3374914"/>
            </a:xfrm>
          </p:grpSpPr>
          <p:sp>
            <p:nvSpPr>
              <p:cNvPr id="14" name="Hexagon 13">
                <a:extLst>
                  <a:ext uri="{FF2B5EF4-FFF2-40B4-BE49-F238E27FC236}">
                    <a16:creationId xmlns:a16="http://schemas.microsoft.com/office/drawing/2014/main" id="{5F065838-586E-8BD7-9E03-57C9BEE45757}"/>
                  </a:ext>
                </a:extLst>
              </p:cNvPr>
              <p:cNvSpPr/>
              <p:nvPr/>
            </p:nvSpPr>
            <p:spPr>
              <a:xfrm>
                <a:off x="3739568" y="2199759"/>
                <a:ext cx="2447636" cy="2216727"/>
              </a:xfrm>
              <a:prstGeom prst="hexagon">
                <a:avLst/>
              </a:prstGeom>
              <a:solidFill>
                <a:srgbClr val="D2D180"/>
              </a:solidFill>
              <a:ln>
                <a:solidFill>
                  <a:srgbClr val="D2D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34427050-13A4-C479-AE41-948B61D16CF1}"/>
                  </a:ext>
                </a:extLst>
              </p:cNvPr>
              <p:cNvSpPr/>
              <p:nvPr/>
            </p:nvSpPr>
            <p:spPr>
              <a:xfrm>
                <a:off x="7801282" y="2205021"/>
                <a:ext cx="2447636" cy="2216727"/>
              </a:xfrm>
              <a:prstGeom prst="hexagon">
                <a:avLst/>
              </a:prstGeom>
              <a:solidFill>
                <a:srgbClr val="5A7F9B"/>
              </a:solidFill>
              <a:ln>
                <a:solidFill>
                  <a:srgbClr val="5A7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2E441AED-8A06-F552-1939-3674CF0AF581}"/>
                  </a:ext>
                </a:extLst>
              </p:cNvPr>
              <p:cNvSpPr/>
              <p:nvPr/>
            </p:nvSpPr>
            <p:spPr>
              <a:xfrm>
                <a:off x="1717964" y="3357946"/>
                <a:ext cx="2447636" cy="2216727"/>
              </a:xfrm>
              <a:prstGeom prst="hexagon">
                <a:avLst/>
              </a:prstGeom>
              <a:solidFill>
                <a:srgbClr val="A09F2B"/>
              </a:solidFill>
              <a:ln>
                <a:solidFill>
                  <a:srgbClr val="A09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1C2564E3-3DFB-34F2-8AC9-E9B7C6A013B9}"/>
                  </a:ext>
                </a:extLst>
              </p:cNvPr>
              <p:cNvSpPr/>
              <p:nvPr/>
            </p:nvSpPr>
            <p:spPr>
              <a:xfrm>
                <a:off x="5761172" y="3357946"/>
                <a:ext cx="2447636" cy="2216727"/>
              </a:xfrm>
              <a:prstGeom prst="hexagon">
                <a:avLst/>
              </a:prstGeom>
              <a:solidFill>
                <a:srgbClr val="9FCCE0"/>
              </a:solidFill>
              <a:ln>
                <a:solidFill>
                  <a:srgbClr val="9FC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exagon 9">
              <a:extLst>
                <a:ext uri="{FF2B5EF4-FFF2-40B4-BE49-F238E27FC236}">
                  <a16:creationId xmlns:a16="http://schemas.microsoft.com/office/drawing/2014/main" id="{455926F0-7953-77A8-0038-28F3B4E99254}"/>
                </a:ext>
              </a:extLst>
            </p:cNvPr>
            <p:cNvSpPr/>
            <p:nvPr/>
          </p:nvSpPr>
          <p:spPr>
            <a:xfrm>
              <a:off x="2031409" y="3691333"/>
              <a:ext cx="1802240" cy="1549951"/>
            </a:xfrm>
            <a:prstGeom prst="hexagon">
              <a:avLst/>
            </a:prstGeom>
            <a:solidFill>
              <a:srgbClr val="A09F2B"/>
            </a:solidFill>
            <a:ln>
              <a:solidFill>
                <a:srgbClr val="A09F2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11" name="Hexagon 10">
              <a:extLst>
                <a:ext uri="{FF2B5EF4-FFF2-40B4-BE49-F238E27FC236}">
                  <a16:creationId xmlns:a16="http://schemas.microsoft.com/office/drawing/2014/main" id="{EFC02F16-7CF4-929C-D69D-EA496C4F0C5B}"/>
                </a:ext>
              </a:extLst>
            </p:cNvPr>
            <p:cNvSpPr/>
            <p:nvPr/>
          </p:nvSpPr>
          <p:spPr>
            <a:xfrm>
              <a:off x="4040979" y="2533146"/>
              <a:ext cx="1802240" cy="1549951"/>
            </a:xfrm>
            <a:prstGeom prst="hexagon">
              <a:avLst/>
            </a:prstGeom>
            <a:solidFill>
              <a:srgbClr val="D2D180"/>
            </a:solidFill>
            <a:ln>
              <a:solidFill>
                <a:srgbClr val="D2D1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5D438435-0442-37E4-421C-B2A8943E2205}"/>
                </a:ext>
              </a:extLst>
            </p:cNvPr>
            <p:cNvSpPr/>
            <p:nvPr/>
          </p:nvSpPr>
          <p:spPr>
            <a:xfrm>
              <a:off x="6086910" y="3730633"/>
              <a:ext cx="1802240" cy="1549951"/>
            </a:xfrm>
            <a:prstGeom prst="hexagon">
              <a:avLst/>
            </a:prstGeom>
            <a:solidFill>
              <a:srgbClr val="9FCCE0"/>
            </a:solidFill>
            <a:ln>
              <a:solidFill>
                <a:srgbClr val="9FCC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0" dirty="0"/>
            </a:p>
          </p:txBody>
        </p:sp>
        <p:sp>
          <p:nvSpPr>
            <p:cNvPr id="13" name="Hexagon 12">
              <a:extLst>
                <a:ext uri="{FF2B5EF4-FFF2-40B4-BE49-F238E27FC236}">
                  <a16:creationId xmlns:a16="http://schemas.microsoft.com/office/drawing/2014/main" id="{2B4789BA-B1ED-C2A2-CB17-3C62A2586E84}"/>
                </a:ext>
              </a:extLst>
            </p:cNvPr>
            <p:cNvSpPr/>
            <p:nvPr/>
          </p:nvSpPr>
          <p:spPr>
            <a:xfrm>
              <a:off x="8123980" y="2582970"/>
              <a:ext cx="1802240" cy="1549951"/>
            </a:xfrm>
            <a:prstGeom prst="hexagon">
              <a:avLst/>
            </a:prstGeom>
            <a:solidFill>
              <a:srgbClr val="5A7F9B"/>
            </a:solidFill>
            <a:ln>
              <a:solidFill>
                <a:srgbClr val="5A7F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D40CFD14-8CC0-C2B7-15C6-E496680E240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7361" y="5600228"/>
            <a:ext cx="2707370" cy="1003890"/>
          </a:xfrm>
          <a:prstGeom prst="rect">
            <a:avLst/>
          </a:prstGeom>
        </p:spPr>
      </p:pic>
    </p:spTree>
    <p:extLst>
      <p:ext uri="{BB962C8B-B14F-4D97-AF65-F5344CB8AC3E}">
        <p14:creationId xmlns:p14="http://schemas.microsoft.com/office/powerpoint/2010/main" val="311240953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A9800-8117-B764-6D4F-CA0994F4A86C}"/>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ABFEE738-9041-9A06-8121-5049BB09C7CD}"/>
              </a:ext>
            </a:extLst>
          </p:cNvPr>
          <p:cNvGrpSpPr/>
          <p:nvPr/>
        </p:nvGrpSpPr>
        <p:grpSpPr>
          <a:xfrm>
            <a:off x="0" y="0"/>
            <a:ext cx="12192000" cy="1041692"/>
            <a:chOff x="109729" y="1295879"/>
            <a:chExt cx="12191999" cy="1364955"/>
          </a:xfrm>
        </p:grpSpPr>
        <p:pic>
          <p:nvPicPr>
            <p:cNvPr id="6" name="Picture 5" descr="A picture containing motorcycle, black, wall&#10;&#10;Description generated with very high confidence">
              <a:extLst>
                <a:ext uri="{FF2B5EF4-FFF2-40B4-BE49-F238E27FC236}">
                  <a16:creationId xmlns:a16="http://schemas.microsoft.com/office/drawing/2014/main" id="{A88079BB-856C-52A9-08C0-13CBBC4C63E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2446351" y="-1040739"/>
              <a:ext cx="1364950" cy="6038193"/>
            </a:xfrm>
            <a:prstGeom prst="rect">
              <a:avLst/>
            </a:prstGeom>
          </p:spPr>
        </p:pic>
        <p:pic>
          <p:nvPicPr>
            <p:cNvPr id="8" name="Picture 7" descr="A picture containing motorcycle, black, wall&#10;&#10;Description generated with very high confidence">
              <a:extLst>
                <a:ext uri="{FF2B5EF4-FFF2-40B4-BE49-F238E27FC236}">
                  <a16:creationId xmlns:a16="http://schemas.microsoft.com/office/drawing/2014/main" id="{C29F4323-A6D1-C1D2-9FDD-D287E3570671}"/>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8542349" y="-1098545"/>
              <a:ext cx="1364955" cy="6153803"/>
            </a:xfrm>
            <a:prstGeom prst="rect">
              <a:avLst/>
            </a:prstGeom>
          </p:spPr>
        </p:pic>
      </p:grpSp>
      <p:sp>
        <p:nvSpPr>
          <p:cNvPr id="3" name="Rectangle 2">
            <a:extLst>
              <a:ext uri="{FF2B5EF4-FFF2-40B4-BE49-F238E27FC236}">
                <a16:creationId xmlns:a16="http://schemas.microsoft.com/office/drawing/2014/main" id="{B63A7B8B-5F6F-B519-5035-86996B0BA36F}"/>
              </a:ext>
            </a:extLst>
          </p:cNvPr>
          <p:cNvSpPr>
            <a:spLocks noChangeAspect="1"/>
          </p:cNvSpPr>
          <p:nvPr/>
        </p:nvSpPr>
        <p:spPr>
          <a:xfrm>
            <a:off x="0" y="2"/>
            <a:ext cx="12192000" cy="1048282"/>
          </a:xfrm>
          <a:prstGeom prst="rect">
            <a:avLst/>
          </a:prstGeom>
          <a:solidFill>
            <a:srgbClr val="05334E">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5334E"/>
              </a:solidFill>
            </a:endParaRPr>
          </a:p>
        </p:txBody>
      </p:sp>
      <p:sp>
        <p:nvSpPr>
          <p:cNvPr id="25" name="Rectangle 24">
            <a:extLst>
              <a:ext uri="{FF2B5EF4-FFF2-40B4-BE49-F238E27FC236}">
                <a16:creationId xmlns:a16="http://schemas.microsoft.com/office/drawing/2014/main" id="{C0ACE852-8483-BBDF-608D-9F468AFE521C}"/>
              </a:ext>
            </a:extLst>
          </p:cNvPr>
          <p:cNvSpPr>
            <a:spLocks noChangeAspect="1"/>
          </p:cNvSpPr>
          <p:nvPr/>
        </p:nvSpPr>
        <p:spPr>
          <a:xfrm>
            <a:off x="0" y="6648625"/>
            <a:ext cx="12191999" cy="209377"/>
          </a:xfrm>
          <a:prstGeom prst="rect">
            <a:avLst/>
          </a:prstGeom>
          <a:gradFill>
            <a:gsLst>
              <a:gs pos="0">
                <a:srgbClr val="9FCCE0"/>
              </a:gs>
              <a:gs pos="54000">
                <a:srgbClr val="5A7F9B"/>
              </a:gs>
              <a:gs pos="100000">
                <a:srgbClr val="05334E"/>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AC98D2C-4352-F2FE-C223-A4CB220E2000}"/>
              </a:ext>
            </a:extLst>
          </p:cNvPr>
          <p:cNvSpPr txBox="1"/>
          <p:nvPr/>
        </p:nvSpPr>
        <p:spPr>
          <a:xfrm>
            <a:off x="-804672" y="6615652"/>
            <a:ext cx="4190999" cy="246221"/>
          </a:xfrm>
          <a:prstGeom prst="rect">
            <a:avLst/>
          </a:prstGeom>
          <a:noFill/>
        </p:spPr>
        <p:txBody>
          <a:bodyPr wrap="square" rtlCol="0">
            <a:spAutoFit/>
          </a:bodyPr>
          <a:lstStyle/>
          <a:p>
            <a:pPr algn="ctr">
              <a:defRPr/>
            </a:pPr>
            <a:r>
              <a:rPr lang="en-US" sz="1000" i="1" dirty="0">
                <a:solidFill>
                  <a:schemeClr val="bg1"/>
                </a:solidFill>
                <a:latin typeface="Calibri"/>
              </a:rPr>
              <a:t>Copyright © 2026 Belfint, Lyons &amp; Shuman, P.A.</a:t>
            </a:r>
            <a:endParaRPr lang="en-US" sz="1000" dirty="0">
              <a:solidFill>
                <a:schemeClr val="bg1"/>
              </a:solidFill>
              <a:latin typeface="Calibri"/>
            </a:endParaRPr>
          </a:p>
        </p:txBody>
      </p:sp>
      <p:sp>
        <p:nvSpPr>
          <p:cNvPr id="23" name="TextBox 22">
            <a:extLst>
              <a:ext uri="{FF2B5EF4-FFF2-40B4-BE49-F238E27FC236}">
                <a16:creationId xmlns:a16="http://schemas.microsoft.com/office/drawing/2014/main" id="{1C5BCC3F-D76C-04FD-D1D1-122C1295BBEE}"/>
              </a:ext>
            </a:extLst>
          </p:cNvPr>
          <p:cNvSpPr txBox="1">
            <a:spLocks noChangeAspect="1"/>
          </p:cNvSpPr>
          <p:nvPr/>
        </p:nvSpPr>
        <p:spPr>
          <a:xfrm>
            <a:off x="117457" y="240863"/>
            <a:ext cx="10296365" cy="584775"/>
          </a:xfrm>
          <a:prstGeom prst="rect">
            <a:avLst/>
          </a:prstGeom>
          <a:noFill/>
          <a:ln>
            <a:noFill/>
          </a:ln>
        </p:spPr>
        <p:txBody>
          <a:bodyPr wrap="square" rtlCol="0">
            <a:spAutoFit/>
          </a:bodyPr>
          <a:lstStyle/>
          <a:p>
            <a:r>
              <a:rPr lang="en-US" sz="3200" b="1" dirty="0">
                <a:solidFill>
                  <a:schemeClr val="bg1"/>
                </a:solidFill>
                <a:latin typeface="Garamond" panose="02020404030301010803" pitchFamily="18" charset="0"/>
              </a:rPr>
              <a:t>Management’s Responsibilities</a:t>
            </a:r>
          </a:p>
        </p:txBody>
      </p:sp>
      <p:sp>
        <p:nvSpPr>
          <p:cNvPr id="4" name="Rectangle 3">
            <a:extLst>
              <a:ext uri="{FF2B5EF4-FFF2-40B4-BE49-F238E27FC236}">
                <a16:creationId xmlns:a16="http://schemas.microsoft.com/office/drawing/2014/main" id="{BBE75955-9A28-523F-1F63-290856E5DE9B}"/>
              </a:ext>
            </a:extLst>
          </p:cNvPr>
          <p:cNvSpPr/>
          <p:nvPr/>
        </p:nvSpPr>
        <p:spPr>
          <a:xfrm>
            <a:off x="9910355" y="6252754"/>
            <a:ext cx="627017" cy="395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ubtitle 5">
            <a:extLst>
              <a:ext uri="{FF2B5EF4-FFF2-40B4-BE49-F238E27FC236}">
                <a16:creationId xmlns:a16="http://schemas.microsoft.com/office/drawing/2014/main" id="{C18A06DE-3F26-135D-AE61-1BEE4072DC7B}"/>
              </a:ext>
            </a:extLst>
          </p:cNvPr>
          <p:cNvSpPr txBox="1">
            <a:spLocks/>
          </p:cNvSpPr>
          <p:nvPr/>
        </p:nvSpPr>
        <p:spPr>
          <a:xfrm>
            <a:off x="198622" y="1277858"/>
            <a:ext cx="9954116" cy="353652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Preparation and fair presentation of financial statements</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Design, implementation, and maintenance of internal control</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Compliance with laws, regulations, contracts, and grant requirements</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Selection and application of accounting policies</a:t>
            </a:r>
          </a:p>
          <a:p>
            <a:pPr>
              <a:lnSpc>
                <a:spcPct val="100000"/>
              </a:lnSpc>
              <a:spcBef>
                <a:spcPts val="0"/>
              </a:spcBef>
              <a:buNone/>
            </a:pPr>
            <a:endParaRPr lang="en-US" sz="2200" i="1" dirty="0">
              <a:solidFill>
                <a:srgbClr val="333333"/>
              </a:solidFill>
              <a:cs typeface="Calibri"/>
            </a:endParaRPr>
          </a:p>
          <a:p>
            <a:pPr>
              <a:lnSpc>
                <a:spcPct val="100000"/>
              </a:lnSpc>
              <a:spcBef>
                <a:spcPts val="0"/>
              </a:spcBef>
              <a:buNone/>
            </a:pPr>
            <a:endParaRPr lang="en-US" sz="7200" dirty="0">
              <a:solidFill>
                <a:srgbClr val="6C6B6C"/>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sz="1800" dirty="0">
              <a:solidFill>
                <a:srgbClr val="080808"/>
              </a:solidFill>
              <a:cs typeface="Calibri"/>
            </a:endParaRPr>
          </a:p>
          <a:p>
            <a:pPr>
              <a:buFont typeface="Wingdings" pitchFamily="2" charset="2"/>
              <a:buNone/>
            </a:pPr>
            <a:endParaRPr lang="en-US" sz="1900" dirty="0">
              <a:solidFill>
                <a:srgbClr val="080808"/>
              </a:solidFill>
              <a:latin typeface="Calibri"/>
              <a:cs typeface="Calibri"/>
            </a:endParaRPr>
          </a:p>
          <a:p>
            <a:pPr>
              <a:buFont typeface="Wingdings" pitchFamily="2" charset="2"/>
              <a:buNone/>
            </a:pPr>
            <a:endParaRPr lang="en-US" dirty="0">
              <a:solidFill>
                <a:srgbClr val="080808"/>
              </a:solidFill>
              <a:latin typeface="Calibri"/>
              <a:cs typeface="Calibri"/>
            </a:endParaRPr>
          </a:p>
          <a:p>
            <a:pPr>
              <a:buFont typeface="Wingdings" pitchFamily="2" charset="2"/>
              <a:buNone/>
            </a:pPr>
            <a:endParaRPr lang="en-US" sz="3100" dirty="0">
              <a:solidFill>
                <a:srgbClr val="080808"/>
              </a:solidFill>
              <a:latin typeface="Calibri"/>
              <a:cs typeface="Calibri"/>
            </a:endParaRPr>
          </a:p>
          <a:p>
            <a:endParaRPr lang="en-US" sz="3200" dirty="0">
              <a:solidFill>
                <a:srgbClr val="080808"/>
              </a:solidFill>
              <a:latin typeface="Calibri"/>
              <a:cs typeface="Calibri"/>
            </a:endParaRPr>
          </a:p>
        </p:txBody>
      </p:sp>
      <p:grpSp>
        <p:nvGrpSpPr>
          <p:cNvPr id="7" name="Group 6">
            <a:extLst>
              <a:ext uri="{FF2B5EF4-FFF2-40B4-BE49-F238E27FC236}">
                <a16:creationId xmlns:a16="http://schemas.microsoft.com/office/drawing/2014/main" id="{9E7B0FF9-F0F1-6CBC-6AC1-9F8A9C712BE0}"/>
              </a:ext>
            </a:extLst>
          </p:cNvPr>
          <p:cNvGrpSpPr/>
          <p:nvPr/>
        </p:nvGrpSpPr>
        <p:grpSpPr>
          <a:xfrm flipH="1" flipV="1">
            <a:off x="107269" y="5580142"/>
            <a:ext cx="2415036" cy="955407"/>
            <a:chOff x="1717964" y="2199759"/>
            <a:chExt cx="8530954" cy="3374914"/>
          </a:xfrm>
        </p:grpSpPr>
        <p:grpSp>
          <p:nvGrpSpPr>
            <p:cNvPr id="9" name="Group 8">
              <a:extLst>
                <a:ext uri="{FF2B5EF4-FFF2-40B4-BE49-F238E27FC236}">
                  <a16:creationId xmlns:a16="http://schemas.microsoft.com/office/drawing/2014/main" id="{B30A0ABF-7758-DEA8-5177-F1ED534B8568}"/>
                </a:ext>
              </a:extLst>
            </p:cNvPr>
            <p:cNvGrpSpPr/>
            <p:nvPr/>
          </p:nvGrpSpPr>
          <p:grpSpPr>
            <a:xfrm>
              <a:off x="1717964" y="2199759"/>
              <a:ext cx="8530954" cy="3374914"/>
              <a:chOff x="1717964" y="2199759"/>
              <a:chExt cx="8530954" cy="3374914"/>
            </a:xfrm>
          </p:grpSpPr>
          <p:sp>
            <p:nvSpPr>
              <p:cNvPr id="14" name="Hexagon 13">
                <a:extLst>
                  <a:ext uri="{FF2B5EF4-FFF2-40B4-BE49-F238E27FC236}">
                    <a16:creationId xmlns:a16="http://schemas.microsoft.com/office/drawing/2014/main" id="{175900D5-E9F3-F856-99CB-47916B3099BE}"/>
                  </a:ext>
                </a:extLst>
              </p:cNvPr>
              <p:cNvSpPr/>
              <p:nvPr/>
            </p:nvSpPr>
            <p:spPr>
              <a:xfrm>
                <a:off x="3739568" y="2199759"/>
                <a:ext cx="2447636" cy="2216727"/>
              </a:xfrm>
              <a:prstGeom prst="hexagon">
                <a:avLst/>
              </a:prstGeom>
              <a:solidFill>
                <a:srgbClr val="D2D180"/>
              </a:solidFill>
              <a:ln>
                <a:solidFill>
                  <a:srgbClr val="D2D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B6F6EB4-859B-DD10-BE4D-8CD2B1747191}"/>
                  </a:ext>
                </a:extLst>
              </p:cNvPr>
              <p:cNvSpPr/>
              <p:nvPr/>
            </p:nvSpPr>
            <p:spPr>
              <a:xfrm>
                <a:off x="7801282" y="2205021"/>
                <a:ext cx="2447636" cy="2216727"/>
              </a:xfrm>
              <a:prstGeom prst="hexagon">
                <a:avLst/>
              </a:prstGeom>
              <a:solidFill>
                <a:srgbClr val="5A7F9B"/>
              </a:solidFill>
              <a:ln>
                <a:solidFill>
                  <a:srgbClr val="5A7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BFABC66C-52F7-1257-BAE0-B953F3DF4981}"/>
                  </a:ext>
                </a:extLst>
              </p:cNvPr>
              <p:cNvSpPr/>
              <p:nvPr/>
            </p:nvSpPr>
            <p:spPr>
              <a:xfrm>
                <a:off x="1717964" y="3357946"/>
                <a:ext cx="2447636" cy="2216727"/>
              </a:xfrm>
              <a:prstGeom prst="hexagon">
                <a:avLst/>
              </a:prstGeom>
              <a:solidFill>
                <a:srgbClr val="A09F2B"/>
              </a:solidFill>
              <a:ln>
                <a:solidFill>
                  <a:srgbClr val="A09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A31FEABC-0330-C1D7-DF65-D05E35130FD6}"/>
                  </a:ext>
                </a:extLst>
              </p:cNvPr>
              <p:cNvSpPr/>
              <p:nvPr/>
            </p:nvSpPr>
            <p:spPr>
              <a:xfrm>
                <a:off x="5761172" y="3357946"/>
                <a:ext cx="2447636" cy="2216727"/>
              </a:xfrm>
              <a:prstGeom prst="hexagon">
                <a:avLst/>
              </a:prstGeom>
              <a:solidFill>
                <a:srgbClr val="9FCCE0"/>
              </a:solidFill>
              <a:ln>
                <a:solidFill>
                  <a:srgbClr val="9FC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exagon 9">
              <a:extLst>
                <a:ext uri="{FF2B5EF4-FFF2-40B4-BE49-F238E27FC236}">
                  <a16:creationId xmlns:a16="http://schemas.microsoft.com/office/drawing/2014/main" id="{5005435D-EB41-B26C-4ACA-22E341DAD425}"/>
                </a:ext>
              </a:extLst>
            </p:cNvPr>
            <p:cNvSpPr/>
            <p:nvPr/>
          </p:nvSpPr>
          <p:spPr>
            <a:xfrm>
              <a:off x="2031409" y="3691333"/>
              <a:ext cx="1802240" cy="1549951"/>
            </a:xfrm>
            <a:prstGeom prst="hexagon">
              <a:avLst/>
            </a:prstGeom>
            <a:solidFill>
              <a:srgbClr val="A09F2B"/>
            </a:solidFill>
            <a:ln>
              <a:solidFill>
                <a:srgbClr val="A09F2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11" name="Hexagon 10">
              <a:extLst>
                <a:ext uri="{FF2B5EF4-FFF2-40B4-BE49-F238E27FC236}">
                  <a16:creationId xmlns:a16="http://schemas.microsoft.com/office/drawing/2014/main" id="{47A568EA-B43C-6844-B6E5-8288E42DABF1}"/>
                </a:ext>
              </a:extLst>
            </p:cNvPr>
            <p:cNvSpPr/>
            <p:nvPr/>
          </p:nvSpPr>
          <p:spPr>
            <a:xfrm>
              <a:off x="4040979" y="2533146"/>
              <a:ext cx="1802240" cy="1549951"/>
            </a:xfrm>
            <a:prstGeom prst="hexagon">
              <a:avLst/>
            </a:prstGeom>
            <a:solidFill>
              <a:srgbClr val="D2D180"/>
            </a:solidFill>
            <a:ln>
              <a:solidFill>
                <a:srgbClr val="D2D1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76128CD9-0234-BD29-9F24-C4C89A0A9D28}"/>
                </a:ext>
              </a:extLst>
            </p:cNvPr>
            <p:cNvSpPr/>
            <p:nvPr/>
          </p:nvSpPr>
          <p:spPr>
            <a:xfrm>
              <a:off x="6086910" y="3730633"/>
              <a:ext cx="1802240" cy="1549951"/>
            </a:xfrm>
            <a:prstGeom prst="hexagon">
              <a:avLst/>
            </a:prstGeom>
            <a:solidFill>
              <a:srgbClr val="9FCCE0"/>
            </a:solidFill>
            <a:ln>
              <a:solidFill>
                <a:srgbClr val="9FCC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0" dirty="0"/>
            </a:p>
          </p:txBody>
        </p:sp>
        <p:sp>
          <p:nvSpPr>
            <p:cNvPr id="13" name="Hexagon 12">
              <a:extLst>
                <a:ext uri="{FF2B5EF4-FFF2-40B4-BE49-F238E27FC236}">
                  <a16:creationId xmlns:a16="http://schemas.microsoft.com/office/drawing/2014/main" id="{00BEE063-C843-1A8C-86E5-B5815FC3A143}"/>
                </a:ext>
              </a:extLst>
            </p:cNvPr>
            <p:cNvSpPr/>
            <p:nvPr/>
          </p:nvSpPr>
          <p:spPr>
            <a:xfrm>
              <a:off x="8123980" y="2582970"/>
              <a:ext cx="1802240" cy="1549951"/>
            </a:xfrm>
            <a:prstGeom prst="hexagon">
              <a:avLst/>
            </a:prstGeom>
            <a:solidFill>
              <a:srgbClr val="5A7F9B"/>
            </a:solidFill>
            <a:ln>
              <a:solidFill>
                <a:srgbClr val="5A7F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D9029E4A-24B4-C760-AF7A-FE887A76E61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7361" y="5600228"/>
            <a:ext cx="2707370" cy="1003890"/>
          </a:xfrm>
          <a:prstGeom prst="rect">
            <a:avLst/>
          </a:prstGeom>
        </p:spPr>
      </p:pic>
    </p:spTree>
    <p:extLst>
      <p:ext uri="{BB962C8B-B14F-4D97-AF65-F5344CB8AC3E}">
        <p14:creationId xmlns:p14="http://schemas.microsoft.com/office/powerpoint/2010/main" val="238856795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A7CE-50C3-F4E5-5912-1A1A296A0985}"/>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019C7834-D0C4-7F04-7983-4E5BEFB551AE}"/>
              </a:ext>
            </a:extLst>
          </p:cNvPr>
          <p:cNvGrpSpPr/>
          <p:nvPr/>
        </p:nvGrpSpPr>
        <p:grpSpPr>
          <a:xfrm>
            <a:off x="0" y="0"/>
            <a:ext cx="12192000" cy="1041692"/>
            <a:chOff x="109729" y="1295879"/>
            <a:chExt cx="12191999" cy="1364955"/>
          </a:xfrm>
        </p:grpSpPr>
        <p:pic>
          <p:nvPicPr>
            <p:cNvPr id="6" name="Picture 5" descr="A picture containing motorcycle, black, wall&#10;&#10;Description generated with very high confidence">
              <a:extLst>
                <a:ext uri="{FF2B5EF4-FFF2-40B4-BE49-F238E27FC236}">
                  <a16:creationId xmlns:a16="http://schemas.microsoft.com/office/drawing/2014/main" id="{6B0C0A95-45E1-1BC2-B064-7E9BFB86B17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2446351" y="-1040739"/>
              <a:ext cx="1364950" cy="6038193"/>
            </a:xfrm>
            <a:prstGeom prst="rect">
              <a:avLst/>
            </a:prstGeom>
          </p:spPr>
        </p:pic>
        <p:pic>
          <p:nvPicPr>
            <p:cNvPr id="8" name="Picture 7" descr="A picture containing motorcycle, black, wall&#10;&#10;Description generated with very high confidence">
              <a:extLst>
                <a:ext uri="{FF2B5EF4-FFF2-40B4-BE49-F238E27FC236}">
                  <a16:creationId xmlns:a16="http://schemas.microsoft.com/office/drawing/2014/main" id="{C8D2B3A4-5806-4F39-3D8C-D462515CED4B}"/>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8542349" y="-1098545"/>
              <a:ext cx="1364955" cy="6153803"/>
            </a:xfrm>
            <a:prstGeom prst="rect">
              <a:avLst/>
            </a:prstGeom>
          </p:spPr>
        </p:pic>
      </p:grpSp>
      <p:sp>
        <p:nvSpPr>
          <p:cNvPr id="3" name="Rectangle 2">
            <a:extLst>
              <a:ext uri="{FF2B5EF4-FFF2-40B4-BE49-F238E27FC236}">
                <a16:creationId xmlns:a16="http://schemas.microsoft.com/office/drawing/2014/main" id="{753934D3-84E8-57B5-1DB6-ECF09C89D7D0}"/>
              </a:ext>
            </a:extLst>
          </p:cNvPr>
          <p:cNvSpPr>
            <a:spLocks noChangeAspect="1"/>
          </p:cNvSpPr>
          <p:nvPr/>
        </p:nvSpPr>
        <p:spPr>
          <a:xfrm>
            <a:off x="0" y="2"/>
            <a:ext cx="12192000" cy="1048282"/>
          </a:xfrm>
          <a:prstGeom prst="rect">
            <a:avLst/>
          </a:prstGeom>
          <a:solidFill>
            <a:srgbClr val="05334E">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5334E"/>
              </a:solidFill>
            </a:endParaRPr>
          </a:p>
        </p:txBody>
      </p:sp>
      <p:sp>
        <p:nvSpPr>
          <p:cNvPr id="25" name="Rectangle 24">
            <a:extLst>
              <a:ext uri="{FF2B5EF4-FFF2-40B4-BE49-F238E27FC236}">
                <a16:creationId xmlns:a16="http://schemas.microsoft.com/office/drawing/2014/main" id="{D6357C7C-DA9F-330B-8BC9-B120ABBCF4DD}"/>
              </a:ext>
            </a:extLst>
          </p:cNvPr>
          <p:cNvSpPr>
            <a:spLocks noChangeAspect="1"/>
          </p:cNvSpPr>
          <p:nvPr/>
        </p:nvSpPr>
        <p:spPr>
          <a:xfrm>
            <a:off x="0" y="6648625"/>
            <a:ext cx="12191999" cy="209377"/>
          </a:xfrm>
          <a:prstGeom prst="rect">
            <a:avLst/>
          </a:prstGeom>
          <a:gradFill>
            <a:gsLst>
              <a:gs pos="0">
                <a:srgbClr val="9FCCE0"/>
              </a:gs>
              <a:gs pos="54000">
                <a:srgbClr val="5A7F9B"/>
              </a:gs>
              <a:gs pos="100000">
                <a:srgbClr val="05334E"/>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8A26198-E063-C0A8-6017-E411D57BE56B}"/>
              </a:ext>
            </a:extLst>
          </p:cNvPr>
          <p:cNvSpPr txBox="1"/>
          <p:nvPr/>
        </p:nvSpPr>
        <p:spPr>
          <a:xfrm>
            <a:off x="-804672" y="6615652"/>
            <a:ext cx="4190999" cy="246221"/>
          </a:xfrm>
          <a:prstGeom prst="rect">
            <a:avLst/>
          </a:prstGeom>
          <a:noFill/>
        </p:spPr>
        <p:txBody>
          <a:bodyPr wrap="square" rtlCol="0">
            <a:spAutoFit/>
          </a:bodyPr>
          <a:lstStyle/>
          <a:p>
            <a:pPr algn="ctr">
              <a:defRPr/>
            </a:pPr>
            <a:r>
              <a:rPr lang="en-US" sz="1000" i="1" dirty="0">
                <a:solidFill>
                  <a:schemeClr val="bg1"/>
                </a:solidFill>
                <a:latin typeface="Calibri"/>
              </a:rPr>
              <a:t>Copyright © 2026 Belfint, Lyons &amp; Shuman, P.A.</a:t>
            </a:r>
            <a:endParaRPr lang="en-US" sz="1000" dirty="0">
              <a:solidFill>
                <a:schemeClr val="bg1"/>
              </a:solidFill>
              <a:latin typeface="Calibri"/>
            </a:endParaRPr>
          </a:p>
        </p:txBody>
      </p:sp>
      <p:sp>
        <p:nvSpPr>
          <p:cNvPr id="23" name="TextBox 22">
            <a:extLst>
              <a:ext uri="{FF2B5EF4-FFF2-40B4-BE49-F238E27FC236}">
                <a16:creationId xmlns:a16="http://schemas.microsoft.com/office/drawing/2014/main" id="{201C9F34-BA3C-152D-3319-68F65C88435E}"/>
              </a:ext>
            </a:extLst>
          </p:cNvPr>
          <p:cNvSpPr txBox="1">
            <a:spLocks noChangeAspect="1"/>
          </p:cNvSpPr>
          <p:nvPr/>
        </p:nvSpPr>
        <p:spPr>
          <a:xfrm>
            <a:off x="117457" y="240863"/>
            <a:ext cx="10296365" cy="584775"/>
          </a:xfrm>
          <a:prstGeom prst="rect">
            <a:avLst/>
          </a:prstGeom>
          <a:noFill/>
          <a:ln>
            <a:noFill/>
          </a:ln>
        </p:spPr>
        <p:txBody>
          <a:bodyPr wrap="square" rtlCol="0">
            <a:spAutoFit/>
          </a:bodyPr>
          <a:lstStyle/>
          <a:p>
            <a:r>
              <a:rPr lang="en-US" sz="3200" b="1" dirty="0">
                <a:solidFill>
                  <a:schemeClr val="bg1"/>
                </a:solidFill>
                <a:latin typeface="Garamond" panose="02020404030301010803" pitchFamily="18" charset="0"/>
              </a:rPr>
              <a:t>Engagement Results and Deliverables</a:t>
            </a:r>
          </a:p>
        </p:txBody>
      </p:sp>
      <p:sp>
        <p:nvSpPr>
          <p:cNvPr id="4" name="Rectangle 3">
            <a:extLst>
              <a:ext uri="{FF2B5EF4-FFF2-40B4-BE49-F238E27FC236}">
                <a16:creationId xmlns:a16="http://schemas.microsoft.com/office/drawing/2014/main" id="{A61D8C75-BB75-3D9A-72D0-1BF2CC6D04D7}"/>
              </a:ext>
            </a:extLst>
          </p:cNvPr>
          <p:cNvSpPr/>
          <p:nvPr/>
        </p:nvSpPr>
        <p:spPr>
          <a:xfrm>
            <a:off x="9910355" y="6252754"/>
            <a:ext cx="627017" cy="395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ubtitle 5">
            <a:extLst>
              <a:ext uri="{FF2B5EF4-FFF2-40B4-BE49-F238E27FC236}">
                <a16:creationId xmlns:a16="http://schemas.microsoft.com/office/drawing/2014/main" id="{353D8BCE-282B-0FA1-8A7F-84D32AC774E8}"/>
              </a:ext>
            </a:extLst>
          </p:cNvPr>
          <p:cNvSpPr txBox="1">
            <a:spLocks/>
          </p:cNvSpPr>
          <p:nvPr/>
        </p:nvSpPr>
        <p:spPr>
          <a:xfrm>
            <a:off x="198622" y="1277858"/>
            <a:ext cx="9954116" cy="353652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Financial audit of the year ended June 30, 2025, financial statements with an unqualified (clean) opinion.  </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Independent Auditor’s Report under Government Auditing Standards, for the year ended June 30, 2025, with findings and recommendations. </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Independent Auditor’s Report on Compliance for Each Major Program and on Internal Control Over Compliance Required by the Uniform Guidance (Single Audit</a:t>
            </a:r>
            <a:r>
              <a:rPr lang="en-US">
                <a:solidFill>
                  <a:srgbClr val="333333"/>
                </a:solidFill>
                <a:latin typeface="Calibri" panose="020F0502020204030204" pitchFamily="34" charset="0"/>
                <a:cs typeface="Calibri" panose="020F0502020204030204" pitchFamily="34" charset="0"/>
              </a:rPr>
              <a:t>). </a:t>
            </a:r>
            <a:endParaRPr lang="en-US" dirty="0">
              <a:solidFill>
                <a:srgbClr val="333333"/>
              </a:solidFill>
              <a:latin typeface="Calibri" panose="020F0502020204030204" pitchFamily="34" charset="0"/>
              <a:cs typeface="Calibri" panose="020F0502020204030204" pitchFamily="34" charset="0"/>
            </a:endParaRPr>
          </a:p>
          <a:p>
            <a:pPr>
              <a:lnSpc>
                <a:spcPct val="100000"/>
              </a:lnSpc>
              <a:spcBef>
                <a:spcPts val="0"/>
              </a:spcBef>
              <a:buNone/>
            </a:pPr>
            <a:endParaRPr lang="en-US" sz="2200" i="1" dirty="0">
              <a:solidFill>
                <a:srgbClr val="333333"/>
              </a:solidFill>
              <a:cs typeface="Calibri"/>
            </a:endParaRPr>
          </a:p>
          <a:p>
            <a:pPr>
              <a:lnSpc>
                <a:spcPct val="100000"/>
              </a:lnSpc>
              <a:spcBef>
                <a:spcPts val="0"/>
              </a:spcBef>
              <a:buNone/>
            </a:pPr>
            <a:endParaRPr lang="en-US" sz="7200" dirty="0">
              <a:solidFill>
                <a:srgbClr val="6C6B6C"/>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sz="1800" dirty="0">
              <a:solidFill>
                <a:srgbClr val="080808"/>
              </a:solidFill>
              <a:cs typeface="Calibri"/>
            </a:endParaRPr>
          </a:p>
          <a:p>
            <a:pPr>
              <a:buFont typeface="Wingdings" pitchFamily="2" charset="2"/>
              <a:buNone/>
            </a:pPr>
            <a:endParaRPr lang="en-US" sz="1900" dirty="0">
              <a:solidFill>
                <a:srgbClr val="080808"/>
              </a:solidFill>
              <a:latin typeface="Calibri"/>
              <a:cs typeface="Calibri"/>
            </a:endParaRPr>
          </a:p>
          <a:p>
            <a:pPr>
              <a:buFont typeface="Wingdings" pitchFamily="2" charset="2"/>
              <a:buNone/>
            </a:pPr>
            <a:endParaRPr lang="en-US" dirty="0">
              <a:solidFill>
                <a:srgbClr val="080808"/>
              </a:solidFill>
              <a:latin typeface="Calibri"/>
              <a:cs typeface="Calibri"/>
            </a:endParaRPr>
          </a:p>
          <a:p>
            <a:pPr>
              <a:buFont typeface="Wingdings" pitchFamily="2" charset="2"/>
              <a:buNone/>
            </a:pPr>
            <a:endParaRPr lang="en-US" sz="3100" dirty="0">
              <a:solidFill>
                <a:srgbClr val="080808"/>
              </a:solidFill>
              <a:latin typeface="Calibri"/>
              <a:cs typeface="Calibri"/>
            </a:endParaRPr>
          </a:p>
          <a:p>
            <a:endParaRPr lang="en-US" sz="3200" dirty="0">
              <a:solidFill>
                <a:srgbClr val="080808"/>
              </a:solidFill>
              <a:latin typeface="Calibri"/>
              <a:cs typeface="Calibri"/>
            </a:endParaRPr>
          </a:p>
        </p:txBody>
      </p:sp>
      <p:grpSp>
        <p:nvGrpSpPr>
          <p:cNvPr id="7" name="Group 6">
            <a:extLst>
              <a:ext uri="{FF2B5EF4-FFF2-40B4-BE49-F238E27FC236}">
                <a16:creationId xmlns:a16="http://schemas.microsoft.com/office/drawing/2014/main" id="{E4A3B2EF-A1AD-D697-F003-A07F9426E69D}"/>
              </a:ext>
            </a:extLst>
          </p:cNvPr>
          <p:cNvGrpSpPr/>
          <p:nvPr/>
        </p:nvGrpSpPr>
        <p:grpSpPr>
          <a:xfrm flipH="1" flipV="1">
            <a:off x="107269" y="5580142"/>
            <a:ext cx="2415036" cy="955407"/>
            <a:chOff x="1717964" y="2199759"/>
            <a:chExt cx="8530954" cy="3374914"/>
          </a:xfrm>
        </p:grpSpPr>
        <p:grpSp>
          <p:nvGrpSpPr>
            <p:cNvPr id="9" name="Group 8">
              <a:extLst>
                <a:ext uri="{FF2B5EF4-FFF2-40B4-BE49-F238E27FC236}">
                  <a16:creationId xmlns:a16="http://schemas.microsoft.com/office/drawing/2014/main" id="{FE50F9CA-6C41-17E7-10F0-27F3CD5864BA}"/>
                </a:ext>
              </a:extLst>
            </p:cNvPr>
            <p:cNvGrpSpPr/>
            <p:nvPr/>
          </p:nvGrpSpPr>
          <p:grpSpPr>
            <a:xfrm>
              <a:off x="1717964" y="2199759"/>
              <a:ext cx="8530954" cy="3374914"/>
              <a:chOff x="1717964" y="2199759"/>
              <a:chExt cx="8530954" cy="3374914"/>
            </a:xfrm>
          </p:grpSpPr>
          <p:sp>
            <p:nvSpPr>
              <p:cNvPr id="14" name="Hexagon 13">
                <a:extLst>
                  <a:ext uri="{FF2B5EF4-FFF2-40B4-BE49-F238E27FC236}">
                    <a16:creationId xmlns:a16="http://schemas.microsoft.com/office/drawing/2014/main" id="{7B469636-1411-1900-D9DC-27B3AB8935D4}"/>
                  </a:ext>
                </a:extLst>
              </p:cNvPr>
              <p:cNvSpPr/>
              <p:nvPr/>
            </p:nvSpPr>
            <p:spPr>
              <a:xfrm>
                <a:off x="3739568" y="2199759"/>
                <a:ext cx="2447636" cy="2216727"/>
              </a:xfrm>
              <a:prstGeom prst="hexagon">
                <a:avLst/>
              </a:prstGeom>
              <a:solidFill>
                <a:srgbClr val="D2D180"/>
              </a:solidFill>
              <a:ln>
                <a:solidFill>
                  <a:srgbClr val="D2D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51942-CAD9-A8BB-0F1A-A651B42E11D6}"/>
                  </a:ext>
                </a:extLst>
              </p:cNvPr>
              <p:cNvSpPr/>
              <p:nvPr/>
            </p:nvSpPr>
            <p:spPr>
              <a:xfrm>
                <a:off x="7801282" y="2205021"/>
                <a:ext cx="2447636" cy="2216727"/>
              </a:xfrm>
              <a:prstGeom prst="hexagon">
                <a:avLst/>
              </a:prstGeom>
              <a:solidFill>
                <a:srgbClr val="5A7F9B"/>
              </a:solidFill>
              <a:ln>
                <a:solidFill>
                  <a:srgbClr val="5A7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C348D3C0-16C3-B9E8-A322-65C8805BE88F}"/>
                  </a:ext>
                </a:extLst>
              </p:cNvPr>
              <p:cNvSpPr/>
              <p:nvPr/>
            </p:nvSpPr>
            <p:spPr>
              <a:xfrm>
                <a:off x="1717964" y="3357946"/>
                <a:ext cx="2447636" cy="2216727"/>
              </a:xfrm>
              <a:prstGeom prst="hexagon">
                <a:avLst/>
              </a:prstGeom>
              <a:solidFill>
                <a:srgbClr val="A09F2B"/>
              </a:solidFill>
              <a:ln>
                <a:solidFill>
                  <a:srgbClr val="A09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6246ADEC-489A-607C-9429-0D4D5094723E}"/>
                  </a:ext>
                </a:extLst>
              </p:cNvPr>
              <p:cNvSpPr/>
              <p:nvPr/>
            </p:nvSpPr>
            <p:spPr>
              <a:xfrm>
                <a:off x="5761172" y="3357946"/>
                <a:ext cx="2447636" cy="2216727"/>
              </a:xfrm>
              <a:prstGeom prst="hexagon">
                <a:avLst/>
              </a:prstGeom>
              <a:solidFill>
                <a:srgbClr val="9FCCE0"/>
              </a:solidFill>
              <a:ln>
                <a:solidFill>
                  <a:srgbClr val="9FC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exagon 9">
              <a:extLst>
                <a:ext uri="{FF2B5EF4-FFF2-40B4-BE49-F238E27FC236}">
                  <a16:creationId xmlns:a16="http://schemas.microsoft.com/office/drawing/2014/main" id="{F9BE8FBD-E60D-88F2-93BE-60F129D740B6}"/>
                </a:ext>
              </a:extLst>
            </p:cNvPr>
            <p:cNvSpPr/>
            <p:nvPr/>
          </p:nvSpPr>
          <p:spPr>
            <a:xfrm>
              <a:off x="2031409" y="3691333"/>
              <a:ext cx="1802240" cy="1549951"/>
            </a:xfrm>
            <a:prstGeom prst="hexagon">
              <a:avLst/>
            </a:prstGeom>
            <a:solidFill>
              <a:srgbClr val="A09F2B"/>
            </a:solidFill>
            <a:ln>
              <a:solidFill>
                <a:srgbClr val="A09F2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11" name="Hexagon 10">
              <a:extLst>
                <a:ext uri="{FF2B5EF4-FFF2-40B4-BE49-F238E27FC236}">
                  <a16:creationId xmlns:a16="http://schemas.microsoft.com/office/drawing/2014/main" id="{A702B388-DBF0-1965-072B-206EB5C3A01E}"/>
                </a:ext>
              </a:extLst>
            </p:cNvPr>
            <p:cNvSpPr/>
            <p:nvPr/>
          </p:nvSpPr>
          <p:spPr>
            <a:xfrm>
              <a:off x="4040979" y="2533146"/>
              <a:ext cx="1802240" cy="1549951"/>
            </a:xfrm>
            <a:prstGeom prst="hexagon">
              <a:avLst/>
            </a:prstGeom>
            <a:solidFill>
              <a:srgbClr val="D2D180"/>
            </a:solidFill>
            <a:ln>
              <a:solidFill>
                <a:srgbClr val="D2D1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6378AE29-BFB0-9B5B-6B42-E31C51FA2944}"/>
                </a:ext>
              </a:extLst>
            </p:cNvPr>
            <p:cNvSpPr/>
            <p:nvPr/>
          </p:nvSpPr>
          <p:spPr>
            <a:xfrm>
              <a:off x="6086910" y="3730633"/>
              <a:ext cx="1802240" cy="1549951"/>
            </a:xfrm>
            <a:prstGeom prst="hexagon">
              <a:avLst/>
            </a:prstGeom>
            <a:solidFill>
              <a:srgbClr val="9FCCE0"/>
            </a:solidFill>
            <a:ln>
              <a:solidFill>
                <a:srgbClr val="9FCC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0" dirty="0"/>
            </a:p>
          </p:txBody>
        </p:sp>
        <p:sp>
          <p:nvSpPr>
            <p:cNvPr id="13" name="Hexagon 12">
              <a:extLst>
                <a:ext uri="{FF2B5EF4-FFF2-40B4-BE49-F238E27FC236}">
                  <a16:creationId xmlns:a16="http://schemas.microsoft.com/office/drawing/2014/main" id="{B1366337-07D3-31C9-C3D4-3455CD9D1BAC}"/>
                </a:ext>
              </a:extLst>
            </p:cNvPr>
            <p:cNvSpPr/>
            <p:nvPr/>
          </p:nvSpPr>
          <p:spPr>
            <a:xfrm>
              <a:off x="8123980" y="2582970"/>
              <a:ext cx="1802240" cy="1549951"/>
            </a:xfrm>
            <a:prstGeom prst="hexagon">
              <a:avLst/>
            </a:prstGeom>
            <a:solidFill>
              <a:srgbClr val="5A7F9B"/>
            </a:solidFill>
            <a:ln>
              <a:solidFill>
                <a:srgbClr val="5A7F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51E0AB38-3AA1-7A3A-93DB-99C73954753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7361" y="5600228"/>
            <a:ext cx="2707370" cy="1003890"/>
          </a:xfrm>
          <a:prstGeom prst="rect">
            <a:avLst/>
          </a:prstGeom>
        </p:spPr>
      </p:pic>
    </p:spTree>
    <p:extLst>
      <p:ext uri="{BB962C8B-B14F-4D97-AF65-F5344CB8AC3E}">
        <p14:creationId xmlns:p14="http://schemas.microsoft.com/office/powerpoint/2010/main" val="146554133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C4C0A-D438-D209-A344-DC2BD6C6862C}"/>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C42DDE98-F75F-9B76-3DCA-0753C6FC1079}"/>
              </a:ext>
            </a:extLst>
          </p:cNvPr>
          <p:cNvGrpSpPr/>
          <p:nvPr/>
        </p:nvGrpSpPr>
        <p:grpSpPr>
          <a:xfrm>
            <a:off x="0" y="0"/>
            <a:ext cx="12192000" cy="1041692"/>
            <a:chOff x="109729" y="1295879"/>
            <a:chExt cx="12191999" cy="1364955"/>
          </a:xfrm>
        </p:grpSpPr>
        <p:pic>
          <p:nvPicPr>
            <p:cNvPr id="6" name="Picture 5" descr="A picture containing motorcycle, black, wall&#10;&#10;Description generated with very high confidence">
              <a:extLst>
                <a:ext uri="{FF2B5EF4-FFF2-40B4-BE49-F238E27FC236}">
                  <a16:creationId xmlns:a16="http://schemas.microsoft.com/office/drawing/2014/main" id="{CB062305-7D38-1E1B-EDDA-9CD5206735E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2446351" y="-1040739"/>
              <a:ext cx="1364950" cy="6038193"/>
            </a:xfrm>
            <a:prstGeom prst="rect">
              <a:avLst/>
            </a:prstGeom>
          </p:spPr>
        </p:pic>
        <p:pic>
          <p:nvPicPr>
            <p:cNvPr id="8" name="Picture 7" descr="A picture containing motorcycle, black, wall&#10;&#10;Description generated with very high confidence">
              <a:extLst>
                <a:ext uri="{FF2B5EF4-FFF2-40B4-BE49-F238E27FC236}">
                  <a16:creationId xmlns:a16="http://schemas.microsoft.com/office/drawing/2014/main" id="{6FF90471-6CA4-FFFA-4CED-9509614DB0DF}"/>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8542349" y="-1098545"/>
              <a:ext cx="1364955" cy="6153803"/>
            </a:xfrm>
            <a:prstGeom prst="rect">
              <a:avLst/>
            </a:prstGeom>
          </p:spPr>
        </p:pic>
      </p:grpSp>
      <p:sp>
        <p:nvSpPr>
          <p:cNvPr id="3" name="Rectangle 2">
            <a:extLst>
              <a:ext uri="{FF2B5EF4-FFF2-40B4-BE49-F238E27FC236}">
                <a16:creationId xmlns:a16="http://schemas.microsoft.com/office/drawing/2014/main" id="{7D22D035-E7C8-9C65-81A9-D2E98EA13382}"/>
              </a:ext>
            </a:extLst>
          </p:cNvPr>
          <p:cNvSpPr>
            <a:spLocks noChangeAspect="1"/>
          </p:cNvSpPr>
          <p:nvPr/>
        </p:nvSpPr>
        <p:spPr>
          <a:xfrm>
            <a:off x="0" y="2"/>
            <a:ext cx="12192000" cy="1048282"/>
          </a:xfrm>
          <a:prstGeom prst="rect">
            <a:avLst/>
          </a:prstGeom>
          <a:solidFill>
            <a:srgbClr val="05334E">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5334E"/>
              </a:solidFill>
            </a:endParaRPr>
          </a:p>
        </p:txBody>
      </p:sp>
      <p:sp>
        <p:nvSpPr>
          <p:cNvPr id="25" name="Rectangle 24">
            <a:extLst>
              <a:ext uri="{FF2B5EF4-FFF2-40B4-BE49-F238E27FC236}">
                <a16:creationId xmlns:a16="http://schemas.microsoft.com/office/drawing/2014/main" id="{43C14BF7-765A-A01C-7DF5-847607D4939A}"/>
              </a:ext>
            </a:extLst>
          </p:cNvPr>
          <p:cNvSpPr>
            <a:spLocks noChangeAspect="1"/>
          </p:cNvSpPr>
          <p:nvPr/>
        </p:nvSpPr>
        <p:spPr>
          <a:xfrm>
            <a:off x="0" y="6648625"/>
            <a:ext cx="12191999" cy="209377"/>
          </a:xfrm>
          <a:prstGeom prst="rect">
            <a:avLst/>
          </a:prstGeom>
          <a:gradFill>
            <a:gsLst>
              <a:gs pos="0">
                <a:srgbClr val="9FCCE0"/>
              </a:gs>
              <a:gs pos="54000">
                <a:srgbClr val="5A7F9B"/>
              </a:gs>
              <a:gs pos="100000">
                <a:srgbClr val="05334E"/>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D26AA44-D2E4-7CE5-CD85-769792999617}"/>
              </a:ext>
            </a:extLst>
          </p:cNvPr>
          <p:cNvSpPr txBox="1"/>
          <p:nvPr/>
        </p:nvSpPr>
        <p:spPr>
          <a:xfrm>
            <a:off x="-804672" y="6615652"/>
            <a:ext cx="4190999" cy="246221"/>
          </a:xfrm>
          <a:prstGeom prst="rect">
            <a:avLst/>
          </a:prstGeom>
          <a:noFill/>
        </p:spPr>
        <p:txBody>
          <a:bodyPr wrap="square" rtlCol="0">
            <a:spAutoFit/>
          </a:bodyPr>
          <a:lstStyle/>
          <a:p>
            <a:pPr algn="ctr">
              <a:defRPr/>
            </a:pPr>
            <a:r>
              <a:rPr lang="en-US" sz="1000" i="1" dirty="0">
                <a:solidFill>
                  <a:schemeClr val="bg1"/>
                </a:solidFill>
                <a:latin typeface="Calibri"/>
              </a:rPr>
              <a:t>Copyright © 2026 Belfint, Lyons &amp; Shuman, P.A.</a:t>
            </a:r>
            <a:endParaRPr lang="en-US" sz="1000" dirty="0">
              <a:solidFill>
                <a:schemeClr val="bg1"/>
              </a:solidFill>
              <a:latin typeface="Calibri"/>
            </a:endParaRPr>
          </a:p>
        </p:txBody>
      </p:sp>
      <p:sp>
        <p:nvSpPr>
          <p:cNvPr id="23" name="TextBox 22">
            <a:extLst>
              <a:ext uri="{FF2B5EF4-FFF2-40B4-BE49-F238E27FC236}">
                <a16:creationId xmlns:a16="http://schemas.microsoft.com/office/drawing/2014/main" id="{6E78E8AD-F315-E246-17B9-0BBA7E626AB1}"/>
              </a:ext>
            </a:extLst>
          </p:cNvPr>
          <p:cNvSpPr txBox="1">
            <a:spLocks noChangeAspect="1"/>
          </p:cNvSpPr>
          <p:nvPr/>
        </p:nvSpPr>
        <p:spPr>
          <a:xfrm>
            <a:off x="117457" y="240863"/>
            <a:ext cx="10296365" cy="584775"/>
          </a:xfrm>
          <a:prstGeom prst="rect">
            <a:avLst/>
          </a:prstGeom>
          <a:noFill/>
          <a:ln>
            <a:noFill/>
          </a:ln>
        </p:spPr>
        <p:txBody>
          <a:bodyPr wrap="square" rtlCol="0">
            <a:spAutoFit/>
          </a:bodyPr>
          <a:lstStyle/>
          <a:p>
            <a:r>
              <a:rPr lang="en-US" sz="3200" b="1" dirty="0">
                <a:solidFill>
                  <a:schemeClr val="bg1"/>
                </a:solidFill>
                <a:latin typeface="Garamond" panose="02020404030301010803" pitchFamily="18" charset="0"/>
              </a:rPr>
              <a:t>Financial Audit - Required Communications</a:t>
            </a:r>
          </a:p>
        </p:txBody>
      </p:sp>
      <p:sp>
        <p:nvSpPr>
          <p:cNvPr id="4" name="Rectangle 3">
            <a:extLst>
              <a:ext uri="{FF2B5EF4-FFF2-40B4-BE49-F238E27FC236}">
                <a16:creationId xmlns:a16="http://schemas.microsoft.com/office/drawing/2014/main" id="{77EE46BC-5F0D-EC97-0442-900343C6A2D8}"/>
              </a:ext>
            </a:extLst>
          </p:cNvPr>
          <p:cNvSpPr/>
          <p:nvPr/>
        </p:nvSpPr>
        <p:spPr>
          <a:xfrm>
            <a:off x="9910355" y="6252754"/>
            <a:ext cx="627017" cy="395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ubtitle 5">
            <a:extLst>
              <a:ext uri="{FF2B5EF4-FFF2-40B4-BE49-F238E27FC236}">
                <a16:creationId xmlns:a16="http://schemas.microsoft.com/office/drawing/2014/main" id="{585BB654-D29D-ABB3-2802-364693CF2A43}"/>
              </a:ext>
            </a:extLst>
          </p:cNvPr>
          <p:cNvSpPr txBox="1">
            <a:spLocks/>
          </p:cNvSpPr>
          <p:nvPr/>
        </p:nvSpPr>
        <p:spPr>
          <a:xfrm>
            <a:off x="198622" y="1277858"/>
            <a:ext cx="9954116" cy="353652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spcBef>
                <a:spcPts val="600"/>
              </a:spcBef>
              <a:buClr>
                <a:srgbClr val="03324E"/>
              </a:buClr>
              <a:buSzPct val="115000"/>
              <a:buNone/>
            </a:pPr>
            <a:r>
              <a:rPr lang="en-US" sz="2400" b="1" dirty="0">
                <a:solidFill>
                  <a:srgbClr val="333333"/>
                </a:solidFill>
                <a:latin typeface="Calibri" panose="020F0502020204030204" pitchFamily="34" charset="0"/>
                <a:cs typeface="Calibri" panose="020F0502020204030204" pitchFamily="34" charset="0"/>
              </a:rPr>
              <a:t>Significant Audit Matters </a:t>
            </a:r>
            <a:endParaRPr lang="en-US" dirty="0">
              <a:solidFill>
                <a:srgbClr val="333333"/>
              </a:solidFill>
              <a:latin typeface="Calibri" panose="020F0502020204030204" pitchFamily="34" charset="0"/>
              <a:cs typeface="Calibri" panose="020F0502020204030204" pitchFamily="34" charset="0"/>
            </a:endParaRP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Management’s estimates in the statements (accounts receivable allowances, pensions and OPEB, self insurance liabilities, compensated absences, depreciation) are reasonable. </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The most significant disclosures in the notes to the statements (#9 Debt, #15 Pensions, #16 OPEB) are neutral, consistent and clear.</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No difficulties in dealing with management; Some difficulties were encountered obtaining timely information this year; </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We provided the corrected and the uncorrected misstatements discovered in our audit to Management,</a:t>
            </a:r>
          </a:p>
          <a:p>
            <a:pPr>
              <a:lnSpc>
                <a:spcPct val="100000"/>
              </a:lnSpc>
              <a:spcBef>
                <a:spcPts val="0"/>
              </a:spcBef>
              <a:buNone/>
            </a:pPr>
            <a:endParaRPr lang="en-US" sz="2200" i="1" dirty="0">
              <a:solidFill>
                <a:srgbClr val="333333"/>
              </a:solidFill>
              <a:cs typeface="Calibri"/>
            </a:endParaRPr>
          </a:p>
          <a:p>
            <a:pPr>
              <a:lnSpc>
                <a:spcPct val="100000"/>
              </a:lnSpc>
              <a:spcBef>
                <a:spcPts val="0"/>
              </a:spcBef>
              <a:buNone/>
            </a:pPr>
            <a:endParaRPr lang="en-US" sz="7200" dirty="0">
              <a:solidFill>
                <a:srgbClr val="6C6B6C"/>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sz="1800" dirty="0">
              <a:solidFill>
                <a:srgbClr val="080808"/>
              </a:solidFill>
              <a:cs typeface="Calibri"/>
            </a:endParaRPr>
          </a:p>
          <a:p>
            <a:pPr>
              <a:buFont typeface="Wingdings" pitchFamily="2" charset="2"/>
              <a:buNone/>
            </a:pPr>
            <a:endParaRPr lang="en-US" sz="1900" dirty="0">
              <a:solidFill>
                <a:srgbClr val="080808"/>
              </a:solidFill>
              <a:latin typeface="Calibri"/>
              <a:cs typeface="Calibri"/>
            </a:endParaRPr>
          </a:p>
          <a:p>
            <a:pPr>
              <a:buFont typeface="Wingdings" pitchFamily="2" charset="2"/>
              <a:buNone/>
            </a:pPr>
            <a:endParaRPr lang="en-US" dirty="0">
              <a:solidFill>
                <a:srgbClr val="080808"/>
              </a:solidFill>
              <a:latin typeface="Calibri"/>
              <a:cs typeface="Calibri"/>
            </a:endParaRPr>
          </a:p>
          <a:p>
            <a:pPr>
              <a:buFont typeface="Wingdings" pitchFamily="2" charset="2"/>
              <a:buNone/>
            </a:pPr>
            <a:endParaRPr lang="en-US" sz="3100" dirty="0">
              <a:solidFill>
                <a:srgbClr val="080808"/>
              </a:solidFill>
              <a:latin typeface="Calibri"/>
              <a:cs typeface="Calibri"/>
            </a:endParaRPr>
          </a:p>
          <a:p>
            <a:endParaRPr lang="en-US" sz="3200" dirty="0">
              <a:solidFill>
                <a:srgbClr val="080808"/>
              </a:solidFill>
              <a:latin typeface="Calibri"/>
              <a:cs typeface="Calibri"/>
            </a:endParaRPr>
          </a:p>
        </p:txBody>
      </p:sp>
      <p:grpSp>
        <p:nvGrpSpPr>
          <p:cNvPr id="7" name="Group 6">
            <a:extLst>
              <a:ext uri="{FF2B5EF4-FFF2-40B4-BE49-F238E27FC236}">
                <a16:creationId xmlns:a16="http://schemas.microsoft.com/office/drawing/2014/main" id="{B2E932A9-D080-F90E-16BE-217EA7FE96B0}"/>
              </a:ext>
            </a:extLst>
          </p:cNvPr>
          <p:cNvGrpSpPr/>
          <p:nvPr/>
        </p:nvGrpSpPr>
        <p:grpSpPr>
          <a:xfrm flipH="1" flipV="1">
            <a:off x="107269" y="5580142"/>
            <a:ext cx="2415036" cy="955407"/>
            <a:chOff x="1717964" y="2199759"/>
            <a:chExt cx="8530954" cy="3374914"/>
          </a:xfrm>
        </p:grpSpPr>
        <p:grpSp>
          <p:nvGrpSpPr>
            <p:cNvPr id="9" name="Group 8">
              <a:extLst>
                <a:ext uri="{FF2B5EF4-FFF2-40B4-BE49-F238E27FC236}">
                  <a16:creationId xmlns:a16="http://schemas.microsoft.com/office/drawing/2014/main" id="{361C9942-B552-3F13-209B-B7700F6A90B2}"/>
                </a:ext>
              </a:extLst>
            </p:cNvPr>
            <p:cNvGrpSpPr/>
            <p:nvPr/>
          </p:nvGrpSpPr>
          <p:grpSpPr>
            <a:xfrm>
              <a:off x="1717964" y="2199759"/>
              <a:ext cx="8530954" cy="3374914"/>
              <a:chOff x="1717964" y="2199759"/>
              <a:chExt cx="8530954" cy="3374914"/>
            </a:xfrm>
          </p:grpSpPr>
          <p:sp>
            <p:nvSpPr>
              <p:cNvPr id="14" name="Hexagon 13">
                <a:extLst>
                  <a:ext uri="{FF2B5EF4-FFF2-40B4-BE49-F238E27FC236}">
                    <a16:creationId xmlns:a16="http://schemas.microsoft.com/office/drawing/2014/main" id="{72C5880F-20BF-DBDE-00C5-66484D035A40}"/>
                  </a:ext>
                </a:extLst>
              </p:cNvPr>
              <p:cNvSpPr/>
              <p:nvPr/>
            </p:nvSpPr>
            <p:spPr>
              <a:xfrm>
                <a:off x="3739568" y="2199759"/>
                <a:ext cx="2447636" cy="2216727"/>
              </a:xfrm>
              <a:prstGeom prst="hexagon">
                <a:avLst/>
              </a:prstGeom>
              <a:solidFill>
                <a:srgbClr val="D2D180"/>
              </a:solidFill>
              <a:ln>
                <a:solidFill>
                  <a:srgbClr val="D2D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31550956-86BD-5EC7-26B2-371432EE1DD8}"/>
                  </a:ext>
                </a:extLst>
              </p:cNvPr>
              <p:cNvSpPr/>
              <p:nvPr/>
            </p:nvSpPr>
            <p:spPr>
              <a:xfrm>
                <a:off x="7801282" y="2205021"/>
                <a:ext cx="2447636" cy="2216727"/>
              </a:xfrm>
              <a:prstGeom prst="hexagon">
                <a:avLst/>
              </a:prstGeom>
              <a:solidFill>
                <a:srgbClr val="5A7F9B"/>
              </a:solidFill>
              <a:ln>
                <a:solidFill>
                  <a:srgbClr val="5A7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B655A8B3-71FE-3B72-8718-EEF877AE7402}"/>
                  </a:ext>
                </a:extLst>
              </p:cNvPr>
              <p:cNvSpPr/>
              <p:nvPr/>
            </p:nvSpPr>
            <p:spPr>
              <a:xfrm>
                <a:off x="1717964" y="3357946"/>
                <a:ext cx="2447636" cy="2216727"/>
              </a:xfrm>
              <a:prstGeom prst="hexagon">
                <a:avLst/>
              </a:prstGeom>
              <a:solidFill>
                <a:srgbClr val="A09F2B"/>
              </a:solidFill>
              <a:ln>
                <a:solidFill>
                  <a:srgbClr val="A09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3E154888-94D7-8D87-88BC-84B898FDC267}"/>
                  </a:ext>
                </a:extLst>
              </p:cNvPr>
              <p:cNvSpPr/>
              <p:nvPr/>
            </p:nvSpPr>
            <p:spPr>
              <a:xfrm>
                <a:off x="5761172" y="3357946"/>
                <a:ext cx="2447636" cy="2216727"/>
              </a:xfrm>
              <a:prstGeom prst="hexagon">
                <a:avLst/>
              </a:prstGeom>
              <a:solidFill>
                <a:srgbClr val="9FCCE0"/>
              </a:solidFill>
              <a:ln>
                <a:solidFill>
                  <a:srgbClr val="9FC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exagon 9">
              <a:extLst>
                <a:ext uri="{FF2B5EF4-FFF2-40B4-BE49-F238E27FC236}">
                  <a16:creationId xmlns:a16="http://schemas.microsoft.com/office/drawing/2014/main" id="{8AE31A91-EFF6-D512-82F9-AC5E3C496A37}"/>
                </a:ext>
              </a:extLst>
            </p:cNvPr>
            <p:cNvSpPr/>
            <p:nvPr/>
          </p:nvSpPr>
          <p:spPr>
            <a:xfrm>
              <a:off x="2031409" y="3691333"/>
              <a:ext cx="1802240" cy="1549951"/>
            </a:xfrm>
            <a:prstGeom prst="hexagon">
              <a:avLst/>
            </a:prstGeom>
            <a:solidFill>
              <a:srgbClr val="A09F2B"/>
            </a:solidFill>
            <a:ln>
              <a:solidFill>
                <a:srgbClr val="A09F2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11" name="Hexagon 10">
              <a:extLst>
                <a:ext uri="{FF2B5EF4-FFF2-40B4-BE49-F238E27FC236}">
                  <a16:creationId xmlns:a16="http://schemas.microsoft.com/office/drawing/2014/main" id="{AFCB4818-9319-C104-D07B-5DE93093B227}"/>
                </a:ext>
              </a:extLst>
            </p:cNvPr>
            <p:cNvSpPr/>
            <p:nvPr/>
          </p:nvSpPr>
          <p:spPr>
            <a:xfrm>
              <a:off x="4040979" y="2533146"/>
              <a:ext cx="1802240" cy="1549951"/>
            </a:xfrm>
            <a:prstGeom prst="hexagon">
              <a:avLst/>
            </a:prstGeom>
            <a:solidFill>
              <a:srgbClr val="D2D180"/>
            </a:solidFill>
            <a:ln>
              <a:solidFill>
                <a:srgbClr val="D2D1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3C85E58B-F557-77E6-2550-FCC72B4B2EDF}"/>
                </a:ext>
              </a:extLst>
            </p:cNvPr>
            <p:cNvSpPr/>
            <p:nvPr/>
          </p:nvSpPr>
          <p:spPr>
            <a:xfrm>
              <a:off x="6086910" y="3730633"/>
              <a:ext cx="1802240" cy="1549951"/>
            </a:xfrm>
            <a:prstGeom prst="hexagon">
              <a:avLst/>
            </a:prstGeom>
            <a:solidFill>
              <a:srgbClr val="9FCCE0"/>
            </a:solidFill>
            <a:ln>
              <a:solidFill>
                <a:srgbClr val="9FCC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0" dirty="0"/>
            </a:p>
          </p:txBody>
        </p:sp>
        <p:sp>
          <p:nvSpPr>
            <p:cNvPr id="13" name="Hexagon 12">
              <a:extLst>
                <a:ext uri="{FF2B5EF4-FFF2-40B4-BE49-F238E27FC236}">
                  <a16:creationId xmlns:a16="http://schemas.microsoft.com/office/drawing/2014/main" id="{A9A9EE91-8178-B970-FDDA-CFAFEE90D50E}"/>
                </a:ext>
              </a:extLst>
            </p:cNvPr>
            <p:cNvSpPr/>
            <p:nvPr/>
          </p:nvSpPr>
          <p:spPr>
            <a:xfrm>
              <a:off x="8123980" y="2582970"/>
              <a:ext cx="1802240" cy="1549951"/>
            </a:xfrm>
            <a:prstGeom prst="hexagon">
              <a:avLst/>
            </a:prstGeom>
            <a:solidFill>
              <a:srgbClr val="5A7F9B"/>
            </a:solidFill>
            <a:ln>
              <a:solidFill>
                <a:srgbClr val="5A7F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A4A16BBA-1D5C-63A2-2F65-E60D3BA0575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7361" y="5600228"/>
            <a:ext cx="2707370" cy="1003890"/>
          </a:xfrm>
          <a:prstGeom prst="rect">
            <a:avLst/>
          </a:prstGeom>
        </p:spPr>
      </p:pic>
    </p:spTree>
    <p:extLst>
      <p:ext uri="{BB962C8B-B14F-4D97-AF65-F5344CB8AC3E}">
        <p14:creationId xmlns:p14="http://schemas.microsoft.com/office/powerpoint/2010/main" val="72150960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87C07-A195-CF1D-5E68-E7CB1D98BFF2}"/>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996C2099-008B-0BB8-ABBE-4EC27BA05E83}"/>
              </a:ext>
            </a:extLst>
          </p:cNvPr>
          <p:cNvGrpSpPr/>
          <p:nvPr/>
        </p:nvGrpSpPr>
        <p:grpSpPr>
          <a:xfrm>
            <a:off x="0" y="0"/>
            <a:ext cx="12192000" cy="1041692"/>
            <a:chOff x="109729" y="1295879"/>
            <a:chExt cx="12191999" cy="1364955"/>
          </a:xfrm>
        </p:grpSpPr>
        <p:pic>
          <p:nvPicPr>
            <p:cNvPr id="6" name="Picture 5" descr="A picture containing motorcycle, black, wall&#10;&#10;Description generated with very high confidence">
              <a:extLst>
                <a:ext uri="{FF2B5EF4-FFF2-40B4-BE49-F238E27FC236}">
                  <a16:creationId xmlns:a16="http://schemas.microsoft.com/office/drawing/2014/main" id="{304BF811-209A-D3CE-5F9D-70ED8AD1807E}"/>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2446351" y="-1040739"/>
              <a:ext cx="1364950" cy="6038193"/>
            </a:xfrm>
            <a:prstGeom prst="rect">
              <a:avLst/>
            </a:prstGeom>
          </p:spPr>
        </p:pic>
        <p:pic>
          <p:nvPicPr>
            <p:cNvPr id="8" name="Picture 7" descr="A picture containing motorcycle, black, wall&#10;&#10;Description generated with very high confidence">
              <a:extLst>
                <a:ext uri="{FF2B5EF4-FFF2-40B4-BE49-F238E27FC236}">
                  <a16:creationId xmlns:a16="http://schemas.microsoft.com/office/drawing/2014/main" id="{04D4E52C-087E-8709-3BDA-68E93F276CF2}"/>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8542349" y="-1098545"/>
              <a:ext cx="1364955" cy="6153803"/>
            </a:xfrm>
            <a:prstGeom prst="rect">
              <a:avLst/>
            </a:prstGeom>
          </p:spPr>
        </p:pic>
      </p:grpSp>
      <p:sp>
        <p:nvSpPr>
          <p:cNvPr id="3" name="Rectangle 2">
            <a:extLst>
              <a:ext uri="{FF2B5EF4-FFF2-40B4-BE49-F238E27FC236}">
                <a16:creationId xmlns:a16="http://schemas.microsoft.com/office/drawing/2014/main" id="{BB7DEFAD-5643-4652-B99C-CC2168A7BB97}"/>
              </a:ext>
            </a:extLst>
          </p:cNvPr>
          <p:cNvSpPr>
            <a:spLocks noChangeAspect="1"/>
          </p:cNvSpPr>
          <p:nvPr/>
        </p:nvSpPr>
        <p:spPr>
          <a:xfrm>
            <a:off x="0" y="2"/>
            <a:ext cx="12192000" cy="1048282"/>
          </a:xfrm>
          <a:prstGeom prst="rect">
            <a:avLst/>
          </a:prstGeom>
          <a:solidFill>
            <a:srgbClr val="05334E">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5334E"/>
              </a:solidFill>
            </a:endParaRPr>
          </a:p>
        </p:txBody>
      </p:sp>
      <p:sp>
        <p:nvSpPr>
          <p:cNvPr id="25" name="Rectangle 24">
            <a:extLst>
              <a:ext uri="{FF2B5EF4-FFF2-40B4-BE49-F238E27FC236}">
                <a16:creationId xmlns:a16="http://schemas.microsoft.com/office/drawing/2014/main" id="{D39D424F-49D3-AE3B-84FC-25A5F350FF4B}"/>
              </a:ext>
            </a:extLst>
          </p:cNvPr>
          <p:cNvSpPr>
            <a:spLocks noChangeAspect="1"/>
          </p:cNvSpPr>
          <p:nvPr/>
        </p:nvSpPr>
        <p:spPr>
          <a:xfrm>
            <a:off x="0" y="6648625"/>
            <a:ext cx="12191999" cy="209377"/>
          </a:xfrm>
          <a:prstGeom prst="rect">
            <a:avLst/>
          </a:prstGeom>
          <a:gradFill>
            <a:gsLst>
              <a:gs pos="0">
                <a:srgbClr val="9FCCE0"/>
              </a:gs>
              <a:gs pos="54000">
                <a:srgbClr val="5A7F9B"/>
              </a:gs>
              <a:gs pos="100000">
                <a:srgbClr val="05334E"/>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8ECD8EB-6149-358D-47BB-AD6FCFEE071F}"/>
              </a:ext>
            </a:extLst>
          </p:cNvPr>
          <p:cNvSpPr txBox="1"/>
          <p:nvPr/>
        </p:nvSpPr>
        <p:spPr>
          <a:xfrm>
            <a:off x="-804672" y="6615652"/>
            <a:ext cx="4190999" cy="246221"/>
          </a:xfrm>
          <a:prstGeom prst="rect">
            <a:avLst/>
          </a:prstGeom>
          <a:noFill/>
        </p:spPr>
        <p:txBody>
          <a:bodyPr wrap="square" rtlCol="0">
            <a:spAutoFit/>
          </a:bodyPr>
          <a:lstStyle/>
          <a:p>
            <a:pPr algn="ctr">
              <a:defRPr/>
            </a:pPr>
            <a:r>
              <a:rPr lang="en-US" sz="1000" i="1" dirty="0">
                <a:solidFill>
                  <a:schemeClr val="bg1"/>
                </a:solidFill>
                <a:latin typeface="Calibri"/>
              </a:rPr>
              <a:t>Copyright © 2026 Belfint, Lyons &amp; Shuman, P.A.</a:t>
            </a:r>
            <a:endParaRPr lang="en-US" sz="1000" dirty="0">
              <a:solidFill>
                <a:schemeClr val="bg1"/>
              </a:solidFill>
              <a:latin typeface="Calibri"/>
            </a:endParaRPr>
          </a:p>
        </p:txBody>
      </p:sp>
      <p:sp>
        <p:nvSpPr>
          <p:cNvPr id="23" name="TextBox 22">
            <a:extLst>
              <a:ext uri="{FF2B5EF4-FFF2-40B4-BE49-F238E27FC236}">
                <a16:creationId xmlns:a16="http://schemas.microsoft.com/office/drawing/2014/main" id="{C7662D35-4378-7395-B953-036A0B347908}"/>
              </a:ext>
            </a:extLst>
          </p:cNvPr>
          <p:cNvSpPr txBox="1">
            <a:spLocks noChangeAspect="1"/>
          </p:cNvSpPr>
          <p:nvPr/>
        </p:nvSpPr>
        <p:spPr>
          <a:xfrm>
            <a:off x="117457" y="240863"/>
            <a:ext cx="10296365" cy="584775"/>
          </a:xfrm>
          <a:prstGeom prst="rect">
            <a:avLst/>
          </a:prstGeom>
          <a:noFill/>
          <a:ln>
            <a:noFill/>
          </a:ln>
        </p:spPr>
        <p:txBody>
          <a:bodyPr wrap="square" rtlCol="0">
            <a:spAutoFit/>
          </a:bodyPr>
          <a:lstStyle/>
          <a:p>
            <a:r>
              <a:rPr lang="en-US" sz="3200" b="1" dirty="0">
                <a:solidFill>
                  <a:schemeClr val="bg1"/>
                </a:solidFill>
                <a:latin typeface="Garamond" panose="02020404030301010803" pitchFamily="18" charset="0"/>
              </a:rPr>
              <a:t>Financial Audit - Required Communications (Cont.)</a:t>
            </a:r>
          </a:p>
        </p:txBody>
      </p:sp>
      <p:sp>
        <p:nvSpPr>
          <p:cNvPr id="4" name="Rectangle 3">
            <a:extLst>
              <a:ext uri="{FF2B5EF4-FFF2-40B4-BE49-F238E27FC236}">
                <a16:creationId xmlns:a16="http://schemas.microsoft.com/office/drawing/2014/main" id="{793110E6-D067-42A2-287E-6BCB05F659E7}"/>
              </a:ext>
            </a:extLst>
          </p:cNvPr>
          <p:cNvSpPr/>
          <p:nvPr/>
        </p:nvSpPr>
        <p:spPr>
          <a:xfrm>
            <a:off x="9910355" y="6252754"/>
            <a:ext cx="627017" cy="395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ubtitle 5">
            <a:extLst>
              <a:ext uri="{FF2B5EF4-FFF2-40B4-BE49-F238E27FC236}">
                <a16:creationId xmlns:a16="http://schemas.microsoft.com/office/drawing/2014/main" id="{D1C0A952-7FC4-E0D1-3C9C-9C5775328456}"/>
              </a:ext>
            </a:extLst>
          </p:cNvPr>
          <p:cNvSpPr txBox="1">
            <a:spLocks/>
          </p:cNvSpPr>
          <p:nvPr/>
        </p:nvSpPr>
        <p:spPr>
          <a:xfrm>
            <a:off x="198622" y="1277858"/>
            <a:ext cx="9954116" cy="353652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spcBef>
                <a:spcPts val="600"/>
              </a:spcBef>
              <a:buClr>
                <a:srgbClr val="03324E"/>
              </a:buClr>
              <a:buSzPct val="115000"/>
              <a:buNone/>
            </a:pPr>
            <a:r>
              <a:rPr lang="en-US" sz="2400" b="1" dirty="0">
                <a:solidFill>
                  <a:srgbClr val="333333"/>
                </a:solidFill>
                <a:latin typeface="Calibri" panose="020F0502020204030204" pitchFamily="34" charset="0"/>
                <a:cs typeface="Calibri" panose="020F0502020204030204" pitchFamily="34" charset="0"/>
              </a:rPr>
              <a:t>Significant Audit Matters </a:t>
            </a:r>
            <a:endParaRPr lang="en-US" dirty="0">
              <a:solidFill>
                <a:srgbClr val="333333"/>
              </a:solidFill>
              <a:latin typeface="Calibri" panose="020F0502020204030204" pitchFamily="34" charset="0"/>
              <a:cs typeface="Calibri" panose="020F0502020204030204" pitchFamily="34" charset="0"/>
            </a:endParaRP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We had no disagreements with management, </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We received all requested management representations,</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No management consultations with other accountants, to our knowledge, </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City implemented GASBS No. 101, Compensated Absences, which resulted in the recognition of a compensated absence liability that did not meet previous recognition criteria. </a:t>
            </a:r>
          </a:p>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Auditor's Report on the Financial Statements is an Unmodified (Clean) Opinion.</a:t>
            </a:r>
          </a:p>
          <a:p>
            <a:pPr>
              <a:lnSpc>
                <a:spcPct val="100000"/>
              </a:lnSpc>
              <a:spcBef>
                <a:spcPts val="0"/>
              </a:spcBef>
              <a:buNone/>
            </a:pPr>
            <a:endParaRPr lang="en-US" sz="2200" i="1" dirty="0">
              <a:solidFill>
                <a:srgbClr val="333333"/>
              </a:solidFill>
              <a:cs typeface="Calibri"/>
            </a:endParaRPr>
          </a:p>
          <a:p>
            <a:pPr>
              <a:lnSpc>
                <a:spcPct val="100000"/>
              </a:lnSpc>
              <a:spcBef>
                <a:spcPts val="0"/>
              </a:spcBef>
              <a:buNone/>
            </a:pPr>
            <a:endParaRPr lang="en-US" sz="7200" dirty="0">
              <a:solidFill>
                <a:srgbClr val="6C6B6C"/>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sz="1800" dirty="0">
              <a:solidFill>
                <a:srgbClr val="080808"/>
              </a:solidFill>
              <a:cs typeface="Calibri"/>
            </a:endParaRPr>
          </a:p>
          <a:p>
            <a:pPr>
              <a:buFont typeface="Wingdings" pitchFamily="2" charset="2"/>
              <a:buNone/>
            </a:pPr>
            <a:endParaRPr lang="en-US" sz="1900" dirty="0">
              <a:solidFill>
                <a:srgbClr val="080808"/>
              </a:solidFill>
              <a:latin typeface="Calibri"/>
              <a:cs typeface="Calibri"/>
            </a:endParaRPr>
          </a:p>
          <a:p>
            <a:pPr>
              <a:buFont typeface="Wingdings" pitchFamily="2" charset="2"/>
              <a:buNone/>
            </a:pPr>
            <a:endParaRPr lang="en-US" dirty="0">
              <a:solidFill>
                <a:srgbClr val="080808"/>
              </a:solidFill>
              <a:latin typeface="Calibri"/>
              <a:cs typeface="Calibri"/>
            </a:endParaRPr>
          </a:p>
          <a:p>
            <a:pPr>
              <a:buFont typeface="Wingdings" pitchFamily="2" charset="2"/>
              <a:buNone/>
            </a:pPr>
            <a:endParaRPr lang="en-US" sz="3100" dirty="0">
              <a:solidFill>
                <a:srgbClr val="080808"/>
              </a:solidFill>
              <a:latin typeface="Calibri"/>
              <a:cs typeface="Calibri"/>
            </a:endParaRPr>
          </a:p>
          <a:p>
            <a:endParaRPr lang="en-US" sz="3200" dirty="0">
              <a:solidFill>
                <a:srgbClr val="080808"/>
              </a:solidFill>
              <a:latin typeface="Calibri"/>
              <a:cs typeface="Calibri"/>
            </a:endParaRPr>
          </a:p>
        </p:txBody>
      </p:sp>
      <p:grpSp>
        <p:nvGrpSpPr>
          <p:cNvPr id="7" name="Group 6">
            <a:extLst>
              <a:ext uri="{FF2B5EF4-FFF2-40B4-BE49-F238E27FC236}">
                <a16:creationId xmlns:a16="http://schemas.microsoft.com/office/drawing/2014/main" id="{5307BBF2-56C9-12B9-5CD9-7C1BDD093BAD}"/>
              </a:ext>
            </a:extLst>
          </p:cNvPr>
          <p:cNvGrpSpPr/>
          <p:nvPr/>
        </p:nvGrpSpPr>
        <p:grpSpPr>
          <a:xfrm flipH="1" flipV="1">
            <a:off x="107269" y="5580142"/>
            <a:ext cx="2415036" cy="955407"/>
            <a:chOff x="1717964" y="2199759"/>
            <a:chExt cx="8530954" cy="3374914"/>
          </a:xfrm>
        </p:grpSpPr>
        <p:grpSp>
          <p:nvGrpSpPr>
            <p:cNvPr id="9" name="Group 8">
              <a:extLst>
                <a:ext uri="{FF2B5EF4-FFF2-40B4-BE49-F238E27FC236}">
                  <a16:creationId xmlns:a16="http://schemas.microsoft.com/office/drawing/2014/main" id="{16246B50-0E2E-D924-B03F-821F9DD77058}"/>
                </a:ext>
              </a:extLst>
            </p:cNvPr>
            <p:cNvGrpSpPr/>
            <p:nvPr/>
          </p:nvGrpSpPr>
          <p:grpSpPr>
            <a:xfrm>
              <a:off x="1717964" y="2199759"/>
              <a:ext cx="8530954" cy="3374914"/>
              <a:chOff x="1717964" y="2199759"/>
              <a:chExt cx="8530954" cy="3374914"/>
            </a:xfrm>
          </p:grpSpPr>
          <p:sp>
            <p:nvSpPr>
              <p:cNvPr id="14" name="Hexagon 13">
                <a:extLst>
                  <a:ext uri="{FF2B5EF4-FFF2-40B4-BE49-F238E27FC236}">
                    <a16:creationId xmlns:a16="http://schemas.microsoft.com/office/drawing/2014/main" id="{96462442-9BE3-2D71-510C-29D74E6A80BC}"/>
                  </a:ext>
                </a:extLst>
              </p:cNvPr>
              <p:cNvSpPr/>
              <p:nvPr/>
            </p:nvSpPr>
            <p:spPr>
              <a:xfrm>
                <a:off x="3739568" y="2199759"/>
                <a:ext cx="2447636" cy="2216727"/>
              </a:xfrm>
              <a:prstGeom prst="hexagon">
                <a:avLst/>
              </a:prstGeom>
              <a:solidFill>
                <a:srgbClr val="D2D180"/>
              </a:solidFill>
              <a:ln>
                <a:solidFill>
                  <a:srgbClr val="D2D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DC9F7753-B910-E1BE-26DA-8C5357140059}"/>
                  </a:ext>
                </a:extLst>
              </p:cNvPr>
              <p:cNvSpPr/>
              <p:nvPr/>
            </p:nvSpPr>
            <p:spPr>
              <a:xfrm>
                <a:off x="7801282" y="2205021"/>
                <a:ext cx="2447636" cy="2216727"/>
              </a:xfrm>
              <a:prstGeom prst="hexagon">
                <a:avLst/>
              </a:prstGeom>
              <a:solidFill>
                <a:srgbClr val="5A7F9B"/>
              </a:solidFill>
              <a:ln>
                <a:solidFill>
                  <a:srgbClr val="5A7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62D2486A-2E64-3A2F-CEF0-C96E5CE07471}"/>
                  </a:ext>
                </a:extLst>
              </p:cNvPr>
              <p:cNvSpPr/>
              <p:nvPr/>
            </p:nvSpPr>
            <p:spPr>
              <a:xfrm>
                <a:off x="1717964" y="3357946"/>
                <a:ext cx="2447636" cy="2216727"/>
              </a:xfrm>
              <a:prstGeom prst="hexagon">
                <a:avLst/>
              </a:prstGeom>
              <a:solidFill>
                <a:srgbClr val="A09F2B"/>
              </a:solidFill>
              <a:ln>
                <a:solidFill>
                  <a:srgbClr val="A09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413282F0-F53A-E324-1188-1AFFD1093E9C}"/>
                  </a:ext>
                </a:extLst>
              </p:cNvPr>
              <p:cNvSpPr/>
              <p:nvPr/>
            </p:nvSpPr>
            <p:spPr>
              <a:xfrm>
                <a:off x="5761172" y="3357946"/>
                <a:ext cx="2447636" cy="2216727"/>
              </a:xfrm>
              <a:prstGeom prst="hexagon">
                <a:avLst/>
              </a:prstGeom>
              <a:solidFill>
                <a:srgbClr val="9FCCE0"/>
              </a:solidFill>
              <a:ln>
                <a:solidFill>
                  <a:srgbClr val="9FC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exagon 9">
              <a:extLst>
                <a:ext uri="{FF2B5EF4-FFF2-40B4-BE49-F238E27FC236}">
                  <a16:creationId xmlns:a16="http://schemas.microsoft.com/office/drawing/2014/main" id="{2C24B7C8-9E5B-E00A-FB73-573E674704E3}"/>
                </a:ext>
              </a:extLst>
            </p:cNvPr>
            <p:cNvSpPr/>
            <p:nvPr/>
          </p:nvSpPr>
          <p:spPr>
            <a:xfrm>
              <a:off x="2031409" y="3691333"/>
              <a:ext cx="1802240" cy="1549951"/>
            </a:xfrm>
            <a:prstGeom prst="hexagon">
              <a:avLst/>
            </a:prstGeom>
            <a:solidFill>
              <a:srgbClr val="A09F2B"/>
            </a:solidFill>
            <a:ln>
              <a:solidFill>
                <a:srgbClr val="A09F2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11" name="Hexagon 10">
              <a:extLst>
                <a:ext uri="{FF2B5EF4-FFF2-40B4-BE49-F238E27FC236}">
                  <a16:creationId xmlns:a16="http://schemas.microsoft.com/office/drawing/2014/main" id="{56199DF5-0A81-205E-DABA-AAED9757A24E}"/>
                </a:ext>
              </a:extLst>
            </p:cNvPr>
            <p:cNvSpPr/>
            <p:nvPr/>
          </p:nvSpPr>
          <p:spPr>
            <a:xfrm>
              <a:off x="4040979" y="2533146"/>
              <a:ext cx="1802240" cy="1549951"/>
            </a:xfrm>
            <a:prstGeom prst="hexagon">
              <a:avLst/>
            </a:prstGeom>
            <a:solidFill>
              <a:srgbClr val="D2D180"/>
            </a:solidFill>
            <a:ln>
              <a:solidFill>
                <a:srgbClr val="D2D1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C45059F4-C448-B40E-C8A3-EC937283ABC1}"/>
                </a:ext>
              </a:extLst>
            </p:cNvPr>
            <p:cNvSpPr/>
            <p:nvPr/>
          </p:nvSpPr>
          <p:spPr>
            <a:xfrm>
              <a:off x="6086910" y="3730633"/>
              <a:ext cx="1802240" cy="1549951"/>
            </a:xfrm>
            <a:prstGeom prst="hexagon">
              <a:avLst/>
            </a:prstGeom>
            <a:solidFill>
              <a:srgbClr val="9FCCE0"/>
            </a:solidFill>
            <a:ln>
              <a:solidFill>
                <a:srgbClr val="9FCC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0" dirty="0"/>
            </a:p>
          </p:txBody>
        </p:sp>
        <p:sp>
          <p:nvSpPr>
            <p:cNvPr id="13" name="Hexagon 12">
              <a:extLst>
                <a:ext uri="{FF2B5EF4-FFF2-40B4-BE49-F238E27FC236}">
                  <a16:creationId xmlns:a16="http://schemas.microsoft.com/office/drawing/2014/main" id="{7FFF5A08-CA51-28E5-5864-E7581219BA40}"/>
                </a:ext>
              </a:extLst>
            </p:cNvPr>
            <p:cNvSpPr/>
            <p:nvPr/>
          </p:nvSpPr>
          <p:spPr>
            <a:xfrm>
              <a:off x="8123980" y="2582970"/>
              <a:ext cx="1802240" cy="1549951"/>
            </a:xfrm>
            <a:prstGeom prst="hexagon">
              <a:avLst/>
            </a:prstGeom>
            <a:solidFill>
              <a:srgbClr val="5A7F9B"/>
            </a:solidFill>
            <a:ln>
              <a:solidFill>
                <a:srgbClr val="5A7F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C24B8323-0B84-E45C-47B1-750B5A8D589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7361" y="5600228"/>
            <a:ext cx="2707370" cy="1003890"/>
          </a:xfrm>
          <a:prstGeom prst="rect">
            <a:avLst/>
          </a:prstGeom>
        </p:spPr>
      </p:pic>
    </p:spTree>
    <p:extLst>
      <p:ext uri="{BB962C8B-B14F-4D97-AF65-F5344CB8AC3E}">
        <p14:creationId xmlns:p14="http://schemas.microsoft.com/office/powerpoint/2010/main" val="23603584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BBD93-4932-D575-974A-6B58771F2863}"/>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BA4D721F-0FAC-884B-947C-9A204D64B38F}"/>
              </a:ext>
            </a:extLst>
          </p:cNvPr>
          <p:cNvGrpSpPr/>
          <p:nvPr/>
        </p:nvGrpSpPr>
        <p:grpSpPr>
          <a:xfrm>
            <a:off x="0" y="0"/>
            <a:ext cx="12192000" cy="1041692"/>
            <a:chOff x="109729" y="1295879"/>
            <a:chExt cx="12191999" cy="1364955"/>
          </a:xfrm>
        </p:grpSpPr>
        <p:pic>
          <p:nvPicPr>
            <p:cNvPr id="6" name="Picture 5" descr="A picture containing motorcycle, black, wall&#10;&#10;Description generated with very high confidence">
              <a:extLst>
                <a:ext uri="{FF2B5EF4-FFF2-40B4-BE49-F238E27FC236}">
                  <a16:creationId xmlns:a16="http://schemas.microsoft.com/office/drawing/2014/main" id="{C5CE14F2-135D-5B5C-7BF5-E0C0047FC91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2446351" y="-1040739"/>
              <a:ext cx="1364950" cy="6038193"/>
            </a:xfrm>
            <a:prstGeom prst="rect">
              <a:avLst/>
            </a:prstGeom>
          </p:spPr>
        </p:pic>
        <p:pic>
          <p:nvPicPr>
            <p:cNvPr id="8" name="Picture 7" descr="A picture containing motorcycle, black, wall&#10;&#10;Description generated with very high confidence">
              <a:extLst>
                <a:ext uri="{FF2B5EF4-FFF2-40B4-BE49-F238E27FC236}">
                  <a16:creationId xmlns:a16="http://schemas.microsoft.com/office/drawing/2014/main" id="{1046EB43-282B-7C63-336C-CE0F85C5DAC4}"/>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16200000">
              <a:off x="8542349" y="-1098545"/>
              <a:ext cx="1364955" cy="6153803"/>
            </a:xfrm>
            <a:prstGeom prst="rect">
              <a:avLst/>
            </a:prstGeom>
          </p:spPr>
        </p:pic>
      </p:grpSp>
      <p:sp>
        <p:nvSpPr>
          <p:cNvPr id="3" name="Rectangle 2">
            <a:extLst>
              <a:ext uri="{FF2B5EF4-FFF2-40B4-BE49-F238E27FC236}">
                <a16:creationId xmlns:a16="http://schemas.microsoft.com/office/drawing/2014/main" id="{A3752E6B-E238-77F1-4476-2BEA9876B16F}"/>
              </a:ext>
            </a:extLst>
          </p:cNvPr>
          <p:cNvSpPr>
            <a:spLocks noChangeAspect="1"/>
          </p:cNvSpPr>
          <p:nvPr/>
        </p:nvSpPr>
        <p:spPr>
          <a:xfrm>
            <a:off x="0" y="2"/>
            <a:ext cx="12192000" cy="1048282"/>
          </a:xfrm>
          <a:prstGeom prst="rect">
            <a:avLst/>
          </a:prstGeom>
          <a:solidFill>
            <a:srgbClr val="05334E">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5334E"/>
              </a:solidFill>
            </a:endParaRPr>
          </a:p>
        </p:txBody>
      </p:sp>
      <p:sp>
        <p:nvSpPr>
          <p:cNvPr id="25" name="Rectangle 24">
            <a:extLst>
              <a:ext uri="{FF2B5EF4-FFF2-40B4-BE49-F238E27FC236}">
                <a16:creationId xmlns:a16="http://schemas.microsoft.com/office/drawing/2014/main" id="{991CCFB8-64A2-6472-4CD1-60098DAE89D4}"/>
              </a:ext>
            </a:extLst>
          </p:cNvPr>
          <p:cNvSpPr>
            <a:spLocks noChangeAspect="1"/>
          </p:cNvSpPr>
          <p:nvPr/>
        </p:nvSpPr>
        <p:spPr>
          <a:xfrm>
            <a:off x="0" y="6648625"/>
            <a:ext cx="12191999" cy="209377"/>
          </a:xfrm>
          <a:prstGeom prst="rect">
            <a:avLst/>
          </a:prstGeom>
          <a:gradFill>
            <a:gsLst>
              <a:gs pos="0">
                <a:srgbClr val="9FCCE0"/>
              </a:gs>
              <a:gs pos="54000">
                <a:srgbClr val="5A7F9B"/>
              </a:gs>
              <a:gs pos="100000">
                <a:srgbClr val="05334E"/>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7836023-9C5E-59B9-FCFB-6CB19B259CC2}"/>
              </a:ext>
            </a:extLst>
          </p:cNvPr>
          <p:cNvSpPr txBox="1"/>
          <p:nvPr/>
        </p:nvSpPr>
        <p:spPr>
          <a:xfrm>
            <a:off x="-804672" y="6615652"/>
            <a:ext cx="4190999" cy="246221"/>
          </a:xfrm>
          <a:prstGeom prst="rect">
            <a:avLst/>
          </a:prstGeom>
          <a:noFill/>
        </p:spPr>
        <p:txBody>
          <a:bodyPr wrap="square" rtlCol="0">
            <a:spAutoFit/>
          </a:bodyPr>
          <a:lstStyle/>
          <a:p>
            <a:pPr algn="ctr">
              <a:defRPr/>
            </a:pPr>
            <a:r>
              <a:rPr lang="en-US" sz="1000" i="1" dirty="0">
                <a:solidFill>
                  <a:schemeClr val="bg1"/>
                </a:solidFill>
                <a:latin typeface="Calibri"/>
              </a:rPr>
              <a:t>Copyright © 2026 Belfint, Lyons &amp; Shuman, P.A.</a:t>
            </a:r>
            <a:endParaRPr lang="en-US" sz="1000" dirty="0">
              <a:solidFill>
                <a:schemeClr val="bg1"/>
              </a:solidFill>
              <a:latin typeface="Calibri"/>
            </a:endParaRPr>
          </a:p>
        </p:txBody>
      </p:sp>
      <p:sp>
        <p:nvSpPr>
          <p:cNvPr id="23" name="TextBox 22">
            <a:extLst>
              <a:ext uri="{FF2B5EF4-FFF2-40B4-BE49-F238E27FC236}">
                <a16:creationId xmlns:a16="http://schemas.microsoft.com/office/drawing/2014/main" id="{ED84674E-DDF1-5065-DADB-FF1EEE837633}"/>
              </a:ext>
            </a:extLst>
          </p:cNvPr>
          <p:cNvSpPr txBox="1">
            <a:spLocks noChangeAspect="1"/>
          </p:cNvSpPr>
          <p:nvPr/>
        </p:nvSpPr>
        <p:spPr>
          <a:xfrm>
            <a:off x="117457" y="240863"/>
            <a:ext cx="10296365" cy="584775"/>
          </a:xfrm>
          <a:prstGeom prst="rect">
            <a:avLst/>
          </a:prstGeom>
          <a:noFill/>
          <a:ln>
            <a:noFill/>
          </a:ln>
        </p:spPr>
        <p:txBody>
          <a:bodyPr wrap="square" rtlCol="0">
            <a:spAutoFit/>
          </a:bodyPr>
          <a:lstStyle/>
          <a:p>
            <a:r>
              <a:rPr lang="en-US" sz="3200" b="1" dirty="0">
                <a:solidFill>
                  <a:schemeClr val="bg1"/>
                </a:solidFill>
                <a:latin typeface="Garamond" panose="02020404030301010803" pitchFamily="18" charset="0"/>
              </a:rPr>
              <a:t>Report Under Government Auditing Standards</a:t>
            </a:r>
          </a:p>
        </p:txBody>
      </p:sp>
      <p:sp>
        <p:nvSpPr>
          <p:cNvPr id="4" name="Rectangle 3">
            <a:extLst>
              <a:ext uri="{FF2B5EF4-FFF2-40B4-BE49-F238E27FC236}">
                <a16:creationId xmlns:a16="http://schemas.microsoft.com/office/drawing/2014/main" id="{04CAD245-F7FF-698D-20D0-F5CDDFD890C3}"/>
              </a:ext>
            </a:extLst>
          </p:cNvPr>
          <p:cNvSpPr/>
          <p:nvPr/>
        </p:nvSpPr>
        <p:spPr>
          <a:xfrm>
            <a:off x="9910355" y="6252754"/>
            <a:ext cx="627017" cy="395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ubtitle 5">
            <a:extLst>
              <a:ext uri="{FF2B5EF4-FFF2-40B4-BE49-F238E27FC236}">
                <a16:creationId xmlns:a16="http://schemas.microsoft.com/office/drawing/2014/main" id="{3E49631C-4AAC-E09A-BEF8-AD8214CA799F}"/>
              </a:ext>
            </a:extLst>
          </p:cNvPr>
          <p:cNvSpPr txBox="1">
            <a:spLocks/>
          </p:cNvSpPr>
          <p:nvPr/>
        </p:nvSpPr>
        <p:spPr>
          <a:xfrm>
            <a:off x="198622" y="1277858"/>
            <a:ext cx="9954116" cy="353652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228600" indent="-228600">
              <a:lnSpc>
                <a:spcPct val="100000"/>
              </a:lnSpc>
              <a:spcBef>
                <a:spcPts val="600"/>
              </a:spcBef>
              <a:buClr>
                <a:srgbClr val="03324E"/>
              </a:buClr>
              <a:buSzPct val="115000"/>
              <a:buFont typeface="Calibri" panose="020F0502020204030204" pitchFamily="34" charset="0"/>
              <a:buChar char="&gt;"/>
            </a:pPr>
            <a:r>
              <a:rPr lang="en-US" dirty="0">
                <a:solidFill>
                  <a:srgbClr val="333333"/>
                </a:solidFill>
                <a:latin typeface="Calibri" panose="020F0502020204030204" pitchFamily="34" charset="0"/>
                <a:cs typeface="Calibri" panose="020F0502020204030204" pitchFamily="34" charset="0"/>
              </a:rPr>
              <a:t>Report on Internal Control Over Financial Reporting and on Compliance and Other Matters Based on an Audit of the Financial Statements Required by Government Auditing Standards,</a:t>
            </a:r>
          </a:p>
          <a:p>
            <a:pPr lvl="1" indent="-228600">
              <a:lnSpc>
                <a:spcPct val="100000"/>
              </a:lnSpc>
              <a:spcBef>
                <a:spcPts val="600"/>
              </a:spcBef>
              <a:buClr>
                <a:srgbClr val="03324E"/>
              </a:buClr>
              <a:buSzPct val="115000"/>
              <a:buFont typeface="Calibri" panose="020F0502020204030204" pitchFamily="34" charset="0"/>
              <a:buChar char="&gt;"/>
            </a:pPr>
            <a:r>
              <a:rPr lang="en-US" sz="2000" dirty="0">
                <a:solidFill>
                  <a:srgbClr val="333333"/>
                </a:solidFill>
                <a:latin typeface="Calibri" panose="020F0502020204030204" pitchFamily="34" charset="0"/>
                <a:cs typeface="Calibri" panose="020F0502020204030204" pitchFamily="34" charset="0"/>
              </a:rPr>
              <a:t>Performed under standards issued by the Comptroller General of the United States,</a:t>
            </a:r>
          </a:p>
          <a:p>
            <a:pPr lvl="1" indent="-228600">
              <a:lnSpc>
                <a:spcPct val="100000"/>
              </a:lnSpc>
              <a:spcBef>
                <a:spcPts val="600"/>
              </a:spcBef>
              <a:buClr>
                <a:srgbClr val="03324E"/>
              </a:buClr>
              <a:buSzPct val="115000"/>
              <a:buFont typeface="Calibri" panose="020F0502020204030204" pitchFamily="34" charset="0"/>
              <a:buChar char="&gt;"/>
            </a:pPr>
            <a:r>
              <a:rPr lang="en-US" sz="2000" dirty="0">
                <a:solidFill>
                  <a:srgbClr val="333333"/>
                </a:solidFill>
                <a:latin typeface="Calibri" panose="020F0502020204030204" pitchFamily="34" charset="0"/>
                <a:cs typeface="Calibri" panose="020F0502020204030204" pitchFamily="34" charset="0"/>
              </a:rPr>
              <a:t>Considers Internal Control Over Financial Reporting,</a:t>
            </a:r>
          </a:p>
          <a:p>
            <a:pPr lvl="1" indent="-228600">
              <a:lnSpc>
                <a:spcPct val="100000"/>
              </a:lnSpc>
              <a:spcBef>
                <a:spcPts val="600"/>
              </a:spcBef>
              <a:buClr>
                <a:srgbClr val="03324E"/>
              </a:buClr>
              <a:buSzPct val="115000"/>
              <a:buFont typeface="Calibri" panose="020F0502020204030204" pitchFamily="34" charset="0"/>
              <a:buChar char="&gt;"/>
            </a:pPr>
            <a:r>
              <a:rPr lang="en-US" sz="2000" dirty="0">
                <a:solidFill>
                  <a:srgbClr val="333333"/>
                </a:solidFill>
                <a:latin typeface="Calibri" panose="020F0502020204030204" pitchFamily="34" charset="0"/>
                <a:cs typeface="Calibri" panose="020F0502020204030204" pitchFamily="34" charset="0"/>
              </a:rPr>
              <a:t>Tests Compliance with Laws and Regulations.</a:t>
            </a:r>
          </a:p>
          <a:p>
            <a:pPr marL="685800" lvl="2" indent="-228600">
              <a:lnSpc>
                <a:spcPct val="100000"/>
              </a:lnSpc>
              <a:spcBef>
                <a:spcPts val="600"/>
              </a:spcBef>
              <a:buClr>
                <a:srgbClr val="03324E"/>
              </a:buClr>
              <a:buSzPct val="115000"/>
              <a:buFont typeface="Calibri" panose="020F0502020204030204" pitchFamily="34" charset="0"/>
              <a:buChar char="&gt;"/>
            </a:pPr>
            <a:r>
              <a:rPr lang="en-US" sz="2000" dirty="0">
                <a:solidFill>
                  <a:srgbClr val="333333"/>
                </a:solidFill>
                <a:latin typeface="Calibri" panose="020F0502020204030204" pitchFamily="34" charset="0"/>
                <a:cs typeface="Calibri" panose="020F0502020204030204" pitchFamily="34" charset="0"/>
              </a:rPr>
              <a:t>One Material Weakness Identified,</a:t>
            </a:r>
          </a:p>
          <a:p>
            <a:pPr marL="685800" lvl="2" indent="-228600">
              <a:lnSpc>
                <a:spcPct val="100000"/>
              </a:lnSpc>
              <a:spcBef>
                <a:spcPts val="600"/>
              </a:spcBef>
              <a:buClr>
                <a:srgbClr val="03324E"/>
              </a:buClr>
              <a:buSzPct val="115000"/>
              <a:buFont typeface="Calibri" panose="020F0502020204030204" pitchFamily="34" charset="0"/>
              <a:buChar char="&gt;"/>
            </a:pPr>
            <a:r>
              <a:rPr lang="en-US" sz="2000" dirty="0">
                <a:solidFill>
                  <a:srgbClr val="333333"/>
                </a:solidFill>
                <a:latin typeface="Calibri" panose="020F0502020204030204" pitchFamily="34" charset="0"/>
                <a:cs typeface="Calibri" panose="020F0502020204030204" pitchFamily="34" charset="0"/>
              </a:rPr>
              <a:t>Two Significant Deficiencies Identified,</a:t>
            </a:r>
          </a:p>
          <a:p>
            <a:pPr>
              <a:lnSpc>
                <a:spcPct val="100000"/>
              </a:lnSpc>
              <a:spcBef>
                <a:spcPts val="0"/>
              </a:spcBef>
              <a:buNone/>
            </a:pPr>
            <a:endParaRPr lang="en-US" sz="2200" i="1" dirty="0">
              <a:solidFill>
                <a:srgbClr val="333333"/>
              </a:solidFill>
              <a:cs typeface="Calibri"/>
            </a:endParaRPr>
          </a:p>
          <a:p>
            <a:pPr>
              <a:lnSpc>
                <a:spcPct val="100000"/>
              </a:lnSpc>
              <a:spcBef>
                <a:spcPts val="0"/>
              </a:spcBef>
              <a:buNone/>
            </a:pPr>
            <a:endParaRPr lang="en-US" sz="7200" dirty="0">
              <a:solidFill>
                <a:srgbClr val="6C6B6C"/>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dirty="0">
              <a:solidFill>
                <a:schemeClr val="tx1">
                  <a:lumMod val="95000"/>
                  <a:lumOff val="5000"/>
                </a:schemeClr>
              </a:solidFill>
              <a:cs typeface="Calibri"/>
            </a:endParaRPr>
          </a:p>
          <a:p>
            <a:pPr>
              <a:lnSpc>
                <a:spcPct val="100000"/>
              </a:lnSpc>
              <a:spcBef>
                <a:spcPts val="0"/>
              </a:spcBef>
              <a:buNone/>
            </a:pPr>
            <a:endParaRPr lang="en-US" sz="1800" dirty="0">
              <a:solidFill>
                <a:srgbClr val="080808"/>
              </a:solidFill>
              <a:cs typeface="Calibri"/>
            </a:endParaRPr>
          </a:p>
          <a:p>
            <a:pPr>
              <a:buFont typeface="Wingdings" pitchFamily="2" charset="2"/>
              <a:buNone/>
            </a:pPr>
            <a:endParaRPr lang="en-US" sz="1900" dirty="0">
              <a:solidFill>
                <a:srgbClr val="080808"/>
              </a:solidFill>
              <a:latin typeface="Calibri"/>
              <a:cs typeface="Calibri"/>
            </a:endParaRPr>
          </a:p>
          <a:p>
            <a:pPr>
              <a:buFont typeface="Wingdings" pitchFamily="2" charset="2"/>
              <a:buNone/>
            </a:pPr>
            <a:endParaRPr lang="en-US" dirty="0">
              <a:solidFill>
                <a:srgbClr val="080808"/>
              </a:solidFill>
              <a:latin typeface="Calibri"/>
              <a:cs typeface="Calibri"/>
            </a:endParaRPr>
          </a:p>
          <a:p>
            <a:pPr>
              <a:buFont typeface="Wingdings" pitchFamily="2" charset="2"/>
              <a:buNone/>
            </a:pPr>
            <a:endParaRPr lang="en-US" sz="3100" dirty="0">
              <a:solidFill>
                <a:srgbClr val="080808"/>
              </a:solidFill>
              <a:latin typeface="Calibri"/>
              <a:cs typeface="Calibri"/>
            </a:endParaRPr>
          </a:p>
          <a:p>
            <a:endParaRPr lang="en-US" sz="3200" dirty="0">
              <a:solidFill>
                <a:srgbClr val="080808"/>
              </a:solidFill>
              <a:latin typeface="Calibri"/>
              <a:cs typeface="Calibri"/>
            </a:endParaRPr>
          </a:p>
        </p:txBody>
      </p:sp>
      <p:grpSp>
        <p:nvGrpSpPr>
          <p:cNvPr id="7" name="Group 6">
            <a:extLst>
              <a:ext uri="{FF2B5EF4-FFF2-40B4-BE49-F238E27FC236}">
                <a16:creationId xmlns:a16="http://schemas.microsoft.com/office/drawing/2014/main" id="{6197B80C-763F-3886-2FD0-27C7F22A6347}"/>
              </a:ext>
            </a:extLst>
          </p:cNvPr>
          <p:cNvGrpSpPr/>
          <p:nvPr/>
        </p:nvGrpSpPr>
        <p:grpSpPr>
          <a:xfrm flipH="1" flipV="1">
            <a:off x="107269" y="5580142"/>
            <a:ext cx="2415036" cy="955407"/>
            <a:chOff x="1717964" y="2199759"/>
            <a:chExt cx="8530954" cy="3374914"/>
          </a:xfrm>
        </p:grpSpPr>
        <p:grpSp>
          <p:nvGrpSpPr>
            <p:cNvPr id="9" name="Group 8">
              <a:extLst>
                <a:ext uri="{FF2B5EF4-FFF2-40B4-BE49-F238E27FC236}">
                  <a16:creationId xmlns:a16="http://schemas.microsoft.com/office/drawing/2014/main" id="{AB450ED5-FCF2-E4D1-97A2-80305F0CC86A}"/>
                </a:ext>
              </a:extLst>
            </p:cNvPr>
            <p:cNvGrpSpPr/>
            <p:nvPr/>
          </p:nvGrpSpPr>
          <p:grpSpPr>
            <a:xfrm>
              <a:off x="1717964" y="2199759"/>
              <a:ext cx="8530954" cy="3374914"/>
              <a:chOff x="1717964" y="2199759"/>
              <a:chExt cx="8530954" cy="3374914"/>
            </a:xfrm>
          </p:grpSpPr>
          <p:sp>
            <p:nvSpPr>
              <p:cNvPr id="14" name="Hexagon 13">
                <a:extLst>
                  <a:ext uri="{FF2B5EF4-FFF2-40B4-BE49-F238E27FC236}">
                    <a16:creationId xmlns:a16="http://schemas.microsoft.com/office/drawing/2014/main" id="{5231C2C5-42B4-5DF0-9A07-930C5A48E968}"/>
                  </a:ext>
                </a:extLst>
              </p:cNvPr>
              <p:cNvSpPr/>
              <p:nvPr/>
            </p:nvSpPr>
            <p:spPr>
              <a:xfrm>
                <a:off x="3739568" y="2199759"/>
                <a:ext cx="2447636" cy="2216727"/>
              </a:xfrm>
              <a:prstGeom prst="hexagon">
                <a:avLst/>
              </a:prstGeom>
              <a:solidFill>
                <a:srgbClr val="D2D180"/>
              </a:solidFill>
              <a:ln>
                <a:solidFill>
                  <a:srgbClr val="D2D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26BE43E7-4A35-8D7B-4189-4E34C5400BF9}"/>
                  </a:ext>
                </a:extLst>
              </p:cNvPr>
              <p:cNvSpPr/>
              <p:nvPr/>
            </p:nvSpPr>
            <p:spPr>
              <a:xfrm>
                <a:off x="7801282" y="2205021"/>
                <a:ext cx="2447636" cy="2216727"/>
              </a:xfrm>
              <a:prstGeom prst="hexagon">
                <a:avLst/>
              </a:prstGeom>
              <a:solidFill>
                <a:srgbClr val="5A7F9B"/>
              </a:solidFill>
              <a:ln>
                <a:solidFill>
                  <a:srgbClr val="5A7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C01F72A8-4119-1D43-7AC8-388B3B6C943A}"/>
                  </a:ext>
                </a:extLst>
              </p:cNvPr>
              <p:cNvSpPr/>
              <p:nvPr/>
            </p:nvSpPr>
            <p:spPr>
              <a:xfrm>
                <a:off x="1717964" y="3357946"/>
                <a:ext cx="2447636" cy="2216727"/>
              </a:xfrm>
              <a:prstGeom prst="hexagon">
                <a:avLst/>
              </a:prstGeom>
              <a:solidFill>
                <a:srgbClr val="A09F2B"/>
              </a:solidFill>
              <a:ln>
                <a:solidFill>
                  <a:srgbClr val="A09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5B0E1E5A-250C-82C9-4549-765327F112B8}"/>
                  </a:ext>
                </a:extLst>
              </p:cNvPr>
              <p:cNvSpPr/>
              <p:nvPr/>
            </p:nvSpPr>
            <p:spPr>
              <a:xfrm>
                <a:off x="5761172" y="3357946"/>
                <a:ext cx="2447636" cy="2216727"/>
              </a:xfrm>
              <a:prstGeom prst="hexagon">
                <a:avLst/>
              </a:prstGeom>
              <a:solidFill>
                <a:srgbClr val="9FCCE0"/>
              </a:solidFill>
              <a:ln>
                <a:solidFill>
                  <a:srgbClr val="9FC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exagon 9">
              <a:extLst>
                <a:ext uri="{FF2B5EF4-FFF2-40B4-BE49-F238E27FC236}">
                  <a16:creationId xmlns:a16="http://schemas.microsoft.com/office/drawing/2014/main" id="{11EE4073-87C5-0C51-2509-4EA4EBB057CE}"/>
                </a:ext>
              </a:extLst>
            </p:cNvPr>
            <p:cNvSpPr/>
            <p:nvPr/>
          </p:nvSpPr>
          <p:spPr>
            <a:xfrm>
              <a:off x="2031409" y="3691333"/>
              <a:ext cx="1802240" cy="1549951"/>
            </a:xfrm>
            <a:prstGeom prst="hexagon">
              <a:avLst/>
            </a:prstGeom>
            <a:solidFill>
              <a:srgbClr val="A09F2B"/>
            </a:solidFill>
            <a:ln>
              <a:solidFill>
                <a:srgbClr val="A09F2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11" name="Hexagon 10">
              <a:extLst>
                <a:ext uri="{FF2B5EF4-FFF2-40B4-BE49-F238E27FC236}">
                  <a16:creationId xmlns:a16="http://schemas.microsoft.com/office/drawing/2014/main" id="{C4CF5434-F90E-CC61-D9E1-8E9F560ECDEE}"/>
                </a:ext>
              </a:extLst>
            </p:cNvPr>
            <p:cNvSpPr/>
            <p:nvPr/>
          </p:nvSpPr>
          <p:spPr>
            <a:xfrm>
              <a:off x="4040979" y="2533146"/>
              <a:ext cx="1802240" cy="1549951"/>
            </a:xfrm>
            <a:prstGeom prst="hexagon">
              <a:avLst/>
            </a:prstGeom>
            <a:solidFill>
              <a:srgbClr val="D2D180"/>
            </a:solidFill>
            <a:ln>
              <a:solidFill>
                <a:srgbClr val="D2D1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09603AD3-3744-DD3F-34D0-3105FA369C30}"/>
                </a:ext>
              </a:extLst>
            </p:cNvPr>
            <p:cNvSpPr/>
            <p:nvPr/>
          </p:nvSpPr>
          <p:spPr>
            <a:xfrm>
              <a:off x="6086910" y="3730633"/>
              <a:ext cx="1802240" cy="1549951"/>
            </a:xfrm>
            <a:prstGeom prst="hexagon">
              <a:avLst/>
            </a:prstGeom>
            <a:solidFill>
              <a:srgbClr val="9FCCE0"/>
            </a:solidFill>
            <a:ln>
              <a:solidFill>
                <a:srgbClr val="9FCC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0" dirty="0"/>
            </a:p>
          </p:txBody>
        </p:sp>
        <p:sp>
          <p:nvSpPr>
            <p:cNvPr id="13" name="Hexagon 12">
              <a:extLst>
                <a:ext uri="{FF2B5EF4-FFF2-40B4-BE49-F238E27FC236}">
                  <a16:creationId xmlns:a16="http://schemas.microsoft.com/office/drawing/2014/main" id="{95E4F22A-8219-B962-E21F-C718D8D95FFB}"/>
                </a:ext>
              </a:extLst>
            </p:cNvPr>
            <p:cNvSpPr/>
            <p:nvPr/>
          </p:nvSpPr>
          <p:spPr>
            <a:xfrm>
              <a:off x="8123980" y="2582970"/>
              <a:ext cx="1802240" cy="1549951"/>
            </a:xfrm>
            <a:prstGeom prst="hexagon">
              <a:avLst/>
            </a:prstGeom>
            <a:solidFill>
              <a:srgbClr val="5A7F9B"/>
            </a:solidFill>
            <a:ln>
              <a:solidFill>
                <a:srgbClr val="5A7F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3464FAEA-7876-A288-BCF9-6428479836D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7361" y="5600228"/>
            <a:ext cx="2707370" cy="1003890"/>
          </a:xfrm>
          <a:prstGeom prst="rect">
            <a:avLst/>
          </a:prstGeom>
        </p:spPr>
      </p:pic>
    </p:spTree>
    <p:extLst>
      <p:ext uri="{BB962C8B-B14F-4D97-AF65-F5344CB8AC3E}">
        <p14:creationId xmlns:p14="http://schemas.microsoft.com/office/powerpoint/2010/main" val="213262470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8360</TotalTime>
  <Words>989</Words>
  <Application>Microsoft Office PowerPoint</Application>
  <PresentationFormat>Widescreen</PresentationFormat>
  <Paragraphs>188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Garamond</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 Fleck Jones</dc:creator>
  <cp:lastModifiedBy>George G. Fournaris</cp:lastModifiedBy>
  <cp:revision>98</cp:revision>
  <dcterms:created xsi:type="dcterms:W3CDTF">2018-06-26T15:41:55Z</dcterms:created>
  <dcterms:modified xsi:type="dcterms:W3CDTF">2026-04-06T19:34:32Z</dcterms:modified>
</cp:coreProperties>
</file>