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497" r:id="rId3"/>
    <p:sldId id="265" r:id="rId4"/>
    <p:sldId id="498" r:id="rId5"/>
    <p:sldId id="267" r:id="rId6"/>
    <p:sldId id="268" r:id="rId7"/>
    <p:sldId id="500" r:id="rId8"/>
    <p:sldId id="499" r:id="rId9"/>
    <p:sldId id="259" r:id="rId10"/>
    <p:sldId id="260" r:id="rId11"/>
    <p:sldId id="261" r:id="rId12"/>
    <p:sldId id="262" r:id="rId13"/>
    <p:sldId id="496" r:id="rId14"/>
    <p:sldId id="33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4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8FDE1-330C-48D7-BAF9-642FA310D6C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92929-F5BF-4CAC-B13C-36B1419CF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580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2A64E1-10E3-4A9A-A85C-9C30CE36C1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9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2A64E1-10E3-4A9A-A85C-9C30CE36C1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10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491FB-5E92-0761-D2E9-6D365FCB9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8BBE9F-8107-18C4-1895-D6D16B9AD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E80A8-CF59-A37E-A2C0-78C7B2745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D289B-44FD-43ED-825E-726A95D2E41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45864-EE3D-646D-09E5-9F4A5C324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E333D-BB0D-24CF-5C19-946502F0E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29B3-54D9-4E4E-8166-1B00280EC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63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3AC06-9820-1412-DC25-8985CF133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81963-F264-D366-C1B7-D6D27788F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8E38D-7D74-8237-8D9B-5256517A4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D289B-44FD-43ED-825E-726A95D2E41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85554-A479-6AE2-27FB-DCC2815CB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3A377-A57F-D53A-1F5B-BB1E6C05B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29B3-54D9-4E4E-8166-1B00280EC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5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D70B8-C6D4-9441-2C98-18BE18B51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69DF12-9011-49B1-8102-105964C5B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70E7A-ED5C-FFDC-98D1-C9F462672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D289B-44FD-43ED-825E-726A95D2E41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48B14-5258-210F-626C-528CA6B09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34A22-AC5F-A12E-2645-DFD3B6AD8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29B3-54D9-4E4E-8166-1B00280EC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47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A4733-425B-F44D-40E3-6F3923D39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C1BEE-4641-8E4C-2DCE-8221FC38EF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FA01C2-6F82-2372-C823-FBF076C22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794FE-2572-DE7F-E5C3-5F4FC2765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D289B-44FD-43ED-825E-726A95D2E41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7C87AA-173A-D7D2-73E0-37EEDEE41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7A5FD-E866-1850-3B26-0D57D9971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29B3-54D9-4E4E-8166-1B00280EC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674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141F1-53D3-AF2C-96A3-687672F4D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6F91E-8B0B-6CC6-4443-EA727C52B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32936-9F9D-E331-C2E5-FAA3D0E2FB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80F04E-0540-F7D7-061F-4EEF60A864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90A4A8-EA3F-9EF5-A92B-F1F0C85C8A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9C34C6-E1B4-0918-9D84-071DC2CC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D289B-44FD-43ED-825E-726A95D2E41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C1F3B6-09F9-8376-2DA6-AB95BD425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E99E36-2E9D-19D9-0668-751DB4B9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29B3-54D9-4E4E-8166-1B00280EC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54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3776D-1E57-7984-9358-33FF58700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B280BE-D031-C96E-BAAE-BEC30BD42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D289B-44FD-43ED-825E-726A95D2E41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883AA9-58CB-708A-9018-9261A1F3B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ADCB7-D860-0CA5-FF87-32ADF461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29B3-54D9-4E4E-8166-1B00280EC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E75A01-8F8C-8FD8-1C9B-F21D0B724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D289B-44FD-43ED-825E-726A95D2E41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A34278-06CF-0AF2-B914-AECDA42CC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DF9C2-5467-1C40-5A02-4AA9E6248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29B3-54D9-4E4E-8166-1B00280EC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62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406F2-2475-3354-9F7A-55F93DE24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AFB99-D70D-3CEA-D954-3320AF0FC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3B1BD-8F1C-1230-C36E-D33A70564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99147-DC49-9C19-145E-13147C7AA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D289B-44FD-43ED-825E-726A95D2E41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4A50B-5646-BEAD-4C21-798B1FE0C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0C2CB-FE5E-F196-5052-9A5F12A5C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29B3-54D9-4E4E-8166-1B00280EC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74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45B4-9249-BD92-E74E-DD392395B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AE9CA-61A0-324F-7D9C-CB67F29F1E5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7FE09-7944-2A5A-FD7B-D52AB5B61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53393E-E338-D889-CF4A-C86C50D42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D289B-44FD-43ED-825E-726A95D2E41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AB801D-D1D9-01C0-D520-43C58970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44F04-F03C-0E71-26A6-C7277A4D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29B3-54D9-4E4E-8166-1B00280EC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13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E37E2-9512-F776-56AC-89761972A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E95A73-5E90-4EF7-9383-B9D73AF19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D1012-5442-DBCE-2E61-972D6E23D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D289B-44FD-43ED-825E-726A95D2E41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BF52C-43D0-6379-8FC6-4C01A6B7A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B9754-3866-FB1F-1405-B2E27D2F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29B3-54D9-4E4E-8166-1B00280EC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1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A79A29-6C46-41EE-E875-AEFCC60F9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17B342-77C8-BBCB-DE5C-978F9DF213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93272-2DC2-5C75-770A-9F68CFFFE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D289B-44FD-43ED-825E-726A95D2E41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B7881-4C97-C966-C511-4DCE4651E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FEBF9-9326-B1ED-BE4C-E39F5D336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629B3-54D9-4E4E-8166-1B00280EC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66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AE9FA3-FACA-CC9F-8BB3-ADCC5D39C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E55350-871D-B553-6AAF-2D3417253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06F40-90AF-CEE4-EAFC-B70D9AA874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1D289B-44FD-43ED-825E-726A95D2E41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78D22-C32F-4C63-9A55-62386992B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96CE8-A165-E898-6CE3-76B90B67FE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9629B3-54D9-4E4E-8166-1B00280EC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8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DD689F8-3875-E2B1-FFA2-FBE6A9679C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636" y="0"/>
            <a:ext cx="5299364" cy="68580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D81CDA-AA89-F02D-24F2-82D809D27115}"/>
              </a:ext>
            </a:extLst>
          </p:cNvPr>
          <p:cNvSpPr/>
          <p:nvPr/>
        </p:nvSpPr>
        <p:spPr>
          <a:xfrm>
            <a:off x="0" y="0"/>
            <a:ext cx="6892636" cy="6858000"/>
          </a:xfrm>
          <a:prstGeom prst="rect">
            <a:avLst/>
          </a:prstGeom>
          <a:solidFill>
            <a:srgbClr val="38828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B4D2CE-955F-DF84-9D12-454F1A17C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6435436" cy="2714625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+mn-lt"/>
              </a:rPr>
              <a:t>Ordinance 26-048; MS-26-08: Major Subdivision application entitled “2510 Northeast Boulevard – REACH Riverside” submitted by VanDemark &amp; Lynch, Inc., on behalf of the owner, REACH Riverside, to dedicate a 179.71-foot long by 15-foot wide portion of 2510 Northeast Boulevard to the City of Wilmington to allow the 1200 Block of East 26</a:t>
            </a:r>
            <a:r>
              <a:rPr lang="en-US" sz="2000" b="1" baseline="30000" dirty="0">
                <a:solidFill>
                  <a:schemeClr val="bg1"/>
                </a:solidFill>
                <a:latin typeface="+mn-lt"/>
              </a:rPr>
              <a:t>th</a:t>
            </a:r>
            <a:r>
              <a:rPr lang="en-US" sz="2000" b="1" dirty="0">
                <a:solidFill>
                  <a:schemeClr val="bg1"/>
                </a:solidFill>
                <a:latin typeface="+mn-lt"/>
              </a:rPr>
              <a:t> Street to be rebuilt as a 65-foot wide boulevard.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484322-B8B4-4CCF-C2D0-338742959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457200"/>
            <a:ext cx="6435435" cy="2238375"/>
          </a:xfrm>
        </p:spPr>
        <p:txBody>
          <a:bodyPr>
            <a:normAutofit fontScale="92500" lnSpcReduction="10000"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Community Development &amp; Urban Planning Committee                               October 21,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3ECDF1-2FED-EF4F-8B04-2E446BED79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943" y="1464085"/>
            <a:ext cx="3610750" cy="357464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99CF3A-590B-9090-C7CE-054BBAA88CA8}"/>
              </a:ext>
            </a:extLst>
          </p:cNvPr>
          <p:cNvCxnSpPr>
            <a:cxnSpLocks/>
          </p:cNvCxnSpPr>
          <p:nvPr/>
        </p:nvCxnSpPr>
        <p:spPr>
          <a:xfrm>
            <a:off x="626918" y="3062288"/>
            <a:ext cx="5638800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50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E9F23CD-6CF5-49BD-B765-0F55A06B47F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388284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200" dirty="0"/>
              <a:t>Aerial View of Proposed Street Extension</a:t>
            </a:r>
          </a:p>
        </p:txBody>
      </p:sp>
      <p:pic>
        <p:nvPicPr>
          <p:cNvPr id="11" name="Picture 10" descr="The image shows a street map with various addresses and landmarks, including housing, schools, and community centers, along with a baseball field and a railroad line.&#10;&#10;AI-generated content may be incorrect.">
            <a:extLst>
              <a:ext uri="{FF2B5EF4-FFF2-40B4-BE49-F238E27FC236}">
                <a16:creationId xmlns:a16="http://schemas.microsoft.com/office/drawing/2014/main" id="{D7F55503-2274-1904-3F71-D9221394C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799856"/>
            <a:ext cx="9815893" cy="602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6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702284-25DE-304D-7C6C-99473A2577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83" t="7884" r="43468" b="7006"/>
          <a:stretch>
            <a:fillRect/>
          </a:stretch>
        </p:blipFill>
        <p:spPr>
          <a:xfrm>
            <a:off x="864890" y="0"/>
            <a:ext cx="10324568" cy="6858000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4388F048-AAA9-9684-6408-4FB0D3F0EBD2}"/>
              </a:ext>
            </a:extLst>
          </p:cNvPr>
          <p:cNvSpPr/>
          <p:nvPr/>
        </p:nvSpPr>
        <p:spPr>
          <a:xfrm rot="5400000">
            <a:off x="6353174" y="5265965"/>
            <a:ext cx="220436" cy="36608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A905D86E-B191-07B4-C548-88C1E85BECD3}"/>
              </a:ext>
            </a:extLst>
          </p:cNvPr>
          <p:cNvSpPr/>
          <p:nvPr/>
        </p:nvSpPr>
        <p:spPr>
          <a:xfrm rot="16200000">
            <a:off x="2643867" y="5265965"/>
            <a:ext cx="220436" cy="36608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61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15243-3DDD-E931-C228-0C41DD54D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D2A76CD-C53D-E63A-B857-AF42D0306B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64648" y="0"/>
          <a:ext cx="8862703" cy="684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310555" imgH="3330829" progId="Acrobat.Document.DC">
                  <p:embed/>
                </p:oleObj>
              </mc:Choice>
              <mc:Fallback>
                <p:oleObj name="Acrobat Document" r:id="rId2" imgW="4310555" imgH="3330829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6D2A76CD-C53D-E63A-B857-AF42D0306B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64648" y="0"/>
                        <a:ext cx="8862703" cy="684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6409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12CBF1EF-0038-C918-AC2E-603127A7C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57" y="0"/>
            <a:ext cx="10287001" cy="6858000"/>
          </a:xfrm>
          <a:prstGeom prst="rect">
            <a:avLst/>
          </a:prstGeom>
        </p:spPr>
      </p:pic>
      <p:sp>
        <p:nvSpPr>
          <p:cNvPr id="2" name="Arrow: Down 1">
            <a:extLst>
              <a:ext uri="{FF2B5EF4-FFF2-40B4-BE49-F238E27FC236}">
                <a16:creationId xmlns:a16="http://schemas.microsoft.com/office/drawing/2014/main" id="{744F8C49-48AE-163A-65D8-0F49DF2D2CBD}"/>
              </a:ext>
            </a:extLst>
          </p:cNvPr>
          <p:cNvSpPr/>
          <p:nvPr/>
        </p:nvSpPr>
        <p:spPr>
          <a:xfrm>
            <a:off x="5985782" y="612322"/>
            <a:ext cx="220436" cy="36608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Up-Down 6">
            <a:extLst>
              <a:ext uri="{FF2B5EF4-FFF2-40B4-BE49-F238E27FC236}">
                <a16:creationId xmlns:a16="http://schemas.microsoft.com/office/drawing/2014/main" id="{54BCB2B0-805B-7BA4-8499-E35270A4A7BD}"/>
              </a:ext>
            </a:extLst>
          </p:cNvPr>
          <p:cNvSpPr/>
          <p:nvPr/>
        </p:nvSpPr>
        <p:spPr>
          <a:xfrm>
            <a:off x="5985782" y="5486400"/>
            <a:ext cx="220436" cy="366086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08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947B323F-5B26-63F2-A1F4-C1D129B16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10" y="59592"/>
            <a:ext cx="10108223" cy="6738815"/>
          </a:xfrm>
          <a:prstGeom prst="rect">
            <a:avLst/>
          </a:prstGeom>
        </p:spPr>
      </p:pic>
      <p:sp>
        <p:nvSpPr>
          <p:cNvPr id="3" name="Arrow: Down 2">
            <a:extLst>
              <a:ext uri="{FF2B5EF4-FFF2-40B4-BE49-F238E27FC236}">
                <a16:creationId xmlns:a16="http://schemas.microsoft.com/office/drawing/2014/main" id="{40D6C27F-B9E4-2292-C7E7-D4A19A3DE643}"/>
              </a:ext>
            </a:extLst>
          </p:cNvPr>
          <p:cNvSpPr/>
          <p:nvPr/>
        </p:nvSpPr>
        <p:spPr>
          <a:xfrm rot="10800000">
            <a:off x="5716361" y="4030438"/>
            <a:ext cx="220436" cy="36608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D136A2-D8CA-D283-752C-FA5CA82FE5DF}"/>
              </a:ext>
            </a:extLst>
          </p:cNvPr>
          <p:cNvSpPr txBox="1"/>
          <p:nvPr/>
        </p:nvSpPr>
        <p:spPr>
          <a:xfrm flipH="1">
            <a:off x="5300798" y="4587793"/>
            <a:ext cx="105156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LOCATION</a:t>
            </a:r>
          </a:p>
        </p:txBody>
      </p:sp>
      <p:sp>
        <p:nvSpPr>
          <p:cNvPr id="10" name="Arrow: Up-Down 9">
            <a:extLst>
              <a:ext uri="{FF2B5EF4-FFF2-40B4-BE49-F238E27FC236}">
                <a16:creationId xmlns:a16="http://schemas.microsoft.com/office/drawing/2014/main" id="{06E4D018-45F3-1A4C-77D4-BD27A9D3C785}"/>
              </a:ext>
            </a:extLst>
          </p:cNvPr>
          <p:cNvSpPr/>
          <p:nvPr/>
        </p:nvSpPr>
        <p:spPr>
          <a:xfrm>
            <a:off x="5703660" y="457200"/>
            <a:ext cx="220436" cy="366086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15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4F8025-2377-4BF1-AAF0-FE04D3BD01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" b="34492"/>
          <a:stretch>
            <a:fillRect/>
          </a:stretch>
        </p:blipFill>
        <p:spPr bwMode="auto">
          <a:xfrm>
            <a:off x="266700" y="914400"/>
            <a:ext cx="11658600" cy="57149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F3B6804-0EB2-13FA-B404-8024C23D5F7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388284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US" sz="2200" dirty="0"/>
            </a:br>
            <a:r>
              <a:rPr lang="en-US" sz="2200" dirty="0"/>
              <a:t>2510 Northeast Boulevard - Site of Major Subdivision - View East From Northeast Boulevard</a:t>
            </a:r>
            <a:br>
              <a:rPr lang="en-US" sz="2200" dirty="0"/>
            </a:b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04934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C462465-D3B9-5B73-4350-20BD5FA694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0" b="28479"/>
          <a:stretch>
            <a:fillRect/>
          </a:stretch>
        </p:blipFill>
        <p:spPr bwMode="auto">
          <a:xfrm>
            <a:off x="215900" y="914400"/>
            <a:ext cx="117094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2C8F50D-48D4-43A3-FF81-AFFBA6E66D2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388284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200" dirty="0"/>
              <a:t>1200 Block of East 26</a:t>
            </a:r>
            <a:r>
              <a:rPr lang="en-US" sz="2200" baseline="30000" dirty="0"/>
              <a:t>th</a:t>
            </a:r>
            <a:r>
              <a:rPr lang="en-US" sz="2200" dirty="0"/>
              <a:t> Street - View South Toward 2510 Northeast Boulevard Parking Lot</a:t>
            </a:r>
          </a:p>
        </p:txBody>
      </p:sp>
    </p:spTree>
    <p:extLst>
      <p:ext uri="{BB962C8B-B14F-4D97-AF65-F5344CB8AC3E}">
        <p14:creationId xmlns:p14="http://schemas.microsoft.com/office/powerpoint/2010/main" val="1617321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B36A51-5682-E864-84A2-3F01B161A8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" t="2588" r="66" b="32738"/>
          <a:stretch>
            <a:fillRect/>
          </a:stretch>
        </p:blipFill>
        <p:spPr bwMode="auto">
          <a:xfrm>
            <a:off x="266700" y="914400"/>
            <a:ext cx="116586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4C68DBC-9F86-5CF1-91E5-A8BD17A55F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388284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200" dirty="0"/>
              <a:t>1200 Block of East 26</a:t>
            </a:r>
            <a:r>
              <a:rPr lang="en-US" sz="2200" baseline="30000" dirty="0"/>
              <a:t>th</a:t>
            </a:r>
            <a:r>
              <a:rPr lang="en-US" sz="2200" dirty="0"/>
              <a:t> Street, View East From Intersection with Northeast Boulevard</a:t>
            </a:r>
          </a:p>
        </p:txBody>
      </p:sp>
    </p:spTree>
    <p:extLst>
      <p:ext uri="{BB962C8B-B14F-4D97-AF65-F5344CB8AC3E}">
        <p14:creationId xmlns:p14="http://schemas.microsoft.com/office/powerpoint/2010/main" val="3559992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79D361-905A-5705-C877-8E83795137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41"/>
          <a:stretch>
            <a:fillRect/>
          </a:stretch>
        </p:blipFill>
        <p:spPr bwMode="auto">
          <a:xfrm>
            <a:off x="266700" y="914400"/>
            <a:ext cx="116586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0671220-EF03-6EEE-132B-890330D2BB0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388284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200" dirty="0"/>
              <a:t>View of 1200 Block of East 26</a:t>
            </a:r>
            <a:r>
              <a:rPr lang="en-US" sz="2200" baseline="30000" dirty="0"/>
              <a:t>th</a:t>
            </a:r>
            <a:r>
              <a:rPr lang="en-US" sz="2200" dirty="0"/>
              <a:t> Street - Looking East Toward North Claymont Street </a:t>
            </a:r>
          </a:p>
        </p:txBody>
      </p:sp>
    </p:spTree>
    <p:extLst>
      <p:ext uri="{BB962C8B-B14F-4D97-AF65-F5344CB8AC3E}">
        <p14:creationId xmlns:p14="http://schemas.microsoft.com/office/powerpoint/2010/main" val="3251951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1147E7-981E-171C-6A74-F73D7DD5E7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" t="13130" r="961" b="22782"/>
          <a:stretch>
            <a:fillRect/>
          </a:stretch>
        </p:blipFill>
        <p:spPr bwMode="auto">
          <a:xfrm>
            <a:off x="266700" y="914400"/>
            <a:ext cx="11658600" cy="571500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46767B0-422A-B3E0-AAE7-005279AF2F30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12192000" cy="685800"/>
          </a:xfrm>
          <a:prstGeom prst="rect">
            <a:avLst/>
          </a:prstGeom>
          <a:solidFill>
            <a:srgbClr val="388284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200" dirty="0"/>
              <a:t>View of Intersection of East 26</a:t>
            </a:r>
            <a:r>
              <a:rPr lang="en-US" sz="2200" baseline="30000" dirty="0"/>
              <a:t>th</a:t>
            </a:r>
            <a:r>
              <a:rPr lang="en-US" sz="2200" dirty="0"/>
              <a:t> Street and North Claymont Street</a:t>
            </a:r>
          </a:p>
        </p:txBody>
      </p:sp>
    </p:spTree>
    <p:extLst>
      <p:ext uri="{BB962C8B-B14F-4D97-AF65-F5344CB8AC3E}">
        <p14:creationId xmlns:p14="http://schemas.microsoft.com/office/powerpoint/2010/main" val="3018053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BD9CCC-9143-2902-82E4-98F6985353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t="7684" r="546" b="27613"/>
          <a:stretch>
            <a:fillRect/>
          </a:stretch>
        </p:blipFill>
        <p:spPr bwMode="auto">
          <a:xfrm>
            <a:off x="219075" y="914400"/>
            <a:ext cx="11706225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45818C5-B24F-3C9B-7922-43F2BA40729A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12192000" cy="685800"/>
          </a:xfrm>
          <a:prstGeom prst="rect">
            <a:avLst/>
          </a:prstGeom>
          <a:solidFill>
            <a:srgbClr val="388284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200" dirty="0"/>
              <a:t>Current Construction at 1300 Block of East 26</a:t>
            </a:r>
            <a:r>
              <a:rPr lang="en-US" sz="2200" baseline="30000" dirty="0"/>
              <a:t>th</a:t>
            </a:r>
            <a:r>
              <a:rPr lang="en-US" sz="2200" dirty="0"/>
              <a:t> Street - 75’ to 80’ Wide Boulevard – Riverside Phase III</a:t>
            </a:r>
          </a:p>
        </p:txBody>
      </p:sp>
    </p:spTree>
    <p:extLst>
      <p:ext uri="{BB962C8B-B14F-4D97-AF65-F5344CB8AC3E}">
        <p14:creationId xmlns:p14="http://schemas.microsoft.com/office/powerpoint/2010/main" val="3733495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A8B8B14-FBCD-E036-7364-8FDA00CBC3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64648" y="0"/>
          <a:ext cx="8862703" cy="684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310555" imgH="3330829" progId="Acrobat.Document.DC">
                  <p:embed/>
                </p:oleObj>
              </mc:Choice>
              <mc:Fallback>
                <p:oleObj name="Acrobat Document" r:id="rId2" imgW="4310555" imgH="3330829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CA8B8B14-FBCD-E036-7364-8FDA00CBC3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64648" y="0"/>
                        <a:ext cx="8862703" cy="684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2531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2D24E6E-78CD-443A-81AF-9570C0F099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9" name="Picture 8" descr="A logo of a city&#10;&#10;Description automatically generated">
            <a:extLst>
              <a:ext uri="{FF2B5EF4-FFF2-40B4-BE49-F238E27FC236}">
                <a16:creationId xmlns:a16="http://schemas.microsoft.com/office/drawing/2014/main" id="{81AFE221-5468-00CD-722F-5CD0E736417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862"/>
          <a:stretch/>
        </p:blipFill>
        <p:spPr>
          <a:xfrm>
            <a:off x="4220029" y="1846644"/>
            <a:ext cx="3751942" cy="3606970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184</Words>
  <Application>Microsoft Office PowerPoint</Application>
  <PresentationFormat>Widescreen</PresentationFormat>
  <Paragraphs>14</Paragraphs>
  <Slides>14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Acrobat Document</vt:lpstr>
      <vt:lpstr>Ordinance 26-048; MS-26-08: Major Subdivision application entitled “2510 Northeast Boulevard – REACH Riverside” submitted by VanDemark &amp; Lynch, Inc., on behalf of the owner, REACH Riverside, to dedicate a 179.71-foot long by 15-foot wide portion of 2510 Northeast Boulevard to the City of Wilmington to allow the 1200 Block of East 26th Street to be rebuilt as a 65-foot wide boulevard.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Kurth</dc:creator>
  <cp:lastModifiedBy>John Kurth</cp:lastModifiedBy>
  <cp:revision>3</cp:revision>
  <dcterms:created xsi:type="dcterms:W3CDTF">2026-10-19T17:37:28Z</dcterms:created>
  <dcterms:modified xsi:type="dcterms:W3CDTF">2026-10-19T18:28:37Z</dcterms:modified>
</cp:coreProperties>
</file>