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61" r:id="rId4"/>
    <p:sldId id="263" r:id="rId5"/>
    <p:sldId id="258" r:id="rId6"/>
    <p:sldId id="259" r:id="rId7"/>
    <p:sldId id="260" r:id="rId8"/>
  </p:sldIdLst>
  <p:sldSz cx="18288000" cy="10287000"/>
  <p:notesSz cx="6858000" cy="9144000"/>
  <p:embeddedFontLst>
    <p:embeddedFont>
      <p:font typeface="Montserrat" panose="00000500000000000000" pitchFamily="2" charset="0"/>
      <p:regular r:id="rId10"/>
    </p:embeddedFont>
    <p:embeddedFont>
      <p:font typeface="Montserrat Bold" panose="00000800000000000000" charset="0"/>
      <p:regular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9FC2CA9-4097-46BE-94B1-1586BD6576CB}" v="1" dt="2026-10-05T15:42:37.40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69128" autoAdjust="0"/>
  </p:normalViewPr>
  <p:slideViewPr>
    <p:cSldViewPr>
      <p:cViewPr varScale="1">
        <p:scale>
          <a:sx n="49" d="100"/>
          <a:sy n="49" d="100"/>
        </p:scale>
        <p:origin x="1896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05.10.2026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56922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940516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834777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353030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116641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357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0" y="4146518"/>
            <a:ext cx="18287990" cy="24547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72"/>
              </a:lnSpc>
            </a:pPr>
            <a:r>
              <a:rPr lang="en-US" sz="8792" b="1" spc="-87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Mayor Carney’s Affordable Housing Subsidy Program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5154473" y="6946897"/>
            <a:ext cx="7979064" cy="50797"/>
            <a:chOff x="0" y="0"/>
            <a:chExt cx="10638752" cy="67729"/>
          </a:xfrm>
        </p:grpSpPr>
        <p:sp>
          <p:nvSpPr>
            <p:cNvPr id="4" name="Freeform 4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10638790" cy="67818"/>
            </a:xfrm>
            <a:custGeom>
              <a:avLst/>
              <a:gdLst/>
              <a:ahLst/>
              <a:cxnLst/>
              <a:rect l="l" t="t" r="r" b="b"/>
              <a:pathLst>
                <a:path w="10638790" h="67818">
                  <a:moveTo>
                    <a:pt x="33909" y="0"/>
                  </a:moveTo>
                  <a:lnTo>
                    <a:pt x="10604881" y="0"/>
                  </a:lnTo>
                  <a:cubicBezTo>
                    <a:pt x="10623550" y="0"/>
                    <a:pt x="10638790" y="15113"/>
                    <a:pt x="10638790" y="33909"/>
                  </a:cubicBezTo>
                  <a:cubicBezTo>
                    <a:pt x="10638790" y="52705"/>
                    <a:pt x="10623677" y="67818"/>
                    <a:pt x="10604881" y="67818"/>
                  </a:cubicBezTo>
                  <a:lnTo>
                    <a:pt x="33909" y="67818"/>
                  </a:lnTo>
                  <a:cubicBezTo>
                    <a:pt x="15113" y="67691"/>
                    <a:pt x="0" y="52578"/>
                    <a:pt x="0" y="33909"/>
                  </a:cubicBezTo>
                  <a:cubicBezTo>
                    <a:pt x="0" y="15240"/>
                    <a:pt x="15113" y="0"/>
                    <a:pt x="33909" y="0"/>
                  </a:cubicBezTo>
                  <a:close/>
                </a:path>
              </a:pathLst>
            </a:custGeom>
            <a:solidFill>
              <a:srgbClr val="E4B031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7243983" y="8717373"/>
            <a:ext cx="3800024" cy="4859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839"/>
              </a:lnSpc>
            </a:pPr>
            <a:r>
              <a:rPr lang="en-US" sz="32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October 5, 2026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242002" y="1083726"/>
            <a:ext cx="1803997" cy="1803997"/>
            <a:chOff x="0" y="0"/>
            <a:chExt cx="2405329" cy="2405329"/>
          </a:xfrm>
        </p:grpSpPr>
        <p:sp>
          <p:nvSpPr>
            <p:cNvPr id="7" name="Freeform 7" descr="Logo  AI-generated content may be incorrect."/>
            <p:cNvSpPr/>
            <p:nvPr/>
          </p:nvSpPr>
          <p:spPr>
            <a:xfrm>
              <a:off x="0" y="0"/>
              <a:ext cx="2405380" cy="2405380"/>
            </a:xfrm>
            <a:custGeom>
              <a:avLst/>
              <a:gdLst/>
              <a:ahLst/>
              <a:cxnLst/>
              <a:rect l="l" t="t" r="r" b="b"/>
              <a:pathLst>
                <a:path w="2405380" h="2405380">
                  <a:moveTo>
                    <a:pt x="0" y="0"/>
                  </a:moveTo>
                  <a:lnTo>
                    <a:pt x="2405380" y="0"/>
                  </a:lnTo>
                  <a:lnTo>
                    <a:pt x="2405380" y="2405380"/>
                  </a:lnTo>
                  <a:lnTo>
                    <a:pt x="0" y="24053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2" b="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TextBox 5">
            <a:extLst>
              <a:ext uri="{FF2B5EF4-FFF2-40B4-BE49-F238E27FC236}">
                <a16:creationId xmlns:a16="http://schemas.microsoft.com/office/drawing/2014/main" id="{73B0B9E8-0038-C200-F344-EBDAE114B864}"/>
              </a:ext>
            </a:extLst>
          </p:cNvPr>
          <p:cNvSpPr txBox="1"/>
          <p:nvPr/>
        </p:nvSpPr>
        <p:spPr>
          <a:xfrm>
            <a:off x="4879286" y="7397005"/>
            <a:ext cx="8529417" cy="9746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839"/>
              </a:lnSpc>
            </a:pPr>
            <a:r>
              <a:rPr lang="en-US" sz="32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Presented by Javier Horstmann, Director of Special Projects for Mayor John Carney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2536031"/>
            <a:chOff x="0" y="0"/>
            <a:chExt cx="24384000" cy="338137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3381375"/>
            </a:xfrm>
            <a:custGeom>
              <a:avLst/>
              <a:gdLst/>
              <a:ahLst/>
              <a:cxnLst/>
              <a:rect l="l" t="t" r="r" b="b"/>
              <a:pathLst>
                <a:path w="24384000" h="3381375">
                  <a:moveTo>
                    <a:pt x="0" y="0"/>
                  </a:moveTo>
                  <a:lnTo>
                    <a:pt x="24384000" y="0"/>
                  </a:lnTo>
                  <a:lnTo>
                    <a:pt x="24384000" y="3381375"/>
                  </a:lnTo>
                  <a:lnTo>
                    <a:pt x="0" y="3381375"/>
                  </a:lnTo>
                  <a:close/>
                </a:path>
              </a:pathLst>
            </a:custGeom>
            <a:solidFill>
              <a:srgbClr val="E4B031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AutoShape 4"/>
          <p:cNvSpPr/>
          <p:nvPr/>
        </p:nvSpPr>
        <p:spPr>
          <a:xfrm rot="-5371200">
            <a:off x="15469229" y="1294381"/>
            <a:ext cx="1515666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>
            <a:off x="16456743" y="550364"/>
            <a:ext cx="1458125" cy="1452791"/>
            <a:chOff x="0" y="0"/>
            <a:chExt cx="1944167" cy="193705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944116" cy="1937004"/>
            </a:xfrm>
            <a:custGeom>
              <a:avLst/>
              <a:gdLst/>
              <a:ahLst/>
              <a:cxnLst/>
              <a:rect l="l" t="t" r="r" b="b"/>
              <a:pathLst>
                <a:path w="1944116" h="1937004">
                  <a:moveTo>
                    <a:pt x="0" y="0"/>
                  </a:moveTo>
                  <a:lnTo>
                    <a:pt x="1944116" y="0"/>
                  </a:lnTo>
                  <a:lnTo>
                    <a:pt x="1944116" y="1937004"/>
                  </a:lnTo>
                  <a:lnTo>
                    <a:pt x="0" y="19370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-2" b="-8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028700" y="748688"/>
            <a:ext cx="15112676" cy="9483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91"/>
              </a:lnSpc>
            </a:pPr>
            <a:r>
              <a:rPr lang="en-US" sz="6402" b="1">
                <a:solidFill>
                  <a:srgbClr val="0E3C67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Affordable Housing for Wilmington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6775277" y="6613210"/>
            <a:ext cx="188595" cy="184785"/>
            <a:chOff x="0" y="0"/>
            <a:chExt cx="251460" cy="246380"/>
          </a:xfrm>
        </p:grpSpPr>
        <p:sp>
          <p:nvSpPr>
            <p:cNvPr id="9" name="Freeform 9"/>
            <p:cNvSpPr/>
            <p:nvPr/>
          </p:nvSpPr>
          <p:spPr>
            <a:xfrm>
              <a:off x="50800" y="50749"/>
              <a:ext cx="149860" cy="147879"/>
            </a:xfrm>
            <a:custGeom>
              <a:avLst/>
              <a:gdLst/>
              <a:ahLst/>
              <a:cxnLst/>
              <a:rect l="l" t="t" r="r" b="b"/>
              <a:pathLst>
                <a:path w="149860" h="147879">
                  <a:moveTo>
                    <a:pt x="149860" y="52121"/>
                  </a:moveTo>
                  <a:cubicBezTo>
                    <a:pt x="129540" y="133401"/>
                    <a:pt x="120650" y="141021"/>
                    <a:pt x="107950" y="144831"/>
                  </a:cubicBezTo>
                  <a:cubicBezTo>
                    <a:pt x="90170" y="149911"/>
                    <a:pt x="53340" y="148641"/>
                    <a:pt x="36830" y="141021"/>
                  </a:cubicBezTo>
                  <a:cubicBezTo>
                    <a:pt x="25400" y="134671"/>
                    <a:pt x="17780" y="124511"/>
                    <a:pt x="11430" y="114351"/>
                  </a:cubicBezTo>
                  <a:cubicBezTo>
                    <a:pt x="5080" y="104191"/>
                    <a:pt x="0" y="92761"/>
                    <a:pt x="0" y="80061"/>
                  </a:cubicBezTo>
                  <a:cubicBezTo>
                    <a:pt x="1270" y="61011"/>
                    <a:pt x="16510" y="27991"/>
                    <a:pt x="29210" y="15291"/>
                  </a:cubicBezTo>
                  <a:cubicBezTo>
                    <a:pt x="39370" y="6401"/>
                    <a:pt x="49530" y="1321"/>
                    <a:pt x="62230" y="51"/>
                  </a:cubicBezTo>
                  <a:cubicBezTo>
                    <a:pt x="81280" y="-1219"/>
                    <a:pt x="130810" y="21641"/>
                    <a:pt x="130810" y="21641"/>
                  </a:cubicBezTo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6409517" y="6286502"/>
            <a:ext cx="226695" cy="199072"/>
            <a:chOff x="0" y="0"/>
            <a:chExt cx="302260" cy="265430"/>
          </a:xfrm>
        </p:grpSpPr>
        <p:sp>
          <p:nvSpPr>
            <p:cNvPr id="11" name="Freeform 11"/>
            <p:cNvSpPr/>
            <p:nvPr/>
          </p:nvSpPr>
          <p:spPr>
            <a:xfrm>
              <a:off x="49716" y="50726"/>
              <a:ext cx="204384" cy="162634"/>
            </a:xfrm>
            <a:custGeom>
              <a:avLst/>
              <a:gdLst/>
              <a:ahLst/>
              <a:cxnLst/>
              <a:rect l="l" t="t" r="r" b="b"/>
              <a:pathLst>
                <a:path w="204384" h="162634">
                  <a:moveTo>
                    <a:pt x="128084" y="162634"/>
                  </a:moveTo>
                  <a:cubicBezTo>
                    <a:pt x="-6536" y="69924"/>
                    <a:pt x="1084" y="50874"/>
                    <a:pt x="11244" y="36904"/>
                  </a:cubicBezTo>
                  <a:cubicBezTo>
                    <a:pt x="22674" y="21664"/>
                    <a:pt x="51884" y="1344"/>
                    <a:pt x="73474" y="74"/>
                  </a:cubicBezTo>
                  <a:cubicBezTo>
                    <a:pt x="93794" y="-1196"/>
                    <a:pt x="125544" y="14044"/>
                    <a:pt x="138244" y="30554"/>
                  </a:cubicBezTo>
                  <a:cubicBezTo>
                    <a:pt x="150944" y="47064"/>
                    <a:pt x="154754" y="82624"/>
                    <a:pt x="149674" y="101674"/>
                  </a:cubicBezTo>
                  <a:cubicBezTo>
                    <a:pt x="145864" y="118184"/>
                    <a:pt x="134434" y="133424"/>
                    <a:pt x="120464" y="141044"/>
                  </a:cubicBezTo>
                  <a:cubicBezTo>
                    <a:pt x="102684" y="151204"/>
                    <a:pt x="68394" y="156284"/>
                    <a:pt x="48074" y="148664"/>
                  </a:cubicBezTo>
                  <a:cubicBezTo>
                    <a:pt x="29024" y="141044"/>
                    <a:pt x="7434" y="113104"/>
                    <a:pt x="2354" y="94054"/>
                  </a:cubicBezTo>
                  <a:cubicBezTo>
                    <a:pt x="-2726" y="77544"/>
                    <a:pt x="1084" y="58494"/>
                    <a:pt x="7434" y="44524"/>
                  </a:cubicBezTo>
                  <a:cubicBezTo>
                    <a:pt x="13784" y="30554"/>
                    <a:pt x="26484" y="15314"/>
                    <a:pt x="41724" y="8964"/>
                  </a:cubicBezTo>
                  <a:cubicBezTo>
                    <a:pt x="59504" y="1344"/>
                    <a:pt x="95064" y="-1196"/>
                    <a:pt x="112844" y="8964"/>
                  </a:cubicBezTo>
                  <a:cubicBezTo>
                    <a:pt x="131894" y="19124"/>
                    <a:pt x="152214" y="69924"/>
                    <a:pt x="153484" y="68654"/>
                  </a:cubicBezTo>
                  <a:cubicBezTo>
                    <a:pt x="156024" y="67384"/>
                    <a:pt x="124274" y="15314"/>
                    <a:pt x="128084" y="8964"/>
                  </a:cubicBezTo>
                  <a:cubicBezTo>
                    <a:pt x="130624" y="6424"/>
                    <a:pt x="139514" y="7694"/>
                    <a:pt x="147134" y="11504"/>
                  </a:cubicBezTo>
                  <a:cubicBezTo>
                    <a:pt x="161104" y="17854"/>
                    <a:pt x="192854" y="39444"/>
                    <a:pt x="200474" y="58494"/>
                  </a:cubicBezTo>
                  <a:cubicBezTo>
                    <a:pt x="208094" y="78814"/>
                    <a:pt x="204284" y="113104"/>
                    <a:pt x="191584" y="129614"/>
                  </a:cubicBezTo>
                  <a:cubicBezTo>
                    <a:pt x="180154" y="147394"/>
                    <a:pt x="128084" y="162634"/>
                    <a:pt x="128084" y="162634"/>
                  </a:cubicBezTo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6382847" y="6251260"/>
            <a:ext cx="198120" cy="194310"/>
            <a:chOff x="0" y="0"/>
            <a:chExt cx="264160" cy="259080"/>
          </a:xfrm>
        </p:grpSpPr>
        <p:sp>
          <p:nvSpPr>
            <p:cNvPr id="13" name="Freeform 13"/>
            <p:cNvSpPr/>
            <p:nvPr/>
          </p:nvSpPr>
          <p:spPr>
            <a:xfrm>
              <a:off x="49993" y="50028"/>
              <a:ext cx="166070" cy="156982"/>
            </a:xfrm>
            <a:custGeom>
              <a:avLst/>
              <a:gdLst/>
              <a:ahLst/>
              <a:cxnLst/>
              <a:rect l="l" t="t" r="r" b="b"/>
              <a:pathLst>
                <a:path w="166070" h="156982">
                  <a:moveTo>
                    <a:pt x="96057" y="154442"/>
                  </a:moveTo>
                  <a:cubicBezTo>
                    <a:pt x="28747" y="141742"/>
                    <a:pt x="5887" y="116342"/>
                    <a:pt x="807" y="94752"/>
                  </a:cubicBezTo>
                  <a:cubicBezTo>
                    <a:pt x="-3003" y="74432"/>
                    <a:pt x="7157" y="41412"/>
                    <a:pt x="21127" y="26172"/>
                  </a:cubicBezTo>
                  <a:cubicBezTo>
                    <a:pt x="36367" y="10932"/>
                    <a:pt x="69387" y="772"/>
                    <a:pt x="89707" y="4582"/>
                  </a:cubicBezTo>
                  <a:cubicBezTo>
                    <a:pt x="111297" y="8392"/>
                    <a:pt x="137967" y="29982"/>
                    <a:pt x="146857" y="49032"/>
                  </a:cubicBezTo>
                  <a:cubicBezTo>
                    <a:pt x="155747" y="68082"/>
                    <a:pt x="153207" y="102372"/>
                    <a:pt x="141777" y="120152"/>
                  </a:cubicBezTo>
                  <a:cubicBezTo>
                    <a:pt x="130347" y="139202"/>
                    <a:pt x="99867" y="155712"/>
                    <a:pt x="79547" y="156982"/>
                  </a:cubicBezTo>
                  <a:cubicBezTo>
                    <a:pt x="57957" y="156982"/>
                    <a:pt x="27477" y="143012"/>
                    <a:pt x="14777" y="125232"/>
                  </a:cubicBezTo>
                  <a:cubicBezTo>
                    <a:pt x="2077" y="108722"/>
                    <a:pt x="-463" y="73162"/>
                    <a:pt x="4617" y="54112"/>
                  </a:cubicBezTo>
                  <a:cubicBezTo>
                    <a:pt x="8427" y="38872"/>
                    <a:pt x="22397" y="24902"/>
                    <a:pt x="35097" y="16012"/>
                  </a:cubicBezTo>
                  <a:cubicBezTo>
                    <a:pt x="46527" y="7122"/>
                    <a:pt x="60497" y="2042"/>
                    <a:pt x="75737" y="772"/>
                  </a:cubicBezTo>
                  <a:cubicBezTo>
                    <a:pt x="92247" y="-1768"/>
                    <a:pt x="115107" y="2042"/>
                    <a:pt x="129077" y="10932"/>
                  </a:cubicBezTo>
                  <a:cubicBezTo>
                    <a:pt x="144317" y="19822"/>
                    <a:pt x="158287" y="37602"/>
                    <a:pt x="163367" y="54112"/>
                  </a:cubicBezTo>
                  <a:cubicBezTo>
                    <a:pt x="168447" y="70622"/>
                    <a:pt x="165907" y="93482"/>
                    <a:pt x="159557" y="108722"/>
                  </a:cubicBezTo>
                  <a:cubicBezTo>
                    <a:pt x="151937" y="125232"/>
                    <a:pt x="120187" y="148092"/>
                    <a:pt x="120187" y="148092"/>
                  </a:cubicBezTo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6463810" y="6364607"/>
            <a:ext cx="219075" cy="294322"/>
            <a:chOff x="0" y="0"/>
            <a:chExt cx="292100" cy="392430"/>
          </a:xfrm>
        </p:grpSpPr>
        <p:sp>
          <p:nvSpPr>
            <p:cNvPr id="15" name="Freeform 15"/>
            <p:cNvSpPr/>
            <p:nvPr/>
          </p:nvSpPr>
          <p:spPr>
            <a:xfrm>
              <a:off x="50146" y="50800"/>
              <a:ext cx="190069" cy="292057"/>
            </a:xfrm>
            <a:custGeom>
              <a:avLst/>
              <a:gdLst/>
              <a:ahLst/>
              <a:cxnLst/>
              <a:rect l="l" t="t" r="r" b="b"/>
              <a:pathLst>
                <a:path w="190069" h="292057">
                  <a:moveTo>
                    <a:pt x="165754" y="69850"/>
                  </a:moveTo>
                  <a:cubicBezTo>
                    <a:pt x="179724" y="255270"/>
                    <a:pt x="155594" y="276860"/>
                    <a:pt x="137814" y="285750"/>
                  </a:cubicBezTo>
                  <a:cubicBezTo>
                    <a:pt x="126384" y="292100"/>
                    <a:pt x="113684" y="293370"/>
                    <a:pt x="99714" y="290830"/>
                  </a:cubicBezTo>
                  <a:cubicBezTo>
                    <a:pt x="83204" y="287020"/>
                    <a:pt x="62884" y="280670"/>
                    <a:pt x="48914" y="264160"/>
                  </a:cubicBezTo>
                  <a:cubicBezTo>
                    <a:pt x="26054" y="236220"/>
                    <a:pt x="654" y="148590"/>
                    <a:pt x="654" y="111760"/>
                  </a:cubicBezTo>
                  <a:cubicBezTo>
                    <a:pt x="654" y="90170"/>
                    <a:pt x="7004" y="74930"/>
                    <a:pt x="15894" y="62230"/>
                  </a:cubicBezTo>
                  <a:cubicBezTo>
                    <a:pt x="26054" y="48260"/>
                    <a:pt x="43834" y="36830"/>
                    <a:pt x="59074" y="31750"/>
                  </a:cubicBezTo>
                  <a:cubicBezTo>
                    <a:pt x="75584" y="26670"/>
                    <a:pt x="95904" y="27940"/>
                    <a:pt x="111144" y="34290"/>
                  </a:cubicBezTo>
                  <a:cubicBezTo>
                    <a:pt x="127654" y="39370"/>
                    <a:pt x="144164" y="52070"/>
                    <a:pt x="151784" y="67310"/>
                  </a:cubicBezTo>
                  <a:cubicBezTo>
                    <a:pt x="161944" y="86360"/>
                    <a:pt x="164484" y="123190"/>
                    <a:pt x="158134" y="143510"/>
                  </a:cubicBezTo>
                  <a:cubicBezTo>
                    <a:pt x="151784" y="160020"/>
                    <a:pt x="137814" y="175260"/>
                    <a:pt x="122574" y="182880"/>
                  </a:cubicBezTo>
                  <a:cubicBezTo>
                    <a:pt x="102254" y="191770"/>
                    <a:pt x="65424" y="194310"/>
                    <a:pt x="45104" y="184150"/>
                  </a:cubicBezTo>
                  <a:cubicBezTo>
                    <a:pt x="24784" y="173990"/>
                    <a:pt x="5734" y="140970"/>
                    <a:pt x="654" y="120650"/>
                  </a:cubicBezTo>
                  <a:cubicBezTo>
                    <a:pt x="-1886" y="104140"/>
                    <a:pt x="3194" y="83820"/>
                    <a:pt x="12084" y="69850"/>
                  </a:cubicBezTo>
                  <a:cubicBezTo>
                    <a:pt x="19704" y="54610"/>
                    <a:pt x="36214" y="40640"/>
                    <a:pt x="51454" y="34290"/>
                  </a:cubicBezTo>
                  <a:cubicBezTo>
                    <a:pt x="66694" y="27940"/>
                    <a:pt x="87014" y="26670"/>
                    <a:pt x="103524" y="31750"/>
                  </a:cubicBezTo>
                  <a:cubicBezTo>
                    <a:pt x="118764" y="35560"/>
                    <a:pt x="135274" y="43180"/>
                    <a:pt x="146704" y="59690"/>
                  </a:cubicBezTo>
                  <a:cubicBezTo>
                    <a:pt x="168294" y="88900"/>
                    <a:pt x="192424" y="172720"/>
                    <a:pt x="189884" y="210820"/>
                  </a:cubicBezTo>
                  <a:cubicBezTo>
                    <a:pt x="189884" y="232410"/>
                    <a:pt x="179724" y="251460"/>
                    <a:pt x="169564" y="264160"/>
                  </a:cubicBezTo>
                  <a:cubicBezTo>
                    <a:pt x="161944" y="274320"/>
                    <a:pt x="150514" y="281940"/>
                    <a:pt x="137814" y="285750"/>
                  </a:cubicBezTo>
                  <a:cubicBezTo>
                    <a:pt x="122574" y="290830"/>
                    <a:pt x="97174" y="292100"/>
                    <a:pt x="80664" y="285750"/>
                  </a:cubicBezTo>
                  <a:cubicBezTo>
                    <a:pt x="64154" y="279400"/>
                    <a:pt x="46374" y="261620"/>
                    <a:pt x="38754" y="247650"/>
                  </a:cubicBezTo>
                  <a:cubicBezTo>
                    <a:pt x="31134" y="236220"/>
                    <a:pt x="24784" y="215900"/>
                    <a:pt x="28594" y="210820"/>
                  </a:cubicBezTo>
                  <a:cubicBezTo>
                    <a:pt x="31134" y="207010"/>
                    <a:pt x="42564" y="213360"/>
                    <a:pt x="46374" y="208280"/>
                  </a:cubicBezTo>
                  <a:cubicBezTo>
                    <a:pt x="55264" y="195580"/>
                    <a:pt x="7004" y="101600"/>
                    <a:pt x="12084" y="67310"/>
                  </a:cubicBezTo>
                  <a:cubicBezTo>
                    <a:pt x="14624" y="46990"/>
                    <a:pt x="24784" y="30480"/>
                    <a:pt x="37484" y="19050"/>
                  </a:cubicBezTo>
                  <a:cubicBezTo>
                    <a:pt x="51454" y="7620"/>
                    <a:pt x="71774" y="0"/>
                    <a:pt x="89554" y="0"/>
                  </a:cubicBezTo>
                  <a:cubicBezTo>
                    <a:pt x="106064" y="0"/>
                    <a:pt x="127654" y="8890"/>
                    <a:pt x="140354" y="20320"/>
                  </a:cubicBezTo>
                  <a:cubicBezTo>
                    <a:pt x="153054" y="31750"/>
                    <a:pt x="165754" y="69850"/>
                    <a:pt x="165754" y="69850"/>
                  </a:cubicBezTo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6409517" y="6347462"/>
            <a:ext cx="182880" cy="653415"/>
            <a:chOff x="0" y="0"/>
            <a:chExt cx="243840" cy="871220"/>
          </a:xfrm>
        </p:grpSpPr>
        <p:sp>
          <p:nvSpPr>
            <p:cNvPr id="17" name="Freeform 17"/>
            <p:cNvSpPr/>
            <p:nvPr/>
          </p:nvSpPr>
          <p:spPr>
            <a:xfrm>
              <a:off x="50355" y="49638"/>
              <a:ext cx="150961" cy="770897"/>
            </a:xfrm>
            <a:custGeom>
              <a:avLst/>
              <a:gdLst/>
              <a:ahLst/>
              <a:cxnLst/>
              <a:rect l="l" t="t" r="r" b="b"/>
              <a:pathLst>
                <a:path w="150961" h="770897">
                  <a:moveTo>
                    <a:pt x="33465" y="55772"/>
                  </a:moveTo>
                  <a:cubicBezTo>
                    <a:pt x="25845" y="44342"/>
                    <a:pt x="43625" y="30372"/>
                    <a:pt x="51245" y="32912"/>
                  </a:cubicBezTo>
                  <a:cubicBezTo>
                    <a:pt x="65215" y="37992"/>
                    <a:pt x="75375" y="77362"/>
                    <a:pt x="86805" y="110382"/>
                  </a:cubicBezTo>
                  <a:cubicBezTo>
                    <a:pt x="105855" y="163722"/>
                    <a:pt x="132525" y="241192"/>
                    <a:pt x="142685" y="326282"/>
                  </a:cubicBezTo>
                  <a:cubicBezTo>
                    <a:pt x="156655" y="441852"/>
                    <a:pt x="151575" y="697122"/>
                    <a:pt x="137605" y="746652"/>
                  </a:cubicBezTo>
                  <a:cubicBezTo>
                    <a:pt x="135065" y="759352"/>
                    <a:pt x="132525" y="764432"/>
                    <a:pt x="126175" y="768242"/>
                  </a:cubicBezTo>
                  <a:cubicBezTo>
                    <a:pt x="119825" y="770782"/>
                    <a:pt x="108395" y="772052"/>
                    <a:pt x="102045" y="769512"/>
                  </a:cubicBezTo>
                  <a:cubicBezTo>
                    <a:pt x="95695" y="766972"/>
                    <a:pt x="88075" y="758082"/>
                    <a:pt x="88075" y="750462"/>
                  </a:cubicBezTo>
                  <a:cubicBezTo>
                    <a:pt x="86805" y="742842"/>
                    <a:pt x="94425" y="727602"/>
                    <a:pt x="100775" y="723792"/>
                  </a:cubicBezTo>
                  <a:cubicBezTo>
                    <a:pt x="108395" y="719982"/>
                    <a:pt x="126175" y="723792"/>
                    <a:pt x="131255" y="728872"/>
                  </a:cubicBezTo>
                  <a:cubicBezTo>
                    <a:pt x="136335" y="733952"/>
                    <a:pt x="138875" y="745382"/>
                    <a:pt x="137605" y="751732"/>
                  </a:cubicBezTo>
                  <a:cubicBezTo>
                    <a:pt x="135065" y="759352"/>
                    <a:pt x="127445" y="768242"/>
                    <a:pt x="121095" y="769512"/>
                  </a:cubicBezTo>
                  <a:cubicBezTo>
                    <a:pt x="114745" y="772052"/>
                    <a:pt x="103315" y="770782"/>
                    <a:pt x="98235" y="766972"/>
                  </a:cubicBezTo>
                  <a:cubicBezTo>
                    <a:pt x="91885" y="763162"/>
                    <a:pt x="89345" y="758082"/>
                    <a:pt x="86805" y="745382"/>
                  </a:cubicBezTo>
                  <a:cubicBezTo>
                    <a:pt x="75375" y="695852"/>
                    <a:pt x="103315" y="445662"/>
                    <a:pt x="93155" y="337712"/>
                  </a:cubicBezTo>
                  <a:cubicBezTo>
                    <a:pt x="85535" y="265322"/>
                    <a:pt x="70295" y="204362"/>
                    <a:pt x="52515" y="158642"/>
                  </a:cubicBezTo>
                  <a:cubicBezTo>
                    <a:pt x="41085" y="128162"/>
                    <a:pt x="22035" y="109112"/>
                    <a:pt x="13145" y="84982"/>
                  </a:cubicBezTo>
                  <a:cubicBezTo>
                    <a:pt x="6795" y="64662"/>
                    <a:pt x="-2095" y="41802"/>
                    <a:pt x="445" y="26562"/>
                  </a:cubicBezTo>
                  <a:cubicBezTo>
                    <a:pt x="2985" y="15132"/>
                    <a:pt x="10605" y="3702"/>
                    <a:pt x="18225" y="1162"/>
                  </a:cubicBezTo>
                  <a:cubicBezTo>
                    <a:pt x="28385" y="-2648"/>
                    <a:pt x="47435" y="3702"/>
                    <a:pt x="56325" y="8782"/>
                  </a:cubicBezTo>
                  <a:cubicBezTo>
                    <a:pt x="65215" y="13862"/>
                    <a:pt x="74105" y="22752"/>
                    <a:pt x="74105" y="31642"/>
                  </a:cubicBezTo>
                  <a:cubicBezTo>
                    <a:pt x="75375" y="39262"/>
                    <a:pt x="69025" y="53232"/>
                    <a:pt x="62675" y="57042"/>
                  </a:cubicBezTo>
                  <a:cubicBezTo>
                    <a:pt x="56325" y="62122"/>
                    <a:pt x="33465" y="55772"/>
                    <a:pt x="33465" y="55772"/>
                  </a:cubicBezTo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6461905" y="6657025"/>
            <a:ext cx="122873" cy="364808"/>
            <a:chOff x="0" y="0"/>
            <a:chExt cx="163830" cy="486410"/>
          </a:xfrm>
        </p:grpSpPr>
        <p:sp>
          <p:nvSpPr>
            <p:cNvPr id="19" name="Freeform 19"/>
            <p:cNvSpPr/>
            <p:nvPr/>
          </p:nvSpPr>
          <p:spPr>
            <a:xfrm>
              <a:off x="43946" y="49479"/>
              <a:ext cx="73385" cy="389482"/>
            </a:xfrm>
            <a:custGeom>
              <a:avLst/>
              <a:gdLst/>
              <a:ahLst/>
              <a:cxnLst/>
              <a:rect l="l" t="t" r="r" b="b"/>
              <a:pathLst>
                <a:path w="73385" h="389482">
                  <a:moveTo>
                    <a:pt x="11934" y="360731"/>
                  </a:moveTo>
                  <a:cubicBezTo>
                    <a:pt x="22094" y="236271"/>
                    <a:pt x="27174" y="229921"/>
                    <a:pt x="34794" y="228651"/>
                  </a:cubicBezTo>
                  <a:cubicBezTo>
                    <a:pt x="43684" y="226111"/>
                    <a:pt x="61464" y="235001"/>
                    <a:pt x="67814" y="246431"/>
                  </a:cubicBezTo>
                  <a:cubicBezTo>
                    <a:pt x="77974" y="262941"/>
                    <a:pt x="71624" y="311201"/>
                    <a:pt x="69084" y="334061"/>
                  </a:cubicBezTo>
                  <a:cubicBezTo>
                    <a:pt x="66544" y="349301"/>
                    <a:pt x="66544" y="364541"/>
                    <a:pt x="58924" y="370891"/>
                  </a:cubicBezTo>
                  <a:cubicBezTo>
                    <a:pt x="50034" y="377241"/>
                    <a:pt x="30984" y="378511"/>
                    <a:pt x="22094" y="374701"/>
                  </a:cubicBezTo>
                  <a:cubicBezTo>
                    <a:pt x="13204" y="370891"/>
                    <a:pt x="10664" y="363271"/>
                    <a:pt x="6854" y="349301"/>
                  </a:cubicBezTo>
                  <a:cubicBezTo>
                    <a:pt x="-5846" y="302311"/>
                    <a:pt x="504" y="63551"/>
                    <a:pt x="14474" y="21641"/>
                  </a:cubicBezTo>
                  <a:cubicBezTo>
                    <a:pt x="18284" y="10211"/>
                    <a:pt x="22094" y="5131"/>
                    <a:pt x="28444" y="2591"/>
                  </a:cubicBezTo>
                  <a:cubicBezTo>
                    <a:pt x="34794" y="-1219"/>
                    <a:pt x="46224" y="51"/>
                    <a:pt x="52574" y="2591"/>
                  </a:cubicBezTo>
                  <a:cubicBezTo>
                    <a:pt x="58924" y="6401"/>
                    <a:pt x="65274" y="15291"/>
                    <a:pt x="65274" y="22911"/>
                  </a:cubicBezTo>
                  <a:cubicBezTo>
                    <a:pt x="66544" y="29261"/>
                    <a:pt x="61464" y="40691"/>
                    <a:pt x="56384" y="44501"/>
                  </a:cubicBezTo>
                  <a:cubicBezTo>
                    <a:pt x="51304" y="49581"/>
                    <a:pt x="39874" y="50851"/>
                    <a:pt x="33524" y="49581"/>
                  </a:cubicBezTo>
                  <a:cubicBezTo>
                    <a:pt x="25904" y="47041"/>
                    <a:pt x="17014" y="39421"/>
                    <a:pt x="15744" y="33071"/>
                  </a:cubicBezTo>
                  <a:cubicBezTo>
                    <a:pt x="14474" y="25451"/>
                    <a:pt x="19554" y="8941"/>
                    <a:pt x="25904" y="3861"/>
                  </a:cubicBezTo>
                  <a:cubicBezTo>
                    <a:pt x="32254" y="51"/>
                    <a:pt x="43684" y="-1219"/>
                    <a:pt x="50034" y="1321"/>
                  </a:cubicBezTo>
                  <a:cubicBezTo>
                    <a:pt x="56384" y="3861"/>
                    <a:pt x="61464" y="8941"/>
                    <a:pt x="65274" y="20371"/>
                  </a:cubicBezTo>
                  <a:cubicBezTo>
                    <a:pt x="76704" y="50851"/>
                    <a:pt x="67814" y="171501"/>
                    <a:pt x="65274" y="224841"/>
                  </a:cubicBezTo>
                  <a:cubicBezTo>
                    <a:pt x="64004" y="260401"/>
                    <a:pt x="62734" y="292151"/>
                    <a:pt x="56384" y="312471"/>
                  </a:cubicBezTo>
                  <a:cubicBezTo>
                    <a:pt x="53844" y="322631"/>
                    <a:pt x="51304" y="331521"/>
                    <a:pt x="44954" y="335331"/>
                  </a:cubicBezTo>
                  <a:cubicBezTo>
                    <a:pt x="38604" y="339141"/>
                    <a:pt x="23364" y="340411"/>
                    <a:pt x="18284" y="334061"/>
                  </a:cubicBezTo>
                  <a:cubicBezTo>
                    <a:pt x="6854" y="323901"/>
                    <a:pt x="10664" y="264211"/>
                    <a:pt x="18284" y="246431"/>
                  </a:cubicBezTo>
                  <a:cubicBezTo>
                    <a:pt x="23364" y="236271"/>
                    <a:pt x="32254" y="227381"/>
                    <a:pt x="39874" y="227381"/>
                  </a:cubicBezTo>
                  <a:cubicBezTo>
                    <a:pt x="48764" y="226111"/>
                    <a:pt x="62734" y="235001"/>
                    <a:pt x="67814" y="246431"/>
                  </a:cubicBezTo>
                  <a:cubicBezTo>
                    <a:pt x="76704" y="262941"/>
                    <a:pt x="69084" y="302311"/>
                    <a:pt x="65274" y="327711"/>
                  </a:cubicBezTo>
                  <a:cubicBezTo>
                    <a:pt x="62734" y="349301"/>
                    <a:pt x="58924" y="378511"/>
                    <a:pt x="48764" y="386131"/>
                  </a:cubicBezTo>
                  <a:cubicBezTo>
                    <a:pt x="42414" y="391211"/>
                    <a:pt x="30984" y="389941"/>
                    <a:pt x="25904" y="386131"/>
                  </a:cubicBezTo>
                  <a:cubicBezTo>
                    <a:pt x="18284" y="382321"/>
                    <a:pt x="11934" y="360731"/>
                    <a:pt x="11934" y="360731"/>
                  </a:cubicBezTo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6414280" y="6497957"/>
            <a:ext cx="195262" cy="378142"/>
            <a:chOff x="0" y="0"/>
            <a:chExt cx="260350" cy="504190"/>
          </a:xfrm>
        </p:grpSpPr>
        <p:sp>
          <p:nvSpPr>
            <p:cNvPr id="21" name="Freeform 21"/>
            <p:cNvSpPr/>
            <p:nvPr/>
          </p:nvSpPr>
          <p:spPr>
            <a:xfrm>
              <a:off x="50231" y="50800"/>
              <a:ext cx="159481" cy="402664"/>
            </a:xfrm>
            <a:custGeom>
              <a:avLst/>
              <a:gdLst/>
              <a:ahLst/>
              <a:cxnLst/>
              <a:rect l="l" t="t" r="r" b="b"/>
              <a:pathLst>
                <a:path w="159481" h="402664">
                  <a:moveTo>
                    <a:pt x="90739" y="242570"/>
                  </a:moveTo>
                  <a:cubicBezTo>
                    <a:pt x="41209" y="267970"/>
                    <a:pt x="57719" y="313690"/>
                    <a:pt x="74229" y="331470"/>
                  </a:cubicBezTo>
                  <a:cubicBezTo>
                    <a:pt x="90739" y="346710"/>
                    <a:pt x="132649" y="342900"/>
                    <a:pt x="145349" y="354330"/>
                  </a:cubicBezTo>
                  <a:cubicBezTo>
                    <a:pt x="154239" y="360680"/>
                    <a:pt x="160589" y="372110"/>
                    <a:pt x="159319" y="379730"/>
                  </a:cubicBezTo>
                  <a:cubicBezTo>
                    <a:pt x="158049" y="388620"/>
                    <a:pt x="142809" y="401320"/>
                    <a:pt x="133919" y="402590"/>
                  </a:cubicBezTo>
                  <a:cubicBezTo>
                    <a:pt x="125029" y="402590"/>
                    <a:pt x="114869" y="393700"/>
                    <a:pt x="104709" y="383540"/>
                  </a:cubicBezTo>
                  <a:cubicBezTo>
                    <a:pt x="84389" y="367030"/>
                    <a:pt x="39939" y="332740"/>
                    <a:pt x="33589" y="297180"/>
                  </a:cubicBezTo>
                  <a:cubicBezTo>
                    <a:pt x="25969" y="254000"/>
                    <a:pt x="85659" y="186690"/>
                    <a:pt x="93279" y="137160"/>
                  </a:cubicBezTo>
                  <a:cubicBezTo>
                    <a:pt x="98359" y="95250"/>
                    <a:pt x="72959" y="38100"/>
                    <a:pt x="81849" y="17780"/>
                  </a:cubicBezTo>
                  <a:cubicBezTo>
                    <a:pt x="86929" y="7620"/>
                    <a:pt x="99629" y="0"/>
                    <a:pt x="107249" y="0"/>
                  </a:cubicBezTo>
                  <a:cubicBezTo>
                    <a:pt x="116139" y="1270"/>
                    <a:pt x="131379" y="20320"/>
                    <a:pt x="131379" y="29210"/>
                  </a:cubicBezTo>
                  <a:cubicBezTo>
                    <a:pt x="131379" y="35560"/>
                    <a:pt x="125029" y="45720"/>
                    <a:pt x="118679" y="48260"/>
                  </a:cubicBezTo>
                  <a:cubicBezTo>
                    <a:pt x="111059" y="52070"/>
                    <a:pt x="93279" y="48260"/>
                    <a:pt x="88199" y="43180"/>
                  </a:cubicBezTo>
                  <a:cubicBezTo>
                    <a:pt x="83119" y="38100"/>
                    <a:pt x="79309" y="26670"/>
                    <a:pt x="81849" y="20320"/>
                  </a:cubicBezTo>
                  <a:cubicBezTo>
                    <a:pt x="84389" y="12700"/>
                    <a:pt x="97089" y="1270"/>
                    <a:pt x="104709" y="0"/>
                  </a:cubicBezTo>
                  <a:cubicBezTo>
                    <a:pt x="113599" y="0"/>
                    <a:pt x="125029" y="6350"/>
                    <a:pt x="130109" y="17780"/>
                  </a:cubicBezTo>
                  <a:cubicBezTo>
                    <a:pt x="142809" y="40640"/>
                    <a:pt x="140269" y="111760"/>
                    <a:pt x="133919" y="153670"/>
                  </a:cubicBezTo>
                  <a:cubicBezTo>
                    <a:pt x="128839" y="193040"/>
                    <a:pt x="112329" y="245110"/>
                    <a:pt x="99629" y="266700"/>
                  </a:cubicBezTo>
                  <a:cubicBezTo>
                    <a:pt x="93279" y="276860"/>
                    <a:pt x="79309" y="276860"/>
                    <a:pt x="79309" y="285750"/>
                  </a:cubicBezTo>
                  <a:cubicBezTo>
                    <a:pt x="79309" y="303530"/>
                    <a:pt x="145349" y="342900"/>
                    <a:pt x="155509" y="361950"/>
                  </a:cubicBezTo>
                  <a:cubicBezTo>
                    <a:pt x="159319" y="370840"/>
                    <a:pt x="160589" y="379730"/>
                    <a:pt x="158049" y="386080"/>
                  </a:cubicBezTo>
                  <a:cubicBezTo>
                    <a:pt x="154239" y="393700"/>
                    <a:pt x="140269" y="401320"/>
                    <a:pt x="126299" y="402590"/>
                  </a:cubicBezTo>
                  <a:cubicBezTo>
                    <a:pt x="107249" y="403860"/>
                    <a:pt x="69149" y="388620"/>
                    <a:pt x="50099" y="373380"/>
                  </a:cubicBezTo>
                  <a:cubicBezTo>
                    <a:pt x="31049" y="358140"/>
                    <a:pt x="20889" y="331470"/>
                    <a:pt x="11999" y="308610"/>
                  </a:cubicBezTo>
                  <a:cubicBezTo>
                    <a:pt x="4379" y="288290"/>
                    <a:pt x="-1971" y="260350"/>
                    <a:pt x="569" y="243840"/>
                  </a:cubicBezTo>
                  <a:cubicBezTo>
                    <a:pt x="1839" y="233680"/>
                    <a:pt x="5649" y="227330"/>
                    <a:pt x="13269" y="220980"/>
                  </a:cubicBezTo>
                  <a:cubicBezTo>
                    <a:pt x="27239" y="209550"/>
                    <a:pt x="67879" y="189230"/>
                    <a:pt x="85659" y="193040"/>
                  </a:cubicBezTo>
                  <a:cubicBezTo>
                    <a:pt x="98359" y="194310"/>
                    <a:pt x="113599" y="209550"/>
                    <a:pt x="113599" y="218440"/>
                  </a:cubicBezTo>
                  <a:cubicBezTo>
                    <a:pt x="113599" y="226060"/>
                    <a:pt x="90739" y="242570"/>
                    <a:pt x="90739" y="242570"/>
                  </a:cubicBezTo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6396182" y="6332222"/>
            <a:ext cx="196215" cy="374332"/>
            <a:chOff x="0" y="0"/>
            <a:chExt cx="261620" cy="499110"/>
          </a:xfrm>
        </p:grpSpPr>
        <p:sp>
          <p:nvSpPr>
            <p:cNvPr id="23" name="Freeform 23"/>
            <p:cNvSpPr/>
            <p:nvPr/>
          </p:nvSpPr>
          <p:spPr>
            <a:xfrm>
              <a:off x="50690" y="50608"/>
              <a:ext cx="160737" cy="397892"/>
            </a:xfrm>
            <a:custGeom>
              <a:avLst/>
              <a:gdLst/>
              <a:ahLst/>
              <a:cxnLst/>
              <a:rect l="l" t="t" r="r" b="b"/>
              <a:pathLst>
                <a:path w="160737" h="397892">
                  <a:moveTo>
                    <a:pt x="90280" y="68772"/>
                  </a:moveTo>
                  <a:cubicBezTo>
                    <a:pt x="128380" y="197042"/>
                    <a:pt x="124570" y="204662"/>
                    <a:pt x="118220" y="208472"/>
                  </a:cubicBezTo>
                  <a:cubicBezTo>
                    <a:pt x="111870" y="213552"/>
                    <a:pt x="99170" y="216092"/>
                    <a:pt x="90280" y="209742"/>
                  </a:cubicBezTo>
                  <a:cubicBezTo>
                    <a:pt x="64880" y="195772"/>
                    <a:pt x="12810" y="75122"/>
                    <a:pt x="6460" y="39562"/>
                  </a:cubicBezTo>
                  <a:cubicBezTo>
                    <a:pt x="3920" y="25592"/>
                    <a:pt x="12810" y="7812"/>
                    <a:pt x="10270" y="7812"/>
                  </a:cubicBezTo>
                  <a:cubicBezTo>
                    <a:pt x="9000" y="6542"/>
                    <a:pt x="-1160" y="25592"/>
                    <a:pt x="110" y="25592"/>
                  </a:cubicBezTo>
                  <a:cubicBezTo>
                    <a:pt x="1380" y="26862"/>
                    <a:pt x="14080" y="2732"/>
                    <a:pt x="21700" y="192"/>
                  </a:cubicBezTo>
                  <a:cubicBezTo>
                    <a:pt x="29320" y="-1078"/>
                    <a:pt x="39480" y="4002"/>
                    <a:pt x="48370" y="14162"/>
                  </a:cubicBezTo>
                  <a:cubicBezTo>
                    <a:pt x="71230" y="39562"/>
                    <a:pt x="101710" y="139892"/>
                    <a:pt x="119490" y="202122"/>
                  </a:cubicBezTo>
                  <a:cubicBezTo>
                    <a:pt x="137270" y="259272"/>
                    <a:pt x="165210" y="339282"/>
                    <a:pt x="160130" y="371032"/>
                  </a:cubicBezTo>
                  <a:cubicBezTo>
                    <a:pt x="157590" y="383732"/>
                    <a:pt x="151240" y="393892"/>
                    <a:pt x="143620" y="396432"/>
                  </a:cubicBezTo>
                  <a:cubicBezTo>
                    <a:pt x="134730" y="398972"/>
                    <a:pt x="114410" y="388812"/>
                    <a:pt x="110600" y="379922"/>
                  </a:cubicBezTo>
                  <a:cubicBezTo>
                    <a:pt x="106790" y="373572"/>
                    <a:pt x="110600" y="362142"/>
                    <a:pt x="114410" y="357062"/>
                  </a:cubicBezTo>
                  <a:cubicBezTo>
                    <a:pt x="118220" y="351982"/>
                    <a:pt x="129650" y="345632"/>
                    <a:pt x="136000" y="346902"/>
                  </a:cubicBezTo>
                  <a:cubicBezTo>
                    <a:pt x="144890" y="349442"/>
                    <a:pt x="160130" y="367222"/>
                    <a:pt x="158860" y="376112"/>
                  </a:cubicBezTo>
                  <a:cubicBezTo>
                    <a:pt x="158860" y="383732"/>
                    <a:pt x="146160" y="396432"/>
                    <a:pt x="137270" y="397702"/>
                  </a:cubicBezTo>
                  <a:cubicBezTo>
                    <a:pt x="129650" y="398972"/>
                    <a:pt x="119490" y="393892"/>
                    <a:pt x="110600" y="382462"/>
                  </a:cubicBezTo>
                  <a:cubicBezTo>
                    <a:pt x="91550" y="357062"/>
                    <a:pt x="89010" y="263082"/>
                    <a:pt x="71230" y="204662"/>
                  </a:cubicBezTo>
                  <a:cubicBezTo>
                    <a:pt x="52180" y="143702"/>
                    <a:pt x="-1160" y="56072"/>
                    <a:pt x="110" y="25592"/>
                  </a:cubicBezTo>
                  <a:cubicBezTo>
                    <a:pt x="110" y="15432"/>
                    <a:pt x="5190" y="9082"/>
                    <a:pt x="10270" y="5272"/>
                  </a:cubicBezTo>
                  <a:cubicBezTo>
                    <a:pt x="16620" y="1462"/>
                    <a:pt x="28050" y="192"/>
                    <a:pt x="34400" y="2732"/>
                  </a:cubicBezTo>
                  <a:cubicBezTo>
                    <a:pt x="39480" y="4002"/>
                    <a:pt x="45830" y="7812"/>
                    <a:pt x="48370" y="14162"/>
                  </a:cubicBezTo>
                  <a:cubicBezTo>
                    <a:pt x="49640" y="21782"/>
                    <a:pt x="39480" y="45912"/>
                    <a:pt x="39480" y="45912"/>
                  </a:cubicBezTo>
                  <a:cubicBezTo>
                    <a:pt x="38210" y="45912"/>
                    <a:pt x="39480" y="12892"/>
                    <a:pt x="43290" y="11622"/>
                  </a:cubicBezTo>
                  <a:cubicBezTo>
                    <a:pt x="48370" y="11622"/>
                    <a:pt x="59800" y="38292"/>
                    <a:pt x="69960" y="58612"/>
                  </a:cubicBezTo>
                  <a:cubicBezTo>
                    <a:pt x="86470" y="90362"/>
                    <a:pt x="129650" y="161482"/>
                    <a:pt x="128380" y="186882"/>
                  </a:cubicBezTo>
                  <a:cubicBezTo>
                    <a:pt x="127110" y="199582"/>
                    <a:pt x="120760" y="208472"/>
                    <a:pt x="113140" y="212282"/>
                  </a:cubicBezTo>
                  <a:cubicBezTo>
                    <a:pt x="106790" y="214822"/>
                    <a:pt x="97900" y="216092"/>
                    <a:pt x="90280" y="209742"/>
                  </a:cubicBezTo>
                  <a:cubicBezTo>
                    <a:pt x="71230" y="195772"/>
                    <a:pt x="36940" y="100522"/>
                    <a:pt x="42020" y="75122"/>
                  </a:cubicBezTo>
                  <a:cubicBezTo>
                    <a:pt x="43290" y="63692"/>
                    <a:pt x="52180" y="54802"/>
                    <a:pt x="59800" y="53532"/>
                  </a:cubicBezTo>
                  <a:cubicBezTo>
                    <a:pt x="68690" y="52262"/>
                    <a:pt x="90280" y="68772"/>
                    <a:pt x="90280" y="68772"/>
                  </a:cubicBezTo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13412460" y="6861922"/>
            <a:ext cx="3014759" cy="21285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30"/>
              </a:lnSpc>
            </a:pPr>
            <a:r>
              <a:rPr lang="en-US" sz="2450">
                <a:solidFill>
                  <a:srgbClr val="FBFCFA"/>
                </a:solidFill>
                <a:latin typeface="Montserrat"/>
                <a:ea typeface="Montserrat"/>
                <a:cs typeface="Montserrat"/>
                <a:sym typeface="Montserrat"/>
              </a:rPr>
              <a:t>$20M one-time investment into creating an afforable housing fund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405506" y="3108692"/>
            <a:ext cx="17509361" cy="1048204"/>
            <a:chOff x="0" y="0"/>
            <a:chExt cx="4611519" cy="27607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4611519" cy="276070"/>
            </a:xfrm>
            <a:custGeom>
              <a:avLst/>
              <a:gdLst/>
              <a:ahLst/>
              <a:cxnLst/>
              <a:rect l="l" t="t" r="r" b="b"/>
              <a:pathLst>
                <a:path w="4611519" h="276070">
                  <a:moveTo>
                    <a:pt x="22550" y="0"/>
                  </a:moveTo>
                  <a:lnTo>
                    <a:pt x="4588969" y="0"/>
                  </a:lnTo>
                  <a:cubicBezTo>
                    <a:pt x="4594949" y="0"/>
                    <a:pt x="4600685" y="2376"/>
                    <a:pt x="4604914" y="6605"/>
                  </a:cubicBezTo>
                  <a:cubicBezTo>
                    <a:pt x="4609143" y="10834"/>
                    <a:pt x="4611519" y="16569"/>
                    <a:pt x="4611519" y="22550"/>
                  </a:cubicBezTo>
                  <a:lnTo>
                    <a:pt x="4611519" y="253520"/>
                  </a:lnTo>
                  <a:cubicBezTo>
                    <a:pt x="4611519" y="259501"/>
                    <a:pt x="4609143" y="265236"/>
                    <a:pt x="4604914" y="269465"/>
                  </a:cubicBezTo>
                  <a:cubicBezTo>
                    <a:pt x="4600685" y="273694"/>
                    <a:pt x="4594949" y="276070"/>
                    <a:pt x="4588969" y="276070"/>
                  </a:cubicBezTo>
                  <a:lnTo>
                    <a:pt x="22550" y="276070"/>
                  </a:lnTo>
                  <a:cubicBezTo>
                    <a:pt x="16569" y="276070"/>
                    <a:pt x="10834" y="273694"/>
                    <a:pt x="6605" y="269465"/>
                  </a:cubicBezTo>
                  <a:cubicBezTo>
                    <a:pt x="2376" y="265236"/>
                    <a:pt x="0" y="259501"/>
                    <a:pt x="0" y="253520"/>
                  </a:cubicBezTo>
                  <a:lnTo>
                    <a:pt x="0" y="22550"/>
                  </a:lnTo>
                  <a:cubicBezTo>
                    <a:pt x="0" y="16569"/>
                    <a:pt x="2376" y="10834"/>
                    <a:pt x="6605" y="6605"/>
                  </a:cubicBezTo>
                  <a:cubicBezTo>
                    <a:pt x="10834" y="2376"/>
                    <a:pt x="16569" y="0"/>
                    <a:pt x="22550" y="0"/>
                  </a:cubicBezTo>
                  <a:close/>
                </a:path>
              </a:pathLst>
            </a:custGeom>
            <a:solidFill>
              <a:srgbClr val="2E346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0"/>
              <a:ext cx="4611519" cy="2760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80"/>
                </a:lnSpc>
              </a:pPr>
              <a:endParaRPr/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895474" y="3288129"/>
            <a:ext cx="16631779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60"/>
              </a:lnSpc>
            </a:pPr>
            <a:r>
              <a:rPr lang="en-US" sz="3400" b="1">
                <a:solidFill>
                  <a:srgbClr val="FBFCFA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FY 2027 budget included an infusion of $13 million in affordable housing</a:t>
            </a:r>
          </a:p>
        </p:txBody>
      </p:sp>
      <p:grpSp>
        <p:nvGrpSpPr>
          <p:cNvPr id="29" name="Group 29"/>
          <p:cNvGrpSpPr/>
          <p:nvPr/>
        </p:nvGrpSpPr>
        <p:grpSpPr>
          <a:xfrm>
            <a:off x="405506" y="4575996"/>
            <a:ext cx="17509361" cy="983173"/>
            <a:chOff x="0" y="0"/>
            <a:chExt cx="4611519" cy="258943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4611519" cy="258943"/>
            </a:xfrm>
            <a:custGeom>
              <a:avLst/>
              <a:gdLst/>
              <a:ahLst/>
              <a:cxnLst/>
              <a:rect l="l" t="t" r="r" b="b"/>
              <a:pathLst>
                <a:path w="4611519" h="258943">
                  <a:moveTo>
                    <a:pt x="22550" y="0"/>
                  </a:moveTo>
                  <a:lnTo>
                    <a:pt x="4588969" y="0"/>
                  </a:lnTo>
                  <a:cubicBezTo>
                    <a:pt x="4594949" y="0"/>
                    <a:pt x="4600685" y="2376"/>
                    <a:pt x="4604914" y="6605"/>
                  </a:cubicBezTo>
                  <a:cubicBezTo>
                    <a:pt x="4609143" y="10834"/>
                    <a:pt x="4611519" y="16569"/>
                    <a:pt x="4611519" y="22550"/>
                  </a:cubicBezTo>
                  <a:lnTo>
                    <a:pt x="4611519" y="236393"/>
                  </a:lnTo>
                  <a:cubicBezTo>
                    <a:pt x="4611519" y="242373"/>
                    <a:pt x="4609143" y="248109"/>
                    <a:pt x="4604914" y="252338"/>
                  </a:cubicBezTo>
                  <a:cubicBezTo>
                    <a:pt x="4600685" y="256567"/>
                    <a:pt x="4594949" y="258943"/>
                    <a:pt x="4588969" y="258943"/>
                  </a:cubicBezTo>
                  <a:lnTo>
                    <a:pt x="22550" y="258943"/>
                  </a:lnTo>
                  <a:cubicBezTo>
                    <a:pt x="16569" y="258943"/>
                    <a:pt x="10834" y="256567"/>
                    <a:pt x="6605" y="252338"/>
                  </a:cubicBezTo>
                  <a:cubicBezTo>
                    <a:pt x="2376" y="248109"/>
                    <a:pt x="0" y="242373"/>
                    <a:pt x="0" y="236393"/>
                  </a:cubicBezTo>
                  <a:lnTo>
                    <a:pt x="0" y="22550"/>
                  </a:lnTo>
                  <a:cubicBezTo>
                    <a:pt x="0" y="16569"/>
                    <a:pt x="2376" y="10834"/>
                    <a:pt x="6605" y="6605"/>
                  </a:cubicBezTo>
                  <a:cubicBezTo>
                    <a:pt x="10834" y="2376"/>
                    <a:pt x="16569" y="0"/>
                    <a:pt x="22550" y="0"/>
                  </a:cubicBezTo>
                  <a:close/>
                </a:path>
              </a:pathLst>
            </a:custGeom>
            <a:solidFill>
              <a:srgbClr val="2E346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0"/>
              <a:ext cx="4611519" cy="2589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80"/>
                </a:lnSpc>
              </a:pPr>
              <a:endParaRPr/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895474" y="4686201"/>
            <a:ext cx="15879804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 b="1">
                <a:solidFill>
                  <a:srgbClr val="FBFCFA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$8.4 million was earmarked to create the first-of-its-kind program </a:t>
            </a:r>
          </a:p>
        </p:txBody>
      </p:sp>
      <p:grpSp>
        <p:nvGrpSpPr>
          <p:cNvPr id="33" name="Group 33"/>
          <p:cNvGrpSpPr/>
          <p:nvPr/>
        </p:nvGrpSpPr>
        <p:grpSpPr>
          <a:xfrm>
            <a:off x="405506" y="5978269"/>
            <a:ext cx="17509361" cy="931278"/>
            <a:chOff x="0" y="0"/>
            <a:chExt cx="4611519" cy="245275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4611519" cy="245275"/>
            </a:xfrm>
            <a:custGeom>
              <a:avLst/>
              <a:gdLst/>
              <a:ahLst/>
              <a:cxnLst/>
              <a:rect l="l" t="t" r="r" b="b"/>
              <a:pathLst>
                <a:path w="4611519" h="245275">
                  <a:moveTo>
                    <a:pt x="22550" y="0"/>
                  </a:moveTo>
                  <a:lnTo>
                    <a:pt x="4588969" y="0"/>
                  </a:lnTo>
                  <a:cubicBezTo>
                    <a:pt x="4594949" y="0"/>
                    <a:pt x="4600685" y="2376"/>
                    <a:pt x="4604914" y="6605"/>
                  </a:cubicBezTo>
                  <a:cubicBezTo>
                    <a:pt x="4609143" y="10834"/>
                    <a:pt x="4611519" y="16569"/>
                    <a:pt x="4611519" y="22550"/>
                  </a:cubicBezTo>
                  <a:lnTo>
                    <a:pt x="4611519" y="222725"/>
                  </a:lnTo>
                  <a:cubicBezTo>
                    <a:pt x="4611519" y="228705"/>
                    <a:pt x="4609143" y="234441"/>
                    <a:pt x="4604914" y="238670"/>
                  </a:cubicBezTo>
                  <a:cubicBezTo>
                    <a:pt x="4600685" y="242899"/>
                    <a:pt x="4594949" y="245275"/>
                    <a:pt x="4588969" y="245275"/>
                  </a:cubicBezTo>
                  <a:lnTo>
                    <a:pt x="22550" y="245275"/>
                  </a:lnTo>
                  <a:cubicBezTo>
                    <a:pt x="16569" y="245275"/>
                    <a:pt x="10834" y="242899"/>
                    <a:pt x="6605" y="238670"/>
                  </a:cubicBezTo>
                  <a:cubicBezTo>
                    <a:pt x="2376" y="234441"/>
                    <a:pt x="0" y="228705"/>
                    <a:pt x="0" y="222725"/>
                  </a:cubicBezTo>
                  <a:lnTo>
                    <a:pt x="0" y="22550"/>
                  </a:lnTo>
                  <a:cubicBezTo>
                    <a:pt x="0" y="16569"/>
                    <a:pt x="2376" y="10834"/>
                    <a:pt x="6605" y="6605"/>
                  </a:cubicBezTo>
                  <a:cubicBezTo>
                    <a:pt x="10834" y="2376"/>
                    <a:pt x="16569" y="0"/>
                    <a:pt x="22550" y="0"/>
                  </a:cubicBezTo>
                  <a:close/>
                </a:path>
              </a:pathLst>
            </a:custGeom>
            <a:solidFill>
              <a:srgbClr val="2E346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0"/>
              <a:ext cx="4611519" cy="2452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80"/>
                </a:lnSpc>
              </a:pPr>
              <a:endParaRPr/>
            </a:p>
          </p:txBody>
        </p:sp>
      </p:grpSp>
      <p:sp>
        <p:nvSpPr>
          <p:cNvPr id="36" name="TextBox 36"/>
          <p:cNvSpPr txBox="1"/>
          <p:nvPr/>
        </p:nvSpPr>
        <p:spPr>
          <a:xfrm>
            <a:off x="756409" y="6043615"/>
            <a:ext cx="16776030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 b="1" dirty="0">
                <a:solidFill>
                  <a:srgbClr val="FBFCFA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At least a (10) year affordability period</a:t>
            </a:r>
          </a:p>
        </p:txBody>
      </p:sp>
      <p:grpSp>
        <p:nvGrpSpPr>
          <p:cNvPr id="37" name="Group 37"/>
          <p:cNvGrpSpPr/>
          <p:nvPr/>
        </p:nvGrpSpPr>
        <p:grpSpPr>
          <a:xfrm>
            <a:off x="384557" y="7333180"/>
            <a:ext cx="17509361" cy="947788"/>
            <a:chOff x="0" y="0"/>
            <a:chExt cx="4611519" cy="249623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4611519" cy="249623"/>
            </a:xfrm>
            <a:custGeom>
              <a:avLst/>
              <a:gdLst/>
              <a:ahLst/>
              <a:cxnLst/>
              <a:rect l="l" t="t" r="r" b="b"/>
              <a:pathLst>
                <a:path w="4611519" h="249623">
                  <a:moveTo>
                    <a:pt x="22550" y="0"/>
                  </a:moveTo>
                  <a:lnTo>
                    <a:pt x="4588969" y="0"/>
                  </a:lnTo>
                  <a:cubicBezTo>
                    <a:pt x="4594949" y="0"/>
                    <a:pt x="4600685" y="2376"/>
                    <a:pt x="4604914" y="6605"/>
                  </a:cubicBezTo>
                  <a:cubicBezTo>
                    <a:pt x="4609143" y="10834"/>
                    <a:pt x="4611519" y="16569"/>
                    <a:pt x="4611519" y="22550"/>
                  </a:cubicBezTo>
                  <a:lnTo>
                    <a:pt x="4611519" y="227073"/>
                  </a:lnTo>
                  <a:cubicBezTo>
                    <a:pt x="4611519" y="233054"/>
                    <a:pt x="4609143" y="238790"/>
                    <a:pt x="4604914" y="243019"/>
                  </a:cubicBezTo>
                  <a:cubicBezTo>
                    <a:pt x="4600685" y="247248"/>
                    <a:pt x="4594949" y="249623"/>
                    <a:pt x="4588969" y="249623"/>
                  </a:cubicBezTo>
                  <a:lnTo>
                    <a:pt x="22550" y="249623"/>
                  </a:lnTo>
                  <a:cubicBezTo>
                    <a:pt x="16569" y="249623"/>
                    <a:pt x="10834" y="247248"/>
                    <a:pt x="6605" y="243019"/>
                  </a:cubicBezTo>
                  <a:cubicBezTo>
                    <a:pt x="2376" y="238790"/>
                    <a:pt x="0" y="233054"/>
                    <a:pt x="0" y="227073"/>
                  </a:cubicBezTo>
                  <a:lnTo>
                    <a:pt x="0" y="22550"/>
                  </a:lnTo>
                  <a:cubicBezTo>
                    <a:pt x="0" y="16569"/>
                    <a:pt x="2376" y="10834"/>
                    <a:pt x="6605" y="6605"/>
                  </a:cubicBezTo>
                  <a:cubicBezTo>
                    <a:pt x="10834" y="2376"/>
                    <a:pt x="16569" y="0"/>
                    <a:pt x="22550" y="0"/>
                  </a:cubicBezTo>
                  <a:close/>
                </a:path>
              </a:pathLst>
            </a:custGeom>
            <a:solidFill>
              <a:srgbClr val="2E346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0" y="0"/>
              <a:ext cx="4611519" cy="24962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80"/>
                </a:lnSpc>
              </a:pPr>
              <a:endParaRPr/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844298" y="7507607"/>
            <a:ext cx="16631779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 b="1" dirty="0">
                <a:solidFill>
                  <a:srgbClr val="FBFCFA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Units for households at or below 80% of the AMI 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5DF9B0-6AFC-0DB3-54C5-CF370D53F4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F362F7E4-B8D4-9971-A2E5-10B184E05847}"/>
              </a:ext>
            </a:extLst>
          </p:cNvPr>
          <p:cNvGrpSpPr/>
          <p:nvPr/>
        </p:nvGrpSpPr>
        <p:grpSpPr>
          <a:xfrm>
            <a:off x="-28832" y="0"/>
            <a:ext cx="18288000" cy="2536031"/>
            <a:chOff x="0" y="0"/>
            <a:chExt cx="24384000" cy="3381375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7F814086-E3B4-3790-869A-BBB63B3C4C0C}"/>
                </a:ext>
              </a:extLst>
            </p:cNvPr>
            <p:cNvSpPr/>
            <p:nvPr/>
          </p:nvSpPr>
          <p:spPr>
            <a:xfrm>
              <a:off x="0" y="0"/>
              <a:ext cx="24384000" cy="3381375"/>
            </a:xfrm>
            <a:custGeom>
              <a:avLst/>
              <a:gdLst/>
              <a:ahLst/>
              <a:cxnLst/>
              <a:rect l="l" t="t" r="r" b="b"/>
              <a:pathLst>
                <a:path w="24384000" h="3381375">
                  <a:moveTo>
                    <a:pt x="0" y="0"/>
                  </a:moveTo>
                  <a:lnTo>
                    <a:pt x="24384000" y="0"/>
                  </a:lnTo>
                  <a:lnTo>
                    <a:pt x="24384000" y="3381375"/>
                  </a:lnTo>
                  <a:lnTo>
                    <a:pt x="0" y="3381375"/>
                  </a:lnTo>
                  <a:close/>
                </a:path>
              </a:pathLst>
            </a:custGeom>
            <a:solidFill>
              <a:srgbClr val="E4B031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AutoShape 4">
            <a:extLst>
              <a:ext uri="{FF2B5EF4-FFF2-40B4-BE49-F238E27FC236}">
                <a16:creationId xmlns:a16="http://schemas.microsoft.com/office/drawing/2014/main" id="{9E3B1D87-D79F-E113-80B5-B3145338CAC0}"/>
              </a:ext>
            </a:extLst>
          </p:cNvPr>
          <p:cNvSpPr/>
          <p:nvPr/>
        </p:nvSpPr>
        <p:spPr>
          <a:xfrm rot="-5371200">
            <a:off x="15469229" y="1294381"/>
            <a:ext cx="1515666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5" name="Group 5">
            <a:extLst>
              <a:ext uri="{FF2B5EF4-FFF2-40B4-BE49-F238E27FC236}">
                <a16:creationId xmlns:a16="http://schemas.microsoft.com/office/drawing/2014/main" id="{55433EFA-EC1B-2C08-8E69-3DCC696A5C9B}"/>
              </a:ext>
            </a:extLst>
          </p:cNvPr>
          <p:cNvGrpSpPr/>
          <p:nvPr/>
        </p:nvGrpSpPr>
        <p:grpSpPr>
          <a:xfrm>
            <a:off x="16456743" y="550364"/>
            <a:ext cx="1458125" cy="1452791"/>
            <a:chOff x="0" y="0"/>
            <a:chExt cx="1944167" cy="1937055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5B4EB794-30C9-A918-F6DB-119ABCA833F9}"/>
                </a:ext>
              </a:extLst>
            </p:cNvPr>
            <p:cNvSpPr/>
            <p:nvPr/>
          </p:nvSpPr>
          <p:spPr>
            <a:xfrm>
              <a:off x="0" y="0"/>
              <a:ext cx="1944116" cy="1937004"/>
            </a:xfrm>
            <a:custGeom>
              <a:avLst/>
              <a:gdLst/>
              <a:ahLst/>
              <a:cxnLst/>
              <a:rect l="l" t="t" r="r" b="b"/>
              <a:pathLst>
                <a:path w="1944116" h="1937004">
                  <a:moveTo>
                    <a:pt x="0" y="0"/>
                  </a:moveTo>
                  <a:lnTo>
                    <a:pt x="1944116" y="0"/>
                  </a:lnTo>
                  <a:lnTo>
                    <a:pt x="1944116" y="1937004"/>
                  </a:lnTo>
                  <a:lnTo>
                    <a:pt x="0" y="19370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-2" b="-8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TextBox 8">
            <a:extLst>
              <a:ext uri="{FF2B5EF4-FFF2-40B4-BE49-F238E27FC236}">
                <a16:creationId xmlns:a16="http://schemas.microsoft.com/office/drawing/2014/main" id="{EC15E1E8-EEE5-BBDD-B6AA-8A764B378141}"/>
              </a:ext>
            </a:extLst>
          </p:cNvPr>
          <p:cNvSpPr txBox="1"/>
          <p:nvPr/>
        </p:nvSpPr>
        <p:spPr>
          <a:xfrm>
            <a:off x="964894" y="616540"/>
            <a:ext cx="15112676" cy="12380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503"/>
              </a:lnSpc>
            </a:pPr>
            <a:r>
              <a:rPr lang="en-US" sz="6600" b="1" dirty="0">
                <a:solidFill>
                  <a:srgbClr val="0E3C67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Wilmington’s </a:t>
            </a:r>
            <a:r>
              <a:rPr lang="en-US" sz="6000" b="1" dirty="0">
                <a:solidFill>
                  <a:srgbClr val="0E3C67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Area</a:t>
            </a:r>
            <a:r>
              <a:rPr lang="en-US" sz="6600" b="1" dirty="0">
                <a:solidFill>
                  <a:srgbClr val="0E3C67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Median Income</a:t>
            </a: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90D845E0-348E-2544-C82B-66C64B3503CF}"/>
              </a:ext>
            </a:extLst>
          </p:cNvPr>
          <p:cNvSpPr txBox="1"/>
          <p:nvPr/>
        </p:nvSpPr>
        <p:spPr>
          <a:xfrm>
            <a:off x="9436894" y="4787516"/>
            <a:ext cx="9525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endParaRPr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2E4FF62-706F-4256-B500-BD7CE796A9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842" y="3152571"/>
            <a:ext cx="17852651" cy="535334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0D2E50A-E290-4429-30F9-156D4DD096B3}"/>
              </a:ext>
            </a:extLst>
          </p:cNvPr>
          <p:cNvSpPr txBox="1"/>
          <p:nvPr/>
        </p:nvSpPr>
        <p:spPr>
          <a:xfrm>
            <a:off x="4760119" y="8937785"/>
            <a:ext cx="9372600" cy="46166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*Source: HUD Income Limits Documentation System*</a:t>
            </a:r>
          </a:p>
        </p:txBody>
      </p:sp>
    </p:spTree>
    <p:extLst>
      <p:ext uri="{BB962C8B-B14F-4D97-AF65-F5344CB8AC3E}">
        <p14:creationId xmlns:p14="http://schemas.microsoft.com/office/powerpoint/2010/main" val="24188053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38E4EA-8CDE-0C09-3EC0-A6990CB208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1FBBB29E-5A8B-A902-7D78-3CB9CD73CA84}"/>
              </a:ext>
            </a:extLst>
          </p:cNvPr>
          <p:cNvGrpSpPr/>
          <p:nvPr/>
        </p:nvGrpSpPr>
        <p:grpSpPr>
          <a:xfrm>
            <a:off x="0" y="0"/>
            <a:ext cx="18288000" cy="2536031"/>
            <a:chOff x="0" y="0"/>
            <a:chExt cx="24384000" cy="3381375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27EBD95F-CD5A-6F3B-2C83-B18DF057050F}"/>
                </a:ext>
              </a:extLst>
            </p:cNvPr>
            <p:cNvSpPr/>
            <p:nvPr/>
          </p:nvSpPr>
          <p:spPr>
            <a:xfrm>
              <a:off x="0" y="0"/>
              <a:ext cx="24384000" cy="3381375"/>
            </a:xfrm>
            <a:custGeom>
              <a:avLst/>
              <a:gdLst/>
              <a:ahLst/>
              <a:cxnLst/>
              <a:rect l="l" t="t" r="r" b="b"/>
              <a:pathLst>
                <a:path w="24384000" h="3381375">
                  <a:moveTo>
                    <a:pt x="0" y="0"/>
                  </a:moveTo>
                  <a:lnTo>
                    <a:pt x="24384000" y="0"/>
                  </a:lnTo>
                  <a:lnTo>
                    <a:pt x="24384000" y="3381375"/>
                  </a:lnTo>
                  <a:lnTo>
                    <a:pt x="0" y="3381375"/>
                  </a:lnTo>
                  <a:close/>
                </a:path>
              </a:pathLst>
            </a:custGeom>
            <a:solidFill>
              <a:srgbClr val="E4B031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AutoShape 4">
            <a:extLst>
              <a:ext uri="{FF2B5EF4-FFF2-40B4-BE49-F238E27FC236}">
                <a16:creationId xmlns:a16="http://schemas.microsoft.com/office/drawing/2014/main" id="{C5503A38-D627-3E1D-659C-34C79778676F}"/>
              </a:ext>
            </a:extLst>
          </p:cNvPr>
          <p:cNvSpPr/>
          <p:nvPr/>
        </p:nvSpPr>
        <p:spPr>
          <a:xfrm rot="-5371200">
            <a:off x="15469229" y="1294381"/>
            <a:ext cx="1515666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5" name="Group 5">
            <a:extLst>
              <a:ext uri="{FF2B5EF4-FFF2-40B4-BE49-F238E27FC236}">
                <a16:creationId xmlns:a16="http://schemas.microsoft.com/office/drawing/2014/main" id="{3A7422BA-D357-0087-8EC3-BDA535EE79DF}"/>
              </a:ext>
            </a:extLst>
          </p:cNvPr>
          <p:cNvGrpSpPr/>
          <p:nvPr/>
        </p:nvGrpSpPr>
        <p:grpSpPr>
          <a:xfrm>
            <a:off x="16456743" y="550364"/>
            <a:ext cx="1458125" cy="1452791"/>
            <a:chOff x="0" y="0"/>
            <a:chExt cx="1944167" cy="1937055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4B7E808E-29AE-61E0-A14E-BF6933115603}"/>
                </a:ext>
              </a:extLst>
            </p:cNvPr>
            <p:cNvSpPr/>
            <p:nvPr/>
          </p:nvSpPr>
          <p:spPr>
            <a:xfrm>
              <a:off x="0" y="0"/>
              <a:ext cx="1944116" cy="1937004"/>
            </a:xfrm>
            <a:custGeom>
              <a:avLst/>
              <a:gdLst/>
              <a:ahLst/>
              <a:cxnLst/>
              <a:rect l="l" t="t" r="r" b="b"/>
              <a:pathLst>
                <a:path w="1944116" h="1937004">
                  <a:moveTo>
                    <a:pt x="0" y="0"/>
                  </a:moveTo>
                  <a:lnTo>
                    <a:pt x="1944116" y="0"/>
                  </a:lnTo>
                  <a:lnTo>
                    <a:pt x="1944116" y="1937004"/>
                  </a:lnTo>
                  <a:lnTo>
                    <a:pt x="0" y="19370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-2" b="-8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TextBox 7">
            <a:extLst>
              <a:ext uri="{FF2B5EF4-FFF2-40B4-BE49-F238E27FC236}">
                <a16:creationId xmlns:a16="http://schemas.microsoft.com/office/drawing/2014/main" id="{F15C9B34-28C6-BAD5-A363-CE6A2C93EC3A}"/>
              </a:ext>
            </a:extLst>
          </p:cNvPr>
          <p:cNvSpPr txBox="1"/>
          <p:nvPr/>
        </p:nvSpPr>
        <p:spPr>
          <a:xfrm>
            <a:off x="964894" y="616540"/>
            <a:ext cx="15112676" cy="1295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503"/>
              </a:lnSpc>
            </a:pPr>
            <a:r>
              <a:rPr lang="en-US" sz="7502" b="1" dirty="0">
                <a:solidFill>
                  <a:srgbClr val="0E3C67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Scoring Committee</a:t>
            </a: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479BFDCB-07BA-F10C-81E8-CA30781F0229}"/>
              </a:ext>
            </a:extLst>
          </p:cNvPr>
          <p:cNvSpPr txBox="1"/>
          <p:nvPr/>
        </p:nvSpPr>
        <p:spPr>
          <a:xfrm>
            <a:off x="9436894" y="4787516"/>
            <a:ext cx="9525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endParaRPr/>
          </a:p>
        </p:txBody>
      </p:sp>
      <p:grpSp>
        <p:nvGrpSpPr>
          <p:cNvPr id="12" name="Group 12">
            <a:extLst>
              <a:ext uri="{FF2B5EF4-FFF2-40B4-BE49-F238E27FC236}">
                <a16:creationId xmlns:a16="http://schemas.microsoft.com/office/drawing/2014/main" id="{81192EA1-C106-C765-E62A-80FA9E4B4BAC}"/>
              </a:ext>
            </a:extLst>
          </p:cNvPr>
          <p:cNvGrpSpPr/>
          <p:nvPr/>
        </p:nvGrpSpPr>
        <p:grpSpPr>
          <a:xfrm>
            <a:off x="10145601" y="2781300"/>
            <a:ext cx="4652500" cy="7102120"/>
            <a:chOff x="0" y="0"/>
            <a:chExt cx="1225350" cy="1870517"/>
          </a:xfrm>
        </p:grpSpPr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27F0CA9D-0A4C-9D69-FC15-5863B2537D59}"/>
                </a:ext>
              </a:extLst>
            </p:cNvPr>
            <p:cNvSpPr/>
            <p:nvPr/>
          </p:nvSpPr>
          <p:spPr>
            <a:xfrm>
              <a:off x="0" y="0"/>
              <a:ext cx="1225350" cy="1870517"/>
            </a:xfrm>
            <a:custGeom>
              <a:avLst/>
              <a:gdLst/>
              <a:ahLst/>
              <a:cxnLst/>
              <a:rect l="l" t="t" r="r" b="b"/>
              <a:pathLst>
                <a:path w="1225350" h="1870517">
                  <a:moveTo>
                    <a:pt x="84866" y="0"/>
                  </a:moveTo>
                  <a:lnTo>
                    <a:pt x="1140484" y="0"/>
                  </a:lnTo>
                  <a:cubicBezTo>
                    <a:pt x="1162992" y="0"/>
                    <a:pt x="1184578" y="8941"/>
                    <a:pt x="1200493" y="24857"/>
                  </a:cubicBezTo>
                  <a:cubicBezTo>
                    <a:pt x="1216409" y="40772"/>
                    <a:pt x="1225350" y="62358"/>
                    <a:pt x="1225350" y="84866"/>
                  </a:cubicBezTo>
                  <a:lnTo>
                    <a:pt x="1225350" y="1785651"/>
                  </a:lnTo>
                  <a:cubicBezTo>
                    <a:pt x="1225350" y="1808159"/>
                    <a:pt x="1216409" y="1829745"/>
                    <a:pt x="1200493" y="1845661"/>
                  </a:cubicBezTo>
                  <a:cubicBezTo>
                    <a:pt x="1184578" y="1861576"/>
                    <a:pt x="1162992" y="1870517"/>
                    <a:pt x="1140484" y="1870517"/>
                  </a:cubicBezTo>
                  <a:lnTo>
                    <a:pt x="84866" y="1870517"/>
                  </a:lnTo>
                  <a:cubicBezTo>
                    <a:pt x="62358" y="1870517"/>
                    <a:pt x="40772" y="1861576"/>
                    <a:pt x="24857" y="1845661"/>
                  </a:cubicBezTo>
                  <a:cubicBezTo>
                    <a:pt x="8941" y="1829745"/>
                    <a:pt x="0" y="1808159"/>
                    <a:pt x="0" y="1785651"/>
                  </a:cubicBezTo>
                  <a:lnTo>
                    <a:pt x="0" y="84866"/>
                  </a:lnTo>
                  <a:cubicBezTo>
                    <a:pt x="0" y="62358"/>
                    <a:pt x="8941" y="40772"/>
                    <a:pt x="24857" y="24857"/>
                  </a:cubicBezTo>
                  <a:cubicBezTo>
                    <a:pt x="40772" y="8941"/>
                    <a:pt x="62358" y="0"/>
                    <a:pt x="84866" y="0"/>
                  </a:cubicBezTo>
                  <a:close/>
                </a:path>
              </a:pathLst>
            </a:custGeom>
            <a:solidFill>
              <a:srgbClr val="2E346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>
              <a:extLst>
                <a:ext uri="{FF2B5EF4-FFF2-40B4-BE49-F238E27FC236}">
                  <a16:creationId xmlns:a16="http://schemas.microsoft.com/office/drawing/2014/main" id="{18896EF7-FEF9-EB5F-2594-5CC5278627F6}"/>
                </a:ext>
              </a:extLst>
            </p:cNvPr>
            <p:cNvSpPr txBox="1"/>
            <p:nvPr/>
          </p:nvSpPr>
          <p:spPr>
            <a:xfrm>
              <a:off x="0" y="0"/>
              <a:ext cx="1225350" cy="18705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80"/>
                </a:lnSpc>
              </a:pPr>
              <a:endParaRPr/>
            </a:p>
          </p:txBody>
        </p:sp>
      </p:grpSp>
      <p:sp>
        <p:nvSpPr>
          <p:cNvPr id="15" name="TextBox 15">
            <a:extLst>
              <a:ext uri="{FF2B5EF4-FFF2-40B4-BE49-F238E27FC236}">
                <a16:creationId xmlns:a16="http://schemas.microsoft.com/office/drawing/2014/main" id="{63ACE5B4-A450-8BB7-3898-0FCDD78D3362}"/>
              </a:ext>
            </a:extLst>
          </p:cNvPr>
          <p:cNvSpPr txBox="1"/>
          <p:nvPr/>
        </p:nvSpPr>
        <p:spPr>
          <a:xfrm>
            <a:off x="10422073" y="3051360"/>
            <a:ext cx="4128088" cy="7386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en-US" sz="2400" b="1" dirty="0">
                <a:solidFill>
                  <a:srgbClr val="FBFCFA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Scoring Committee Meeting Dates</a:t>
            </a:r>
          </a:p>
        </p:txBody>
      </p:sp>
      <p:grpSp>
        <p:nvGrpSpPr>
          <p:cNvPr id="16" name="Group 16">
            <a:extLst>
              <a:ext uri="{FF2B5EF4-FFF2-40B4-BE49-F238E27FC236}">
                <a16:creationId xmlns:a16="http://schemas.microsoft.com/office/drawing/2014/main" id="{86F03E6D-CCBD-1028-2342-82AD334B7AE6}"/>
              </a:ext>
            </a:extLst>
          </p:cNvPr>
          <p:cNvGrpSpPr/>
          <p:nvPr/>
        </p:nvGrpSpPr>
        <p:grpSpPr>
          <a:xfrm>
            <a:off x="3282295" y="2781300"/>
            <a:ext cx="4667695" cy="7102120"/>
            <a:chOff x="0" y="0"/>
            <a:chExt cx="1229352" cy="1870517"/>
          </a:xfrm>
        </p:grpSpPr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702500C7-95FE-223B-F1B0-73D971D07B6A}"/>
                </a:ext>
              </a:extLst>
            </p:cNvPr>
            <p:cNvSpPr/>
            <p:nvPr/>
          </p:nvSpPr>
          <p:spPr>
            <a:xfrm>
              <a:off x="0" y="0"/>
              <a:ext cx="1229352" cy="1870517"/>
            </a:xfrm>
            <a:custGeom>
              <a:avLst/>
              <a:gdLst/>
              <a:ahLst/>
              <a:cxnLst/>
              <a:rect l="l" t="t" r="r" b="b"/>
              <a:pathLst>
                <a:path w="1229352" h="1870517">
                  <a:moveTo>
                    <a:pt x="84589" y="0"/>
                  </a:moveTo>
                  <a:lnTo>
                    <a:pt x="1144762" y="0"/>
                  </a:lnTo>
                  <a:cubicBezTo>
                    <a:pt x="1167197" y="0"/>
                    <a:pt x="1188712" y="8912"/>
                    <a:pt x="1204576" y="24776"/>
                  </a:cubicBezTo>
                  <a:cubicBezTo>
                    <a:pt x="1220440" y="40639"/>
                    <a:pt x="1229352" y="62155"/>
                    <a:pt x="1229352" y="84589"/>
                  </a:cubicBezTo>
                  <a:lnTo>
                    <a:pt x="1229352" y="1785928"/>
                  </a:lnTo>
                  <a:cubicBezTo>
                    <a:pt x="1229352" y="1808362"/>
                    <a:pt x="1220440" y="1829878"/>
                    <a:pt x="1204576" y="1845742"/>
                  </a:cubicBezTo>
                  <a:cubicBezTo>
                    <a:pt x="1188712" y="1861605"/>
                    <a:pt x="1167197" y="1870517"/>
                    <a:pt x="1144762" y="1870517"/>
                  </a:cubicBezTo>
                  <a:lnTo>
                    <a:pt x="84589" y="1870517"/>
                  </a:lnTo>
                  <a:cubicBezTo>
                    <a:pt x="62155" y="1870517"/>
                    <a:pt x="40639" y="1861605"/>
                    <a:pt x="24776" y="1845742"/>
                  </a:cubicBezTo>
                  <a:cubicBezTo>
                    <a:pt x="8912" y="1829878"/>
                    <a:pt x="0" y="1808362"/>
                    <a:pt x="0" y="1785928"/>
                  </a:cubicBezTo>
                  <a:lnTo>
                    <a:pt x="0" y="84589"/>
                  </a:lnTo>
                  <a:cubicBezTo>
                    <a:pt x="0" y="62155"/>
                    <a:pt x="8912" y="40639"/>
                    <a:pt x="24776" y="24776"/>
                  </a:cubicBezTo>
                  <a:cubicBezTo>
                    <a:pt x="40639" y="8912"/>
                    <a:pt x="62155" y="0"/>
                    <a:pt x="84589" y="0"/>
                  </a:cubicBezTo>
                  <a:close/>
                </a:path>
              </a:pathLst>
            </a:custGeom>
            <a:solidFill>
              <a:srgbClr val="2E346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extBox 18">
              <a:extLst>
                <a:ext uri="{FF2B5EF4-FFF2-40B4-BE49-F238E27FC236}">
                  <a16:creationId xmlns:a16="http://schemas.microsoft.com/office/drawing/2014/main" id="{533BFB8C-AFD5-0B29-D909-58A90E0C6B1D}"/>
                </a:ext>
              </a:extLst>
            </p:cNvPr>
            <p:cNvSpPr txBox="1"/>
            <p:nvPr/>
          </p:nvSpPr>
          <p:spPr>
            <a:xfrm>
              <a:off x="0" y="0"/>
              <a:ext cx="1229352" cy="18705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80"/>
                </a:lnSpc>
              </a:pPr>
              <a:endParaRPr/>
            </a:p>
          </p:txBody>
        </p:sp>
      </p:grpSp>
      <p:sp>
        <p:nvSpPr>
          <p:cNvPr id="19" name="TextBox 19">
            <a:extLst>
              <a:ext uri="{FF2B5EF4-FFF2-40B4-BE49-F238E27FC236}">
                <a16:creationId xmlns:a16="http://schemas.microsoft.com/office/drawing/2014/main" id="{1793B6DE-0AA4-4571-89CD-33D701AD4EE6}"/>
              </a:ext>
            </a:extLst>
          </p:cNvPr>
          <p:cNvSpPr txBox="1"/>
          <p:nvPr/>
        </p:nvSpPr>
        <p:spPr>
          <a:xfrm>
            <a:off x="3442755" y="3859270"/>
            <a:ext cx="4222376" cy="59656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6343" lvl="1" indent="-303171" algn="l">
              <a:lnSpc>
                <a:spcPts val="3931"/>
              </a:lnSpc>
              <a:buFont typeface="Arial"/>
              <a:buChar char="•"/>
            </a:pPr>
            <a:r>
              <a:rPr lang="en-US" sz="2808" dirty="0">
                <a:solidFill>
                  <a:srgbClr val="FBFCFA"/>
                </a:solidFill>
                <a:latin typeface="Montserrat"/>
                <a:ea typeface="Montserrat"/>
                <a:cs typeface="Montserrat"/>
                <a:sym typeface="Montserrat"/>
              </a:rPr>
              <a:t>Cerron Cade</a:t>
            </a:r>
          </a:p>
          <a:p>
            <a:pPr marL="606343" lvl="1" indent="-303171" algn="l">
              <a:lnSpc>
                <a:spcPts val="3931"/>
              </a:lnSpc>
              <a:buFont typeface="Arial"/>
              <a:buChar char="•"/>
            </a:pPr>
            <a:r>
              <a:rPr lang="en-US" sz="2808" dirty="0">
                <a:solidFill>
                  <a:srgbClr val="FBFCFA"/>
                </a:solidFill>
                <a:latin typeface="Montserrat"/>
                <a:ea typeface="Montserrat"/>
                <a:cs typeface="Montserrat"/>
                <a:sym typeface="Montserrat"/>
              </a:rPr>
              <a:t>Javier Horstmann</a:t>
            </a:r>
          </a:p>
          <a:p>
            <a:pPr marL="606343" lvl="1" indent="-303171" algn="l">
              <a:lnSpc>
                <a:spcPts val="3931"/>
              </a:lnSpc>
              <a:buFont typeface="Arial"/>
              <a:buChar char="•"/>
            </a:pPr>
            <a:r>
              <a:rPr lang="en-US" sz="2808" dirty="0">
                <a:solidFill>
                  <a:srgbClr val="FBFCFA"/>
                </a:solidFill>
                <a:latin typeface="Montserrat"/>
                <a:ea typeface="Montserrat"/>
                <a:cs typeface="Montserrat"/>
                <a:sym typeface="Montserrat"/>
              </a:rPr>
              <a:t>Commissioner Gabriel Pabon</a:t>
            </a:r>
          </a:p>
          <a:p>
            <a:pPr marL="606343" lvl="1" indent="-303171" algn="l">
              <a:lnSpc>
                <a:spcPts val="3931"/>
              </a:lnSpc>
              <a:buFont typeface="Arial"/>
              <a:buChar char="•"/>
            </a:pPr>
            <a:r>
              <a:rPr lang="en-US" sz="2808" dirty="0">
                <a:solidFill>
                  <a:srgbClr val="FBFCFA"/>
                </a:solidFill>
                <a:latin typeface="Montserrat"/>
                <a:ea typeface="Montserrat"/>
                <a:cs typeface="Montserrat"/>
                <a:sym typeface="Montserrat"/>
              </a:rPr>
              <a:t>Director Sean Park</a:t>
            </a:r>
          </a:p>
          <a:p>
            <a:pPr marL="606343" lvl="1" indent="-303171" algn="l">
              <a:lnSpc>
                <a:spcPts val="3931"/>
              </a:lnSpc>
              <a:buFont typeface="Arial"/>
              <a:buChar char="•"/>
            </a:pPr>
            <a:r>
              <a:rPr lang="en-US" sz="2808" dirty="0">
                <a:solidFill>
                  <a:srgbClr val="FBFCFA"/>
                </a:solidFill>
                <a:latin typeface="Montserrat"/>
                <a:ea typeface="Montserrat"/>
                <a:cs typeface="Montserrat"/>
                <a:sym typeface="Montserrat"/>
              </a:rPr>
              <a:t>Tom Ford</a:t>
            </a:r>
          </a:p>
          <a:p>
            <a:pPr marL="606343" lvl="1" indent="-303171" algn="l">
              <a:lnSpc>
                <a:spcPts val="3931"/>
              </a:lnSpc>
              <a:buFont typeface="Arial"/>
              <a:buChar char="•"/>
            </a:pPr>
            <a:r>
              <a:rPr lang="en-US" sz="2808" dirty="0">
                <a:solidFill>
                  <a:srgbClr val="FBFCFA"/>
                </a:solidFill>
                <a:latin typeface="Montserrat"/>
                <a:ea typeface="Montserrat"/>
                <a:cs typeface="Montserrat"/>
                <a:sym typeface="Montserrat"/>
              </a:rPr>
              <a:t>Kevin Kelley</a:t>
            </a:r>
          </a:p>
          <a:p>
            <a:pPr marL="606343" lvl="1" indent="-303171" algn="l">
              <a:lnSpc>
                <a:spcPts val="3931"/>
              </a:lnSpc>
              <a:buFont typeface="Arial"/>
              <a:buChar char="•"/>
            </a:pPr>
            <a:r>
              <a:rPr lang="en-US" sz="2808" dirty="0">
                <a:solidFill>
                  <a:srgbClr val="FBFCFA"/>
                </a:solidFill>
                <a:latin typeface="Montserrat"/>
                <a:ea typeface="Montserrat"/>
                <a:cs typeface="Montserrat"/>
                <a:sym typeface="Montserrat"/>
              </a:rPr>
              <a:t>Paul Calistro</a:t>
            </a:r>
          </a:p>
          <a:p>
            <a:pPr marL="606343" lvl="1" indent="-303171" algn="l">
              <a:lnSpc>
                <a:spcPts val="3931"/>
              </a:lnSpc>
              <a:buFont typeface="Arial"/>
              <a:buChar char="•"/>
            </a:pPr>
            <a:r>
              <a:rPr lang="en-US" sz="2808" dirty="0">
                <a:solidFill>
                  <a:srgbClr val="FBFCFA"/>
                </a:solidFill>
                <a:latin typeface="Montserrat"/>
                <a:ea typeface="Montserrat"/>
                <a:cs typeface="Montserrat"/>
                <a:sym typeface="Montserrat"/>
              </a:rPr>
              <a:t>Ex-Officio:</a:t>
            </a:r>
          </a:p>
          <a:p>
            <a:pPr marL="1063543" lvl="2" indent="-303171">
              <a:lnSpc>
                <a:spcPts val="3931"/>
              </a:lnSpc>
              <a:buFont typeface="Arial"/>
              <a:buChar char="•"/>
            </a:pPr>
            <a:r>
              <a:rPr lang="en-US" sz="2808" dirty="0">
                <a:solidFill>
                  <a:srgbClr val="FBFCFA"/>
                </a:solidFill>
                <a:latin typeface="Montserrat"/>
                <a:ea typeface="Montserrat"/>
                <a:cs typeface="Montserrat"/>
                <a:sym typeface="Montserrat"/>
              </a:rPr>
              <a:t>CM Michelle Harlee</a:t>
            </a:r>
          </a:p>
          <a:p>
            <a:pPr marL="1063543" lvl="2" indent="-303171">
              <a:lnSpc>
                <a:spcPts val="3931"/>
              </a:lnSpc>
              <a:buFont typeface="Arial"/>
              <a:buChar char="•"/>
            </a:pPr>
            <a:r>
              <a:rPr lang="en-US" sz="2808" dirty="0">
                <a:solidFill>
                  <a:srgbClr val="FBFCFA"/>
                </a:solidFill>
                <a:latin typeface="Montserrat"/>
                <a:ea typeface="Montserrat"/>
                <a:cs typeface="Montserrat"/>
                <a:sym typeface="Montserrat"/>
              </a:rPr>
              <a:t>CM Maria Cabera</a:t>
            </a:r>
          </a:p>
        </p:txBody>
      </p:sp>
      <p:sp>
        <p:nvSpPr>
          <p:cNvPr id="21" name="TextBox 21">
            <a:extLst>
              <a:ext uri="{FF2B5EF4-FFF2-40B4-BE49-F238E27FC236}">
                <a16:creationId xmlns:a16="http://schemas.microsoft.com/office/drawing/2014/main" id="{B320D80F-B29D-D8AE-0253-05671F882265}"/>
              </a:ext>
            </a:extLst>
          </p:cNvPr>
          <p:cNvSpPr txBox="1"/>
          <p:nvPr/>
        </p:nvSpPr>
        <p:spPr>
          <a:xfrm>
            <a:off x="10313395" y="4035293"/>
            <a:ext cx="4316911" cy="17623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49" lvl="1" indent="-269875" algn="l">
              <a:lnSpc>
                <a:spcPts val="3499"/>
              </a:lnSpc>
              <a:buFont typeface="Arial"/>
              <a:buChar char="•"/>
            </a:pPr>
            <a:r>
              <a:rPr lang="en-US" sz="2499" dirty="0">
                <a:solidFill>
                  <a:srgbClr val="FBFCFA"/>
                </a:solidFill>
                <a:latin typeface="Montserrat"/>
                <a:ea typeface="Montserrat"/>
                <a:cs typeface="Montserrat"/>
                <a:sym typeface="Montserrat"/>
              </a:rPr>
              <a:t>September 22</a:t>
            </a:r>
            <a:r>
              <a:rPr lang="en-US" sz="2499" baseline="30000" dirty="0">
                <a:solidFill>
                  <a:srgbClr val="FBFCFA"/>
                </a:solidFill>
                <a:latin typeface="Montserrat"/>
                <a:ea typeface="Montserrat"/>
                <a:cs typeface="Montserrat"/>
                <a:sym typeface="Montserrat"/>
              </a:rPr>
              <a:t>nd</a:t>
            </a:r>
            <a:r>
              <a:rPr lang="en-US" sz="2499" dirty="0">
                <a:solidFill>
                  <a:srgbClr val="FBFCFA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  <a:p>
            <a:pPr marL="539749" lvl="1" indent="-269875" algn="l">
              <a:lnSpc>
                <a:spcPts val="3499"/>
              </a:lnSpc>
              <a:buFont typeface="Arial"/>
              <a:buChar char="•"/>
            </a:pPr>
            <a:r>
              <a:rPr lang="en-US" sz="2499" dirty="0">
                <a:solidFill>
                  <a:srgbClr val="FBFCFA"/>
                </a:solidFill>
                <a:latin typeface="Montserrat"/>
                <a:ea typeface="Montserrat"/>
                <a:cs typeface="Montserrat"/>
                <a:sym typeface="Montserrat"/>
              </a:rPr>
              <a:t>September 29</a:t>
            </a:r>
            <a:r>
              <a:rPr lang="en-US" sz="2499" baseline="30000" dirty="0">
                <a:solidFill>
                  <a:srgbClr val="FBFCFA"/>
                </a:solidFill>
                <a:latin typeface="Montserrat"/>
                <a:ea typeface="Montserrat"/>
                <a:cs typeface="Montserrat"/>
                <a:sym typeface="Montserrat"/>
              </a:rPr>
              <a:t>th</a:t>
            </a:r>
            <a:endParaRPr lang="en-US" sz="2499" dirty="0">
              <a:solidFill>
                <a:srgbClr val="FBFCFA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539749" lvl="1" indent="-269875" algn="l">
              <a:lnSpc>
                <a:spcPts val="3499"/>
              </a:lnSpc>
              <a:buFont typeface="Arial"/>
              <a:buChar char="•"/>
            </a:pPr>
            <a:r>
              <a:rPr lang="en-US" sz="2499" dirty="0">
                <a:solidFill>
                  <a:srgbClr val="FBFCFA"/>
                </a:solidFill>
                <a:latin typeface="Montserrat"/>
                <a:ea typeface="Montserrat"/>
                <a:cs typeface="Montserrat"/>
                <a:sym typeface="Montserrat"/>
              </a:rPr>
              <a:t>October 1</a:t>
            </a:r>
            <a:r>
              <a:rPr lang="en-US" sz="2499" baseline="30000" dirty="0">
                <a:solidFill>
                  <a:srgbClr val="FBFCFA"/>
                </a:solidFill>
                <a:latin typeface="Montserrat"/>
                <a:ea typeface="Montserrat"/>
                <a:cs typeface="Montserrat"/>
                <a:sym typeface="Montserrat"/>
              </a:rPr>
              <a:t>st</a:t>
            </a:r>
            <a:endParaRPr lang="en-US" sz="2499" dirty="0">
              <a:solidFill>
                <a:srgbClr val="FBFCFA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539749" lvl="1" indent="-269875" algn="l">
              <a:lnSpc>
                <a:spcPts val="3499"/>
              </a:lnSpc>
              <a:buFont typeface="Arial"/>
              <a:buChar char="•"/>
            </a:pPr>
            <a:r>
              <a:rPr lang="en-US" sz="2499" dirty="0">
                <a:solidFill>
                  <a:srgbClr val="FBFCFA"/>
                </a:solidFill>
                <a:latin typeface="Montserrat"/>
                <a:ea typeface="Montserrat"/>
                <a:cs typeface="Montserrat"/>
                <a:sym typeface="Montserrat"/>
              </a:rPr>
              <a:t>October 7th </a:t>
            </a:r>
          </a:p>
        </p:txBody>
      </p:sp>
      <p:sp>
        <p:nvSpPr>
          <p:cNvPr id="23" name="TextBox 23">
            <a:extLst>
              <a:ext uri="{FF2B5EF4-FFF2-40B4-BE49-F238E27FC236}">
                <a16:creationId xmlns:a16="http://schemas.microsoft.com/office/drawing/2014/main" id="{FA684BEB-B730-821B-25EB-084D9F982EBB}"/>
              </a:ext>
            </a:extLst>
          </p:cNvPr>
          <p:cNvSpPr txBox="1"/>
          <p:nvPr/>
        </p:nvSpPr>
        <p:spPr>
          <a:xfrm>
            <a:off x="3489899" y="3139942"/>
            <a:ext cx="4128088" cy="5136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36"/>
              </a:lnSpc>
            </a:pPr>
            <a:r>
              <a:rPr lang="en-US" sz="3026" b="1" dirty="0">
                <a:solidFill>
                  <a:srgbClr val="FBFCFA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Scoring Committee</a:t>
            </a:r>
          </a:p>
        </p:txBody>
      </p:sp>
    </p:spTree>
    <p:extLst>
      <p:ext uri="{BB962C8B-B14F-4D97-AF65-F5344CB8AC3E}">
        <p14:creationId xmlns:p14="http://schemas.microsoft.com/office/powerpoint/2010/main" val="24473796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2536031"/>
            <a:chOff x="0" y="0"/>
            <a:chExt cx="24384000" cy="338137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3381375"/>
            </a:xfrm>
            <a:custGeom>
              <a:avLst/>
              <a:gdLst/>
              <a:ahLst/>
              <a:cxnLst/>
              <a:rect l="l" t="t" r="r" b="b"/>
              <a:pathLst>
                <a:path w="24384000" h="3381375">
                  <a:moveTo>
                    <a:pt x="0" y="0"/>
                  </a:moveTo>
                  <a:lnTo>
                    <a:pt x="24384000" y="0"/>
                  </a:lnTo>
                  <a:lnTo>
                    <a:pt x="24384000" y="3381375"/>
                  </a:lnTo>
                  <a:lnTo>
                    <a:pt x="0" y="3381375"/>
                  </a:lnTo>
                  <a:close/>
                </a:path>
              </a:pathLst>
            </a:custGeom>
            <a:solidFill>
              <a:srgbClr val="E4B031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AutoShape 4"/>
          <p:cNvSpPr/>
          <p:nvPr/>
        </p:nvSpPr>
        <p:spPr>
          <a:xfrm rot="-5371200">
            <a:off x="15469229" y="1294381"/>
            <a:ext cx="1515666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>
            <a:off x="16456743" y="550364"/>
            <a:ext cx="1458125" cy="1452791"/>
            <a:chOff x="0" y="0"/>
            <a:chExt cx="1944167" cy="193705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944116" cy="1937004"/>
            </a:xfrm>
            <a:custGeom>
              <a:avLst/>
              <a:gdLst/>
              <a:ahLst/>
              <a:cxnLst/>
              <a:rect l="l" t="t" r="r" b="b"/>
              <a:pathLst>
                <a:path w="1944116" h="1937004">
                  <a:moveTo>
                    <a:pt x="0" y="0"/>
                  </a:moveTo>
                  <a:lnTo>
                    <a:pt x="1944116" y="0"/>
                  </a:lnTo>
                  <a:lnTo>
                    <a:pt x="1944116" y="1937004"/>
                  </a:lnTo>
                  <a:lnTo>
                    <a:pt x="0" y="19370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-2" b="-8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Freeform 7"/>
          <p:cNvSpPr/>
          <p:nvPr/>
        </p:nvSpPr>
        <p:spPr>
          <a:xfrm>
            <a:off x="3746579" y="2758420"/>
            <a:ext cx="9549306" cy="7063870"/>
          </a:xfrm>
          <a:custGeom>
            <a:avLst/>
            <a:gdLst/>
            <a:ahLst/>
            <a:cxnLst/>
            <a:rect l="l" t="t" r="r" b="b"/>
            <a:pathLst>
              <a:path w="9549306" h="7063870">
                <a:moveTo>
                  <a:pt x="0" y="0"/>
                </a:moveTo>
                <a:lnTo>
                  <a:pt x="9549306" y="0"/>
                </a:lnTo>
                <a:lnTo>
                  <a:pt x="9549306" y="7063870"/>
                </a:lnTo>
                <a:lnTo>
                  <a:pt x="0" y="706387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964894" y="616540"/>
            <a:ext cx="15112676" cy="1295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503"/>
              </a:lnSpc>
            </a:pPr>
            <a:r>
              <a:rPr lang="en-US" sz="7502" b="1">
                <a:solidFill>
                  <a:srgbClr val="0E3C67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Where are these Projects?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436894" y="4787516"/>
            <a:ext cx="9525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2536031"/>
            <a:chOff x="0" y="0"/>
            <a:chExt cx="24384000" cy="338137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3381375"/>
            </a:xfrm>
            <a:custGeom>
              <a:avLst/>
              <a:gdLst/>
              <a:ahLst/>
              <a:cxnLst/>
              <a:rect l="l" t="t" r="r" b="b"/>
              <a:pathLst>
                <a:path w="24384000" h="3381375">
                  <a:moveTo>
                    <a:pt x="0" y="0"/>
                  </a:moveTo>
                  <a:lnTo>
                    <a:pt x="24384000" y="0"/>
                  </a:lnTo>
                  <a:lnTo>
                    <a:pt x="24384000" y="3381375"/>
                  </a:lnTo>
                  <a:lnTo>
                    <a:pt x="0" y="3381375"/>
                  </a:lnTo>
                  <a:close/>
                </a:path>
              </a:pathLst>
            </a:custGeom>
            <a:solidFill>
              <a:srgbClr val="E4B031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AutoShape 4"/>
          <p:cNvSpPr/>
          <p:nvPr/>
        </p:nvSpPr>
        <p:spPr>
          <a:xfrm rot="-5371200">
            <a:off x="15469229" y="1294381"/>
            <a:ext cx="1515666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>
            <a:off x="16456743" y="550364"/>
            <a:ext cx="1458125" cy="1452791"/>
            <a:chOff x="0" y="0"/>
            <a:chExt cx="1944167" cy="193705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944116" cy="1937004"/>
            </a:xfrm>
            <a:custGeom>
              <a:avLst/>
              <a:gdLst/>
              <a:ahLst/>
              <a:cxnLst/>
              <a:rect l="l" t="t" r="r" b="b"/>
              <a:pathLst>
                <a:path w="1944116" h="1937004">
                  <a:moveTo>
                    <a:pt x="0" y="0"/>
                  </a:moveTo>
                  <a:lnTo>
                    <a:pt x="1944116" y="0"/>
                  </a:lnTo>
                  <a:lnTo>
                    <a:pt x="1944116" y="1937004"/>
                  </a:lnTo>
                  <a:lnTo>
                    <a:pt x="0" y="19370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-2" b="-8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964894" y="616540"/>
            <a:ext cx="15112676" cy="1295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503"/>
              </a:lnSpc>
            </a:pPr>
            <a:r>
              <a:rPr lang="en-US" sz="7502" b="1">
                <a:solidFill>
                  <a:srgbClr val="0E3C67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Submission Statistics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436894" y="4787516"/>
            <a:ext cx="9525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endParaRPr/>
          </a:p>
        </p:txBody>
      </p:sp>
      <p:grpSp>
        <p:nvGrpSpPr>
          <p:cNvPr id="9" name="Group 9"/>
          <p:cNvGrpSpPr/>
          <p:nvPr/>
        </p:nvGrpSpPr>
        <p:grpSpPr>
          <a:xfrm>
            <a:off x="6825348" y="2937927"/>
            <a:ext cx="4652500" cy="7084546"/>
            <a:chOff x="0" y="0"/>
            <a:chExt cx="1225350" cy="1865889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225350" cy="1865889"/>
            </a:xfrm>
            <a:custGeom>
              <a:avLst/>
              <a:gdLst/>
              <a:ahLst/>
              <a:cxnLst/>
              <a:rect l="l" t="t" r="r" b="b"/>
              <a:pathLst>
                <a:path w="1225350" h="1865889">
                  <a:moveTo>
                    <a:pt x="84866" y="0"/>
                  </a:moveTo>
                  <a:lnTo>
                    <a:pt x="1140484" y="0"/>
                  </a:lnTo>
                  <a:cubicBezTo>
                    <a:pt x="1162992" y="0"/>
                    <a:pt x="1184578" y="8941"/>
                    <a:pt x="1200493" y="24857"/>
                  </a:cubicBezTo>
                  <a:cubicBezTo>
                    <a:pt x="1216409" y="40772"/>
                    <a:pt x="1225350" y="62358"/>
                    <a:pt x="1225350" y="84866"/>
                  </a:cubicBezTo>
                  <a:lnTo>
                    <a:pt x="1225350" y="1781023"/>
                  </a:lnTo>
                  <a:cubicBezTo>
                    <a:pt x="1225350" y="1803531"/>
                    <a:pt x="1216409" y="1825117"/>
                    <a:pt x="1200493" y="1841032"/>
                  </a:cubicBezTo>
                  <a:cubicBezTo>
                    <a:pt x="1184578" y="1856948"/>
                    <a:pt x="1162992" y="1865889"/>
                    <a:pt x="1140484" y="1865889"/>
                  </a:cubicBezTo>
                  <a:lnTo>
                    <a:pt x="84866" y="1865889"/>
                  </a:lnTo>
                  <a:cubicBezTo>
                    <a:pt x="62358" y="1865889"/>
                    <a:pt x="40772" y="1856948"/>
                    <a:pt x="24857" y="1841032"/>
                  </a:cubicBezTo>
                  <a:cubicBezTo>
                    <a:pt x="8941" y="1825117"/>
                    <a:pt x="0" y="1803531"/>
                    <a:pt x="0" y="1781023"/>
                  </a:cubicBezTo>
                  <a:lnTo>
                    <a:pt x="0" y="84866"/>
                  </a:lnTo>
                  <a:cubicBezTo>
                    <a:pt x="0" y="62358"/>
                    <a:pt x="8941" y="40772"/>
                    <a:pt x="24857" y="24857"/>
                  </a:cubicBezTo>
                  <a:cubicBezTo>
                    <a:pt x="40772" y="8941"/>
                    <a:pt x="62358" y="0"/>
                    <a:pt x="84866" y="0"/>
                  </a:cubicBezTo>
                  <a:close/>
                </a:path>
              </a:pathLst>
            </a:custGeom>
            <a:solidFill>
              <a:srgbClr val="2E346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0"/>
              <a:ext cx="1225350" cy="18658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80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2372950" y="2920353"/>
            <a:ext cx="4652500" cy="7102120"/>
            <a:chOff x="0" y="0"/>
            <a:chExt cx="1225350" cy="1870517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225350" cy="1870517"/>
            </a:xfrm>
            <a:custGeom>
              <a:avLst/>
              <a:gdLst/>
              <a:ahLst/>
              <a:cxnLst/>
              <a:rect l="l" t="t" r="r" b="b"/>
              <a:pathLst>
                <a:path w="1225350" h="1870517">
                  <a:moveTo>
                    <a:pt x="84866" y="0"/>
                  </a:moveTo>
                  <a:lnTo>
                    <a:pt x="1140484" y="0"/>
                  </a:lnTo>
                  <a:cubicBezTo>
                    <a:pt x="1162992" y="0"/>
                    <a:pt x="1184578" y="8941"/>
                    <a:pt x="1200493" y="24857"/>
                  </a:cubicBezTo>
                  <a:cubicBezTo>
                    <a:pt x="1216409" y="40772"/>
                    <a:pt x="1225350" y="62358"/>
                    <a:pt x="1225350" y="84866"/>
                  </a:cubicBezTo>
                  <a:lnTo>
                    <a:pt x="1225350" y="1785651"/>
                  </a:lnTo>
                  <a:cubicBezTo>
                    <a:pt x="1225350" y="1808159"/>
                    <a:pt x="1216409" y="1829745"/>
                    <a:pt x="1200493" y="1845661"/>
                  </a:cubicBezTo>
                  <a:cubicBezTo>
                    <a:pt x="1184578" y="1861576"/>
                    <a:pt x="1162992" y="1870517"/>
                    <a:pt x="1140484" y="1870517"/>
                  </a:cubicBezTo>
                  <a:lnTo>
                    <a:pt x="84866" y="1870517"/>
                  </a:lnTo>
                  <a:cubicBezTo>
                    <a:pt x="62358" y="1870517"/>
                    <a:pt x="40772" y="1861576"/>
                    <a:pt x="24857" y="1845661"/>
                  </a:cubicBezTo>
                  <a:cubicBezTo>
                    <a:pt x="8941" y="1829745"/>
                    <a:pt x="0" y="1808159"/>
                    <a:pt x="0" y="1785651"/>
                  </a:cubicBezTo>
                  <a:lnTo>
                    <a:pt x="0" y="84866"/>
                  </a:lnTo>
                  <a:cubicBezTo>
                    <a:pt x="0" y="62358"/>
                    <a:pt x="8941" y="40772"/>
                    <a:pt x="24857" y="24857"/>
                  </a:cubicBezTo>
                  <a:cubicBezTo>
                    <a:pt x="40772" y="8941"/>
                    <a:pt x="62358" y="0"/>
                    <a:pt x="84866" y="0"/>
                  </a:cubicBezTo>
                  <a:close/>
                </a:path>
              </a:pathLst>
            </a:custGeom>
            <a:solidFill>
              <a:srgbClr val="2E346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0"/>
              <a:ext cx="1225350" cy="18705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80"/>
                </a:lnSpc>
              </a:pPr>
              <a:endParaRPr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2649422" y="3190413"/>
            <a:ext cx="4128088" cy="6717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96"/>
              </a:lnSpc>
            </a:pPr>
            <a:r>
              <a:rPr lang="en-US" sz="3926" b="1">
                <a:solidFill>
                  <a:srgbClr val="FBFCFA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Scoring Criteria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1262550" y="2920353"/>
            <a:ext cx="4667695" cy="7102120"/>
            <a:chOff x="0" y="0"/>
            <a:chExt cx="1229352" cy="1870517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229352" cy="1870517"/>
            </a:xfrm>
            <a:custGeom>
              <a:avLst/>
              <a:gdLst/>
              <a:ahLst/>
              <a:cxnLst/>
              <a:rect l="l" t="t" r="r" b="b"/>
              <a:pathLst>
                <a:path w="1229352" h="1870517">
                  <a:moveTo>
                    <a:pt x="84589" y="0"/>
                  </a:moveTo>
                  <a:lnTo>
                    <a:pt x="1144762" y="0"/>
                  </a:lnTo>
                  <a:cubicBezTo>
                    <a:pt x="1167197" y="0"/>
                    <a:pt x="1188712" y="8912"/>
                    <a:pt x="1204576" y="24776"/>
                  </a:cubicBezTo>
                  <a:cubicBezTo>
                    <a:pt x="1220440" y="40639"/>
                    <a:pt x="1229352" y="62155"/>
                    <a:pt x="1229352" y="84589"/>
                  </a:cubicBezTo>
                  <a:lnTo>
                    <a:pt x="1229352" y="1785928"/>
                  </a:lnTo>
                  <a:cubicBezTo>
                    <a:pt x="1229352" y="1808362"/>
                    <a:pt x="1220440" y="1829878"/>
                    <a:pt x="1204576" y="1845742"/>
                  </a:cubicBezTo>
                  <a:cubicBezTo>
                    <a:pt x="1188712" y="1861605"/>
                    <a:pt x="1167197" y="1870517"/>
                    <a:pt x="1144762" y="1870517"/>
                  </a:cubicBezTo>
                  <a:lnTo>
                    <a:pt x="84589" y="1870517"/>
                  </a:lnTo>
                  <a:cubicBezTo>
                    <a:pt x="62155" y="1870517"/>
                    <a:pt x="40639" y="1861605"/>
                    <a:pt x="24776" y="1845742"/>
                  </a:cubicBezTo>
                  <a:cubicBezTo>
                    <a:pt x="8912" y="1829878"/>
                    <a:pt x="0" y="1808362"/>
                    <a:pt x="0" y="1785928"/>
                  </a:cubicBezTo>
                  <a:lnTo>
                    <a:pt x="0" y="84589"/>
                  </a:lnTo>
                  <a:cubicBezTo>
                    <a:pt x="0" y="62155"/>
                    <a:pt x="8912" y="40639"/>
                    <a:pt x="24776" y="24776"/>
                  </a:cubicBezTo>
                  <a:cubicBezTo>
                    <a:pt x="40639" y="8912"/>
                    <a:pt x="62155" y="0"/>
                    <a:pt x="84589" y="0"/>
                  </a:cubicBezTo>
                  <a:close/>
                </a:path>
              </a:pathLst>
            </a:custGeom>
            <a:solidFill>
              <a:srgbClr val="2E346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0"/>
              <a:ext cx="1229352" cy="18705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80"/>
                </a:lnSpc>
              </a:pPr>
              <a:endParaRPr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1536172" y="3998323"/>
            <a:ext cx="4222376" cy="54245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6343" lvl="1" indent="-303171" algn="l">
              <a:lnSpc>
                <a:spcPts val="3931"/>
              </a:lnSpc>
              <a:buFont typeface="Arial"/>
              <a:buChar char="•"/>
            </a:pPr>
            <a:r>
              <a:rPr lang="en-US" sz="2808">
                <a:solidFill>
                  <a:srgbClr val="FBFCFA"/>
                </a:solidFill>
                <a:latin typeface="Montserrat"/>
                <a:ea typeface="Montserrat"/>
                <a:cs typeface="Montserrat"/>
                <a:sym typeface="Montserrat"/>
              </a:rPr>
              <a:t>Thirty-five (35) applications submitted</a:t>
            </a:r>
          </a:p>
          <a:p>
            <a:pPr marL="1212685" lvl="2" indent="-404228" algn="l">
              <a:lnSpc>
                <a:spcPts val="3931"/>
              </a:lnSpc>
              <a:buFont typeface="Arial"/>
              <a:buChar char="⚬"/>
            </a:pPr>
            <a:r>
              <a:rPr lang="en-US" sz="2808">
                <a:solidFill>
                  <a:srgbClr val="FBFCFA"/>
                </a:solidFill>
                <a:latin typeface="Montserrat"/>
                <a:ea typeface="Montserrat"/>
                <a:cs typeface="Montserrat"/>
                <a:sym typeface="Montserrat"/>
              </a:rPr>
              <a:t>14 “large” projects </a:t>
            </a:r>
          </a:p>
          <a:p>
            <a:pPr marL="1212685" lvl="2" indent="-404228" algn="l">
              <a:lnSpc>
                <a:spcPts val="3931"/>
              </a:lnSpc>
              <a:buFont typeface="Arial"/>
              <a:buChar char="⚬"/>
            </a:pPr>
            <a:r>
              <a:rPr lang="en-US" sz="2808">
                <a:solidFill>
                  <a:srgbClr val="FBFCFA"/>
                </a:solidFill>
                <a:latin typeface="Montserrat"/>
                <a:ea typeface="Montserrat"/>
                <a:cs typeface="Montserrat"/>
                <a:sym typeface="Montserrat"/>
              </a:rPr>
              <a:t>21 “small” projects</a:t>
            </a:r>
          </a:p>
          <a:p>
            <a:pPr marL="606343" lvl="1" indent="-303171" algn="l">
              <a:lnSpc>
                <a:spcPts val="3931"/>
              </a:lnSpc>
              <a:buFont typeface="Arial"/>
              <a:buChar char="•"/>
            </a:pPr>
            <a:r>
              <a:rPr lang="en-US" sz="2808">
                <a:solidFill>
                  <a:srgbClr val="FBFCFA"/>
                </a:solidFill>
                <a:latin typeface="Montserrat"/>
                <a:ea typeface="Montserrat"/>
                <a:cs typeface="Montserrat"/>
                <a:sym typeface="Montserrat"/>
              </a:rPr>
              <a:t>$26,051,301.48 in total subsidy requested</a:t>
            </a:r>
          </a:p>
          <a:p>
            <a:pPr marL="606343" lvl="1" indent="-303171" algn="l">
              <a:lnSpc>
                <a:spcPts val="3931"/>
              </a:lnSpc>
              <a:buFont typeface="Arial"/>
              <a:buChar char="•"/>
            </a:pPr>
            <a:r>
              <a:rPr lang="en-US" sz="2808">
                <a:solidFill>
                  <a:srgbClr val="FBFCFA"/>
                </a:solidFill>
                <a:latin typeface="Montserrat"/>
                <a:ea typeface="Montserrat"/>
                <a:cs typeface="Montserrat"/>
                <a:sym typeface="Montserrat"/>
              </a:rPr>
              <a:t>728 units impacted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993142" y="4209220"/>
            <a:ext cx="4316911" cy="424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0" lvl="1" indent="-323850" algn="l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BFCFA"/>
                </a:solidFill>
                <a:latin typeface="Montserrat"/>
                <a:ea typeface="Montserrat"/>
                <a:cs typeface="Montserrat"/>
                <a:sym typeface="Montserrat"/>
              </a:rPr>
              <a:t>Qualified affordable housing developers</a:t>
            </a:r>
          </a:p>
          <a:p>
            <a:pPr marL="647700" lvl="1" indent="-323850" algn="l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BFCFA"/>
                </a:solidFill>
                <a:latin typeface="Montserrat"/>
                <a:ea typeface="Montserrat"/>
                <a:cs typeface="Montserrat"/>
                <a:sym typeface="Montserrat"/>
              </a:rPr>
              <a:t>Nonprofit organizations </a:t>
            </a:r>
          </a:p>
          <a:p>
            <a:pPr marL="647700" lvl="1" indent="-323850" algn="l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BFCFA"/>
                </a:solidFill>
                <a:latin typeface="Montserrat"/>
                <a:ea typeface="Montserrat"/>
                <a:cs typeface="Montserrat"/>
                <a:sym typeface="Montserrat"/>
              </a:rPr>
              <a:t>Community development corporations 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2502644" y="4190513"/>
            <a:ext cx="4316911" cy="523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49" lvl="1" indent="-269875" algn="l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FBFCFA"/>
                </a:solidFill>
                <a:latin typeface="Montserrat"/>
                <a:ea typeface="Montserrat"/>
                <a:cs typeface="Montserrat"/>
                <a:sym typeface="Montserrat"/>
              </a:rPr>
              <a:t>Project Description (10)</a:t>
            </a:r>
          </a:p>
          <a:p>
            <a:pPr marL="539749" lvl="1" indent="-269875" algn="l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FBFCFA"/>
                </a:solidFill>
                <a:latin typeface="Montserrat"/>
                <a:ea typeface="Montserrat"/>
                <a:cs typeface="Montserrat"/>
                <a:sym typeface="Montserrat"/>
              </a:rPr>
              <a:t>Funding (15)</a:t>
            </a:r>
          </a:p>
          <a:p>
            <a:pPr marL="539749" lvl="1" indent="-269875" algn="l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FBFCFA"/>
                </a:solidFill>
                <a:latin typeface="Montserrat"/>
                <a:ea typeface="Montserrat"/>
                <a:cs typeface="Montserrat"/>
                <a:sym typeface="Montserrat"/>
              </a:rPr>
              <a:t>Neighborhood Stabilization (20)</a:t>
            </a:r>
          </a:p>
          <a:p>
            <a:pPr marL="539749" lvl="1" indent="-269875" algn="l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FBFCFA"/>
                </a:solidFill>
                <a:latin typeface="Montserrat"/>
                <a:ea typeface="Montserrat"/>
                <a:cs typeface="Montserrat"/>
                <a:sym typeface="Montserrat"/>
              </a:rPr>
              <a:t>Economic Need (5)</a:t>
            </a:r>
          </a:p>
          <a:p>
            <a:pPr marL="539749" lvl="1" indent="-269875" algn="l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FBFCFA"/>
                </a:solidFill>
                <a:latin typeface="Montserrat"/>
                <a:ea typeface="Montserrat"/>
                <a:cs typeface="Montserrat"/>
                <a:sym typeface="Montserrat"/>
              </a:rPr>
              <a:t>Affordable Housing Expertise (10)</a:t>
            </a:r>
          </a:p>
          <a:p>
            <a:pPr marL="539749" lvl="1" indent="-269875" algn="l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FBFCFA"/>
                </a:solidFill>
                <a:latin typeface="Montserrat"/>
                <a:ea typeface="Montserrat"/>
                <a:cs typeface="Montserrat"/>
                <a:sym typeface="Montserrat"/>
              </a:rPr>
              <a:t>Organizational Capacity (20)</a:t>
            </a:r>
          </a:p>
          <a:p>
            <a:pPr marL="539749" lvl="1" indent="-269875" algn="l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FBFCFA"/>
                </a:solidFill>
                <a:latin typeface="Montserrat"/>
                <a:ea typeface="Montserrat"/>
                <a:cs typeface="Montserrat"/>
                <a:sym typeface="Montserrat"/>
              </a:rPr>
              <a:t>Benefit (10)</a:t>
            </a:r>
          </a:p>
          <a:p>
            <a:pPr marL="539749" lvl="1" indent="-269875" algn="l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FBFCFA"/>
                </a:solidFill>
                <a:latin typeface="Montserrat"/>
                <a:ea typeface="Montserrat"/>
                <a:cs typeface="Montserrat"/>
                <a:sym typeface="Montserrat"/>
              </a:rPr>
              <a:t>Local Team Composition (10)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079956" y="3190413"/>
            <a:ext cx="4128088" cy="6717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96"/>
              </a:lnSpc>
            </a:pPr>
            <a:r>
              <a:rPr lang="en-US" sz="3926" b="1">
                <a:solidFill>
                  <a:srgbClr val="FBFCFA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Who Applied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583316" y="3278995"/>
            <a:ext cx="4128088" cy="5136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36"/>
              </a:lnSpc>
            </a:pPr>
            <a:r>
              <a:rPr lang="en-US" sz="3026" b="1">
                <a:solidFill>
                  <a:srgbClr val="FBFCFA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What Was Received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3317043"/>
            <a:ext cx="18288000" cy="6969957"/>
            <a:chOff x="0" y="0"/>
            <a:chExt cx="24384000" cy="929327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9293225"/>
            </a:xfrm>
            <a:custGeom>
              <a:avLst/>
              <a:gdLst/>
              <a:ahLst/>
              <a:cxnLst/>
              <a:rect l="l" t="t" r="r" b="b"/>
              <a:pathLst>
                <a:path w="24384000" h="9293225">
                  <a:moveTo>
                    <a:pt x="0" y="0"/>
                  </a:moveTo>
                  <a:lnTo>
                    <a:pt x="24384000" y="0"/>
                  </a:lnTo>
                  <a:lnTo>
                    <a:pt x="24384000" y="9293225"/>
                  </a:lnTo>
                  <a:lnTo>
                    <a:pt x="0" y="9293225"/>
                  </a:lnTo>
                  <a:close/>
                </a:path>
              </a:pathLst>
            </a:custGeom>
            <a:solidFill>
              <a:srgbClr val="2B347B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>
            <a:off x="7876880" y="1520028"/>
            <a:ext cx="2534241" cy="2534241"/>
          </a:xfrm>
          <a:custGeom>
            <a:avLst/>
            <a:gdLst/>
            <a:ahLst/>
            <a:cxnLst/>
            <a:rect l="l" t="t" r="r" b="b"/>
            <a:pathLst>
              <a:path w="2534241" h="2534241">
                <a:moveTo>
                  <a:pt x="0" y="0"/>
                </a:moveTo>
                <a:lnTo>
                  <a:pt x="2534240" y="0"/>
                </a:lnTo>
                <a:lnTo>
                  <a:pt x="2534240" y="2534241"/>
                </a:lnTo>
                <a:lnTo>
                  <a:pt x="0" y="253424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7916570" y="1559719"/>
            <a:ext cx="2454859" cy="2454859"/>
          </a:xfrm>
          <a:custGeom>
            <a:avLst/>
            <a:gdLst/>
            <a:ahLst/>
            <a:cxnLst/>
            <a:rect l="l" t="t" r="r" b="b"/>
            <a:pathLst>
              <a:path w="2454859" h="2454859">
                <a:moveTo>
                  <a:pt x="0" y="0"/>
                </a:moveTo>
                <a:lnTo>
                  <a:pt x="2454860" y="0"/>
                </a:lnTo>
                <a:lnTo>
                  <a:pt x="2454860" y="2454859"/>
                </a:lnTo>
                <a:lnTo>
                  <a:pt x="0" y="245485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" name="Group 6"/>
          <p:cNvGrpSpPr/>
          <p:nvPr/>
        </p:nvGrpSpPr>
        <p:grpSpPr>
          <a:xfrm>
            <a:off x="8026489" y="1673723"/>
            <a:ext cx="2235032" cy="2226840"/>
            <a:chOff x="0" y="0"/>
            <a:chExt cx="2980042" cy="296912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980055" cy="2969133"/>
            </a:xfrm>
            <a:custGeom>
              <a:avLst/>
              <a:gdLst/>
              <a:ahLst/>
              <a:cxnLst/>
              <a:rect l="l" t="t" r="r" b="b"/>
              <a:pathLst>
                <a:path w="2980055" h="2969133">
                  <a:moveTo>
                    <a:pt x="0" y="0"/>
                  </a:moveTo>
                  <a:lnTo>
                    <a:pt x="2980055" y="0"/>
                  </a:lnTo>
                  <a:lnTo>
                    <a:pt x="2980055" y="2969133"/>
                  </a:lnTo>
                  <a:lnTo>
                    <a:pt x="0" y="29691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379296" y="6706362"/>
            <a:ext cx="15529417" cy="942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00"/>
              </a:lnSpc>
            </a:pPr>
            <a:r>
              <a:rPr lang="en-US" sz="6000" b="1" spc="21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Questions?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230</Words>
  <Application>Microsoft Office PowerPoint</Application>
  <PresentationFormat>Custom</PresentationFormat>
  <Paragraphs>57</Paragraphs>
  <Slides>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Montserrat Bold</vt:lpstr>
      <vt:lpstr>Arial</vt:lpstr>
      <vt:lpstr>Calibri</vt:lpstr>
      <vt:lpstr>Montserrat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$8.4 Affordable Housing Applicatio</dc:title>
  <dc:creator>Javier Horstmann</dc:creator>
  <cp:lastModifiedBy>Javier Horstmann</cp:lastModifiedBy>
  <cp:revision>3</cp:revision>
  <dcterms:created xsi:type="dcterms:W3CDTF">2006-08-16T00:00:00Z</dcterms:created>
  <dcterms:modified xsi:type="dcterms:W3CDTF">2026-10-05T16:58:26Z</dcterms:modified>
  <dc:identifier>DAHXJXCO6nk</dc:identifier>
</cp:coreProperties>
</file>