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62" r:id="rId5"/>
    <p:sldId id="398" r:id="rId6"/>
    <p:sldId id="2147471340" r:id="rId7"/>
    <p:sldId id="2147471338" r:id="rId8"/>
    <p:sldId id="267" r:id="rId9"/>
    <p:sldId id="308" r:id="rId10"/>
    <p:sldId id="550143495" r:id="rId11"/>
    <p:sldId id="284" r:id="rId12"/>
    <p:sldId id="405" r:id="rId13"/>
    <p:sldId id="282" r:id="rId14"/>
    <p:sldId id="404" r:id="rId15"/>
    <p:sldId id="285" r:id="rId16"/>
    <p:sldId id="303" r:id="rId17"/>
    <p:sldId id="291" r:id="rId18"/>
    <p:sldId id="2147471339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1D20"/>
    <a:srgbClr val="E2AD27"/>
    <a:srgbClr val="DB3C26"/>
    <a:srgbClr val="006B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8C03BA-F9B7-4AA0-BBB5-12E6420F86F8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10821E-F109-48E5-967C-7005FA98CF33}">
      <dgm:prSet phldrT="[Text]"/>
      <dgm:spPr/>
      <dgm:t>
        <a:bodyPr/>
        <a:lstStyle/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Constituent Inquiries</a:t>
          </a:r>
        </a:p>
      </dgm:t>
    </dgm:pt>
    <dgm:pt modelId="{BBA61A94-ECB6-4CF0-8F87-CAD7978E68B0}" type="parTrans" cxnId="{19068399-DC77-487E-B64F-F8A27801A4A8}">
      <dgm:prSet/>
      <dgm:spPr/>
      <dgm:t>
        <a:bodyPr/>
        <a:lstStyle/>
        <a:p>
          <a:endParaRPr lang="en-US"/>
        </a:p>
      </dgm:t>
    </dgm:pt>
    <dgm:pt modelId="{7F797D1A-8861-40FB-9D29-A31708D09F78}" type="sibTrans" cxnId="{19068399-DC77-487E-B64F-F8A27801A4A8}">
      <dgm:prSet/>
      <dgm:spPr/>
      <dgm:t>
        <a:bodyPr/>
        <a:lstStyle/>
        <a:p>
          <a:endParaRPr lang="en-US"/>
        </a:p>
      </dgm:t>
    </dgm:pt>
    <dgm:pt modelId="{73FBF64E-4036-405D-ADD3-F899D39532A4}">
      <dgm:prSet phldrT="[Text]"/>
      <dgm:spPr>
        <a:solidFill>
          <a:srgbClr val="E1AA20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Service Issues</a:t>
          </a:r>
        </a:p>
      </dgm:t>
    </dgm:pt>
    <dgm:pt modelId="{7CF65E35-872A-4F6C-9A98-10B8F92DE087}" type="parTrans" cxnId="{D2FD0E1A-212D-48E9-ADE0-6E7D1C1CBA55}">
      <dgm:prSet/>
      <dgm:spPr/>
      <dgm:t>
        <a:bodyPr/>
        <a:lstStyle/>
        <a:p>
          <a:endParaRPr lang="en-US"/>
        </a:p>
      </dgm:t>
    </dgm:pt>
    <dgm:pt modelId="{5199C33C-1223-4464-B435-ED0B4767548B}" type="sibTrans" cxnId="{D2FD0E1A-212D-48E9-ADE0-6E7D1C1CBA55}">
      <dgm:prSet/>
      <dgm:spPr/>
      <dgm:t>
        <a:bodyPr/>
        <a:lstStyle/>
        <a:p>
          <a:endParaRPr lang="en-US"/>
        </a:p>
      </dgm:t>
    </dgm:pt>
    <dgm:pt modelId="{80987286-610F-4E04-A832-72FB10A74408}">
      <dgm:prSet phldrT="[Text]"/>
      <dgm:spPr>
        <a:solidFill>
          <a:srgbClr val="E1AA20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Billing Questions</a:t>
          </a:r>
        </a:p>
      </dgm:t>
    </dgm:pt>
    <dgm:pt modelId="{7C65C4DF-8813-4F27-830E-3CDC205E9311}" type="parTrans" cxnId="{9C252174-2EB0-4999-9912-ECF6F86D0AC9}">
      <dgm:prSet/>
      <dgm:spPr/>
      <dgm:t>
        <a:bodyPr/>
        <a:lstStyle/>
        <a:p>
          <a:endParaRPr lang="en-US"/>
        </a:p>
      </dgm:t>
    </dgm:pt>
    <dgm:pt modelId="{5BCD98BF-56C0-422F-B843-EB8D2ABF7805}" type="sibTrans" cxnId="{9C252174-2EB0-4999-9912-ECF6F86D0AC9}">
      <dgm:prSet/>
      <dgm:spPr/>
      <dgm:t>
        <a:bodyPr/>
        <a:lstStyle/>
        <a:p>
          <a:endParaRPr lang="en-US"/>
        </a:p>
      </dgm:t>
    </dgm:pt>
    <dgm:pt modelId="{772DA504-FA3B-44A6-83EA-ADCAA3DDB733}">
      <dgm:prSet phldrT="[Text]"/>
      <dgm:spPr/>
      <dgm:t>
        <a:bodyPr/>
        <a:lstStyle/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Structural Concerns</a:t>
          </a:r>
        </a:p>
      </dgm:t>
    </dgm:pt>
    <dgm:pt modelId="{15AEFAC0-EC8D-48C2-BC40-730090E18664}" type="parTrans" cxnId="{C498FF32-3E07-4E7F-975C-0913FD7F45B0}">
      <dgm:prSet/>
      <dgm:spPr/>
      <dgm:t>
        <a:bodyPr/>
        <a:lstStyle/>
        <a:p>
          <a:endParaRPr lang="en-US"/>
        </a:p>
      </dgm:t>
    </dgm:pt>
    <dgm:pt modelId="{C76B6D62-FA69-47A8-B852-BBAB944421D4}" type="sibTrans" cxnId="{C498FF32-3E07-4E7F-975C-0913FD7F45B0}">
      <dgm:prSet/>
      <dgm:spPr/>
      <dgm:t>
        <a:bodyPr/>
        <a:lstStyle/>
        <a:p>
          <a:endParaRPr lang="en-US"/>
        </a:p>
      </dgm:t>
    </dgm:pt>
    <dgm:pt modelId="{9CB08AF0-066B-44E5-BE33-195110F794BE}">
      <dgm:prSet phldrT="[Text]"/>
      <dgm:spPr>
        <a:solidFill>
          <a:srgbClr val="DB3C26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Down Lines</a:t>
          </a:r>
        </a:p>
      </dgm:t>
    </dgm:pt>
    <dgm:pt modelId="{94D4DEC3-6FAC-44D0-898D-C53C3A57D4AE}" type="parTrans" cxnId="{4739B199-73CC-42D1-A385-A876E0BC8A07}">
      <dgm:prSet/>
      <dgm:spPr/>
      <dgm:t>
        <a:bodyPr/>
        <a:lstStyle/>
        <a:p>
          <a:endParaRPr lang="en-US"/>
        </a:p>
      </dgm:t>
    </dgm:pt>
    <dgm:pt modelId="{519C4906-4E13-427A-B4BB-038FA1A67423}" type="sibTrans" cxnId="{4739B199-73CC-42D1-A385-A876E0BC8A07}">
      <dgm:prSet/>
      <dgm:spPr/>
      <dgm:t>
        <a:bodyPr/>
        <a:lstStyle/>
        <a:p>
          <a:endParaRPr lang="en-US"/>
        </a:p>
      </dgm:t>
    </dgm:pt>
    <dgm:pt modelId="{516F581A-5DC6-4B45-8C02-264B87F54129}">
      <dgm:prSet phldrT="[Text]"/>
      <dgm:spPr/>
      <dgm:t>
        <a:bodyPr/>
        <a:lstStyle/>
        <a:p>
          <a:r>
            <a:rPr lang="en-US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Business Services</a:t>
          </a:r>
        </a:p>
      </dgm:t>
    </dgm:pt>
    <dgm:pt modelId="{C0936E75-755F-415D-A17E-1732685E8CEF}" type="parTrans" cxnId="{82CC9A4E-D354-4142-8D4D-8AEACB050C71}">
      <dgm:prSet/>
      <dgm:spPr/>
      <dgm:t>
        <a:bodyPr/>
        <a:lstStyle/>
        <a:p>
          <a:endParaRPr lang="en-US"/>
        </a:p>
      </dgm:t>
    </dgm:pt>
    <dgm:pt modelId="{1B0F9FBD-5B77-4322-932F-6EA448298647}" type="sibTrans" cxnId="{82CC9A4E-D354-4142-8D4D-8AEACB050C71}">
      <dgm:prSet/>
      <dgm:spPr/>
      <dgm:t>
        <a:bodyPr/>
        <a:lstStyle/>
        <a:p>
          <a:endParaRPr lang="en-US"/>
        </a:p>
      </dgm:t>
    </dgm:pt>
    <dgm:pt modelId="{BA8FE7D4-D00B-4532-8137-900D0C444ADE}">
      <dgm:prSet phldrT="[Text]"/>
      <dgm:spPr>
        <a:solidFill>
          <a:srgbClr val="9E1D20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Inquiries</a:t>
          </a:r>
        </a:p>
      </dgm:t>
    </dgm:pt>
    <dgm:pt modelId="{65E373DE-1C5C-46C9-9E46-C6D35D3EDE4C}" type="parTrans" cxnId="{C6DA196B-C1E6-4AD6-AEE9-1AFF2C6D518C}">
      <dgm:prSet/>
      <dgm:spPr/>
      <dgm:t>
        <a:bodyPr/>
        <a:lstStyle/>
        <a:p>
          <a:endParaRPr lang="en-US"/>
        </a:p>
      </dgm:t>
    </dgm:pt>
    <dgm:pt modelId="{1C52B5A3-1539-477B-9795-46AC0C50A9AE}" type="sibTrans" cxnId="{C6DA196B-C1E6-4AD6-AEE9-1AFF2C6D518C}">
      <dgm:prSet/>
      <dgm:spPr/>
      <dgm:t>
        <a:bodyPr/>
        <a:lstStyle/>
        <a:p>
          <a:endParaRPr lang="en-US"/>
        </a:p>
      </dgm:t>
    </dgm:pt>
    <dgm:pt modelId="{E9910E7D-6971-4E9F-88E3-982DE5652C79}">
      <dgm:prSet phldrT="[Text]"/>
      <dgm:spPr>
        <a:solidFill>
          <a:srgbClr val="9E1D20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Referrals</a:t>
          </a:r>
        </a:p>
      </dgm:t>
    </dgm:pt>
    <dgm:pt modelId="{B8812CE2-84E4-4129-80DD-E2DD3159BDBA}" type="parTrans" cxnId="{4C9AB9F1-CE80-41DC-9FA3-C01FDD079161}">
      <dgm:prSet/>
      <dgm:spPr/>
      <dgm:t>
        <a:bodyPr/>
        <a:lstStyle/>
        <a:p>
          <a:endParaRPr lang="en-US"/>
        </a:p>
      </dgm:t>
    </dgm:pt>
    <dgm:pt modelId="{B8B56E41-3EE3-425B-8688-4F6218F343D5}" type="sibTrans" cxnId="{4C9AB9F1-CE80-41DC-9FA3-C01FDD079161}">
      <dgm:prSet/>
      <dgm:spPr/>
      <dgm:t>
        <a:bodyPr/>
        <a:lstStyle/>
        <a:p>
          <a:endParaRPr lang="en-US"/>
        </a:p>
      </dgm:t>
    </dgm:pt>
    <dgm:pt modelId="{399D8D40-53EA-4BFC-9ACC-477600706460}">
      <dgm:prSet phldrT="[Text]"/>
      <dgm:spPr>
        <a:solidFill>
          <a:srgbClr val="E1AA20"/>
        </a:solidFill>
      </dgm:spPr>
      <dgm:t>
        <a:bodyPr/>
        <a:lstStyle/>
        <a:p>
          <a:endParaRPr lang="en-US"/>
        </a:p>
      </dgm:t>
    </dgm:pt>
    <dgm:pt modelId="{B0693503-920A-4A9A-818E-1D74B943678B}" type="parTrans" cxnId="{CCDF6FB2-6967-4925-89C9-A26DCA54D80C}">
      <dgm:prSet/>
      <dgm:spPr/>
      <dgm:t>
        <a:bodyPr/>
        <a:lstStyle/>
        <a:p>
          <a:endParaRPr lang="en-US"/>
        </a:p>
      </dgm:t>
    </dgm:pt>
    <dgm:pt modelId="{3E91CBBA-1EBC-44E1-87A5-921637B87988}" type="sibTrans" cxnId="{CCDF6FB2-6967-4925-89C9-A26DCA54D80C}">
      <dgm:prSet/>
      <dgm:spPr/>
      <dgm:t>
        <a:bodyPr/>
        <a:lstStyle/>
        <a:p>
          <a:endParaRPr lang="en-US"/>
        </a:p>
      </dgm:t>
    </dgm:pt>
    <dgm:pt modelId="{7C793965-77C3-453F-B9D5-D3448539AFDA}">
      <dgm:prSet phldrT="[Text]"/>
      <dgm:spPr>
        <a:solidFill>
          <a:srgbClr val="E1AA20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Comcast-related questions</a:t>
          </a:r>
        </a:p>
      </dgm:t>
    </dgm:pt>
    <dgm:pt modelId="{A9629370-3669-41B0-9964-6CEB7FB34497}" type="parTrans" cxnId="{BDF345CF-BE85-4D89-B05D-0F7AC90D6E96}">
      <dgm:prSet/>
      <dgm:spPr/>
      <dgm:t>
        <a:bodyPr/>
        <a:lstStyle/>
        <a:p>
          <a:endParaRPr lang="en-US"/>
        </a:p>
      </dgm:t>
    </dgm:pt>
    <dgm:pt modelId="{E190600C-0BAD-4C23-8D21-7DE14D60392A}" type="sibTrans" cxnId="{BDF345CF-BE85-4D89-B05D-0F7AC90D6E96}">
      <dgm:prSet/>
      <dgm:spPr/>
      <dgm:t>
        <a:bodyPr/>
        <a:lstStyle/>
        <a:p>
          <a:endParaRPr lang="en-US"/>
        </a:p>
      </dgm:t>
    </dgm:pt>
    <dgm:pt modelId="{E7BDFA07-4051-40B6-963F-C09D587639E5}">
      <dgm:prSet phldrT="[Text]"/>
      <dgm:spPr>
        <a:solidFill>
          <a:srgbClr val="DB3C26"/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Broken Pedestals</a:t>
          </a:r>
        </a:p>
      </dgm:t>
    </dgm:pt>
    <dgm:pt modelId="{5F0E074E-D123-49B0-8202-A49DB3F547FB}" type="parTrans" cxnId="{8E924E18-9493-4495-BD23-AA7E8CFE2AD9}">
      <dgm:prSet/>
      <dgm:spPr/>
      <dgm:t>
        <a:bodyPr/>
        <a:lstStyle/>
        <a:p>
          <a:endParaRPr lang="en-US"/>
        </a:p>
      </dgm:t>
    </dgm:pt>
    <dgm:pt modelId="{3C8106D4-F1D1-401A-9133-24365E70302E}" type="sibTrans" cxnId="{8E924E18-9493-4495-BD23-AA7E8CFE2AD9}">
      <dgm:prSet/>
      <dgm:spPr/>
      <dgm:t>
        <a:bodyPr/>
        <a:lstStyle/>
        <a:p>
          <a:endParaRPr lang="en-US"/>
        </a:p>
      </dgm:t>
    </dgm:pt>
    <dgm:pt modelId="{FE7BD5DC-C588-408B-B858-D7CA44D18015}">
      <dgm:prSet phldrT="[Text]"/>
      <dgm:spPr>
        <a:solidFill>
          <a:srgbClr val="DB3C26"/>
        </a:solidFill>
      </dgm:spPr>
      <dgm:t>
        <a:bodyPr/>
        <a:lstStyle/>
        <a:p>
          <a:endParaRPr lang="en-US"/>
        </a:p>
      </dgm:t>
    </dgm:pt>
    <dgm:pt modelId="{5A8DB4DA-D263-453E-ACD4-54AA0E4EDC6F}" type="parTrans" cxnId="{042CF02B-04AF-4283-9F27-7509D6F69FEE}">
      <dgm:prSet/>
      <dgm:spPr/>
      <dgm:t>
        <a:bodyPr/>
        <a:lstStyle/>
        <a:p>
          <a:endParaRPr lang="en-US"/>
        </a:p>
      </dgm:t>
    </dgm:pt>
    <dgm:pt modelId="{80815790-4E56-4D3C-8DA0-EF2A3443E5EE}" type="sibTrans" cxnId="{042CF02B-04AF-4283-9F27-7509D6F69FEE}">
      <dgm:prSet/>
      <dgm:spPr/>
      <dgm:t>
        <a:bodyPr/>
        <a:lstStyle/>
        <a:p>
          <a:endParaRPr lang="en-US"/>
        </a:p>
      </dgm:t>
    </dgm:pt>
    <dgm:pt modelId="{3363B2A9-5E73-40DD-A5AA-EEA3AAE7BE4A}">
      <dgm:prSet phldrT="[Text]"/>
      <dgm:spPr>
        <a:solidFill>
          <a:srgbClr val="DB3C26"/>
        </a:solidFill>
      </dgm:spPr>
      <dgm:t>
        <a:bodyPr/>
        <a:lstStyle/>
        <a:p>
          <a:pPr rtl="0">
            <a:buFont typeface="Courier New" panose="02070309020205020404" pitchFamily="49" charset="0"/>
            <a:buChar char="o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Cosmetic repairs </a:t>
          </a:r>
        </a:p>
      </dgm:t>
    </dgm:pt>
    <dgm:pt modelId="{DE1F5879-4480-4401-87CB-F78BE6A211E2}" type="parTrans" cxnId="{9F3746C2-A6FC-4EF9-AAB1-EAD6B900CB81}">
      <dgm:prSet/>
      <dgm:spPr/>
      <dgm:t>
        <a:bodyPr/>
        <a:lstStyle/>
        <a:p>
          <a:endParaRPr lang="en-US"/>
        </a:p>
      </dgm:t>
    </dgm:pt>
    <dgm:pt modelId="{D8AB86BC-DC18-4573-9BEF-01D32A58D559}" type="sibTrans" cxnId="{9F3746C2-A6FC-4EF9-AAB1-EAD6B900CB81}">
      <dgm:prSet/>
      <dgm:spPr/>
      <dgm:t>
        <a:bodyPr/>
        <a:lstStyle/>
        <a:p>
          <a:endParaRPr lang="en-US"/>
        </a:p>
      </dgm:t>
    </dgm:pt>
    <dgm:pt modelId="{24B1635F-1B66-4608-9DBF-40E0D9D681CF}">
      <dgm:prSet phldrT="[Text]" phldr="0"/>
      <dgm:spPr>
        <a:solidFill>
          <a:srgbClr val="9E1D20"/>
        </a:solidFill>
      </dgm:spPr>
      <dgm:t>
        <a:bodyPr/>
        <a:lstStyle/>
        <a:p>
          <a:pPr rtl="0">
            <a:buFont typeface="Courier New" panose="02070309020205020404" pitchFamily="49" charset="0"/>
            <a:buChar char="o"/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Speaking engagements</a:t>
          </a:r>
        </a:p>
      </dgm:t>
    </dgm:pt>
    <dgm:pt modelId="{5D7D8B50-6BEB-4405-A43C-42338CB7D64C}" type="parTrans" cxnId="{F70F1915-329D-48BA-834A-CDBE51A90076}">
      <dgm:prSet/>
      <dgm:spPr/>
      <dgm:t>
        <a:bodyPr/>
        <a:lstStyle/>
        <a:p>
          <a:endParaRPr lang="en-US"/>
        </a:p>
      </dgm:t>
    </dgm:pt>
    <dgm:pt modelId="{7E01872A-DD67-4EE2-8350-453A861E6EDF}" type="sibTrans" cxnId="{F70F1915-329D-48BA-834A-CDBE51A90076}">
      <dgm:prSet/>
      <dgm:spPr/>
      <dgm:t>
        <a:bodyPr/>
        <a:lstStyle/>
        <a:p>
          <a:endParaRPr lang="en-US"/>
        </a:p>
      </dgm:t>
    </dgm:pt>
    <dgm:pt modelId="{91A3766D-BCA2-484C-BDAC-DB143E1CF525}" type="pres">
      <dgm:prSet presAssocID="{998C03BA-F9B7-4AA0-BBB5-12E6420F86F8}" presName="linearFlow" presStyleCnt="0">
        <dgm:presLayoutVars>
          <dgm:dir/>
          <dgm:animLvl val="lvl"/>
          <dgm:resizeHandles/>
        </dgm:presLayoutVars>
      </dgm:prSet>
      <dgm:spPr/>
    </dgm:pt>
    <dgm:pt modelId="{6BF70F35-B0A2-47B7-88A8-AD92AFC06954}" type="pres">
      <dgm:prSet presAssocID="{3F10821E-F109-48E5-967C-7005FA98CF33}" presName="compositeNode" presStyleCnt="0">
        <dgm:presLayoutVars>
          <dgm:bulletEnabled val="1"/>
        </dgm:presLayoutVars>
      </dgm:prSet>
      <dgm:spPr/>
    </dgm:pt>
    <dgm:pt modelId="{43CD2B5C-83E3-4E04-BDDB-8C4D48EF5118}" type="pres">
      <dgm:prSet presAssocID="{3F10821E-F109-48E5-967C-7005FA98CF33}" presName="image" presStyleLbl="fgImgPlace1" presStyleIdx="0" presStyleCnt="3"/>
      <dgm:spPr>
        <a:solidFill>
          <a:srgbClr val="006BB6"/>
        </a:solidFill>
      </dgm:spPr>
    </dgm:pt>
    <dgm:pt modelId="{9A75B7B9-244E-4726-AD0E-035658D2CD1F}" type="pres">
      <dgm:prSet presAssocID="{3F10821E-F109-48E5-967C-7005FA98CF33}" presName="childNode" presStyleLbl="node1" presStyleIdx="0" presStyleCnt="3">
        <dgm:presLayoutVars>
          <dgm:bulletEnabled val="1"/>
        </dgm:presLayoutVars>
      </dgm:prSet>
      <dgm:spPr/>
    </dgm:pt>
    <dgm:pt modelId="{AAC8843B-85DD-4C51-ADB3-1A8AB1C21D96}" type="pres">
      <dgm:prSet presAssocID="{3F10821E-F109-48E5-967C-7005FA98CF3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DC35021-8D57-447D-B8C2-24219B448FAB}" type="pres">
      <dgm:prSet presAssocID="{7F797D1A-8861-40FB-9D29-A31708D09F78}" presName="sibTrans" presStyleCnt="0"/>
      <dgm:spPr/>
    </dgm:pt>
    <dgm:pt modelId="{11667971-1574-467E-B837-3964083E403E}" type="pres">
      <dgm:prSet presAssocID="{772DA504-FA3B-44A6-83EA-ADCAA3DDB733}" presName="compositeNode" presStyleCnt="0">
        <dgm:presLayoutVars>
          <dgm:bulletEnabled val="1"/>
        </dgm:presLayoutVars>
      </dgm:prSet>
      <dgm:spPr/>
    </dgm:pt>
    <dgm:pt modelId="{26D5C083-564C-407F-99CD-3624B6D1718B}" type="pres">
      <dgm:prSet presAssocID="{772DA504-FA3B-44A6-83EA-ADCAA3DDB733}" presName="image" presStyleLbl="fgImgPlace1" presStyleIdx="1" presStyleCnt="3"/>
      <dgm:spPr>
        <a:solidFill>
          <a:srgbClr val="006BB6"/>
        </a:solidFill>
      </dgm:spPr>
    </dgm:pt>
    <dgm:pt modelId="{E14C72EF-EE74-4008-BBB4-DEFB9E86A4F1}" type="pres">
      <dgm:prSet presAssocID="{772DA504-FA3B-44A6-83EA-ADCAA3DDB733}" presName="childNode" presStyleLbl="node1" presStyleIdx="1" presStyleCnt="3">
        <dgm:presLayoutVars>
          <dgm:bulletEnabled val="1"/>
        </dgm:presLayoutVars>
      </dgm:prSet>
      <dgm:spPr/>
    </dgm:pt>
    <dgm:pt modelId="{C6A7C057-3C37-4DD2-ABC4-1293AB282B8D}" type="pres">
      <dgm:prSet presAssocID="{772DA504-FA3B-44A6-83EA-ADCAA3DDB73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089293D4-D21C-4A3D-8656-FEC5968DC44F}" type="pres">
      <dgm:prSet presAssocID="{C76B6D62-FA69-47A8-B852-BBAB944421D4}" presName="sibTrans" presStyleCnt="0"/>
      <dgm:spPr/>
    </dgm:pt>
    <dgm:pt modelId="{F3A8325E-9530-41F6-A441-8730B71CFF2A}" type="pres">
      <dgm:prSet presAssocID="{516F581A-5DC6-4B45-8C02-264B87F54129}" presName="compositeNode" presStyleCnt="0">
        <dgm:presLayoutVars>
          <dgm:bulletEnabled val="1"/>
        </dgm:presLayoutVars>
      </dgm:prSet>
      <dgm:spPr/>
    </dgm:pt>
    <dgm:pt modelId="{90088F16-A4AA-4FF7-9E4D-19C0C4EB165F}" type="pres">
      <dgm:prSet presAssocID="{516F581A-5DC6-4B45-8C02-264B87F54129}" presName="image" presStyleLbl="fgImgPlace1" presStyleIdx="2" presStyleCnt="3"/>
      <dgm:spPr>
        <a:solidFill>
          <a:srgbClr val="006BB6"/>
        </a:solidFill>
      </dgm:spPr>
    </dgm:pt>
    <dgm:pt modelId="{69520A07-853D-48EE-B803-9A55763C773D}" type="pres">
      <dgm:prSet presAssocID="{516F581A-5DC6-4B45-8C02-264B87F54129}" presName="childNode" presStyleLbl="node1" presStyleIdx="2" presStyleCnt="3">
        <dgm:presLayoutVars>
          <dgm:bulletEnabled val="1"/>
        </dgm:presLayoutVars>
      </dgm:prSet>
      <dgm:spPr/>
    </dgm:pt>
    <dgm:pt modelId="{56BAB478-67CC-4C31-9755-6B635BC70759}" type="pres">
      <dgm:prSet presAssocID="{516F581A-5DC6-4B45-8C02-264B87F54129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ED10614-0C99-416D-9325-3C619C2C7781}" type="presOf" srcId="{80987286-610F-4E04-A832-72FB10A74408}" destId="{9A75B7B9-244E-4726-AD0E-035658D2CD1F}" srcOrd="0" destOrd="1" presId="urn:microsoft.com/office/officeart/2005/8/layout/hList2"/>
    <dgm:cxn modelId="{F70F1915-329D-48BA-834A-CDBE51A90076}" srcId="{516F581A-5DC6-4B45-8C02-264B87F54129}" destId="{24B1635F-1B66-4608-9DBF-40E0D9D681CF}" srcOrd="2" destOrd="0" parTransId="{5D7D8B50-6BEB-4405-A43C-42338CB7D64C}" sibTransId="{7E01872A-DD67-4EE2-8350-453A861E6EDF}"/>
    <dgm:cxn modelId="{03FB0418-44AE-411A-BBBD-D5974BB1BF4B}" type="presOf" srcId="{24B1635F-1B66-4608-9DBF-40E0D9D681CF}" destId="{69520A07-853D-48EE-B803-9A55763C773D}" srcOrd="0" destOrd="2" presId="urn:microsoft.com/office/officeart/2005/8/layout/hList2"/>
    <dgm:cxn modelId="{8E924E18-9493-4495-BD23-AA7E8CFE2AD9}" srcId="{772DA504-FA3B-44A6-83EA-ADCAA3DDB733}" destId="{E7BDFA07-4051-40B6-963F-C09D587639E5}" srcOrd="1" destOrd="0" parTransId="{5F0E074E-D123-49B0-8202-A49DB3F547FB}" sibTransId="{3C8106D4-F1D1-401A-9133-24365E70302E}"/>
    <dgm:cxn modelId="{D2FD0E1A-212D-48E9-ADE0-6E7D1C1CBA55}" srcId="{3F10821E-F109-48E5-967C-7005FA98CF33}" destId="{73FBF64E-4036-405D-ADD3-F899D39532A4}" srcOrd="0" destOrd="0" parTransId="{7CF65E35-872A-4F6C-9A98-10B8F92DE087}" sibTransId="{5199C33C-1223-4464-B435-ED0B4767548B}"/>
    <dgm:cxn modelId="{3D24302B-67AA-40EA-8AF8-98698516DBD2}" type="presOf" srcId="{998C03BA-F9B7-4AA0-BBB5-12E6420F86F8}" destId="{91A3766D-BCA2-484C-BDAC-DB143E1CF525}" srcOrd="0" destOrd="0" presId="urn:microsoft.com/office/officeart/2005/8/layout/hList2"/>
    <dgm:cxn modelId="{042CF02B-04AF-4283-9F27-7509D6F69FEE}" srcId="{772DA504-FA3B-44A6-83EA-ADCAA3DDB733}" destId="{FE7BD5DC-C588-408B-B858-D7CA44D18015}" srcOrd="3" destOrd="0" parTransId="{5A8DB4DA-D263-453E-ACD4-54AA0E4EDC6F}" sibTransId="{80815790-4E56-4D3C-8DA0-EF2A3443E5EE}"/>
    <dgm:cxn modelId="{C498FF32-3E07-4E7F-975C-0913FD7F45B0}" srcId="{998C03BA-F9B7-4AA0-BBB5-12E6420F86F8}" destId="{772DA504-FA3B-44A6-83EA-ADCAA3DDB733}" srcOrd="1" destOrd="0" parTransId="{15AEFAC0-EC8D-48C2-BC40-730090E18664}" sibTransId="{C76B6D62-FA69-47A8-B852-BBAB944421D4}"/>
    <dgm:cxn modelId="{D278EF42-1F96-4C54-B71E-15CE7E415706}" type="presOf" srcId="{3F10821E-F109-48E5-967C-7005FA98CF33}" destId="{AAC8843B-85DD-4C51-ADB3-1A8AB1C21D96}" srcOrd="0" destOrd="0" presId="urn:microsoft.com/office/officeart/2005/8/layout/hList2"/>
    <dgm:cxn modelId="{C6DA196B-C1E6-4AD6-AEE9-1AFF2C6D518C}" srcId="{516F581A-5DC6-4B45-8C02-264B87F54129}" destId="{BA8FE7D4-D00B-4532-8137-900D0C444ADE}" srcOrd="0" destOrd="0" parTransId="{65E373DE-1C5C-46C9-9E46-C6D35D3EDE4C}" sibTransId="{1C52B5A3-1539-477B-9795-46AC0C50A9AE}"/>
    <dgm:cxn modelId="{82CC9A4E-D354-4142-8D4D-8AEACB050C71}" srcId="{998C03BA-F9B7-4AA0-BBB5-12E6420F86F8}" destId="{516F581A-5DC6-4B45-8C02-264B87F54129}" srcOrd="2" destOrd="0" parTransId="{C0936E75-755F-415D-A17E-1732685E8CEF}" sibTransId="{1B0F9FBD-5B77-4322-932F-6EA448298647}"/>
    <dgm:cxn modelId="{9C252174-2EB0-4999-9912-ECF6F86D0AC9}" srcId="{3F10821E-F109-48E5-967C-7005FA98CF33}" destId="{80987286-610F-4E04-A832-72FB10A74408}" srcOrd="1" destOrd="0" parTransId="{7C65C4DF-8813-4F27-830E-3CDC205E9311}" sibTransId="{5BCD98BF-56C0-422F-B843-EB8D2ABF7805}"/>
    <dgm:cxn modelId="{09919476-D8F0-4CBC-9BCE-B41F79D5EDDA}" type="presOf" srcId="{BA8FE7D4-D00B-4532-8137-900D0C444ADE}" destId="{69520A07-853D-48EE-B803-9A55763C773D}" srcOrd="0" destOrd="0" presId="urn:microsoft.com/office/officeart/2005/8/layout/hList2"/>
    <dgm:cxn modelId="{BB69CC77-9A4C-4A42-B623-2B1BEFF36244}" type="presOf" srcId="{E7BDFA07-4051-40B6-963F-C09D587639E5}" destId="{E14C72EF-EE74-4008-BBB4-DEFB9E86A4F1}" srcOrd="0" destOrd="1" presId="urn:microsoft.com/office/officeart/2005/8/layout/hList2"/>
    <dgm:cxn modelId="{966BF483-44D4-4429-9815-768BB449FFF4}" type="presOf" srcId="{9CB08AF0-066B-44E5-BE33-195110F794BE}" destId="{E14C72EF-EE74-4008-BBB4-DEFB9E86A4F1}" srcOrd="0" destOrd="0" presId="urn:microsoft.com/office/officeart/2005/8/layout/hList2"/>
    <dgm:cxn modelId="{3432958C-C09E-49FA-8AE5-5D22BA128868}" type="presOf" srcId="{73FBF64E-4036-405D-ADD3-F899D39532A4}" destId="{9A75B7B9-244E-4726-AD0E-035658D2CD1F}" srcOrd="0" destOrd="0" presId="urn:microsoft.com/office/officeart/2005/8/layout/hList2"/>
    <dgm:cxn modelId="{19068399-DC77-487E-B64F-F8A27801A4A8}" srcId="{998C03BA-F9B7-4AA0-BBB5-12E6420F86F8}" destId="{3F10821E-F109-48E5-967C-7005FA98CF33}" srcOrd="0" destOrd="0" parTransId="{BBA61A94-ECB6-4CF0-8F87-CAD7978E68B0}" sibTransId="{7F797D1A-8861-40FB-9D29-A31708D09F78}"/>
    <dgm:cxn modelId="{4739B199-73CC-42D1-A385-A876E0BC8A07}" srcId="{772DA504-FA3B-44A6-83EA-ADCAA3DDB733}" destId="{9CB08AF0-066B-44E5-BE33-195110F794BE}" srcOrd="0" destOrd="0" parTransId="{94D4DEC3-6FAC-44D0-898D-C53C3A57D4AE}" sibTransId="{519C4906-4E13-427A-B4BB-038FA1A67423}"/>
    <dgm:cxn modelId="{E9DF86AB-5448-4CE9-B6A8-0A93A5924817}" type="presOf" srcId="{3363B2A9-5E73-40DD-A5AA-EEA3AAE7BE4A}" destId="{E14C72EF-EE74-4008-BBB4-DEFB9E86A4F1}" srcOrd="0" destOrd="2" presId="urn:microsoft.com/office/officeart/2005/8/layout/hList2"/>
    <dgm:cxn modelId="{CCDF6FB2-6967-4925-89C9-A26DCA54D80C}" srcId="{3F10821E-F109-48E5-967C-7005FA98CF33}" destId="{399D8D40-53EA-4BFC-9ACC-477600706460}" srcOrd="3" destOrd="0" parTransId="{B0693503-920A-4A9A-818E-1D74B943678B}" sibTransId="{3E91CBBA-1EBC-44E1-87A5-921637B87988}"/>
    <dgm:cxn modelId="{46AF58B8-C2E8-4BE3-BEF4-20132D296275}" type="presOf" srcId="{7C793965-77C3-453F-B9D5-D3448539AFDA}" destId="{9A75B7B9-244E-4726-AD0E-035658D2CD1F}" srcOrd="0" destOrd="2" presId="urn:microsoft.com/office/officeart/2005/8/layout/hList2"/>
    <dgm:cxn modelId="{863E56BB-3477-462D-83BE-B3145615759E}" type="presOf" srcId="{E9910E7D-6971-4E9F-88E3-982DE5652C79}" destId="{69520A07-853D-48EE-B803-9A55763C773D}" srcOrd="0" destOrd="1" presId="urn:microsoft.com/office/officeart/2005/8/layout/hList2"/>
    <dgm:cxn modelId="{9F3746C2-A6FC-4EF9-AAB1-EAD6B900CB81}" srcId="{772DA504-FA3B-44A6-83EA-ADCAA3DDB733}" destId="{3363B2A9-5E73-40DD-A5AA-EEA3AAE7BE4A}" srcOrd="2" destOrd="0" parTransId="{DE1F5879-4480-4401-87CB-F78BE6A211E2}" sibTransId="{D8AB86BC-DC18-4573-9BEF-01D32A58D559}"/>
    <dgm:cxn modelId="{BDF345CF-BE85-4D89-B05D-0F7AC90D6E96}" srcId="{3F10821E-F109-48E5-967C-7005FA98CF33}" destId="{7C793965-77C3-453F-B9D5-D3448539AFDA}" srcOrd="2" destOrd="0" parTransId="{A9629370-3669-41B0-9964-6CEB7FB34497}" sibTransId="{E190600C-0BAD-4C23-8D21-7DE14D60392A}"/>
    <dgm:cxn modelId="{9F83A1D1-A618-4E24-9683-67ED313A9C51}" type="presOf" srcId="{FE7BD5DC-C588-408B-B858-D7CA44D18015}" destId="{E14C72EF-EE74-4008-BBB4-DEFB9E86A4F1}" srcOrd="0" destOrd="3" presId="urn:microsoft.com/office/officeart/2005/8/layout/hList2"/>
    <dgm:cxn modelId="{6316FCE0-2720-41CC-B603-6C1BC294883B}" type="presOf" srcId="{772DA504-FA3B-44A6-83EA-ADCAA3DDB733}" destId="{C6A7C057-3C37-4DD2-ABC4-1293AB282B8D}" srcOrd="0" destOrd="0" presId="urn:microsoft.com/office/officeart/2005/8/layout/hList2"/>
    <dgm:cxn modelId="{712EB0EB-D25B-4B15-A910-FEBE0875D079}" type="presOf" srcId="{516F581A-5DC6-4B45-8C02-264B87F54129}" destId="{56BAB478-67CC-4C31-9755-6B635BC70759}" srcOrd="0" destOrd="0" presId="urn:microsoft.com/office/officeart/2005/8/layout/hList2"/>
    <dgm:cxn modelId="{4C9AB9F1-CE80-41DC-9FA3-C01FDD079161}" srcId="{516F581A-5DC6-4B45-8C02-264B87F54129}" destId="{E9910E7D-6971-4E9F-88E3-982DE5652C79}" srcOrd="1" destOrd="0" parTransId="{B8812CE2-84E4-4129-80DD-E2DD3159BDBA}" sibTransId="{B8B56E41-3EE3-425B-8688-4F6218F343D5}"/>
    <dgm:cxn modelId="{EEC45CF7-71C3-4E32-811D-1D42CD100852}" type="presOf" srcId="{399D8D40-53EA-4BFC-9ACC-477600706460}" destId="{9A75B7B9-244E-4726-AD0E-035658D2CD1F}" srcOrd="0" destOrd="3" presId="urn:microsoft.com/office/officeart/2005/8/layout/hList2"/>
    <dgm:cxn modelId="{67F07B59-697D-43B4-AC26-2F8F7EDFC9E4}" type="presParOf" srcId="{91A3766D-BCA2-484C-BDAC-DB143E1CF525}" destId="{6BF70F35-B0A2-47B7-88A8-AD92AFC06954}" srcOrd="0" destOrd="0" presId="urn:microsoft.com/office/officeart/2005/8/layout/hList2"/>
    <dgm:cxn modelId="{9A600921-C55F-479C-8A2F-4A2D25B780F4}" type="presParOf" srcId="{6BF70F35-B0A2-47B7-88A8-AD92AFC06954}" destId="{43CD2B5C-83E3-4E04-BDDB-8C4D48EF5118}" srcOrd="0" destOrd="0" presId="urn:microsoft.com/office/officeart/2005/8/layout/hList2"/>
    <dgm:cxn modelId="{5D848181-653C-4FFF-8885-F2128040DCAF}" type="presParOf" srcId="{6BF70F35-B0A2-47B7-88A8-AD92AFC06954}" destId="{9A75B7B9-244E-4726-AD0E-035658D2CD1F}" srcOrd="1" destOrd="0" presId="urn:microsoft.com/office/officeart/2005/8/layout/hList2"/>
    <dgm:cxn modelId="{9F36F61D-21D0-4FDE-AC7C-E30D79418655}" type="presParOf" srcId="{6BF70F35-B0A2-47B7-88A8-AD92AFC06954}" destId="{AAC8843B-85DD-4C51-ADB3-1A8AB1C21D96}" srcOrd="2" destOrd="0" presId="urn:microsoft.com/office/officeart/2005/8/layout/hList2"/>
    <dgm:cxn modelId="{E553CC72-FECB-4203-A5A2-CADE171610F4}" type="presParOf" srcId="{91A3766D-BCA2-484C-BDAC-DB143E1CF525}" destId="{1DC35021-8D57-447D-B8C2-24219B448FAB}" srcOrd="1" destOrd="0" presId="urn:microsoft.com/office/officeart/2005/8/layout/hList2"/>
    <dgm:cxn modelId="{533D5C06-05BF-404D-9880-35D6C2B108B4}" type="presParOf" srcId="{91A3766D-BCA2-484C-BDAC-DB143E1CF525}" destId="{11667971-1574-467E-B837-3964083E403E}" srcOrd="2" destOrd="0" presId="urn:microsoft.com/office/officeart/2005/8/layout/hList2"/>
    <dgm:cxn modelId="{44B81999-30F2-45DE-A85D-8BE31B3AA620}" type="presParOf" srcId="{11667971-1574-467E-B837-3964083E403E}" destId="{26D5C083-564C-407F-99CD-3624B6D1718B}" srcOrd="0" destOrd="0" presId="urn:microsoft.com/office/officeart/2005/8/layout/hList2"/>
    <dgm:cxn modelId="{691362A9-C63A-402A-A397-F3E00905B895}" type="presParOf" srcId="{11667971-1574-467E-B837-3964083E403E}" destId="{E14C72EF-EE74-4008-BBB4-DEFB9E86A4F1}" srcOrd="1" destOrd="0" presId="urn:microsoft.com/office/officeart/2005/8/layout/hList2"/>
    <dgm:cxn modelId="{11901C80-E25B-47D5-87AD-9871A86FC7D2}" type="presParOf" srcId="{11667971-1574-467E-B837-3964083E403E}" destId="{C6A7C057-3C37-4DD2-ABC4-1293AB282B8D}" srcOrd="2" destOrd="0" presId="urn:microsoft.com/office/officeart/2005/8/layout/hList2"/>
    <dgm:cxn modelId="{D856A739-4DF1-44BA-B59D-A0819693DF6A}" type="presParOf" srcId="{91A3766D-BCA2-484C-BDAC-DB143E1CF525}" destId="{089293D4-D21C-4A3D-8656-FEC5968DC44F}" srcOrd="3" destOrd="0" presId="urn:microsoft.com/office/officeart/2005/8/layout/hList2"/>
    <dgm:cxn modelId="{294EB45F-F2AE-4BAE-A4B7-3C525BB98259}" type="presParOf" srcId="{91A3766D-BCA2-484C-BDAC-DB143E1CF525}" destId="{F3A8325E-9530-41F6-A441-8730B71CFF2A}" srcOrd="4" destOrd="0" presId="urn:microsoft.com/office/officeart/2005/8/layout/hList2"/>
    <dgm:cxn modelId="{EC31E052-0E5E-452B-A898-391D588B2CE1}" type="presParOf" srcId="{F3A8325E-9530-41F6-A441-8730B71CFF2A}" destId="{90088F16-A4AA-4FF7-9E4D-19C0C4EB165F}" srcOrd="0" destOrd="0" presId="urn:microsoft.com/office/officeart/2005/8/layout/hList2"/>
    <dgm:cxn modelId="{7993BB48-9FAA-4638-9F40-1077A56617D7}" type="presParOf" srcId="{F3A8325E-9530-41F6-A441-8730B71CFF2A}" destId="{69520A07-853D-48EE-B803-9A55763C773D}" srcOrd="1" destOrd="0" presId="urn:microsoft.com/office/officeart/2005/8/layout/hList2"/>
    <dgm:cxn modelId="{842DF683-841E-4CC1-9EC6-CE52794BE25C}" type="presParOf" srcId="{F3A8325E-9530-41F6-A441-8730B71CFF2A}" destId="{56BAB478-67CC-4C31-9755-6B635BC7075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8843B-85DD-4C51-ADB3-1A8AB1C21D96}">
      <dsp:nvSpPr>
        <dsp:cNvPr id="0" name=""/>
        <dsp:cNvSpPr/>
      </dsp:nvSpPr>
      <dsp:spPr>
        <a:xfrm rot="16200000">
          <a:off x="-1463778" y="2349885"/>
          <a:ext cx="3544069" cy="4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00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Constituent Inquiries</a:t>
          </a:r>
        </a:p>
      </dsp:txBody>
      <dsp:txXfrm>
        <a:off x="-1463778" y="2349885"/>
        <a:ext cx="3544069" cy="487786"/>
      </dsp:txXfrm>
    </dsp:sp>
    <dsp:sp modelId="{9A75B7B9-244E-4726-AD0E-035658D2CD1F}">
      <dsp:nvSpPr>
        <dsp:cNvPr id="0" name=""/>
        <dsp:cNvSpPr/>
      </dsp:nvSpPr>
      <dsp:spPr>
        <a:xfrm>
          <a:off x="552149" y="821743"/>
          <a:ext cx="2429692" cy="3544069"/>
        </a:xfrm>
        <a:prstGeom prst="rect">
          <a:avLst/>
        </a:prstGeom>
        <a:solidFill>
          <a:srgbClr val="E1AA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430200" rIns="213360" bIns="21336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Service Issues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Billing Questions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Comcast-related questions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/>
        </a:p>
      </dsp:txBody>
      <dsp:txXfrm>
        <a:off x="552149" y="821743"/>
        <a:ext cx="2429692" cy="3544069"/>
      </dsp:txXfrm>
    </dsp:sp>
    <dsp:sp modelId="{43CD2B5C-83E3-4E04-BDDB-8C4D48EF5118}">
      <dsp:nvSpPr>
        <dsp:cNvPr id="0" name=""/>
        <dsp:cNvSpPr/>
      </dsp:nvSpPr>
      <dsp:spPr>
        <a:xfrm>
          <a:off x="64363" y="177865"/>
          <a:ext cx="975572" cy="975572"/>
        </a:xfrm>
        <a:prstGeom prst="rect">
          <a:avLst/>
        </a:prstGeom>
        <a:solidFill>
          <a:srgbClr val="006BB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7C057-3C37-4DD2-ABC4-1293AB282B8D}">
      <dsp:nvSpPr>
        <dsp:cNvPr id="0" name=""/>
        <dsp:cNvSpPr/>
      </dsp:nvSpPr>
      <dsp:spPr>
        <a:xfrm rot="16200000">
          <a:off x="2093739" y="2349885"/>
          <a:ext cx="3544069" cy="4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00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Structural Concerns</a:t>
          </a:r>
        </a:p>
      </dsp:txBody>
      <dsp:txXfrm>
        <a:off x="2093739" y="2349885"/>
        <a:ext cx="3544069" cy="487786"/>
      </dsp:txXfrm>
    </dsp:sp>
    <dsp:sp modelId="{E14C72EF-EE74-4008-BBB4-DEFB9E86A4F1}">
      <dsp:nvSpPr>
        <dsp:cNvPr id="0" name=""/>
        <dsp:cNvSpPr/>
      </dsp:nvSpPr>
      <dsp:spPr>
        <a:xfrm>
          <a:off x="4109667" y="821743"/>
          <a:ext cx="2429692" cy="3544069"/>
        </a:xfrm>
        <a:prstGeom prst="rect">
          <a:avLst/>
        </a:prstGeom>
        <a:solidFill>
          <a:srgbClr val="DB3C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430200" rIns="213360" bIns="21336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Down Lines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Broken Pedestals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Cosmetic repairs 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/>
        </a:p>
      </dsp:txBody>
      <dsp:txXfrm>
        <a:off x="4109667" y="821743"/>
        <a:ext cx="2429692" cy="3544069"/>
      </dsp:txXfrm>
    </dsp:sp>
    <dsp:sp modelId="{26D5C083-564C-407F-99CD-3624B6D1718B}">
      <dsp:nvSpPr>
        <dsp:cNvPr id="0" name=""/>
        <dsp:cNvSpPr/>
      </dsp:nvSpPr>
      <dsp:spPr>
        <a:xfrm>
          <a:off x="3621881" y="177865"/>
          <a:ext cx="975572" cy="975572"/>
        </a:xfrm>
        <a:prstGeom prst="rect">
          <a:avLst/>
        </a:prstGeom>
        <a:solidFill>
          <a:srgbClr val="006BB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AB478-67CC-4C31-9755-6B635BC70759}">
      <dsp:nvSpPr>
        <dsp:cNvPr id="0" name=""/>
        <dsp:cNvSpPr/>
      </dsp:nvSpPr>
      <dsp:spPr>
        <a:xfrm rot="16200000">
          <a:off x="5651257" y="2349885"/>
          <a:ext cx="3544069" cy="487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0200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>
                  <a:lumMod val="75000"/>
                  <a:lumOff val="25000"/>
                </a:schemeClr>
              </a:solidFill>
              <a:latin typeface="Xfinity Brown"/>
              <a:cs typeface="Xfinity Brown" panose="02010504010101010104" pitchFamily="50" charset="0"/>
            </a:rPr>
            <a:t>Business Services</a:t>
          </a:r>
        </a:p>
      </dsp:txBody>
      <dsp:txXfrm>
        <a:off x="5651257" y="2349885"/>
        <a:ext cx="3544069" cy="487786"/>
      </dsp:txXfrm>
    </dsp:sp>
    <dsp:sp modelId="{69520A07-853D-48EE-B803-9A55763C773D}">
      <dsp:nvSpPr>
        <dsp:cNvPr id="0" name=""/>
        <dsp:cNvSpPr/>
      </dsp:nvSpPr>
      <dsp:spPr>
        <a:xfrm>
          <a:off x="7667185" y="821743"/>
          <a:ext cx="2429692" cy="3544069"/>
        </a:xfrm>
        <a:prstGeom prst="rect">
          <a:avLst/>
        </a:prstGeom>
        <a:solidFill>
          <a:srgbClr val="9E1D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430200" rIns="213360" bIns="21336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Inquiries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Referrals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3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Speaking engagements</a:t>
          </a:r>
        </a:p>
      </dsp:txBody>
      <dsp:txXfrm>
        <a:off x="7667185" y="821743"/>
        <a:ext cx="2429692" cy="3544069"/>
      </dsp:txXfrm>
    </dsp:sp>
    <dsp:sp modelId="{90088F16-A4AA-4FF7-9E4D-19C0C4EB165F}">
      <dsp:nvSpPr>
        <dsp:cNvPr id="0" name=""/>
        <dsp:cNvSpPr/>
      </dsp:nvSpPr>
      <dsp:spPr>
        <a:xfrm>
          <a:off x="7179399" y="177865"/>
          <a:ext cx="975572" cy="975572"/>
        </a:xfrm>
        <a:prstGeom prst="rect">
          <a:avLst/>
        </a:prstGeom>
        <a:solidFill>
          <a:srgbClr val="006BB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9334A-60E5-4402-ACEB-CB5F86181B5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EAD10-1845-4411-958D-E47B85E7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9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F654F-371B-4EC3-9099-E08AD4B04D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1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5AB2C-F5AF-6767-C60E-6A94DE23B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158E0-D98B-CABC-BC77-C0F575551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DF918-239D-7D48-4DF5-4D657CABC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95255-4AA4-29B5-F7EC-00258D167F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F654F-371B-4EC3-9099-E08AD4B04D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3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30B8E-27AB-A141-A249-9A5C679FA9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77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934784-C513-4FF4-89AD-7338A136AA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1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F654F-371B-4EC3-9099-E08AD4B04D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8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E4415-5D63-4BA9-A59C-07B7EDD0C7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24675" y="1333500"/>
            <a:ext cx="3195320" cy="201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24673" y="3768851"/>
            <a:ext cx="4542155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27B8-C6F4-4E1F-8940-ECE2A270B04F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8A73-EAE8-44B8-831F-6046A5EDB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3027" y="1259148"/>
            <a:ext cx="9485944" cy="3525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lifeline-consume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6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1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0.pn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29.emf"/><Relationship Id="rId5" Type="http://schemas.openxmlformats.org/officeDocument/2006/relationships/image" Target="../media/image24.emf"/><Relationship Id="rId10" Type="http://schemas.openxmlformats.org/officeDocument/2006/relationships/image" Target="../media/image28.emf"/><Relationship Id="rId4" Type="http://schemas.openxmlformats.org/officeDocument/2006/relationships/image" Target="../media/image23.emf"/><Relationship Id="rId9" Type="http://schemas.openxmlformats.org/officeDocument/2006/relationships/image" Target="../media/image27.emf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5852" y="0"/>
            <a:ext cx="2606040" cy="32978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5251" y="2184400"/>
            <a:ext cx="2597147" cy="2959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4743" y="3513711"/>
            <a:ext cx="2597147" cy="33442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85251" y="5359400"/>
            <a:ext cx="2597147" cy="14985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85251" y="0"/>
            <a:ext cx="2606040" cy="19685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3603" y="2184400"/>
            <a:ext cx="3312698" cy="1307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0DA1B-AC70-EA5C-E5AC-B72FEF1EA93B}"/>
              </a:ext>
            </a:extLst>
          </p:cNvPr>
          <p:cNvSpPr txBox="1"/>
          <p:nvPr/>
        </p:nvSpPr>
        <p:spPr>
          <a:xfrm>
            <a:off x="775250" y="3853130"/>
            <a:ext cx="486362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Xfinity Brown" panose="02010504010101010104" pitchFamily="50" charset="0"/>
                <a:cs typeface="Xfinity Brown" panose="02010504010101010104" pitchFamily="50" charset="0"/>
              </a:rPr>
              <a:t>PROUDLY SERVING</a:t>
            </a:r>
            <a:endParaRPr lang="en-US" sz="2000" dirty="0">
              <a:solidFill>
                <a:srgbClr val="000000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WILMINGTON, DELAWARE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46525" y="797051"/>
            <a:ext cx="42583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300">
                <a:solidFill>
                  <a:srgbClr val="FFFFFF"/>
                </a:solidFill>
                <a:latin typeface="Gill Sans MT"/>
                <a:cs typeface="Gill Sans MT"/>
              </a:rPr>
              <a:t>REL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400" spc="-5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3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75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400" spc="-7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25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400" spc="105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1400" spc="140">
                <a:solidFill>
                  <a:srgbClr val="FFFFFF"/>
                </a:solidFill>
                <a:latin typeface="Gill Sans MT"/>
                <a:cs typeface="Gill Sans MT"/>
              </a:rPr>
              <a:t>HO</a:t>
            </a:r>
            <a:r>
              <a:rPr sz="1400" spc="-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8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1400" spc="-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25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400" spc="105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-95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1400" spc="-5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400" spc="-6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245">
                <a:solidFill>
                  <a:srgbClr val="FFFFFF"/>
                </a:solidFill>
                <a:latin typeface="Gill Sans MT"/>
                <a:cs typeface="Gill Sans MT"/>
              </a:rPr>
              <a:t>ERN</a:t>
            </a:r>
            <a:r>
              <a:rPr sz="1400" spc="-5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225">
                <a:solidFill>
                  <a:srgbClr val="FFFFFF"/>
                </a:solidFill>
                <a:latin typeface="Gill Sans MT"/>
                <a:cs typeface="Gill Sans MT"/>
              </a:rPr>
              <a:t>ET</a:t>
            </a:r>
            <a:r>
              <a:rPr sz="1400" spc="105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1400" spc="130">
                <a:solidFill>
                  <a:srgbClr val="FFFFFF"/>
                </a:solidFill>
                <a:latin typeface="Gill Sans MT"/>
                <a:cs typeface="Gill Sans MT"/>
              </a:rPr>
              <a:t>F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1400" spc="-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400" spc="105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400" spc="-5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75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25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8672" y="1274063"/>
            <a:ext cx="7568183" cy="44653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19400" y="1735086"/>
            <a:ext cx="6324600" cy="484831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600" spc="-409" dirty="0">
                <a:solidFill>
                  <a:srgbClr val="FFFFFF"/>
                </a:solidFill>
                <a:latin typeface="Arial"/>
                <a:cs typeface="Arial"/>
              </a:rPr>
              <a:t>10M+</a:t>
            </a:r>
            <a:endParaRPr sz="15600" dirty="0">
              <a:latin typeface="Arial"/>
              <a:cs typeface="Arial"/>
            </a:endParaRPr>
          </a:p>
          <a:p>
            <a:pPr marL="12700" marR="5080" algn="ctr">
              <a:lnSpc>
                <a:spcPct val="113599"/>
              </a:lnSpc>
              <a:spcBef>
                <a:spcPts val="3560"/>
              </a:spcBef>
            </a:pP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low-income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Americans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connected </a:t>
            </a:r>
            <a:r>
              <a:rPr sz="2200" spc="10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affordable</a:t>
            </a:r>
            <a:r>
              <a:rPr sz="2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r>
              <a:rPr sz="22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22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last</a:t>
            </a:r>
            <a:r>
              <a:rPr sz="22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decade</a:t>
            </a:r>
          </a:p>
          <a:p>
            <a:pPr marL="12700" marR="5080" algn="ctr">
              <a:lnSpc>
                <a:spcPct val="113599"/>
              </a:lnSpc>
              <a:spcBef>
                <a:spcPts val="3560"/>
              </a:spcBef>
            </a:pPr>
            <a:r>
              <a:rPr lang="en-US" sz="2200" spc="-10" dirty="0">
                <a:solidFill>
                  <a:srgbClr val="FFFFFF"/>
                </a:solidFill>
                <a:latin typeface="Arial"/>
                <a:cs typeface="Arial"/>
              </a:rPr>
              <a:t>Internet Essentials available to eligible households in Wilmington, DE for as little as $14.95/</a:t>
            </a:r>
            <a:r>
              <a:rPr lang="en-US" sz="2200" spc="-10" dirty="0" err="1">
                <a:solidFill>
                  <a:srgbClr val="FFFFFF"/>
                </a:solidFill>
                <a:latin typeface="Arial"/>
                <a:cs typeface="Arial"/>
              </a:rPr>
              <a:t>mo</a:t>
            </a:r>
            <a:endParaRPr lang="en-US" sz="2200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F4E161-F420-C17A-BC3A-2910ECEC71BA}"/>
              </a:ext>
            </a:extLst>
          </p:cNvPr>
          <p:cNvSpPr txBox="1"/>
          <p:nvPr/>
        </p:nvSpPr>
        <p:spPr>
          <a:xfrm>
            <a:off x="4143493" y="260829"/>
            <a:ext cx="3956967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335">
                <a:solidFill>
                  <a:srgbClr val="FFFFFF"/>
                </a:solidFill>
                <a:latin typeface="Gill Sans MT"/>
              </a:rPr>
              <a:t>BEYOND THE CABLE FRANCHISE</a:t>
            </a:r>
            <a:endParaRPr sz="1400" spc="335">
              <a:solidFill>
                <a:srgbClr val="FFFFFF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C042EB-7A3F-6254-BFC3-2C8A0E224B55}"/>
              </a:ext>
            </a:extLst>
          </p:cNvPr>
          <p:cNvSpPr/>
          <p:nvPr/>
        </p:nvSpPr>
        <p:spPr>
          <a:xfrm>
            <a:off x="1570474" y="2100186"/>
            <a:ext cx="4046401" cy="3116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35029-9D08-3E15-4870-1C1263E41E34}"/>
              </a:ext>
            </a:extLst>
          </p:cNvPr>
          <p:cNvSpPr txBox="1"/>
          <p:nvPr/>
        </p:nvSpPr>
        <p:spPr>
          <a:xfrm>
            <a:off x="6380315" y="2034779"/>
            <a:ext cx="412294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5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Xfinity Brown"/>
                <a:cs typeface="Xfinity Brown" panose="02010504010101010104" pitchFamily="50" charset="0"/>
              </a:rPr>
              <a:t>A household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Xfinity Brown"/>
                <a:cs typeface="Xfinity Brown" panose="02010504010101010104" pitchFamily="50" charset="0"/>
              </a:rPr>
              <a:t>may be eligible</a:t>
            </a:r>
            <a:r>
              <a:rPr lang="en-US" sz="15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Xfinity Brown"/>
                <a:cs typeface="Xfinity Brown" panose="02010504010101010104" pitchFamily="50" charset="0"/>
              </a:rPr>
              <a:t>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Xfinity Brown"/>
                <a:cs typeface="Xfinity Brown" panose="02010504010101010104" pitchFamily="50" charset="0"/>
              </a:rPr>
              <a:t>for Internet</a:t>
            </a:r>
            <a:r>
              <a:rPr lang="en-US" sz="15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Xfinity Brown"/>
                <a:cs typeface="Xfinity Brown" panose="02010504010101010104" pitchFamily="50" charset="0"/>
              </a:rPr>
              <a:t>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Xfinity Brown"/>
                <a:cs typeface="Xfinity Brown" panose="02010504010101010104" pitchFamily="50" charset="0"/>
              </a:rPr>
              <a:t>Essentials </a:t>
            </a:r>
            <a:r>
              <a:rPr lang="en-US" sz="15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Xfinity Brown"/>
                <a:cs typeface="Xfinity Brown" panose="02010504010101010104" pitchFamily="50" charset="0"/>
              </a:rPr>
              <a:t>if one of the below criteria is met:</a:t>
            </a:r>
          </a:p>
          <a:p>
            <a:endParaRPr lang="en-US" sz="1800" b="0" i="0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487D73-8554-B51F-1BAA-2AEC738F39AA}"/>
              </a:ext>
            </a:extLst>
          </p:cNvPr>
          <p:cNvSpPr/>
          <p:nvPr/>
        </p:nvSpPr>
        <p:spPr>
          <a:xfrm>
            <a:off x="6420483" y="2572211"/>
            <a:ext cx="4046401" cy="31160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FE92C-5551-51C6-1F4B-03D1F839117C}"/>
              </a:ext>
            </a:extLst>
          </p:cNvPr>
          <p:cNvSpPr txBox="1"/>
          <p:nvPr/>
        </p:nvSpPr>
        <p:spPr>
          <a:xfrm>
            <a:off x="6495755" y="3130199"/>
            <a:ext cx="3901589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Federal Pell Grant recipient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in:</a:t>
            </a:r>
            <a:endParaRPr lang="en-US" sz="1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National School Lunch Program</a:t>
            </a:r>
          </a:p>
          <a:p>
            <a:pPr marL="576263" lvl="2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USDA Community Eligibility Provision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SNAP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Medicaid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Federal Public Housing Assistance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Supplemental Security Income (SSI)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WIC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Veterans Pension or Survivor Benefits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Open Sans"/>
                <a:cs typeface="Arial" panose="020B0604020202020204" pitchFamily="34" charset="0"/>
                <a:hlinkClick r:id="rId3" tooltip="https://www.fcc.gov/lifeline-consume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Lifeline</a:t>
            </a:r>
            <a:endParaRPr lang="en-US" sz="1400" b="0" i="0" dirty="0">
              <a:solidFill>
                <a:schemeClr val="tx1"/>
              </a:solidFill>
              <a:effectLst/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6" descr="Red Push Pin PNG by BloodyWilliam on DeviantArt">
            <a:extLst>
              <a:ext uri="{FF2B5EF4-FFF2-40B4-BE49-F238E27FC236}">
                <a16:creationId xmlns:a16="http://schemas.microsoft.com/office/drawing/2014/main" id="{E2D64431-D809-BDEA-053D-FDCF4FFBC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58" y="2613350"/>
            <a:ext cx="399860" cy="357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51CBA0-5512-BFC5-38C8-8E8FBFC1CF91}"/>
              </a:ext>
            </a:extLst>
          </p:cNvPr>
          <p:cNvSpPr txBox="1"/>
          <p:nvPr/>
        </p:nvSpPr>
        <p:spPr>
          <a:xfrm>
            <a:off x="1706777" y="2753975"/>
            <a:ext cx="377074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Internet Essentials 75/10 Mbps 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75 Mbps Download </a:t>
            </a:r>
            <a:endParaRPr lang="en-US" sz="14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$14.95/month per household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Equipment rental fees included</a:t>
            </a:r>
            <a:endParaRPr lang="en-US" sz="14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Internet Essentials Plus 100/20 Mbps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• 100 Mbps Download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•  $29.95/month per household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• Equipment rental fees included</a:t>
            </a:r>
            <a:endParaRPr lang="en-US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7DEDA-9BF4-2580-DC89-5ACDD035A1A4}"/>
              </a:ext>
            </a:extLst>
          </p:cNvPr>
          <p:cNvSpPr txBox="1"/>
          <p:nvPr/>
        </p:nvSpPr>
        <p:spPr>
          <a:xfrm>
            <a:off x="1478115" y="134378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rgbClr val="E2AD26"/>
                </a:solidFill>
                <a:latin typeface="Xfinity Brown"/>
                <a:ea typeface="Calibri"/>
                <a:cs typeface="Calibri"/>
              </a:rPr>
              <a:t>Options</a:t>
            </a:r>
            <a:endParaRPr lang="en-US" sz="3600" b="1" dirty="0">
              <a:solidFill>
                <a:srgbClr val="E2AD26"/>
              </a:solidFill>
              <a:latin typeface="Xfinity Brown"/>
            </a:endParaRPr>
          </a:p>
        </p:txBody>
      </p:sp>
      <p:pic>
        <p:nvPicPr>
          <p:cNvPr id="15" name="Picture 6" descr="Red Push Pin PNG by BloodyWilliam on DeviantArt">
            <a:extLst>
              <a:ext uri="{FF2B5EF4-FFF2-40B4-BE49-F238E27FC236}">
                <a16:creationId xmlns:a16="http://schemas.microsoft.com/office/drawing/2014/main" id="{6F725958-A386-935F-3CCF-434D996D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03" y="2223662"/>
            <a:ext cx="399860" cy="3579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56F1FA-A4C6-4275-D430-7AEAADC54A23}"/>
              </a:ext>
            </a:extLst>
          </p:cNvPr>
          <p:cNvCxnSpPr>
            <a:cxnSpLocks/>
          </p:cNvCxnSpPr>
          <p:nvPr/>
        </p:nvCxnSpPr>
        <p:spPr>
          <a:xfrm>
            <a:off x="1570474" y="1980330"/>
            <a:ext cx="40464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CF5F78-6084-8BA3-1108-1E6188A2F486}"/>
              </a:ext>
            </a:extLst>
          </p:cNvPr>
          <p:cNvCxnSpPr>
            <a:cxnSpLocks/>
          </p:cNvCxnSpPr>
          <p:nvPr/>
        </p:nvCxnSpPr>
        <p:spPr>
          <a:xfrm>
            <a:off x="6426215" y="1980330"/>
            <a:ext cx="3971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8BD49A-19F1-A3E8-B128-B4A848B9B8DE}"/>
              </a:ext>
            </a:extLst>
          </p:cNvPr>
          <p:cNvSpPr txBox="1"/>
          <p:nvPr/>
        </p:nvSpPr>
        <p:spPr>
          <a:xfrm>
            <a:off x="6346390" y="134378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solidFill>
                  <a:srgbClr val="E2AD26"/>
                </a:solidFill>
                <a:latin typeface="Xfinity Brown"/>
                <a:ea typeface="Calibri"/>
                <a:cs typeface="Calibri"/>
              </a:rPr>
              <a:t>Eligibility</a:t>
            </a:r>
            <a:endParaRPr lang="en-US" sz="3600" b="1" dirty="0">
              <a:solidFill>
                <a:srgbClr val="E2AD26"/>
              </a:solidFill>
              <a:latin typeface="Xfinity Brow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39220-B398-F44C-9007-4369911E9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5BFD01-2AEA-2572-B470-2A55AEA5F458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Internet Essentials</a:t>
            </a: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DAE50230-AC46-BEDB-01F4-5B25DAA1DCD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7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087" y="2475991"/>
            <a:ext cx="4445000" cy="2141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3504"/>
              </a:spcBef>
            </a:pPr>
            <a:r>
              <a:rPr lang="en-US" sz="2000" dirty="0">
                <a:latin typeface="Arial"/>
                <a:cs typeface="Arial"/>
              </a:rPr>
              <a:t>In</a:t>
            </a:r>
            <a:r>
              <a:rPr lang="en-US" sz="2000" spc="4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addition</a:t>
            </a:r>
            <a:r>
              <a:rPr lang="en-US" sz="2000" spc="45" dirty="0">
                <a:latin typeface="Arial"/>
                <a:cs typeface="Arial"/>
              </a:rPr>
              <a:t> </a:t>
            </a:r>
            <a:r>
              <a:rPr lang="en-US" sz="2000" spc="100" dirty="0">
                <a:latin typeface="Arial"/>
                <a:cs typeface="Arial"/>
              </a:rPr>
              <a:t>to</a:t>
            </a:r>
            <a:r>
              <a:rPr lang="en-US" sz="2000" spc="3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Xfinity</a:t>
            </a:r>
            <a:r>
              <a:rPr lang="en-US" sz="2000" spc="5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</a:t>
            </a:r>
            <a:r>
              <a:rPr lang="en-US" sz="2000" spc="45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Internet </a:t>
            </a:r>
            <a:r>
              <a:rPr lang="en-US" sz="2000" spc="-35" dirty="0">
                <a:latin typeface="Arial"/>
                <a:cs typeface="Arial"/>
              </a:rPr>
              <a:t>Essentials,</a:t>
            </a:r>
            <a:r>
              <a:rPr lang="en-US" sz="2000" spc="-2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Comcast</a:t>
            </a:r>
            <a:r>
              <a:rPr lang="en-US" sz="2000" spc="-2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recently </a:t>
            </a:r>
            <a:r>
              <a:rPr lang="en-US" sz="2000" dirty="0">
                <a:latin typeface="Arial"/>
                <a:cs typeface="Arial"/>
              </a:rPr>
              <a:t>introduced</a:t>
            </a:r>
            <a:r>
              <a:rPr lang="en-US" sz="2000" spc="-2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NOW,</a:t>
            </a:r>
            <a:r>
              <a:rPr lang="en-US" sz="2000" spc="-20" dirty="0">
                <a:latin typeface="Arial"/>
                <a:cs typeface="Arial"/>
              </a:rPr>
              <a:t> </a:t>
            </a:r>
            <a:r>
              <a:rPr lang="en-US" sz="2000" spc="65" dirty="0">
                <a:latin typeface="Arial"/>
                <a:cs typeface="Arial"/>
              </a:rPr>
              <a:t>a</a:t>
            </a:r>
            <a:r>
              <a:rPr lang="en-US" sz="2000" spc="-2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new</a:t>
            </a:r>
            <a:r>
              <a:rPr lang="en-US" sz="2000" spc="-3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line</a:t>
            </a:r>
            <a:r>
              <a:rPr lang="en-US" sz="2000" spc="-30" dirty="0">
                <a:latin typeface="Arial"/>
                <a:cs typeface="Arial"/>
              </a:rPr>
              <a:t> </a:t>
            </a:r>
            <a:r>
              <a:rPr lang="en-US" sz="2000" spc="55" dirty="0">
                <a:latin typeface="Arial"/>
                <a:cs typeface="Arial"/>
              </a:rPr>
              <a:t>of</a:t>
            </a:r>
            <a:r>
              <a:rPr lang="en-US" sz="2000" spc="-2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reliable, </a:t>
            </a:r>
            <a:r>
              <a:rPr lang="en-US" sz="2000" dirty="0">
                <a:latin typeface="Arial"/>
                <a:cs typeface="Arial"/>
              </a:rPr>
              <a:t>low-cost</a:t>
            </a:r>
            <a:r>
              <a:rPr lang="en-US" sz="2000" spc="6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products</a:t>
            </a:r>
            <a:r>
              <a:rPr lang="en-US" sz="2000" spc="55" dirty="0">
                <a:latin typeface="Arial"/>
                <a:cs typeface="Arial"/>
              </a:rPr>
              <a:t> </a:t>
            </a:r>
            <a:r>
              <a:rPr lang="en-US" sz="2000" spc="105" dirty="0">
                <a:latin typeface="Arial"/>
                <a:cs typeface="Arial"/>
              </a:rPr>
              <a:t>that</a:t>
            </a:r>
            <a:r>
              <a:rPr lang="en-US" sz="2000" spc="7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consumers</a:t>
            </a:r>
            <a:r>
              <a:rPr lang="en-US" sz="2000" spc="55" dirty="0">
                <a:latin typeface="Arial"/>
                <a:cs typeface="Arial"/>
              </a:rPr>
              <a:t> </a:t>
            </a:r>
            <a:r>
              <a:rPr lang="en-US" sz="2000" spc="-25" dirty="0">
                <a:latin typeface="Arial"/>
                <a:cs typeface="Arial"/>
              </a:rPr>
              <a:t>can </a:t>
            </a:r>
            <a:r>
              <a:rPr lang="en-US" sz="2000" dirty="0">
                <a:latin typeface="Arial"/>
                <a:cs typeface="Arial"/>
              </a:rPr>
              <a:t>purchase </a:t>
            </a:r>
            <a:r>
              <a:rPr lang="en-US" sz="2000" spc="65" dirty="0">
                <a:latin typeface="Arial"/>
                <a:cs typeface="Arial"/>
              </a:rPr>
              <a:t>month-</a:t>
            </a:r>
            <a:r>
              <a:rPr lang="en-US" sz="2000" spc="100" dirty="0">
                <a:latin typeface="Arial"/>
                <a:cs typeface="Arial"/>
              </a:rPr>
              <a:t>to-</a:t>
            </a:r>
            <a:r>
              <a:rPr lang="en-US" sz="2000" dirty="0">
                <a:latin typeface="Arial"/>
                <a:cs typeface="Arial"/>
              </a:rPr>
              <a:t>month,</a:t>
            </a:r>
            <a:r>
              <a:rPr lang="en-US" sz="2000" spc="10" dirty="0">
                <a:latin typeface="Arial"/>
                <a:cs typeface="Arial"/>
              </a:rPr>
              <a:t> </a:t>
            </a:r>
            <a:r>
              <a:rPr lang="en-US" sz="2000" spc="50" dirty="0">
                <a:latin typeface="Arial"/>
                <a:cs typeface="Arial"/>
              </a:rPr>
              <a:t>with</a:t>
            </a:r>
            <a:r>
              <a:rPr lang="en-US" sz="2000" spc="5" dirty="0">
                <a:latin typeface="Arial"/>
                <a:cs typeface="Arial"/>
              </a:rPr>
              <a:t> </a:t>
            </a:r>
            <a:r>
              <a:rPr lang="en-US" sz="2000" spc="-25" dirty="0">
                <a:latin typeface="Arial"/>
                <a:cs typeface="Arial"/>
              </a:rPr>
              <a:t>no </a:t>
            </a:r>
            <a:r>
              <a:rPr lang="en-US" sz="2000" dirty="0">
                <a:latin typeface="Arial"/>
                <a:cs typeface="Arial"/>
              </a:rPr>
              <a:t>credit</a:t>
            </a:r>
            <a:r>
              <a:rPr lang="en-US" sz="2000" spc="10" dirty="0">
                <a:latin typeface="Arial"/>
                <a:cs typeface="Arial"/>
              </a:rPr>
              <a:t> </a:t>
            </a:r>
            <a:r>
              <a:rPr lang="en-US" sz="2000" spc="-30" dirty="0">
                <a:latin typeface="Arial"/>
                <a:cs typeface="Arial"/>
              </a:rPr>
              <a:t>checks</a:t>
            </a:r>
            <a:r>
              <a:rPr lang="en-US" sz="2000" spc="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or</a:t>
            </a:r>
            <a:r>
              <a:rPr lang="en-US" sz="2000" spc="20" dirty="0">
                <a:latin typeface="Arial"/>
                <a:cs typeface="Arial"/>
              </a:rPr>
              <a:t> </a:t>
            </a:r>
            <a:r>
              <a:rPr lang="en-US" sz="2000" spc="-10" dirty="0">
                <a:latin typeface="Arial"/>
                <a:cs typeface="Arial"/>
              </a:rPr>
              <a:t>additional fees.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03976" y="381000"/>
            <a:ext cx="5941060" cy="6212205"/>
            <a:chOff x="5903976" y="381000"/>
            <a:chExt cx="5941060" cy="6212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3976" y="381000"/>
              <a:ext cx="3118104" cy="3352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60952" y="585567"/>
              <a:ext cx="2606040" cy="2843530"/>
            </a:xfrm>
            <a:custGeom>
              <a:avLst/>
              <a:gdLst/>
              <a:ahLst/>
              <a:cxnLst/>
              <a:rect l="l" t="t" r="r" b="b"/>
              <a:pathLst>
                <a:path w="2606040" h="2843529">
                  <a:moveTo>
                    <a:pt x="2523375" y="0"/>
                  </a:moveTo>
                  <a:lnTo>
                    <a:pt x="82663" y="0"/>
                  </a:lnTo>
                  <a:lnTo>
                    <a:pt x="50486" y="6496"/>
                  </a:lnTo>
                  <a:lnTo>
                    <a:pt x="24211" y="24211"/>
                  </a:lnTo>
                  <a:lnTo>
                    <a:pt x="6496" y="50486"/>
                  </a:lnTo>
                  <a:lnTo>
                    <a:pt x="0" y="82663"/>
                  </a:lnTo>
                  <a:lnTo>
                    <a:pt x="0" y="2760769"/>
                  </a:lnTo>
                  <a:lnTo>
                    <a:pt x="6496" y="2792945"/>
                  </a:lnTo>
                  <a:lnTo>
                    <a:pt x="24211" y="2819220"/>
                  </a:lnTo>
                  <a:lnTo>
                    <a:pt x="50486" y="2836936"/>
                  </a:lnTo>
                  <a:lnTo>
                    <a:pt x="82663" y="2843432"/>
                  </a:lnTo>
                  <a:lnTo>
                    <a:pt x="2523375" y="2843432"/>
                  </a:lnTo>
                  <a:lnTo>
                    <a:pt x="2555552" y="2836936"/>
                  </a:lnTo>
                  <a:lnTo>
                    <a:pt x="2581827" y="2819220"/>
                  </a:lnTo>
                  <a:lnTo>
                    <a:pt x="2599542" y="2792945"/>
                  </a:lnTo>
                  <a:lnTo>
                    <a:pt x="2606038" y="2760769"/>
                  </a:lnTo>
                  <a:lnTo>
                    <a:pt x="2606038" y="82663"/>
                  </a:lnTo>
                  <a:lnTo>
                    <a:pt x="2599542" y="50486"/>
                  </a:lnTo>
                  <a:lnTo>
                    <a:pt x="2581827" y="24211"/>
                  </a:lnTo>
                  <a:lnTo>
                    <a:pt x="2555552" y="6496"/>
                  </a:lnTo>
                  <a:lnTo>
                    <a:pt x="2523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6424" y="381000"/>
              <a:ext cx="3118104" cy="3352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81681" y="585567"/>
              <a:ext cx="2606040" cy="2843530"/>
            </a:xfrm>
            <a:custGeom>
              <a:avLst/>
              <a:gdLst/>
              <a:ahLst/>
              <a:cxnLst/>
              <a:rect l="l" t="t" r="r" b="b"/>
              <a:pathLst>
                <a:path w="2606040" h="2843529">
                  <a:moveTo>
                    <a:pt x="2523376" y="0"/>
                  </a:moveTo>
                  <a:lnTo>
                    <a:pt x="82663" y="0"/>
                  </a:lnTo>
                  <a:lnTo>
                    <a:pt x="50487" y="6496"/>
                  </a:lnTo>
                  <a:lnTo>
                    <a:pt x="24211" y="24211"/>
                  </a:lnTo>
                  <a:lnTo>
                    <a:pt x="6496" y="50486"/>
                  </a:lnTo>
                  <a:lnTo>
                    <a:pt x="0" y="82663"/>
                  </a:lnTo>
                  <a:lnTo>
                    <a:pt x="0" y="2760769"/>
                  </a:lnTo>
                  <a:lnTo>
                    <a:pt x="6496" y="2792945"/>
                  </a:lnTo>
                  <a:lnTo>
                    <a:pt x="24211" y="2819220"/>
                  </a:lnTo>
                  <a:lnTo>
                    <a:pt x="50487" y="2836936"/>
                  </a:lnTo>
                  <a:lnTo>
                    <a:pt x="82663" y="2843432"/>
                  </a:lnTo>
                  <a:lnTo>
                    <a:pt x="2523376" y="2843432"/>
                  </a:lnTo>
                  <a:lnTo>
                    <a:pt x="2555552" y="2836936"/>
                  </a:lnTo>
                  <a:lnTo>
                    <a:pt x="2581828" y="2819220"/>
                  </a:lnTo>
                  <a:lnTo>
                    <a:pt x="2599543" y="2792945"/>
                  </a:lnTo>
                  <a:lnTo>
                    <a:pt x="2606039" y="2760769"/>
                  </a:lnTo>
                  <a:lnTo>
                    <a:pt x="2606039" y="82663"/>
                  </a:lnTo>
                  <a:lnTo>
                    <a:pt x="2599543" y="50486"/>
                  </a:lnTo>
                  <a:lnTo>
                    <a:pt x="2581828" y="24211"/>
                  </a:lnTo>
                  <a:lnTo>
                    <a:pt x="2555552" y="6496"/>
                  </a:lnTo>
                  <a:lnTo>
                    <a:pt x="2523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3976" y="3432047"/>
              <a:ext cx="5934456" cy="31607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60952" y="3637931"/>
              <a:ext cx="5421630" cy="2648585"/>
            </a:xfrm>
            <a:custGeom>
              <a:avLst/>
              <a:gdLst/>
              <a:ahLst/>
              <a:cxnLst/>
              <a:rect l="l" t="t" r="r" b="b"/>
              <a:pathLst>
                <a:path w="5421630" h="2648585">
                  <a:moveTo>
                    <a:pt x="5337434" y="0"/>
                  </a:moveTo>
                  <a:lnTo>
                    <a:pt x="84013" y="0"/>
                  </a:lnTo>
                  <a:lnTo>
                    <a:pt x="51311" y="6602"/>
                  </a:lnTo>
                  <a:lnTo>
                    <a:pt x="24606" y="24607"/>
                  </a:lnTo>
                  <a:lnTo>
                    <a:pt x="6602" y="51312"/>
                  </a:lnTo>
                  <a:lnTo>
                    <a:pt x="0" y="84014"/>
                  </a:lnTo>
                  <a:lnTo>
                    <a:pt x="0" y="2564554"/>
                  </a:lnTo>
                  <a:lnTo>
                    <a:pt x="6602" y="2597256"/>
                  </a:lnTo>
                  <a:lnTo>
                    <a:pt x="24606" y="2623961"/>
                  </a:lnTo>
                  <a:lnTo>
                    <a:pt x="51311" y="2641966"/>
                  </a:lnTo>
                  <a:lnTo>
                    <a:pt x="84013" y="2648568"/>
                  </a:lnTo>
                  <a:lnTo>
                    <a:pt x="5337434" y="2648568"/>
                  </a:lnTo>
                  <a:lnTo>
                    <a:pt x="5370136" y="2641966"/>
                  </a:lnTo>
                  <a:lnTo>
                    <a:pt x="5396841" y="2623961"/>
                  </a:lnTo>
                  <a:lnTo>
                    <a:pt x="5414846" y="2597256"/>
                  </a:lnTo>
                  <a:lnTo>
                    <a:pt x="5421448" y="2564554"/>
                  </a:lnTo>
                  <a:lnTo>
                    <a:pt x="5421448" y="84014"/>
                  </a:lnTo>
                  <a:lnTo>
                    <a:pt x="5414846" y="51312"/>
                  </a:lnTo>
                  <a:lnTo>
                    <a:pt x="5396841" y="24607"/>
                  </a:lnTo>
                  <a:lnTo>
                    <a:pt x="5370136" y="6602"/>
                  </a:lnTo>
                  <a:lnTo>
                    <a:pt x="5337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7710" y="729498"/>
              <a:ext cx="1182626" cy="5447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65203" y="869356"/>
              <a:ext cx="1404252" cy="3017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37711" y="3937113"/>
              <a:ext cx="1067930" cy="3590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9449" y="5015922"/>
              <a:ext cx="4760932" cy="2286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4152" y="4980432"/>
              <a:ext cx="1648968" cy="32613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89550" y="1921092"/>
              <a:ext cx="2148840" cy="228600"/>
            </a:xfrm>
            <a:custGeom>
              <a:avLst/>
              <a:gdLst/>
              <a:ahLst/>
              <a:cxnLst/>
              <a:rect l="l" t="t" r="r" b="b"/>
              <a:pathLst>
                <a:path w="2148840" h="228600">
                  <a:moveTo>
                    <a:pt x="2110740" y="0"/>
                  </a:moveTo>
                  <a:lnTo>
                    <a:pt x="38101" y="0"/>
                  </a:lnTo>
                  <a:lnTo>
                    <a:pt x="23270" y="2994"/>
                  </a:lnTo>
                  <a:lnTo>
                    <a:pt x="11159" y="11159"/>
                  </a:lnTo>
                  <a:lnTo>
                    <a:pt x="2994" y="23270"/>
                  </a:lnTo>
                  <a:lnTo>
                    <a:pt x="0" y="38100"/>
                  </a:lnTo>
                  <a:lnTo>
                    <a:pt x="0" y="190498"/>
                  </a:lnTo>
                  <a:lnTo>
                    <a:pt x="2994" y="205329"/>
                  </a:lnTo>
                  <a:lnTo>
                    <a:pt x="11159" y="217440"/>
                  </a:lnTo>
                  <a:lnTo>
                    <a:pt x="23270" y="225605"/>
                  </a:lnTo>
                  <a:lnTo>
                    <a:pt x="38101" y="228600"/>
                  </a:lnTo>
                  <a:lnTo>
                    <a:pt x="2110740" y="228600"/>
                  </a:lnTo>
                  <a:lnTo>
                    <a:pt x="2125569" y="225605"/>
                  </a:lnTo>
                  <a:lnTo>
                    <a:pt x="2137680" y="217440"/>
                  </a:lnTo>
                  <a:lnTo>
                    <a:pt x="2145845" y="205329"/>
                  </a:lnTo>
                  <a:lnTo>
                    <a:pt x="2148840" y="190498"/>
                  </a:lnTo>
                  <a:lnTo>
                    <a:pt x="2148840" y="38100"/>
                  </a:lnTo>
                  <a:lnTo>
                    <a:pt x="2145845" y="23270"/>
                  </a:lnTo>
                  <a:lnTo>
                    <a:pt x="2137680" y="11159"/>
                  </a:lnTo>
                  <a:lnTo>
                    <a:pt x="2125569" y="2994"/>
                  </a:lnTo>
                  <a:lnTo>
                    <a:pt x="2110740" y="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77584" y="1883663"/>
              <a:ext cx="1847087" cy="3261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65618" y="1386344"/>
              <a:ext cx="641985" cy="441959"/>
            </a:xfrm>
            <a:custGeom>
              <a:avLst/>
              <a:gdLst/>
              <a:ahLst/>
              <a:cxnLst/>
              <a:rect l="l" t="t" r="r" b="b"/>
              <a:pathLst>
                <a:path w="641984" h="441960">
                  <a:moveTo>
                    <a:pt x="342596" y="0"/>
                  </a:moveTo>
                  <a:lnTo>
                    <a:pt x="296905" y="160"/>
                  </a:lnTo>
                  <a:lnTo>
                    <a:pt x="250939" y="7011"/>
                  </a:lnTo>
                  <a:lnTo>
                    <a:pt x="205340" y="20839"/>
                  </a:lnTo>
                  <a:lnTo>
                    <a:pt x="162248" y="41174"/>
                  </a:lnTo>
                  <a:lnTo>
                    <a:pt x="123563" y="66929"/>
                  </a:lnTo>
                  <a:lnTo>
                    <a:pt x="89572" y="97461"/>
                  </a:lnTo>
                  <a:lnTo>
                    <a:pt x="60559" y="132127"/>
                  </a:lnTo>
                  <a:lnTo>
                    <a:pt x="36810" y="170284"/>
                  </a:lnTo>
                  <a:lnTo>
                    <a:pt x="18610" y="211288"/>
                  </a:lnTo>
                  <a:lnTo>
                    <a:pt x="6245" y="254498"/>
                  </a:lnTo>
                  <a:lnTo>
                    <a:pt x="0" y="299270"/>
                  </a:lnTo>
                  <a:lnTo>
                    <a:pt x="160" y="344960"/>
                  </a:lnTo>
                  <a:lnTo>
                    <a:pt x="7011" y="390926"/>
                  </a:lnTo>
                  <a:lnTo>
                    <a:pt x="20838" y="436525"/>
                  </a:lnTo>
                  <a:lnTo>
                    <a:pt x="38394" y="429763"/>
                  </a:lnTo>
                  <a:lnTo>
                    <a:pt x="25213" y="385914"/>
                  </a:lnTo>
                  <a:lnTo>
                    <a:pt x="18822" y="340963"/>
                  </a:lnTo>
                  <a:lnTo>
                    <a:pt x="19213" y="295684"/>
                  </a:lnTo>
                  <a:lnTo>
                    <a:pt x="26380" y="250850"/>
                  </a:lnTo>
                  <a:lnTo>
                    <a:pt x="40316" y="207237"/>
                  </a:lnTo>
                  <a:lnTo>
                    <a:pt x="62431" y="163208"/>
                  </a:lnTo>
                  <a:lnTo>
                    <a:pt x="90559" y="124337"/>
                  </a:lnTo>
                  <a:lnTo>
                    <a:pt x="123888" y="90968"/>
                  </a:lnTo>
                  <a:lnTo>
                    <a:pt x="161606" y="63445"/>
                  </a:lnTo>
                  <a:lnTo>
                    <a:pt x="202902" y="42112"/>
                  </a:lnTo>
                  <a:lnTo>
                    <a:pt x="246963" y="27312"/>
                  </a:lnTo>
                  <a:lnTo>
                    <a:pt x="292978" y="19388"/>
                  </a:lnTo>
                  <a:lnTo>
                    <a:pt x="340135" y="18686"/>
                  </a:lnTo>
                  <a:lnTo>
                    <a:pt x="387622" y="25547"/>
                  </a:lnTo>
                  <a:lnTo>
                    <a:pt x="434627" y="40316"/>
                  </a:lnTo>
                  <a:lnTo>
                    <a:pt x="478657" y="62431"/>
                  </a:lnTo>
                  <a:lnTo>
                    <a:pt x="517528" y="90558"/>
                  </a:lnTo>
                  <a:lnTo>
                    <a:pt x="550897" y="123887"/>
                  </a:lnTo>
                  <a:lnTo>
                    <a:pt x="578420" y="161606"/>
                  </a:lnTo>
                  <a:lnTo>
                    <a:pt x="599753" y="202901"/>
                  </a:lnTo>
                  <a:lnTo>
                    <a:pt x="614553" y="246963"/>
                  </a:lnTo>
                  <a:lnTo>
                    <a:pt x="622476" y="292978"/>
                  </a:lnTo>
                  <a:lnTo>
                    <a:pt x="623179" y="340135"/>
                  </a:lnTo>
                  <a:lnTo>
                    <a:pt x="616318" y="387622"/>
                  </a:lnTo>
                  <a:lnTo>
                    <a:pt x="601549" y="434628"/>
                  </a:lnTo>
                  <a:lnTo>
                    <a:pt x="618984" y="441692"/>
                  </a:lnTo>
                  <a:lnTo>
                    <a:pt x="633787" y="395369"/>
                  </a:lnTo>
                  <a:lnTo>
                    <a:pt x="641400" y="347749"/>
                  </a:lnTo>
                  <a:lnTo>
                    <a:pt x="641815" y="299656"/>
                  </a:lnTo>
                  <a:lnTo>
                    <a:pt x="635026" y="251912"/>
                  </a:lnTo>
                  <a:lnTo>
                    <a:pt x="621027" y="205340"/>
                  </a:lnTo>
                  <a:lnTo>
                    <a:pt x="600691" y="162247"/>
                  </a:lnTo>
                  <a:lnTo>
                    <a:pt x="574936" y="123563"/>
                  </a:lnTo>
                  <a:lnTo>
                    <a:pt x="544404" y="89572"/>
                  </a:lnTo>
                  <a:lnTo>
                    <a:pt x="509738" y="60559"/>
                  </a:lnTo>
                  <a:lnTo>
                    <a:pt x="471581" y="36809"/>
                  </a:lnTo>
                  <a:lnTo>
                    <a:pt x="430577" y="18610"/>
                  </a:lnTo>
                  <a:lnTo>
                    <a:pt x="387367" y="6245"/>
                  </a:lnTo>
                  <a:lnTo>
                    <a:pt x="342596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687682" y="1512315"/>
            <a:ext cx="1604645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>
              <a:lnSpc>
                <a:spcPct val="100000"/>
              </a:lnSpc>
              <a:spcBef>
                <a:spcPts val="100"/>
              </a:spcBef>
              <a:tabLst>
                <a:tab pos="1146810" algn="l"/>
              </a:tabLst>
            </a:pPr>
            <a:r>
              <a:rPr sz="1600" spc="100">
                <a:latin typeface="Gill Sans MT"/>
                <a:cs typeface="Gill Sans MT"/>
              </a:rPr>
              <a:t>50</a:t>
            </a:r>
            <a:r>
              <a:rPr sz="1600">
                <a:latin typeface="Gill Sans MT"/>
                <a:cs typeface="Gill Sans MT"/>
              </a:rPr>
              <a:t>	</a:t>
            </a:r>
            <a:r>
              <a:rPr sz="1600" spc="-25">
                <a:latin typeface="Gill Sans MT"/>
                <a:cs typeface="Gill Sans MT"/>
              </a:rPr>
              <a:t>100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800" spc="9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8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3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60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800" spc="3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3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8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5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100">
                <a:solidFill>
                  <a:srgbClr val="FFFFFF"/>
                </a:solidFill>
                <a:latin typeface="Lucida Sans"/>
                <a:cs typeface="Lucida Sans"/>
              </a:rPr>
              <a:t>TR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9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800" spc="-5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D</a:t>
            </a:r>
            <a:endParaRPr sz="800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387962" y="1386343"/>
            <a:ext cx="4972685" cy="1835785"/>
            <a:chOff x="6387962" y="1386343"/>
            <a:chExt cx="4972685" cy="1835785"/>
          </a:xfrm>
        </p:grpSpPr>
        <p:sp>
          <p:nvSpPr>
            <p:cNvPr id="20" name="object 20"/>
            <p:cNvSpPr/>
            <p:nvPr/>
          </p:nvSpPr>
          <p:spPr>
            <a:xfrm>
              <a:off x="6389550" y="2244708"/>
              <a:ext cx="2148840" cy="822960"/>
            </a:xfrm>
            <a:custGeom>
              <a:avLst/>
              <a:gdLst/>
              <a:ahLst/>
              <a:cxnLst/>
              <a:rect l="l" t="t" r="r" b="b"/>
              <a:pathLst>
                <a:path w="2148840" h="822960">
                  <a:moveTo>
                    <a:pt x="1074420" y="0"/>
                  </a:moveTo>
                  <a:lnTo>
                    <a:pt x="1074420" y="822960"/>
                  </a:lnTo>
                </a:path>
                <a:path w="2148840" h="822960">
                  <a:moveTo>
                    <a:pt x="0" y="487680"/>
                  </a:moveTo>
                  <a:lnTo>
                    <a:pt x="2148840" y="487680"/>
                  </a:lnTo>
                </a:path>
              </a:pathLst>
            </a:custGeom>
            <a:ln w="3175">
              <a:solidFill>
                <a:srgbClr val="2424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72092" y="1386344"/>
              <a:ext cx="641985" cy="441959"/>
            </a:xfrm>
            <a:custGeom>
              <a:avLst/>
              <a:gdLst/>
              <a:ahLst/>
              <a:cxnLst/>
              <a:rect l="l" t="t" r="r" b="b"/>
              <a:pathLst>
                <a:path w="641984" h="441960">
                  <a:moveTo>
                    <a:pt x="342595" y="0"/>
                  </a:moveTo>
                  <a:lnTo>
                    <a:pt x="296905" y="160"/>
                  </a:lnTo>
                  <a:lnTo>
                    <a:pt x="250939" y="7011"/>
                  </a:lnTo>
                  <a:lnTo>
                    <a:pt x="205340" y="20839"/>
                  </a:lnTo>
                  <a:lnTo>
                    <a:pt x="162247" y="41174"/>
                  </a:lnTo>
                  <a:lnTo>
                    <a:pt x="123563" y="66929"/>
                  </a:lnTo>
                  <a:lnTo>
                    <a:pt x="89572" y="97461"/>
                  </a:lnTo>
                  <a:lnTo>
                    <a:pt x="60559" y="132127"/>
                  </a:lnTo>
                  <a:lnTo>
                    <a:pt x="36809" y="170284"/>
                  </a:lnTo>
                  <a:lnTo>
                    <a:pt x="18610" y="211288"/>
                  </a:lnTo>
                  <a:lnTo>
                    <a:pt x="6245" y="254498"/>
                  </a:lnTo>
                  <a:lnTo>
                    <a:pt x="0" y="299270"/>
                  </a:lnTo>
                  <a:lnTo>
                    <a:pt x="160" y="344960"/>
                  </a:lnTo>
                  <a:lnTo>
                    <a:pt x="7011" y="390926"/>
                  </a:lnTo>
                  <a:lnTo>
                    <a:pt x="20839" y="436525"/>
                  </a:lnTo>
                  <a:lnTo>
                    <a:pt x="38393" y="429763"/>
                  </a:lnTo>
                  <a:lnTo>
                    <a:pt x="25212" y="385914"/>
                  </a:lnTo>
                  <a:lnTo>
                    <a:pt x="18821" y="340963"/>
                  </a:lnTo>
                  <a:lnTo>
                    <a:pt x="19212" y="295684"/>
                  </a:lnTo>
                  <a:lnTo>
                    <a:pt x="26379" y="250850"/>
                  </a:lnTo>
                  <a:lnTo>
                    <a:pt x="40316" y="207237"/>
                  </a:lnTo>
                  <a:lnTo>
                    <a:pt x="62431" y="163208"/>
                  </a:lnTo>
                  <a:lnTo>
                    <a:pt x="90558" y="124337"/>
                  </a:lnTo>
                  <a:lnTo>
                    <a:pt x="123887" y="90968"/>
                  </a:lnTo>
                  <a:lnTo>
                    <a:pt x="161606" y="63445"/>
                  </a:lnTo>
                  <a:lnTo>
                    <a:pt x="202901" y="42112"/>
                  </a:lnTo>
                  <a:lnTo>
                    <a:pt x="246962" y="27312"/>
                  </a:lnTo>
                  <a:lnTo>
                    <a:pt x="292977" y="19388"/>
                  </a:lnTo>
                  <a:lnTo>
                    <a:pt x="340134" y="18686"/>
                  </a:lnTo>
                  <a:lnTo>
                    <a:pt x="387621" y="25547"/>
                  </a:lnTo>
                  <a:lnTo>
                    <a:pt x="434627" y="40316"/>
                  </a:lnTo>
                  <a:lnTo>
                    <a:pt x="478656" y="62431"/>
                  </a:lnTo>
                  <a:lnTo>
                    <a:pt x="517527" y="90558"/>
                  </a:lnTo>
                  <a:lnTo>
                    <a:pt x="550896" y="123887"/>
                  </a:lnTo>
                  <a:lnTo>
                    <a:pt x="578419" y="161606"/>
                  </a:lnTo>
                  <a:lnTo>
                    <a:pt x="599752" y="202901"/>
                  </a:lnTo>
                  <a:lnTo>
                    <a:pt x="614552" y="246963"/>
                  </a:lnTo>
                  <a:lnTo>
                    <a:pt x="622476" y="292978"/>
                  </a:lnTo>
                  <a:lnTo>
                    <a:pt x="623179" y="340135"/>
                  </a:lnTo>
                  <a:lnTo>
                    <a:pt x="616317" y="387622"/>
                  </a:lnTo>
                  <a:lnTo>
                    <a:pt x="601548" y="434628"/>
                  </a:lnTo>
                  <a:lnTo>
                    <a:pt x="618984" y="441692"/>
                  </a:lnTo>
                  <a:lnTo>
                    <a:pt x="633786" y="395369"/>
                  </a:lnTo>
                  <a:lnTo>
                    <a:pt x="641399" y="347749"/>
                  </a:lnTo>
                  <a:lnTo>
                    <a:pt x="641815" y="299656"/>
                  </a:lnTo>
                  <a:lnTo>
                    <a:pt x="635026" y="251912"/>
                  </a:lnTo>
                  <a:lnTo>
                    <a:pt x="621026" y="205340"/>
                  </a:lnTo>
                  <a:lnTo>
                    <a:pt x="600691" y="162247"/>
                  </a:lnTo>
                  <a:lnTo>
                    <a:pt x="574936" y="123563"/>
                  </a:lnTo>
                  <a:lnTo>
                    <a:pt x="544404" y="89572"/>
                  </a:lnTo>
                  <a:lnTo>
                    <a:pt x="509738" y="60559"/>
                  </a:lnTo>
                  <a:lnTo>
                    <a:pt x="471581" y="36809"/>
                  </a:lnTo>
                  <a:lnTo>
                    <a:pt x="430576" y="18610"/>
                  </a:lnTo>
                  <a:lnTo>
                    <a:pt x="387367" y="6245"/>
                  </a:lnTo>
                  <a:lnTo>
                    <a:pt x="342595" y="0"/>
                  </a:lnTo>
                  <a:close/>
                </a:path>
              </a:pathLst>
            </a:custGeom>
            <a:solidFill>
              <a:srgbClr val="C8C8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09796" y="1921092"/>
              <a:ext cx="2148840" cy="2286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57944" y="1883663"/>
              <a:ext cx="874776" cy="32613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88879" y="1883663"/>
              <a:ext cx="307848" cy="3261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52888" y="1883663"/>
              <a:ext cx="1036320" cy="3261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57660" y="1386343"/>
              <a:ext cx="641815" cy="44169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209796" y="2244708"/>
              <a:ext cx="2148840" cy="975360"/>
            </a:xfrm>
            <a:custGeom>
              <a:avLst/>
              <a:gdLst/>
              <a:ahLst/>
              <a:cxnLst/>
              <a:rect l="l" t="t" r="r" b="b"/>
              <a:pathLst>
                <a:path w="2148840" h="975360">
                  <a:moveTo>
                    <a:pt x="716280" y="0"/>
                  </a:moveTo>
                  <a:lnTo>
                    <a:pt x="716280" y="975360"/>
                  </a:lnTo>
                </a:path>
                <a:path w="2148840" h="975360">
                  <a:moveTo>
                    <a:pt x="1432560" y="0"/>
                  </a:moveTo>
                  <a:lnTo>
                    <a:pt x="1432560" y="975360"/>
                  </a:lnTo>
                </a:path>
                <a:path w="2148840" h="975360">
                  <a:moveTo>
                    <a:pt x="0" y="487680"/>
                  </a:moveTo>
                  <a:lnTo>
                    <a:pt x="2148840" y="487680"/>
                  </a:lnTo>
                </a:path>
              </a:pathLst>
            </a:custGeom>
            <a:ln w="3175">
              <a:solidFill>
                <a:srgbClr val="2424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610053" y="2310891"/>
            <a:ext cx="633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>
              <a:lnSpc>
                <a:spcPct val="100000"/>
              </a:lnSpc>
              <a:spcBef>
                <a:spcPts val="100"/>
              </a:spcBef>
            </a:pPr>
            <a:r>
              <a:rPr sz="1000" b="1" spc="-10">
                <a:solidFill>
                  <a:srgbClr val="262626"/>
                </a:solidFill>
                <a:latin typeface="Gill Sans MT"/>
                <a:cs typeface="Gill Sans MT"/>
              </a:rPr>
              <a:t>Internet Essentials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49549" y="2310891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155">
              <a:lnSpc>
                <a:spcPct val="100000"/>
              </a:lnSpc>
              <a:spcBef>
                <a:spcPts val="100"/>
              </a:spcBef>
            </a:pPr>
            <a:r>
              <a:rPr sz="1000" b="1" spc="-10">
                <a:solidFill>
                  <a:srgbClr val="262626"/>
                </a:solidFill>
                <a:latin typeface="Gill Sans MT"/>
                <a:cs typeface="Gill Sans MT"/>
              </a:rPr>
              <a:t>Internet Essentials+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99735" y="2798571"/>
            <a:ext cx="824806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latin typeface="Arial"/>
                <a:cs typeface="Arial"/>
              </a:rPr>
              <a:t>$</a:t>
            </a:r>
            <a:r>
              <a:rPr lang="en-US" sz="1000" spc="-10" dirty="0">
                <a:latin typeface="Arial"/>
                <a:cs typeface="Arial"/>
              </a:rPr>
              <a:t>14</a:t>
            </a:r>
            <a:r>
              <a:rPr sz="1000" spc="-10" dirty="0">
                <a:latin typeface="Arial"/>
                <a:cs typeface="Arial"/>
              </a:rPr>
              <a:t>.95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39230" y="2798571"/>
            <a:ext cx="723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>
                <a:latin typeface="Arial"/>
                <a:cs typeface="Arial"/>
              </a:rPr>
              <a:t>$29.95</a:t>
            </a:r>
            <a:r>
              <a:rPr sz="1000" spc="-15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/</a:t>
            </a:r>
            <a:r>
              <a:rPr sz="1000" spc="5">
                <a:latin typeface="Arial"/>
                <a:cs typeface="Arial"/>
              </a:rPr>
              <a:t> </a:t>
            </a:r>
            <a:r>
              <a:rPr sz="1000" spc="-25">
                <a:latin typeface="Arial"/>
                <a:cs typeface="Arial"/>
              </a:rPr>
              <a:t>mo.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250213" y="2310891"/>
            <a:ext cx="12172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algn="ctr">
              <a:lnSpc>
                <a:spcPct val="100000"/>
              </a:lnSpc>
              <a:spcBef>
                <a:spcPts val="100"/>
              </a:spcBef>
              <a:tabLst>
                <a:tab pos="823594" algn="l"/>
              </a:tabLst>
            </a:pPr>
            <a:r>
              <a:rPr sz="1000" b="1" spc="-25">
                <a:solidFill>
                  <a:srgbClr val="262626"/>
                </a:solidFill>
                <a:latin typeface="Gill Sans MT"/>
                <a:cs typeface="Gill Sans MT"/>
              </a:rPr>
              <a:t>NOW</a:t>
            </a:r>
            <a:r>
              <a:rPr sz="1000" b="1">
                <a:solidFill>
                  <a:srgbClr val="262626"/>
                </a:solidFill>
                <a:latin typeface="Gill Sans MT"/>
                <a:cs typeface="Gill Sans MT"/>
              </a:rPr>
              <a:t>	</a:t>
            </a:r>
            <a:r>
              <a:rPr sz="1000" b="1" spc="-25">
                <a:solidFill>
                  <a:srgbClr val="262626"/>
                </a:solidFill>
                <a:latin typeface="Gill Sans MT"/>
                <a:cs typeface="Gill Sans MT"/>
              </a:rPr>
              <a:t>100</a:t>
            </a:r>
            <a:endParaRPr sz="10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tabLst>
                <a:tab pos="823594" algn="l"/>
              </a:tabLst>
            </a:pPr>
            <a:r>
              <a:rPr sz="1000" b="1" spc="-60">
                <a:solidFill>
                  <a:srgbClr val="262626"/>
                </a:solidFill>
                <a:latin typeface="Gill Sans MT"/>
                <a:cs typeface="Gill Sans MT"/>
              </a:rPr>
              <a:t>WiFi</a:t>
            </a:r>
            <a:r>
              <a:rPr sz="1000" b="1" spc="-35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sz="1000" b="1" spc="30">
                <a:solidFill>
                  <a:srgbClr val="262626"/>
                </a:solidFill>
                <a:latin typeface="Gill Sans MT"/>
                <a:cs typeface="Gill Sans MT"/>
              </a:rPr>
              <a:t>Pass</a:t>
            </a:r>
            <a:r>
              <a:rPr sz="1000" b="1">
                <a:solidFill>
                  <a:srgbClr val="262626"/>
                </a:solidFill>
                <a:latin typeface="Gill Sans MT"/>
                <a:cs typeface="Gill Sans MT"/>
              </a:rPr>
              <a:t>	</a:t>
            </a:r>
            <a:r>
              <a:rPr sz="1000" b="1" spc="-20">
                <a:solidFill>
                  <a:srgbClr val="262626"/>
                </a:solidFill>
                <a:latin typeface="Gill Sans MT"/>
                <a:cs typeface="Gill Sans MT"/>
              </a:rPr>
              <a:t>MBPS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790724" y="2310891"/>
            <a:ext cx="3930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1000" b="1" spc="45">
                <a:solidFill>
                  <a:srgbClr val="262626"/>
                </a:solidFill>
                <a:latin typeface="Gill Sans MT"/>
                <a:cs typeface="Gill Sans MT"/>
              </a:rPr>
              <a:t>200</a:t>
            </a:r>
            <a:endParaRPr sz="1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sz="1000" b="1" spc="-20">
                <a:solidFill>
                  <a:srgbClr val="262626"/>
                </a:solidFill>
                <a:latin typeface="Gill Sans MT"/>
                <a:cs typeface="Gill Sans MT"/>
              </a:rPr>
              <a:t>MBPS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19492" y="2798571"/>
            <a:ext cx="4972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00000"/>
              </a:lnSpc>
              <a:spcBef>
                <a:spcPts val="100"/>
              </a:spcBef>
            </a:pPr>
            <a:r>
              <a:rPr sz="1000">
                <a:latin typeface="Arial"/>
                <a:cs typeface="Arial"/>
              </a:rPr>
              <a:t>$20</a:t>
            </a:r>
            <a:r>
              <a:rPr sz="1000" spc="25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/</a:t>
            </a:r>
            <a:r>
              <a:rPr sz="1000" spc="35">
                <a:latin typeface="Arial"/>
                <a:cs typeface="Arial"/>
              </a:rPr>
              <a:t> </a:t>
            </a:r>
            <a:r>
              <a:rPr sz="1000" spc="-25">
                <a:latin typeface="Arial"/>
                <a:cs typeface="Arial"/>
              </a:rPr>
              <a:t>30 </a:t>
            </a:r>
            <a:r>
              <a:rPr sz="1000" spc="-20">
                <a:latin typeface="Arial"/>
                <a:cs typeface="Arial"/>
              </a:rPr>
              <a:t>days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03228" y="2874771"/>
            <a:ext cx="5613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>
                <a:latin typeface="Arial"/>
                <a:cs typeface="Arial"/>
              </a:rPr>
              <a:t>$30</a:t>
            </a:r>
            <a:r>
              <a:rPr sz="1000" spc="20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/</a:t>
            </a:r>
            <a:r>
              <a:rPr sz="1000" spc="25">
                <a:latin typeface="Arial"/>
                <a:cs typeface="Arial"/>
              </a:rPr>
              <a:t> </a:t>
            </a:r>
            <a:r>
              <a:rPr sz="1000" spc="-25">
                <a:latin typeface="Arial"/>
                <a:cs typeface="Arial"/>
              </a:rPr>
              <a:t>mo.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21889" y="2874771"/>
            <a:ext cx="556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>
                <a:latin typeface="Arial"/>
                <a:cs typeface="Arial"/>
              </a:rPr>
              <a:t>$45</a:t>
            </a:r>
            <a:r>
              <a:rPr sz="1000" spc="-5">
                <a:latin typeface="Arial"/>
                <a:cs typeface="Arial"/>
              </a:rPr>
              <a:t> </a:t>
            </a:r>
            <a:r>
              <a:rPr sz="1000">
                <a:latin typeface="Arial"/>
                <a:cs typeface="Arial"/>
              </a:rPr>
              <a:t>/</a:t>
            </a:r>
            <a:r>
              <a:rPr sz="1000" spc="5">
                <a:latin typeface="Arial"/>
                <a:cs typeface="Arial"/>
              </a:rPr>
              <a:t> </a:t>
            </a:r>
            <a:r>
              <a:rPr sz="1000" spc="-25">
                <a:latin typeface="Arial"/>
                <a:cs typeface="Arial"/>
              </a:rPr>
              <a:t>mo.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80520" y="1386342"/>
            <a:ext cx="641815" cy="441693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9438321" y="1478279"/>
            <a:ext cx="1762760" cy="618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4"/>
              </a:lnSpc>
              <a:spcBef>
                <a:spcPts val="100"/>
              </a:spcBef>
            </a:pPr>
            <a:r>
              <a:rPr sz="500" spc="75">
                <a:latin typeface="Lucida Sans"/>
                <a:cs typeface="Lucida Sans"/>
              </a:rPr>
              <a:t>UP</a:t>
            </a:r>
            <a:r>
              <a:rPr sz="500" spc="165">
                <a:latin typeface="Lucida Sans"/>
                <a:cs typeface="Lucida Sans"/>
              </a:rPr>
              <a:t> </a:t>
            </a:r>
            <a:r>
              <a:rPr sz="500" spc="-10">
                <a:latin typeface="Lucida Sans"/>
                <a:cs typeface="Lucida Sans"/>
              </a:rPr>
              <a:t>T</a:t>
            </a:r>
            <a:r>
              <a:rPr sz="500" spc="-55">
                <a:latin typeface="Lucida Sans"/>
                <a:cs typeface="Lucida Sans"/>
              </a:rPr>
              <a:t> </a:t>
            </a:r>
            <a:r>
              <a:rPr sz="500" spc="-60">
                <a:latin typeface="Lucida Sans"/>
                <a:cs typeface="Lucida Sans"/>
              </a:rPr>
              <a:t>O</a:t>
            </a:r>
            <a:endParaRPr sz="500">
              <a:latin typeface="Lucida Sans"/>
              <a:cs typeface="Lucida Sans"/>
            </a:endParaRPr>
          </a:p>
          <a:p>
            <a:pPr marL="24765">
              <a:lnSpc>
                <a:spcPts val="1755"/>
              </a:lnSpc>
              <a:tabLst>
                <a:tab pos="683895" algn="l"/>
                <a:tab pos="1383665" algn="l"/>
              </a:tabLst>
            </a:pPr>
            <a:r>
              <a:rPr sz="1600" spc="100">
                <a:latin typeface="Gill Sans MT"/>
                <a:cs typeface="Gill Sans MT"/>
              </a:rPr>
              <a:t>50</a:t>
            </a:r>
            <a:r>
              <a:rPr sz="1600">
                <a:latin typeface="Gill Sans MT"/>
                <a:cs typeface="Gill Sans MT"/>
              </a:rPr>
              <a:t>	</a:t>
            </a:r>
            <a:r>
              <a:rPr sz="1600" spc="-25">
                <a:latin typeface="Gill Sans MT"/>
                <a:cs typeface="Gill Sans MT"/>
              </a:rPr>
              <a:t>100</a:t>
            </a:r>
            <a:r>
              <a:rPr sz="1600">
                <a:latin typeface="Gill Sans MT"/>
                <a:cs typeface="Gill Sans MT"/>
              </a:rPr>
              <a:t>	</a:t>
            </a:r>
            <a:r>
              <a:rPr sz="1600" spc="130">
                <a:latin typeface="Gill Sans MT"/>
                <a:cs typeface="Gill Sans MT"/>
              </a:rPr>
              <a:t>200</a:t>
            </a:r>
            <a:endParaRPr sz="1600">
              <a:latin typeface="Gill Sans MT"/>
              <a:cs typeface="Gill Sans MT"/>
            </a:endParaRPr>
          </a:p>
          <a:p>
            <a:pPr marL="139700">
              <a:lnSpc>
                <a:spcPct val="100000"/>
              </a:lnSpc>
              <a:spcBef>
                <a:spcPts val="1520"/>
              </a:spcBef>
            </a:pPr>
            <a:r>
              <a:rPr sz="800" spc="140">
                <a:solidFill>
                  <a:srgbClr val="FFFFFF"/>
                </a:solidFill>
                <a:latin typeface="Lucida Sans"/>
                <a:cs typeface="Lucida Sans"/>
              </a:rPr>
              <a:t>FE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8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1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U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8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8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105">
                <a:solidFill>
                  <a:srgbClr val="FFFFFF"/>
                </a:solidFill>
                <a:latin typeface="Lucida Sans"/>
                <a:cs typeface="Lucida Sans"/>
              </a:rPr>
              <a:t>LI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sz="800" spc="-4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800" spc="36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11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2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sz="800" spc="-4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spc="-5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endParaRPr sz="800">
              <a:latin typeface="Lucida Sans"/>
              <a:cs typeface="Lucida San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477862" y="1386343"/>
            <a:ext cx="4764405" cy="4613275"/>
            <a:chOff x="6477862" y="1386343"/>
            <a:chExt cx="4764405" cy="4613275"/>
          </a:xfrm>
        </p:grpSpPr>
        <p:sp>
          <p:nvSpPr>
            <p:cNvPr id="40" name="object 40"/>
            <p:cNvSpPr/>
            <p:nvPr/>
          </p:nvSpPr>
          <p:spPr>
            <a:xfrm>
              <a:off x="9959794" y="1386343"/>
              <a:ext cx="641985" cy="441959"/>
            </a:xfrm>
            <a:custGeom>
              <a:avLst/>
              <a:gdLst/>
              <a:ahLst/>
              <a:cxnLst/>
              <a:rect l="l" t="t" r="r" b="b"/>
              <a:pathLst>
                <a:path w="641984" h="441960">
                  <a:moveTo>
                    <a:pt x="342595" y="0"/>
                  </a:moveTo>
                  <a:lnTo>
                    <a:pt x="296905" y="160"/>
                  </a:lnTo>
                  <a:lnTo>
                    <a:pt x="250939" y="7011"/>
                  </a:lnTo>
                  <a:lnTo>
                    <a:pt x="205340" y="20839"/>
                  </a:lnTo>
                  <a:lnTo>
                    <a:pt x="162247" y="41174"/>
                  </a:lnTo>
                  <a:lnTo>
                    <a:pt x="123563" y="66929"/>
                  </a:lnTo>
                  <a:lnTo>
                    <a:pt x="89572" y="97461"/>
                  </a:lnTo>
                  <a:lnTo>
                    <a:pt x="60559" y="132127"/>
                  </a:lnTo>
                  <a:lnTo>
                    <a:pt x="36809" y="170284"/>
                  </a:lnTo>
                  <a:lnTo>
                    <a:pt x="18610" y="211289"/>
                  </a:lnTo>
                  <a:lnTo>
                    <a:pt x="6245" y="254498"/>
                  </a:lnTo>
                  <a:lnTo>
                    <a:pt x="0" y="299270"/>
                  </a:lnTo>
                  <a:lnTo>
                    <a:pt x="160" y="344960"/>
                  </a:lnTo>
                  <a:lnTo>
                    <a:pt x="7011" y="390926"/>
                  </a:lnTo>
                  <a:lnTo>
                    <a:pt x="20839" y="436525"/>
                  </a:lnTo>
                  <a:lnTo>
                    <a:pt x="38393" y="429763"/>
                  </a:lnTo>
                  <a:lnTo>
                    <a:pt x="25212" y="385915"/>
                  </a:lnTo>
                  <a:lnTo>
                    <a:pt x="18821" y="340964"/>
                  </a:lnTo>
                  <a:lnTo>
                    <a:pt x="19212" y="295684"/>
                  </a:lnTo>
                  <a:lnTo>
                    <a:pt x="26379" y="250850"/>
                  </a:lnTo>
                  <a:lnTo>
                    <a:pt x="40316" y="207237"/>
                  </a:lnTo>
                  <a:lnTo>
                    <a:pt x="62431" y="163208"/>
                  </a:lnTo>
                  <a:lnTo>
                    <a:pt x="90558" y="124337"/>
                  </a:lnTo>
                  <a:lnTo>
                    <a:pt x="123887" y="90968"/>
                  </a:lnTo>
                  <a:lnTo>
                    <a:pt x="161606" y="63446"/>
                  </a:lnTo>
                  <a:lnTo>
                    <a:pt x="202901" y="42112"/>
                  </a:lnTo>
                  <a:lnTo>
                    <a:pt x="246962" y="27312"/>
                  </a:lnTo>
                  <a:lnTo>
                    <a:pt x="292977" y="19389"/>
                  </a:lnTo>
                  <a:lnTo>
                    <a:pt x="340134" y="18686"/>
                  </a:lnTo>
                  <a:lnTo>
                    <a:pt x="387621" y="25547"/>
                  </a:lnTo>
                  <a:lnTo>
                    <a:pt x="434627" y="40316"/>
                  </a:lnTo>
                  <a:lnTo>
                    <a:pt x="478656" y="62431"/>
                  </a:lnTo>
                  <a:lnTo>
                    <a:pt x="517527" y="90558"/>
                  </a:lnTo>
                  <a:lnTo>
                    <a:pt x="550896" y="123887"/>
                  </a:lnTo>
                  <a:lnTo>
                    <a:pt x="578419" y="161606"/>
                  </a:lnTo>
                  <a:lnTo>
                    <a:pt x="599752" y="202901"/>
                  </a:lnTo>
                  <a:lnTo>
                    <a:pt x="614552" y="246963"/>
                  </a:lnTo>
                  <a:lnTo>
                    <a:pt x="622476" y="292978"/>
                  </a:lnTo>
                  <a:lnTo>
                    <a:pt x="623179" y="340135"/>
                  </a:lnTo>
                  <a:lnTo>
                    <a:pt x="616317" y="387622"/>
                  </a:lnTo>
                  <a:lnTo>
                    <a:pt x="601548" y="434628"/>
                  </a:lnTo>
                  <a:lnTo>
                    <a:pt x="618984" y="441693"/>
                  </a:lnTo>
                  <a:lnTo>
                    <a:pt x="633786" y="395369"/>
                  </a:lnTo>
                  <a:lnTo>
                    <a:pt x="641399" y="347749"/>
                  </a:lnTo>
                  <a:lnTo>
                    <a:pt x="641815" y="299656"/>
                  </a:lnTo>
                  <a:lnTo>
                    <a:pt x="635026" y="251913"/>
                  </a:lnTo>
                  <a:lnTo>
                    <a:pt x="621026" y="205341"/>
                  </a:lnTo>
                  <a:lnTo>
                    <a:pt x="600691" y="162248"/>
                  </a:lnTo>
                  <a:lnTo>
                    <a:pt x="574936" y="123564"/>
                  </a:lnTo>
                  <a:lnTo>
                    <a:pt x="544404" y="89572"/>
                  </a:lnTo>
                  <a:lnTo>
                    <a:pt x="509738" y="60559"/>
                  </a:lnTo>
                  <a:lnTo>
                    <a:pt x="471581" y="36810"/>
                  </a:lnTo>
                  <a:lnTo>
                    <a:pt x="430576" y="18610"/>
                  </a:lnTo>
                  <a:lnTo>
                    <a:pt x="387367" y="6245"/>
                  </a:lnTo>
                  <a:lnTo>
                    <a:pt x="342595" y="0"/>
                  </a:lnTo>
                  <a:close/>
                </a:path>
              </a:pathLst>
            </a:custGeom>
            <a:solidFill>
              <a:srgbClr val="5666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479449" y="5326937"/>
              <a:ext cx="4761230" cy="670560"/>
            </a:xfrm>
            <a:custGeom>
              <a:avLst/>
              <a:gdLst/>
              <a:ahLst/>
              <a:cxnLst/>
              <a:rect l="l" t="t" r="r" b="b"/>
              <a:pathLst>
                <a:path w="4761230" h="670560">
                  <a:moveTo>
                    <a:pt x="952186" y="0"/>
                  </a:moveTo>
                  <a:lnTo>
                    <a:pt x="952186" y="670560"/>
                  </a:lnTo>
                </a:path>
                <a:path w="4761230" h="670560">
                  <a:moveTo>
                    <a:pt x="1904372" y="0"/>
                  </a:moveTo>
                  <a:lnTo>
                    <a:pt x="1904372" y="670560"/>
                  </a:lnTo>
                </a:path>
                <a:path w="4761230" h="670560">
                  <a:moveTo>
                    <a:pt x="2856558" y="0"/>
                  </a:moveTo>
                  <a:lnTo>
                    <a:pt x="2856558" y="670560"/>
                  </a:lnTo>
                </a:path>
                <a:path w="4761230" h="670560">
                  <a:moveTo>
                    <a:pt x="3808744" y="0"/>
                  </a:moveTo>
                  <a:lnTo>
                    <a:pt x="3808744" y="670560"/>
                  </a:lnTo>
                </a:path>
                <a:path w="4761230" h="670560">
                  <a:moveTo>
                    <a:pt x="0" y="335280"/>
                  </a:moveTo>
                  <a:lnTo>
                    <a:pt x="4760930" y="335280"/>
                  </a:lnTo>
                </a:path>
              </a:pathLst>
            </a:custGeom>
            <a:ln w="3175">
              <a:solidFill>
                <a:srgbClr val="2424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612420" y="5392420"/>
            <a:ext cx="659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0">
                <a:solidFill>
                  <a:srgbClr val="262626"/>
                </a:solidFill>
                <a:latin typeface="Gill Sans MT"/>
                <a:cs typeface="Gill Sans MT"/>
              </a:rPr>
              <a:t>300</a:t>
            </a:r>
            <a:r>
              <a:rPr sz="1000" b="1" spc="-60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sz="1000" b="1" spc="-20">
                <a:solidFill>
                  <a:srgbClr val="262626"/>
                </a:solidFill>
                <a:latin typeface="Gill Sans MT"/>
                <a:cs typeface="Gill Sans MT"/>
              </a:rPr>
              <a:t>MBPS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76134" y="5392420"/>
            <a:ext cx="57675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65" dirty="0">
                <a:solidFill>
                  <a:srgbClr val="262626"/>
                </a:solidFill>
                <a:latin typeface="Gill Sans MT"/>
                <a:cs typeface="Gill Sans MT"/>
              </a:rPr>
              <a:t>1</a:t>
            </a:r>
            <a:r>
              <a:rPr lang="en-US" sz="1000" b="1" spc="-165" dirty="0">
                <a:solidFill>
                  <a:srgbClr val="262626"/>
                </a:solidFill>
                <a:latin typeface="Gill Sans MT"/>
                <a:cs typeface="Gill Sans MT"/>
              </a:rPr>
              <a:t>.2</a:t>
            </a:r>
            <a:r>
              <a:rPr sz="1000" b="1" spc="-45" dirty="0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sz="1000" b="1" spc="-20" dirty="0">
                <a:solidFill>
                  <a:srgbClr val="262626"/>
                </a:solidFill>
                <a:latin typeface="Gill Sans MT"/>
                <a:cs typeface="Gill Sans MT"/>
              </a:rPr>
              <a:t>GBPS</a:t>
            </a:r>
            <a:endParaRPr sz="1000" dirty="0">
              <a:latin typeface="Gill Sans MT"/>
              <a:cs typeface="Gill Sans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80110" y="5727700"/>
            <a:ext cx="5505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$</a:t>
            </a:r>
            <a:r>
              <a:rPr lang="en-US" sz="1000" dirty="0">
                <a:latin typeface="Arial"/>
                <a:cs typeface="Arial"/>
              </a:rPr>
              <a:t>40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64606" y="5392420"/>
            <a:ext cx="1614170" cy="5129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62025" algn="l"/>
              </a:tabLst>
            </a:pPr>
            <a:r>
              <a:rPr sz="1000" b="1" spc="70" dirty="0">
                <a:solidFill>
                  <a:srgbClr val="262626"/>
                </a:solidFill>
                <a:latin typeface="Gill Sans MT"/>
                <a:cs typeface="Gill Sans MT"/>
              </a:rPr>
              <a:t>500</a:t>
            </a:r>
            <a:r>
              <a:rPr sz="1000" b="1" spc="-60" dirty="0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sz="1000" b="1" spc="-20" dirty="0">
                <a:solidFill>
                  <a:srgbClr val="262626"/>
                </a:solidFill>
                <a:latin typeface="Gill Sans MT"/>
                <a:cs typeface="Gill Sans MT"/>
              </a:rPr>
              <a:t>MBPS</a:t>
            </a:r>
            <a:r>
              <a:rPr sz="1000" b="1" dirty="0">
                <a:solidFill>
                  <a:srgbClr val="262626"/>
                </a:solidFill>
                <a:latin typeface="Gill Sans MT"/>
                <a:cs typeface="Gill Sans MT"/>
              </a:rPr>
              <a:t>	</a:t>
            </a:r>
            <a:r>
              <a:rPr lang="en-US" sz="1000" b="1" spc="-165" dirty="0">
                <a:solidFill>
                  <a:srgbClr val="262626"/>
                </a:solidFill>
                <a:latin typeface="Gill Sans MT"/>
                <a:cs typeface="Gill Sans MT"/>
              </a:rPr>
              <a:t>1</a:t>
            </a:r>
            <a:r>
              <a:rPr lang="en-US" sz="1000" b="1" spc="-45" dirty="0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lang="en-US" sz="1000" b="1" spc="-20" dirty="0">
                <a:solidFill>
                  <a:srgbClr val="262626"/>
                </a:solidFill>
                <a:latin typeface="Gill Sans MT"/>
                <a:cs typeface="Gill Sans MT"/>
              </a:rPr>
              <a:t>GBPS</a:t>
            </a:r>
            <a:endParaRPr sz="10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000" dirty="0">
              <a:latin typeface="Gill Sans MT"/>
              <a:cs typeface="Gill Sans MT"/>
            </a:endParaRPr>
          </a:p>
          <a:p>
            <a:pPr marL="80010">
              <a:lnSpc>
                <a:spcPct val="100000"/>
              </a:lnSpc>
              <a:tabLst>
                <a:tab pos="1029969" algn="l"/>
              </a:tabLst>
            </a:pPr>
            <a:r>
              <a:rPr sz="1000" dirty="0">
                <a:latin typeface="Arial"/>
                <a:cs typeface="Arial"/>
              </a:rPr>
              <a:t>$55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r>
              <a:rPr sz="1000" dirty="0">
                <a:latin typeface="Arial"/>
                <a:cs typeface="Arial"/>
              </a:rPr>
              <a:t>	</a:t>
            </a:r>
            <a:r>
              <a:rPr lang="en-US" sz="1000" dirty="0">
                <a:latin typeface="Arial"/>
                <a:cs typeface="Arial"/>
              </a:rPr>
              <a:t>$70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28732" y="5727700"/>
            <a:ext cx="5664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$</a:t>
            </a:r>
            <a:r>
              <a:rPr lang="en-US" sz="1000" dirty="0">
                <a:latin typeface="Arial"/>
                <a:cs typeface="Arial"/>
              </a:rPr>
              <a:t>85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649409" y="4486057"/>
            <a:ext cx="641985" cy="441959"/>
          </a:xfrm>
          <a:custGeom>
            <a:avLst/>
            <a:gdLst/>
            <a:ahLst/>
            <a:cxnLst/>
            <a:rect l="l" t="t" r="r" b="b"/>
            <a:pathLst>
              <a:path w="641984" h="441960">
                <a:moveTo>
                  <a:pt x="342595" y="0"/>
                </a:moveTo>
                <a:lnTo>
                  <a:pt x="296905" y="160"/>
                </a:lnTo>
                <a:lnTo>
                  <a:pt x="250939" y="7011"/>
                </a:lnTo>
                <a:lnTo>
                  <a:pt x="205340" y="20839"/>
                </a:lnTo>
                <a:lnTo>
                  <a:pt x="162247" y="41174"/>
                </a:lnTo>
                <a:lnTo>
                  <a:pt x="123563" y="66929"/>
                </a:lnTo>
                <a:lnTo>
                  <a:pt x="89572" y="97461"/>
                </a:lnTo>
                <a:lnTo>
                  <a:pt x="60559" y="132127"/>
                </a:lnTo>
                <a:lnTo>
                  <a:pt x="36809" y="170284"/>
                </a:lnTo>
                <a:lnTo>
                  <a:pt x="18610" y="211288"/>
                </a:lnTo>
                <a:lnTo>
                  <a:pt x="6245" y="254498"/>
                </a:lnTo>
                <a:lnTo>
                  <a:pt x="0" y="299269"/>
                </a:lnTo>
                <a:lnTo>
                  <a:pt x="160" y="344959"/>
                </a:lnTo>
                <a:lnTo>
                  <a:pt x="7011" y="390925"/>
                </a:lnTo>
                <a:lnTo>
                  <a:pt x="20839" y="436524"/>
                </a:lnTo>
                <a:lnTo>
                  <a:pt x="38393" y="429763"/>
                </a:lnTo>
                <a:lnTo>
                  <a:pt x="25212" y="385914"/>
                </a:lnTo>
                <a:lnTo>
                  <a:pt x="18821" y="340963"/>
                </a:lnTo>
                <a:lnTo>
                  <a:pt x="19212" y="295684"/>
                </a:lnTo>
                <a:lnTo>
                  <a:pt x="26379" y="250850"/>
                </a:lnTo>
                <a:lnTo>
                  <a:pt x="40316" y="207237"/>
                </a:lnTo>
                <a:lnTo>
                  <a:pt x="62431" y="163207"/>
                </a:lnTo>
                <a:lnTo>
                  <a:pt x="90558" y="124337"/>
                </a:lnTo>
                <a:lnTo>
                  <a:pt x="123887" y="90968"/>
                </a:lnTo>
                <a:lnTo>
                  <a:pt x="161606" y="63445"/>
                </a:lnTo>
                <a:lnTo>
                  <a:pt x="202901" y="42111"/>
                </a:lnTo>
                <a:lnTo>
                  <a:pt x="246962" y="27311"/>
                </a:lnTo>
                <a:lnTo>
                  <a:pt x="292977" y="19388"/>
                </a:lnTo>
                <a:lnTo>
                  <a:pt x="340134" y="18685"/>
                </a:lnTo>
                <a:lnTo>
                  <a:pt x="387621" y="25546"/>
                </a:lnTo>
                <a:lnTo>
                  <a:pt x="434627" y="40316"/>
                </a:lnTo>
                <a:lnTo>
                  <a:pt x="478656" y="62431"/>
                </a:lnTo>
                <a:lnTo>
                  <a:pt x="517527" y="90558"/>
                </a:lnTo>
                <a:lnTo>
                  <a:pt x="550896" y="123887"/>
                </a:lnTo>
                <a:lnTo>
                  <a:pt x="578419" y="161606"/>
                </a:lnTo>
                <a:lnTo>
                  <a:pt x="599752" y="202901"/>
                </a:lnTo>
                <a:lnTo>
                  <a:pt x="614552" y="246962"/>
                </a:lnTo>
                <a:lnTo>
                  <a:pt x="622476" y="292977"/>
                </a:lnTo>
                <a:lnTo>
                  <a:pt x="623179" y="340134"/>
                </a:lnTo>
                <a:lnTo>
                  <a:pt x="616317" y="387621"/>
                </a:lnTo>
                <a:lnTo>
                  <a:pt x="601548" y="434627"/>
                </a:lnTo>
                <a:lnTo>
                  <a:pt x="618984" y="441692"/>
                </a:lnTo>
                <a:lnTo>
                  <a:pt x="633786" y="395369"/>
                </a:lnTo>
                <a:lnTo>
                  <a:pt x="641399" y="347749"/>
                </a:lnTo>
                <a:lnTo>
                  <a:pt x="641814" y="299656"/>
                </a:lnTo>
                <a:lnTo>
                  <a:pt x="635026" y="251912"/>
                </a:lnTo>
                <a:lnTo>
                  <a:pt x="621026" y="205340"/>
                </a:lnTo>
                <a:lnTo>
                  <a:pt x="600691" y="162247"/>
                </a:lnTo>
                <a:lnTo>
                  <a:pt x="574936" y="123563"/>
                </a:lnTo>
                <a:lnTo>
                  <a:pt x="544404" y="89572"/>
                </a:lnTo>
                <a:lnTo>
                  <a:pt x="509738" y="60559"/>
                </a:lnTo>
                <a:lnTo>
                  <a:pt x="471581" y="36809"/>
                </a:lnTo>
                <a:lnTo>
                  <a:pt x="430576" y="18610"/>
                </a:lnTo>
                <a:lnTo>
                  <a:pt x="387367" y="6245"/>
                </a:lnTo>
                <a:lnTo>
                  <a:pt x="342595" y="0"/>
                </a:lnTo>
                <a:close/>
              </a:path>
            </a:pathLst>
          </a:custGeom>
          <a:solidFill>
            <a:srgbClr val="B43F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777890" y="4612132"/>
            <a:ext cx="3911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30">
                <a:latin typeface="Gill Sans MT"/>
                <a:cs typeface="Gill Sans MT"/>
              </a:rPr>
              <a:t>300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582237" y="4486057"/>
            <a:ext cx="641985" cy="441959"/>
          </a:xfrm>
          <a:custGeom>
            <a:avLst/>
            <a:gdLst/>
            <a:ahLst/>
            <a:cxnLst/>
            <a:rect l="l" t="t" r="r" b="b"/>
            <a:pathLst>
              <a:path w="641984" h="441960">
                <a:moveTo>
                  <a:pt x="342595" y="0"/>
                </a:moveTo>
                <a:lnTo>
                  <a:pt x="296905" y="160"/>
                </a:lnTo>
                <a:lnTo>
                  <a:pt x="250939" y="7011"/>
                </a:lnTo>
                <a:lnTo>
                  <a:pt x="205340" y="20839"/>
                </a:lnTo>
                <a:lnTo>
                  <a:pt x="162247" y="41174"/>
                </a:lnTo>
                <a:lnTo>
                  <a:pt x="123563" y="66929"/>
                </a:lnTo>
                <a:lnTo>
                  <a:pt x="89572" y="97461"/>
                </a:lnTo>
                <a:lnTo>
                  <a:pt x="60559" y="132127"/>
                </a:lnTo>
                <a:lnTo>
                  <a:pt x="36809" y="170284"/>
                </a:lnTo>
                <a:lnTo>
                  <a:pt x="18610" y="211288"/>
                </a:lnTo>
                <a:lnTo>
                  <a:pt x="6245" y="254498"/>
                </a:lnTo>
                <a:lnTo>
                  <a:pt x="0" y="299269"/>
                </a:lnTo>
                <a:lnTo>
                  <a:pt x="160" y="344959"/>
                </a:lnTo>
                <a:lnTo>
                  <a:pt x="7011" y="390925"/>
                </a:lnTo>
                <a:lnTo>
                  <a:pt x="20839" y="436524"/>
                </a:lnTo>
                <a:lnTo>
                  <a:pt x="38393" y="429763"/>
                </a:lnTo>
                <a:lnTo>
                  <a:pt x="25212" y="385914"/>
                </a:lnTo>
                <a:lnTo>
                  <a:pt x="18821" y="340963"/>
                </a:lnTo>
                <a:lnTo>
                  <a:pt x="19212" y="295684"/>
                </a:lnTo>
                <a:lnTo>
                  <a:pt x="26379" y="250850"/>
                </a:lnTo>
                <a:lnTo>
                  <a:pt x="40316" y="207237"/>
                </a:lnTo>
                <a:lnTo>
                  <a:pt x="62431" y="163207"/>
                </a:lnTo>
                <a:lnTo>
                  <a:pt x="90558" y="124337"/>
                </a:lnTo>
                <a:lnTo>
                  <a:pt x="123887" y="90968"/>
                </a:lnTo>
                <a:lnTo>
                  <a:pt x="161606" y="63445"/>
                </a:lnTo>
                <a:lnTo>
                  <a:pt x="202901" y="42111"/>
                </a:lnTo>
                <a:lnTo>
                  <a:pt x="246963" y="27311"/>
                </a:lnTo>
                <a:lnTo>
                  <a:pt x="292978" y="19388"/>
                </a:lnTo>
                <a:lnTo>
                  <a:pt x="340135" y="18685"/>
                </a:lnTo>
                <a:lnTo>
                  <a:pt x="387622" y="25546"/>
                </a:lnTo>
                <a:lnTo>
                  <a:pt x="434628" y="40316"/>
                </a:lnTo>
                <a:lnTo>
                  <a:pt x="478657" y="62431"/>
                </a:lnTo>
                <a:lnTo>
                  <a:pt x="517528" y="90558"/>
                </a:lnTo>
                <a:lnTo>
                  <a:pt x="550896" y="123887"/>
                </a:lnTo>
                <a:lnTo>
                  <a:pt x="578419" y="161606"/>
                </a:lnTo>
                <a:lnTo>
                  <a:pt x="599752" y="202901"/>
                </a:lnTo>
                <a:lnTo>
                  <a:pt x="614552" y="246962"/>
                </a:lnTo>
                <a:lnTo>
                  <a:pt x="622476" y="292977"/>
                </a:lnTo>
                <a:lnTo>
                  <a:pt x="623179" y="340134"/>
                </a:lnTo>
                <a:lnTo>
                  <a:pt x="616317" y="387621"/>
                </a:lnTo>
                <a:lnTo>
                  <a:pt x="601548" y="434627"/>
                </a:lnTo>
                <a:lnTo>
                  <a:pt x="618985" y="441692"/>
                </a:lnTo>
                <a:lnTo>
                  <a:pt x="633787" y="395369"/>
                </a:lnTo>
                <a:lnTo>
                  <a:pt x="641399" y="347749"/>
                </a:lnTo>
                <a:lnTo>
                  <a:pt x="641815" y="299656"/>
                </a:lnTo>
                <a:lnTo>
                  <a:pt x="635026" y="251912"/>
                </a:lnTo>
                <a:lnTo>
                  <a:pt x="621026" y="205340"/>
                </a:lnTo>
                <a:lnTo>
                  <a:pt x="600691" y="162247"/>
                </a:lnTo>
                <a:lnTo>
                  <a:pt x="574936" y="123563"/>
                </a:lnTo>
                <a:lnTo>
                  <a:pt x="544404" y="89572"/>
                </a:lnTo>
                <a:lnTo>
                  <a:pt x="509738" y="60559"/>
                </a:lnTo>
                <a:lnTo>
                  <a:pt x="471581" y="36809"/>
                </a:lnTo>
                <a:lnTo>
                  <a:pt x="430576" y="18610"/>
                </a:lnTo>
                <a:lnTo>
                  <a:pt x="387367" y="6245"/>
                </a:lnTo>
                <a:lnTo>
                  <a:pt x="342595" y="0"/>
                </a:lnTo>
                <a:close/>
              </a:path>
            </a:pathLst>
          </a:custGeom>
          <a:solidFill>
            <a:srgbClr val="9E34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711512" y="4612132"/>
            <a:ext cx="3898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20">
                <a:latin typeface="Gill Sans MT"/>
                <a:cs typeface="Gill Sans MT"/>
              </a:rPr>
              <a:t>500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529177" y="4486056"/>
            <a:ext cx="641985" cy="441959"/>
          </a:xfrm>
          <a:custGeom>
            <a:avLst/>
            <a:gdLst/>
            <a:ahLst/>
            <a:cxnLst/>
            <a:rect l="l" t="t" r="r" b="b"/>
            <a:pathLst>
              <a:path w="641984" h="441960">
                <a:moveTo>
                  <a:pt x="342595" y="0"/>
                </a:moveTo>
                <a:lnTo>
                  <a:pt x="296905" y="160"/>
                </a:lnTo>
                <a:lnTo>
                  <a:pt x="250939" y="7011"/>
                </a:lnTo>
                <a:lnTo>
                  <a:pt x="205340" y="20839"/>
                </a:lnTo>
                <a:lnTo>
                  <a:pt x="162247" y="41174"/>
                </a:lnTo>
                <a:lnTo>
                  <a:pt x="123563" y="66929"/>
                </a:lnTo>
                <a:lnTo>
                  <a:pt x="89572" y="97461"/>
                </a:lnTo>
                <a:lnTo>
                  <a:pt x="60559" y="132127"/>
                </a:lnTo>
                <a:lnTo>
                  <a:pt x="36809" y="170284"/>
                </a:lnTo>
                <a:lnTo>
                  <a:pt x="18610" y="211288"/>
                </a:lnTo>
                <a:lnTo>
                  <a:pt x="6245" y="254498"/>
                </a:lnTo>
                <a:lnTo>
                  <a:pt x="0" y="299270"/>
                </a:lnTo>
                <a:lnTo>
                  <a:pt x="160" y="344960"/>
                </a:lnTo>
                <a:lnTo>
                  <a:pt x="7011" y="390926"/>
                </a:lnTo>
                <a:lnTo>
                  <a:pt x="20839" y="436525"/>
                </a:lnTo>
                <a:lnTo>
                  <a:pt x="38393" y="429763"/>
                </a:lnTo>
                <a:lnTo>
                  <a:pt x="25212" y="385914"/>
                </a:lnTo>
                <a:lnTo>
                  <a:pt x="18821" y="340963"/>
                </a:lnTo>
                <a:lnTo>
                  <a:pt x="19212" y="295684"/>
                </a:lnTo>
                <a:lnTo>
                  <a:pt x="26379" y="250850"/>
                </a:lnTo>
                <a:lnTo>
                  <a:pt x="40316" y="207237"/>
                </a:lnTo>
                <a:lnTo>
                  <a:pt x="62431" y="163207"/>
                </a:lnTo>
                <a:lnTo>
                  <a:pt x="90558" y="124337"/>
                </a:lnTo>
                <a:lnTo>
                  <a:pt x="123887" y="90968"/>
                </a:lnTo>
                <a:lnTo>
                  <a:pt x="161606" y="63445"/>
                </a:lnTo>
                <a:lnTo>
                  <a:pt x="202901" y="42111"/>
                </a:lnTo>
                <a:lnTo>
                  <a:pt x="246962" y="27311"/>
                </a:lnTo>
                <a:lnTo>
                  <a:pt x="292977" y="19388"/>
                </a:lnTo>
                <a:lnTo>
                  <a:pt x="340134" y="18685"/>
                </a:lnTo>
                <a:lnTo>
                  <a:pt x="387621" y="25546"/>
                </a:lnTo>
                <a:lnTo>
                  <a:pt x="434627" y="40316"/>
                </a:lnTo>
                <a:lnTo>
                  <a:pt x="478656" y="62431"/>
                </a:lnTo>
                <a:lnTo>
                  <a:pt x="517527" y="90558"/>
                </a:lnTo>
                <a:lnTo>
                  <a:pt x="550896" y="123887"/>
                </a:lnTo>
                <a:lnTo>
                  <a:pt x="578419" y="161606"/>
                </a:lnTo>
                <a:lnTo>
                  <a:pt x="599752" y="202901"/>
                </a:lnTo>
                <a:lnTo>
                  <a:pt x="614552" y="246963"/>
                </a:lnTo>
                <a:lnTo>
                  <a:pt x="622476" y="292978"/>
                </a:lnTo>
                <a:lnTo>
                  <a:pt x="623179" y="340135"/>
                </a:lnTo>
                <a:lnTo>
                  <a:pt x="616317" y="387622"/>
                </a:lnTo>
                <a:lnTo>
                  <a:pt x="601548" y="434628"/>
                </a:lnTo>
                <a:lnTo>
                  <a:pt x="618984" y="441692"/>
                </a:lnTo>
                <a:lnTo>
                  <a:pt x="633786" y="395369"/>
                </a:lnTo>
                <a:lnTo>
                  <a:pt x="641399" y="347749"/>
                </a:lnTo>
                <a:lnTo>
                  <a:pt x="641814" y="299656"/>
                </a:lnTo>
                <a:lnTo>
                  <a:pt x="635026" y="251912"/>
                </a:lnTo>
                <a:lnTo>
                  <a:pt x="621026" y="205340"/>
                </a:lnTo>
                <a:lnTo>
                  <a:pt x="600691" y="162247"/>
                </a:lnTo>
                <a:lnTo>
                  <a:pt x="574936" y="123563"/>
                </a:lnTo>
                <a:lnTo>
                  <a:pt x="544404" y="89572"/>
                </a:lnTo>
                <a:lnTo>
                  <a:pt x="509738" y="60559"/>
                </a:lnTo>
                <a:lnTo>
                  <a:pt x="471581" y="36809"/>
                </a:lnTo>
                <a:lnTo>
                  <a:pt x="430576" y="18610"/>
                </a:lnTo>
                <a:lnTo>
                  <a:pt x="387367" y="6245"/>
                </a:lnTo>
                <a:lnTo>
                  <a:pt x="342595" y="0"/>
                </a:lnTo>
                <a:close/>
              </a:path>
            </a:pathLst>
          </a:custGeom>
          <a:solidFill>
            <a:srgbClr val="872B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493841" y="4486056"/>
            <a:ext cx="641985" cy="441959"/>
          </a:xfrm>
          <a:custGeom>
            <a:avLst/>
            <a:gdLst/>
            <a:ahLst/>
            <a:cxnLst/>
            <a:rect l="l" t="t" r="r" b="b"/>
            <a:pathLst>
              <a:path w="641984" h="441960">
                <a:moveTo>
                  <a:pt x="342596" y="0"/>
                </a:moveTo>
                <a:lnTo>
                  <a:pt x="296906" y="160"/>
                </a:lnTo>
                <a:lnTo>
                  <a:pt x="250940" y="7011"/>
                </a:lnTo>
                <a:lnTo>
                  <a:pt x="205341" y="20839"/>
                </a:lnTo>
                <a:lnTo>
                  <a:pt x="162248" y="41174"/>
                </a:lnTo>
                <a:lnTo>
                  <a:pt x="123564" y="66929"/>
                </a:lnTo>
                <a:lnTo>
                  <a:pt x="89572" y="97461"/>
                </a:lnTo>
                <a:lnTo>
                  <a:pt x="60559" y="132127"/>
                </a:lnTo>
                <a:lnTo>
                  <a:pt x="36810" y="170284"/>
                </a:lnTo>
                <a:lnTo>
                  <a:pt x="18610" y="211288"/>
                </a:lnTo>
                <a:lnTo>
                  <a:pt x="6245" y="254498"/>
                </a:lnTo>
                <a:lnTo>
                  <a:pt x="0" y="299270"/>
                </a:lnTo>
                <a:lnTo>
                  <a:pt x="160" y="344960"/>
                </a:lnTo>
                <a:lnTo>
                  <a:pt x="7011" y="390926"/>
                </a:lnTo>
                <a:lnTo>
                  <a:pt x="20839" y="436525"/>
                </a:lnTo>
                <a:lnTo>
                  <a:pt x="38394" y="429763"/>
                </a:lnTo>
                <a:lnTo>
                  <a:pt x="25213" y="385914"/>
                </a:lnTo>
                <a:lnTo>
                  <a:pt x="18821" y="340963"/>
                </a:lnTo>
                <a:lnTo>
                  <a:pt x="19212" y="295684"/>
                </a:lnTo>
                <a:lnTo>
                  <a:pt x="26379" y="250850"/>
                </a:lnTo>
                <a:lnTo>
                  <a:pt x="40316" y="207237"/>
                </a:lnTo>
                <a:lnTo>
                  <a:pt x="62431" y="163207"/>
                </a:lnTo>
                <a:lnTo>
                  <a:pt x="90558" y="124337"/>
                </a:lnTo>
                <a:lnTo>
                  <a:pt x="123887" y="90968"/>
                </a:lnTo>
                <a:lnTo>
                  <a:pt x="161606" y="63445"/>
                </a:lnTo>
                <a:lnTo>
                  <a:pt x="202901" y="42111"/>
                </a:lnTo>
                <a:lnTo>
                  <a:pt x="246963" y="27311"/>
                </a:lnTo>
                <a:lnTo>
                  <a:pt x="292978" y="19388"/>
                </a:lnTo>
                <a:lnTo>
                  <a:pt x="340135" y="18685"/>
                </a:lnTo>
                <a:lnTo>
                  <a:pt x="387622" y="25546"/>
                </a:lnTo>
                <a:lnTo>
                  <a:pt x="434628" y="40316"/>
                </a:lnTo>
                <a:lnTo>
                  <a:pt x="478657" y="62431"/>
                </a:lnTo>
                <a:lnTo>
                  <a:pt x="517528" y="90558"/>
                </a:lnTo>
                <a:lnTo>
                  <a:pt x="550896" y="123887"/>
                </a:lnTo>
                <a:lnTo>
                  <a:pt x="578419" y="161606"/>
                </a:lnTo>
                <a:lnTo>
                  <a:pt x="599752" y="202901"/>
                </a:lnTo>
                <a:lnTo>
                  <a:pt x="614552" y="246963"/>
                </a:lnTo>
                <a:lnTo>
                  <a:pt x="622476" y="292978"/>
                </a:lnTo>
                <a:lnTo>
                  <a:pt x="623179" y="340135"/>
                </a:lnTo>
                <a:lnTo>
                  <a:pt x="616317" y="387622"/>
                </a:lnTo>
                <a:lnTo>
                  <a:pt x="601548" y="434628"/>
                </a:lnTo>
                <a:lnTo>
                  <a:pt x="618985" y="441692"/>
                </a:lnTo>
                <a:lnTo>
                  <a:pt x="633787" y="395369"/>
                </a:lnTo>
                <a:lnTo>
                  <a:pt x="641399" y="347749"/>
                </a:lnTo>
                <a:lnTo>
                  <a:pt x="641815" y="299656"/>
                </a:lnTo>
                <a:lnTo>
                  <a:pt x="635026" y="251912"/>
                </a:lnTo>
                <a:lnTo>
                  <a:pt x="621026" y="205340"/>
                </a:lnTo>
                <a:lnTo>
                  <a:pt x="600691" y="162247"/>
                </a:lnTo>
                <a:lnTo>
                  <a:pt x="574936" y="123563"/>
                </a:lnTo>
                <a:lnTo>
                  <a:pt x="544404" y="89572"/>
                </a:lnTo>
                <a:lnTo>
                  <a:pt x="509738" y="60559"/>
                </a:lnTo>
                <a:lnTo>
                  <a:pt x="471581" y="36809"/>
                </a:lnTo>
                <a:lnTo>
                  <a:pt x="430577" y="18610"/>
                </a:lnTo>
                <a:lnTo>
                  <a:pt x="387367" y="6245"/>
                </a:lnTo>
                <a:lnTo>
                  <a:pt x="342596" y="0"/>
                </a:lnTo>
                <a:close/>
              </a:path>
            </a:pathLst>
          </a:custGeom>
          <a:solidFill>
            <a:srgbClr val="702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9614396" y="4617229"/>
            <a:ext cx="37668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Gill Sans MT"/>
                <a:cs typeface="Gill Sans MT"/>
              </a:rPr>
              <a:t>1</a:t>
            </a:r>
            <a:r>
              <a:rPr lang="en-US" sz="1600" spc="-95" dirty="0">
                <a:latin typeface="Gill Sans MT"/>
                <a:cs typeface="Gill Sans MT"/>
              </a:rPr>
              <a:t>.2</a:t>
            </a:r>
            <a:r>
              <a:rPr sz="1600" spc="-95" dirty="0">
                <a:latin typeface="Gill Sans MT"/>
                <a:cs typeface="Gill Sans MT"/>
              </a:rPr>
              <a:t>G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439626" y="4486055"/>
            <a:ext cx="641985" cy="441959"/>
          </a:xfrm>
          <a:custGeom>
            <a:avLst/>
            <a:gdLst/>
            <a:ahLst/>
            <a:cxnLst/>
            <a:rect l="l" t="t" r="r" b="b"/>
            <a:pathLst>
              <a:path w="641984" h="441960">
                <a:moveTo>
                  <a:pt x="342596" y="0"/>
                </a:moveTo>
                <a:lnTo>
                  <a:pt x="296905" y="160"/>
                </a:lnTo>
                <a:lnTo>
                  <a:pt x="250939" y="7011"/>
                </a:lnTo>
                <a:lnTo>
                  <a:pt x="205340" y="20839"/>
                </a:lnTo>
                <a:lnTo>
                  <a:pt x="162248" y="41174"/>
                </a:lnTo>
                <a:lnTo>
                  <a:pt x="123563" y="66929"/>
                </a:lnTo>
                <a:lnTo>
                  <a:pt x="89572" y="97461"/>
                </a:lnTo>
                <a:lnTo>
                  <a:pt x="60559" y="132127"/>
                </a:lnTo>
                <a:lnTo>
                  <a:pt x="36810" y="170284"/>
                </a:lnTo>
                <a:lnTo>
                  <a:pt x="18610" y="211289"/>
                </a:lnTo>
                <a:lnTo>
                  <a:pt x="6245" y="254498"/>
                </a:lnTo>
                <a:lnTo>
                  <a:pt x="0" y="299270"/>
                </a:lnTo>
                <a:lnTo>
                  <a:pt x="160" y="344960"/>
                </a:lnTo>
                <a:lnTo>
                  <a:pt x="7011" y="390926"/>
                </a:lnTo>
                <a:lnTo>
                  <a:pt x="20838" y="436525"/>
                </a:lnTo>
                <a:lnTo>
                  <a:pt x="38394" y="429763"/>
                </a:lnTo>
                <a:lnTo>
                  <a:pt x="25213" y="385915"/>
                </a:lnTo>
                <a:lnTo>
                  <a:pt x="18822" y="340964"/>
                </a:lnTo>
                <a:lnTo>
                  <a:pt x="19213" y="295684"/>
                </a:lnTo>
                <a:lnTo>
                  <a:pt x="26380" y="250850"/>
                </a:lnTo>
                <a:lnTo>
                  <a:pt x="40316" y="207237"/>
                </a:lnTo>
                <a:lnTo>
                  <a:pt x="62431" y="163208"/>
                </a:lnTo>
                <a:lnTo>
                  <a:pt x="90559" y="124337"/>
                </a:lnTo>
                <a:lnTo>
                  <a:pt x="123888" y="90969"/>
                </a:lnTo>
                <a:lnTo>
                  <a:pt x="161606" y="63446"/>
                </a:lnTo>
                <a:lnTo>
                  <a:pt x="202901" y="42112"/>
                </a:lnTo>
                <a:lnTo>
                  <a:pt x="246963" y="27312"/>
                </a:lnTo>
                <a:lnTo>
                  <a:pt x="292978" y="19389"/>
                </a:lnTo>
                <a:lnTo>
                  <a:pt x="340135" y="18686"/>
                </a:lnTo>
                <a:lnTo>
                  <a:pt x="387622" y="25548"/>
                </a:lnTo>
                <a:lnTo>
                  <a:pt x="434627" y="40317"/>
                </a:lnTo>
                <a:lnTo>
                  <a:pt x="478657" y="62432"/>
                </a:lnTo>
                <a:lnTo>
                  <a:pt x="517528" y="90559"/>
                </a:lnTo>
                <a:lnTo>
                  <a:pt x="550896" y="123888"/>
                </a:lnTo>
                <a:lnTo>
                  <a:pt x="578419" y="161606"/>
                </a:lnTo>
                <a:lnTo>
                  <a:pt x="599752" y="202902"/>
                </a:lnTo>
                <a:lnTo>
                  <a:pt x="614553" y="246963"/>
                </a:lnTo>
                <a:lnTo>
                  <a:pt x="622476" y="292978"/>
                </a:lnTo>
                <a:lnTo>
                  <a:pt x="623179" y="340135"/>
                </a:lnTo>
                <a:lnTo>
                  <a:pt x="616318" y="387623"/>
                </a:lnTo>
                <a:lnTo>
                  <a:pt x="601549" y="434628"/>
                </a:lnTo>
                <a:lnTo>
                  <a:pt x="618984" y="441693"/>
                </a:lnTo>
                <a:lnTo>
                  <a:pt x="633787" y="395369"/>
                </a:lnTo>
                <a:lnTo>
                  <a:pt x="641399" y="347750"/>
                </a:lnTo>
                <a:lnTo>
                  <a:pt x="641815" y="299657"/>
                </a:lnTo>
                <a:lnTo>
                  <a:pt x="635026" y="251913"/>
                </a:lnTo>
                <a:lnTo>
                  <a:pt x="621027" y="205341"/>
                </a:lnTo>
                <a:lnTo>
                  <a:pt x="600691" y="162248"/>
                </a:lnTo>
                <a:lnTo>
                  <a:pt x="574936" y="123564"/>
                </a:lnTo>
                <a:lnTo>
                  <a:pt x="544404" y="89572"/>
                </a:lnTo>
                <a:lnTo>
                  <a:pt x="509738" y="60559"/>
                </a:lnTo>
                <a:lnTo>
                  <a:pt x="471581" y="36810"/>
                </a:lnTo>
                <a:lnTo>
                  <a:pt x="430577" y="18610"/>
                </a:lnTo>
                <a:lnTo>
                  <a:pt x="387367" y="6245"/>
                </a:lnTo>
                <a:lnTo>
                  <a:pt x="342596" y="0"/>
                </a:lnTo>
                <a:close/>
              </a:path>
            </a:pathLst>
          </a:custGeom>
          <a:solidFill>
            <a:srgbClr val="691D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0618114" y="4612132"/>
            <a:ext cx="2908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latin typeface="Gill Sans MT"/>
                <a:cs typeface="Gill Sans MT"/>
              </a:rPr>
              <a:t>2G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378776" y="5068316"/>
            <a:ext cx="782320" cy="1155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>
                <a:solidFill>
                  <a:srgbClr val="FFFFFF"/>
                </a:solidFill>
                <a:latin typeface="Lucida Sans"/>
                <a:cs typeface="Lucida Sans"/>
              </a:rPr>
              <a:t>*</a:t>
            </a:r>
            <a:r>
              <a:rPr sz="550" spc="2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550">
                <a:solidFill>
                  <a:srgbClr val="FFFFFF"/>
                </a:solidFill>
                <a:latin typeface="Lucida Sans"/>
                <a:cs typeface="Lucida Sans"/>
              </a:rPr>
              <a:t>Promo</a:t>
            </a:r>
            <a:r>
              <a:rPr sz="550" spc="1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550">
                <a:solidFill>
                  <a:srgbClr val="FFFFFF"/>
                </a:solidFill>
                <a:latin typeface="Lucida Sans"/>
                <a:cs typeface="Lucida Sans"/>
              </a:rPr>
              <a:t>pricing</a:t>
            </a:r>
            <a:r>
              <a:rPr sz="550" spc="15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550" spc="-10">
                <a:solidFill>
                  <a:srgbClr val="FFFFFF"/>
                </a:solidFill>
                <a:latin typeface="Lucida Sans"/>
                <a:cs typeface="Lucida Sans"/>
              </a:rPr>
              <a:t>listed</a:t>
            </a:r>
            <a:endParaRPr sz="550">
              <a:latin typeface="Lucida Sans"/>
              <a:cs typeface="Lucida San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538636A-AD82-4AE2-492F-0F0598B93D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32E8AB8-42E2-2166-71AE-8A062920EDF1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Something for Everyone</a:t>
            </a:r>
          </a:p>
        </p:txBody>
      </p:sp>
      <p:pic>
        <p:nvPicPr>
          <p:cNvPr id="62" name="object 7">
            <a:extLst>
              <a:ext uri="{FF2B5EF4-FFF2-40B4-BE49-F238E27FC236}">
                <a16:creationId xmlns:a16="http://schemas.microsoft.com/office/drawing/2014/main" id="{EE426848-03E6-A202-BF35-8BA788002CBC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sp>
        <p:nvSpPr>
          <p:cNvPr id="63" name="object 56">
            <a:extLst>
              <a:ext uri="{FF2B5EF4-FFF2-40B4-BE49-F238E27FC236}">
                <a16:creationId xmlns:a16="http://schemas.microsoft.com/office/drawing/2014/main" id="{DBEFC6A6-BAFB-0A93-5747-008F5F474D04}"/>
              </a:ext>
            </a:extLst>
          </p:cNvPr>
          <p:cNvSpPr txBox="1"/>
          <p:nvPr/>
        </p:nvSpPr>
        <p:spPr>
          <a:xfrm>
            <a:off x="8717200" y="4616282"/>
            <a:ext cx="2489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95" dirty="0">
                <a:latin typeface="Gill Sans MT"/>
                <a:cs typeface="Gill Sans MT"/>
              </a:rPr>
              <a:t>1G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64" name="object 43">
            <a:extLst>
              <a:ext uri="{FF2B5EF4-FFF2-40B4-BE49-F238E27FC236}">
                <a16:creationId xmlns:a16="http://schemas.microsoft.com/office/drawing/2014/main" id="{C2A006E3-4B44-32CB-3D9E-BDD267141C91}"/>
              </a:ext>
            </a:extLst>
          </p:cNvPr>
          <p:cNvSpPr txBox="1"/>
          <p:nvPr/>
        </p:nvSpPr>
        <p:spPr>
          <a:xfrm>
            <a:off x="10451155" y="5382409"/>
            <a:ext cx="57675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b="1" spc="-165" dirty="0">
                <a:solidFill>
                  <a:srgbClr val="262626"/>
                </a:solidFill>
                <a:latin typeface="Gill Sans MT"/>
                <a:cs typeface="Gill Sans MT"/>
              </a:rPr>
              <a:t>2</a:t>
            </a:r>
            <a:r>
              <a:rPr sz="1000" b="1" spc="-45" dirty="0">
                <a:solidFill>
                  <a:srgbClr val="262626"/>
                </a:solidFill>
                <a:latin typeface="Gill Sans MT"/>
                <a:cs typeface="Gill Sans MT"/>
              </a:rPr>
              <a:t> </a:t>
            </a:r>
            <a:r>
              <a:rPr sz="1000" b="1" spc="-20" dirty="0">
                <a:solidFill>
                  <a:srgbClr val="262626"/>
                </a:solidFill>
                <a:latin typeface="Gill Sans MT"/>
                <a:cs typeface="Gill Sans MT"/>
              </a:rPr>
              <a:t>GBPS</a:t>
            </a:r>
            <a:endParaRPr sz="1000" dirty="0">
              <a:latin typeface="Gill Sans MT"/>
              <a:cs typeface="Gill Sans MT"/>
            </a:endParaRPr>
          </a:p>
        </p:txBody>
      </p:sp>
      <p:sp>
        <p:nvSpPr>
          <p:cNvPr id="65" name="object 47">
            <a:extLst>
              <a:ext uri="{FF2B5EF4-FFF2-40B4-BE49-F238E27FC236}">
                <a16:creationId xmlns:a16="http://schemas.microsoft.com/office/drawing/2014/main" id="{DA050BBC-D5A7-3D3A-161C-1BFCD1750048}"/>
              </a:ext>
            </a:extLst>
          </p:cNvPr>
          <p:cNvSpPr txBox="1"/>
          <p:nvPr/>
        </p:nvSpPr>
        <p:spPr>
          <a:xfrm>
            <a:off x="10477408" y="5716618"/>
            <a:ext cx="56642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$</a:t>
            </a:r>
            <a:r>
              <a:rPr lang="en-US" sz="1000" dirty="0">
                <a:latin typeface="Arial"/>
                <a:cs typeface="Arial"/>
              </a:rPr>
              <a:t>95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/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mo.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1B53A-DD5F-924C-424A-1D6C40B7D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8" t="2265" r="9704" b="2854"/>
          <a:stretch/>
        </p:blipFill>
        <p:spPr>
          <a:xfrm>
            <a:off x="786236" y="1674717"/>
            <a:ext cx="729057" cy="84597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91EAE6C-E8ED-5115-7774-00D685F74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236" y="4173175"/>
            <a:ext cx="768326" cy="768326"/>
          </a:xfrm>
          <a:prstGeom prst="rect">
            <a:avLst/>
          </a:prstGeom>
        </p:spPr>
      </p:pic>
      <p:sp>
        <p:nvSpPr>
          <p:cNvPr id="15" name="Freeform 34">
            <a:extLst>
              <a:ext uri="{FF2B5EF4-FFF2-40B4-BE49-F238E27FC236}">
                <a16:creationId xmlns:a16="http://schemas.microsoft.com/office/drawing/2014/main" id="{C03EC484-6C70-88F4-F30A-8787944B1755}"/>
              </a:ext>
            </a:extLst>
          </p:cNvPr>
          <p:cNvSpPr/>
          <p:nvPr/>
        </p:nvSpPr>
        <p:spPr>
          <a:xfrm>
            <a:off x="922620" y="5343707"/>
            <a:ext cx="532324" cy="532324"/>
          </a:xfrm>
          <a:custGeom>
            <a:avLst/>
            <a:gdLst>
              <a:gd name="connsiteX0" fmla="*/ 373448 w 490605"/>
              <a:gd name="connsiteY0" fmla="*/ 490538 h 490537"/>
              <a:gd name="connsiteX1" fmla="*/ 332491 w 490605"/>
              <a:gd name="connsiteY1" fmla="*/ 481965 h 490537"/>
              <a:gd name="connsiteX2" fmla="*/ 9593 w 490605"/>
              <a:gd name="connsiteY2" fmla="*/ 162878 h 490537"/>
              <a:gd name="connsiteX3" fmla="*/ 31501 w 490605"/>
              <a:gd name="connsiteY3" fmla="*/ 50483 h 490537"/>
              <a:gd name="connsiteX4" fmla="*/ 69601 w 490605"/>
              <a:gd name="connsiteY4" fmla="*/ 19050 h 490537"/>
              <a:gd name="connsiteX5" fmla="*/ 122941 w 490605"/>
              <a:gd name="connsiteY5" fmla="*/ 5715 h 490537"/>
              <a:gd name="connsiteX6" fmla="*/ 170566 w 490605"/>
              <a:gd name="connsiteY6" fmla="*/ 44768 h 490537"/>
              <a:gd name="connsiteX7" fmla="*/ 180091 w 490605"/>
              <a:gd name="connsiteY7" fmla="*/ 62865 h 490537"/>
              <a:gd name="connsiteX8" fmla="*/ 183901 w 490605"/>
              <a:gd name="connsiteY8" fmla="*/ 69532 h 490537"/>
              <a:gd name="connsiteX9" fmla="*/ 212476 w 490605"/>
              <a:gd name="connsiteY9" fmla="*/ 120015 h 490537"/>
              <a:gd name="connsiteX10" fmla="*/ 224858 w 490605"/>
              <a:gd name="connsiteY10" fmla="*/ 186690 h 490537"/>
              <a:gd name="connsiteX11" fmla="*/ 187711 w 490605"/>
              <a:gd name="connsiteY11" fmla="*/ 220027 h 490537"/>
              <a:gd name="connsiteX12" fmla="*/ 274388 w 490605"/>
              <a:gd name="connsiteY12" fmla="*/ 305753 h 490537"/>
              <a:gd name="connsiteX13" fmla="*/ 304868 w 490605"/>
              <a:gd name="connsiteY13" fmla="*/ 270510 h 490537"/>
              <a:gd name="connsiteX14" fmla="*/ 366781 w 490605"/>
              <a:gd name="connsiteY14" fmla="*/ 276225 h 490537"/>
              <a:gd name="connsiteX15" fmla="*/ 382973 w 490605"/>
              <a:gd name="connsiteY15" fmla="*/ 284798 h 490537"/>
              <a:gd name="connsiteX16" fmla="*/ 454411 w 490605"/>
              <a:gd name="connsiteY16" fmla="*/ 324803 h 490537"/>
              <a:gd name="connsiteX17" fmla="*/ 488701 w 490605"/>
              <a:gd name="connsiteY17" fmla="*/ 371475 h 490537"/>
              <a:gd name="connsiteX18" fmla="*/ 488701 w 490605"/>
              <a:gd name="connsiteY18" fmla="*/ 371475 h 490537"/>
              <a:gd name="connsiteX19" fmla="*/ 477271 w 490605"/>
              <a:gd name="connsiteY19" fmla="*/ 421958 h 490537"/>
              <a:gd name="connsiteX20" fmla="*/ 442028 w 490605"/>
              <a:gd name="connsiteY20" fmla="*/ 462915 h 490537"/>
              <a:gd name="connsiteX21" fmla="*/ 373448 w 490605"/>
              <a:gd name="connsiteY21" fmla="*/ 490538 h 490537"/>
              <a:gd name="connsiteX22" fmla="*/ 110558 w 490605"/>
              <a:gd name="connsiteY22" fmla="*/ 46672 h 490537"/>
              <a:gd name="connsiteX23" fmla="*/ 95318 w 490605"/>
              <a:gd name="connsiteY23" fmla="*/ 53340 h 490537"/>
              <a:gd name="connsiteX24" fmla="*/ 61028 w 490605"/>
              <a:gd name="connsiteY24" fmla="*/ 81915 h 490537"/>
              <a:gd name="connsiteX25" fmla="*/ 49598 w 490605"/>
              <a:gd name="connsiteY25" fmla="*/ 147638 h 490537"/>
              <a:gd name="connsiteX26" fmla="*/ 348683 w 490605"/>
              <a:gd name="connsiteY26" fmla="*/ 441960 h 490537"/>
              <a:gd name="connsiteX27" fmla="*/ 410596 w 490605"/>
              <a:gd name="connsiteY27" fmla="*/ 430530 h 490537"/>
              <a:gd name="connsiteX28" fmla="*/ 441076 w 490605"/>
              <a:gd name="connsiteY28" fmla="*/ 394335 h 490537"/>
              <a:gd name="connsiteX29" fmla="*/ 444886 w 490605"/>
              <a:gd name="connsiteY29" fmla="*/ 378143 h 490537"/>
              <a:gd name="connsiteX30" fmla="*/ 430598 w 490605"/>
              <a:gd name="connsiteY30" fmla="*/ 360045 h 490537"/>
              <a:gd name="connsiteX31" fmla="*/ 360113 w 490605"/>
              <a:gd name="connsiteY31" fmla="*/ 320993 h 490537"/>
              <a:gd name="connsiteX32" fmla="*/ 343921 w 490605"/>
              <a:gd name="connsiteY32" fmla="*/ 312420 h 490537"/>
              <a:gd name="connsiteX33" fmla="*/ 321061 w 490605"/>
              <a:gd name="connsiteY33" fmla="*/ 307658 h 490537"/>
              <a:gd name="connsiteX34" fmla="*/ 311536 w 490605"/>
              <a:gd name="connsiteY34" fmla="*/ 323850 h 490537"/>
              <a:gd name="connsiteX35" fmla="*/ 311536 w 490605"/>
              <a:gd name="connsiteY35" fmla="*/ 324803 h 490537"/>
              <a:gd name="connsiteX36" fmla="*/ 310583 w 490605"/>
              <a:gd name="connsiteY36" fmla="*/ 327660 h 490537"/>
              <a:gd name="connsiteX37" fmla="*/ 289628 w 490605"/>
              <a:gd name="connsiteY37" fmla="*/ 350520 h 490537"/>
              <a:gd name="connsiteX38" fmla="*/ 252481 w 490605"/>
              <a:gd name="connsiteY38" fmla="*/ 343853 h 490537"/>
              <a:gd name="connsiteX39" fmla="*/ 145801 w 490605"/>
              <a:gd name="connsiteY39" fmla="*/ 238125 h 490537"/>
              <a:gd name="connsiteX40" fmla="*/ 139133 w 490605"/>
              <a:gd name="connsiteY40" fmla="*/ 201930 h 490537"/>
              <a:gd name="connsiteX41" fmla="*/ 162946 w 490605"/>
              <a:gd name="connsiteY41" fmla="*/ 180975 h 490537"/>
              <a:gd name="connsiteX42" fmla="*/ 165803 w 490605"/>
              <a:gd name="connsiteY42" fmla="*/ 180023 h 490537"/>
              <a:gd name="connsiteX43" fmla="*/ 181996 w 490605"/>
              <a:gd name="connsiteY43" fmla="*/ 169545 h 490537"/>
              <a:gd name="connsiteX44" fmla="*/ 173423 w 490605"/>
              <a:gd name="connsiteY44" fmla="*/ 142875 h 490537"/>
              <a:gd name="connsiteX45" fmla="*/ 141991 w 490605"/>
              <a:gd name="connsiteY45" fmla="*/ 87630 h 490537"/>
              <a:gd name="connsiteX46" fmla="*/ 138181 w 490605"/>
              <a:gd name="connsiteY46" fmla="*/ 80963 h 490537"/>
              <a:gd name="connsiteX47" fmla="*/ 129608 w 490605"/>
              <a:gd name="connsiteY47" fmla="*/ 63818 h 490537"/>
              <a:gd name="connsiteX48" fmla="*/ 110558 w 490605"/>
              <a:gd name="connsiteY48" fmla="*/ 46672 h 490537"/>
              <a:gd name="connsiteX49" fmla="*/ 110558 w 490605"/>
              <a:gd name="connsiteY49" fmla="*/ 46672 h 490537"/>
              <a:gd name="connsiteX50" fmla="*/ 181043 w 490605"/>
              <a:gd name="connsiteY50" fmla="*/ 211455 h 490537"/>
              <a:gd name="connsiteX51" fmla="*/ 181043 w 490605"/>
              <a:gd name="connsiteY51" fmla="*/ 211455 h 490537"/>
              <a:gd name="connsiteX52" fmla="*/ 181043 w 490605"/>
              <a:gd name="connsiteY52" fmla="*/ 211455 h 490537"/>
              <a:gd name="connsiteX53" fmla="*/ 411548 w 490605"/>
              <a:gd name="connsiteY53" fmla="*/ 183833 h 490537"/>
              <a:gd name="connsiteX54" fmla="*/ 381068 w 490605"/>
              <a:gd name="connsiteY54" fmla="*/ 111443 h 490537"/>
              <a:gd name="connsiteX55" fmla="*/ 307726 w 490605"/>
              <a:gd name="connsiteY55" fmla="*/ 80963 h 490537"/>
              <a:gd name="connsiteX56" fmla="*/ 306773 w 490605"/>
              <a:gd name="connsiteY56" fmla="*/ 80963 h 490537"/>
              <a:gd name="connsiteX57" fmla="*/ 306773 w 490605"/>
              <a:gd name="connsiteY57" fmla="*/ 123825 h 490537"/>
              <a:gd name="connsiteX58" fmla="*/ 349636 w 490605"/>
              <a:gd name="connsiteY58" fmla="*/ 140970 h 490537"/>
              <a:gd name="connsiteX59" fmla="*/ 367733 w 490605"/>
              <a:gd name="connsiteY59" fmla="*/ 183833 h 490537"/>
              <a:gd name="connsiteX60" fmla="*/ 411548 w 490605"/>
              <a:gd name="connsiteY60" fmla="*/ 183833 h 490537"/>
              <a:gd name="connsiteX61" fmla="*/ 490606 w 490605"/>
              <a:gd name="connsiteY61" fmla="*/ 183833 h 490537"/>
              <a:gd name="connsiteX62" fmla="*/ 436313 w 490605"/>
              <a:gd name="connsiteY62" fmla="*/ 53340 h 490537"/>
              <a:gd name="connsiteX63" fmla="*/ 305821 w 490605"/>
              <a:gd name="connsiteY63" fmla="*/ 0 h 490537"/>
              <a:gd name="connsiteX64" fmla="*/ 304868 w 490605"/>
              <a:gd name="connsiteY64" fmla="*/ 0 h 490537"/>
              <a:gd name="connsiteX65" fmla="*/ 304868 w 490605"/>
              <a:gd name="connsiteY65" fmla="*/ 42863 h 490537"/>
              <a:gd name="connsiteX66" fmla="*/ 304868 w 490605"/>
              <a:gd name="connsiteY66" fmla="*/ 42863 h 490537"/>
              <a:gd name="connsiteX67" fmla="*/ 405833 w 490605"/>
              <a:gd name="connsiteY67" fmla="*/ 83820 h 490537"/>
              <a:gd name="connsiteX68" fmla="*/ 447743 w 490605"/>
              <a:gd name="connsiteY68" fmla="*/ 183833 h 490537"/>
              <a:gd name="connsiteX69" fmla="*/ 490606 w 490605"/>
              <a:gd name="connsiteY69" fmla="*/ 183833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90605" h="490537">
                <a:moveTo>
                  <a:pt x="373448" y="490538"/>
                </a:moveTo>
                <a:cubicBezTo>
                  <a:pt x="360113" y="490538"/>
                  <a:pt x="345826" y="487680"/>
                  <a:pt x="332491" y="481965"/>
                </a:cubicBezTo>
                <a:cubicBezTo>
                  <a:pt x="181043" y="420053"/>
                  <a:pt x="72458" y="313373"/>
                  <a:pt x="9593" y="162878"/>
                </a:cubicBezTo>
                <a:cubicBezTo>
                  <a:pt x="-8504" y="120968"/>
                  <a:pt x="-884" y="80963"/>
                  <a:pt x="31501" y="50483"/>
                </a:cubicBezTo>
                <a:cubicBezTo>
                  <a:pt x="44836" y="38100"/>
                  <a:pt x="58171" y="27622"/>
                  <a:pt x="69601" y="19050"/>
                </a:cubicBezTo>
                <a:cubicBezTo>
                  <a:pt x="86746" y="6667"/>
                  <a:pt x="104843" y="1905"/>
                  <a:pt x="122941" y="5715"/>
                </a:cubicBezTo>
                <a:cubicBezTo>
                  <a:pt x="141991" y="10478"/>
                  <a:pt x="159136" y="23813"/>
                  <a:pt x="170566" y="44768"/>
                </a:cubicBezTo>
                <a:cubicBezTo>
                  <a:pt x="173423" y="50483"/>
                  <a:pt x="177233" y="56197"/>
                  <a:pt x="180091" y="62865"/>
                </a:cubicBezTo>
                <a:lnTo>
                  <a:pt x="183901" y="69532"/>
                </a:lnTo>
                <a:cubicBezTo>
                  <a:pt x="192473" y="86678"/>
                  <a:pt x="201998" y="104775"/>
                  <a:pt x="212476" y="120015"/>
                </a:cubicBezTo>
                <a:cubicBezTo>
                  <a:pt x="232478" y="150495"/>
                  <a:pt x="230573" y="173355"/>
                  <a:pt x="224858" y="186690"/>
                </a:cubicBezTo>
                <a:cubicBezTo>
                  <a:pt x="220096" y="198120"/>
                  <a:pt x="209618" y="212408"/>
                  <a:pt x="187711" y="220027"/>
                </a:cubicBezTo>
                <a:cubicBezTo>
                  <a:pt x="213428" y="251460"/>
                  <a:pt x="242003" y="280035"/>
                  <a:pt x="274388" y="305753"/>
                </a:cubicBezTo>
                <a:cubicBezTo>
                  <a:pt x="282008" y="284798"/>
                  <a:pt x="295343" y="275273"/>
                  <a:pt x="304868" y="270510"/>
                </a:cubicBezTo>
                <a:cubicBezTo>
                  <a:pt x="317251" y="264795"/>
                  <a:pt x="338206" y="260985"/>
                  <a:pt x="366781" y="276225"/>
                </a:cubicBezTo>
                <a:lnTo>
                  <a:pt x="382973" y="284798"/>
                </a:lnTo>
                <a:cubicBezTo>
                  <a:pt x="405833" y="297180"/>
                  <a:pt x="430598" y="310515"/>
                  <a:pt x="454411" y="324803"/>
                </a:cubicBezTo>
                <a:cubicBezTo>
                  <a:pt x="472508" y="335280"/>
                  <a:pt x="484891" y="352425"/>
                  <a:pt x="488701" y="371475"/>
                </a:cubicBezTo>
                <a:lnTo>
                  <a:pt x="488701" y="371475"/>
                </a:lnTo>
                <a:cubicBezTo>
                  <a:pt x="492511" y="389573"/>
                  <a:pt x="488701" y="407670"/>
                  <a:pt x="477271" y="421958"/>
                </a:cubicBezTo>
                <a:cubicBezTo>
                  <a:pt x="466793" y="436245"/>
                  <a:pt x="455363" y="450533"/>
                  <a:pt x="442028" y="462915"/>
                </a:cubicBezTo>
                <a:cubicBezTo>
                  <a:pt x="422026" y="481013"/>
                  <a:pt x="398213" y="490538"/>
                  <a:pt x="373448" y="490538"/>
                </a:cubicBezTo>
                <a:close/>
                <a:moveTo>
                  <a:pt x="110558" y="46672"/>
                </a:moveTo>
                <a:cubicBezTo>
                  <a:pt x="105796" y="46672"/>
                  <a:pt x="101033" y="48578"/>
                  <a:pt x="95318" y="53340"/>
                </a:cubicBezTo>
                <a:cubicBezTo>
                  <a:pt x="84841" y="60960"/>
                  <a:pt x="72458" y="70485"/>
                  <a:pt x="61028" y="81915"/>
                </a:cubicBezTo>
                <a:cubicBezTo>
                  <a:pt x="41978" y="100013"/>
                  <a:pt x="38168" y="121920"/>
                  <a:pt x="49598" y="147638"/>
                </a:cubicBezTo>
                <a:cubicBezTo>
                  <a:pt x="107701" y="285750"/>
                  <a:pt x="208666" y="384810"/>
                  <a:pt x="348683" y="441960"/>
                </a:cubicBezTo>
                <a:cubicBezTo>
                  <a:pt x="372496" y="451485"/>
                  <a:pt x="392498" y="448628"/>
                  <a:pt x="410596" y="430530"/>
                </a:cubicBezTo>
                <a:cubicBezTo>
                  <a:pt x="422026" y="419100"/>
                  <a:pt x="432503" y="405765"/>
                  <a:pt x="441076" y="394335"/>
                </a:cubicBezTo>
                <a:cubicBezTo>
                  <a:pt x="444886" y="389573"/>
                  <a:pt x="445838" y="383858"/>
                  <a:pt x="444886" y="378143"/>
                </a:cubicBezTo>
                <a:cubicBezTo>
                  <a:pt x="442981" y="370523"/>
                  <a:pt x="438218" y="363855"/>
                  <a:pt x="430598" y="360045"/>
                </a:cubicBezTo>
                <a:cubicBezTo>
                  <a:pt x="407738" y="346710"/>
                  <a:pt x="383926" y="333375"/>
                  <a:pt x="360113" y="320993"/>
                </a:cubicBezTo>
                <a:lnTo>
                  <a:pt x="343921" y="312420"/>
                </a:lnTo>
                <a:cubicBezTo>
                  <a:pt x="334396" y="307658"/>
                  <a:pt x="325823" y="305753"/>
                  <a:pt x="321061" y="307658"/>
                </a:cubicBezTo>
                <a:cubicBezTo>
                  <a:pt x="316298" y="309563"/>
                  <a:pt x="313441" y="315278"/>
                  <a:pt x="311536" y="323850"/>
                </a:cubicBezTo>
                <a:lnTo>
                  <a:pt x="311536" y="324803"/>
                </a:lnTo>
                <a:lnTo>
                  <a:pt x="310583" y="327660"/>
                </a:lnTo>
                <a:cubicBezTo>
                  <a:pt x="307726" y="338138"/>
                  <a:pt x="300106" y="346710"/>
                  <a:pt x="289628" y="350520"/>
                </a:cubicBezTo>
                <a:cubicBezTo>
                  <a:pt x="277246" y="355283"/>
                  <a:pt x="262958" y="352425"/>
                  <a:pt x="252481" y="343853"/>
                </a:cubicBezTo>
                <a:cubicBezTo>
                  <a:pt x="212476" y="312420"/>
                  <a:pt x="177233" y="278130"/>
                  <a:pt x="145801" y="238125"/>
                </a:cubicBezTo>
                <a:cubicBezTo>
                  <a:pt x="137228" y="227648"/>
                  <a:pt x="134371" y="214313"/>
                  <a:pt x="139133" y="201930"/>
                </a:cubicBezTo>
                <a:cubicBezTo>
                  <a:pt x="142943" y="191453"/>
                  <a:pt x="151516" y="183833"/>
                  <a:pt x="162946" y="180975"/>
                </a:cubicBezTo>
                <a:lnTo>
                  <a:pt x="165803" y="180023"/>
                </a:lnTo>
                <a:cubicBezTo>
                  <a:pt x="172471" y="179070"/>
                  <a:pt x="180091" y="175260"/>
                  <a:pt x="181996" y="169545"/>
                </a:cubicBezTo>
                <a:cubicBezTo>
                  <a:pt x="183901" y="163830"/>
                  <a:pt x="181043" y="153353"/>
                  <a:pt x="173423" y="142875"/>
                </a:cubicBezTo>
                <a:cubicBezTo>
                  <a:pt x="161041" y="124778"/>
                  <a:pt x="151516" y="106680"/>
                  <a:pt x="141991" y="87630"/>
                </a:cubicBezTo>
                <a:lnTo>
                  <a:pt x="138181" y="80963"/>
                </a:lnTo>
                <a:cubicBezTo>
                  <a:pt x="135323" y="75248"/>
                  <a:pt x="132466" y="69532"/>
                  <a:pt x="129608" y="63818"/>
                </a:cubicBezTo>
                <a:cubicBezTo>
                  <a:pt x="123893" y="54293"/>
                  <a:pt x="117226" y="47625"/>
                  <a:pt x="110558" y="46672"/>
                </a:cubicBezTo>
                <a:cubicBezTo>
                  <a:pt x="112463" y="46672"/>
                  <a:pt x="111511" y="46672"/>
                  <a:pt x="110558" y="46672"/>
                </a:cubicBezTo>
                <a:close/>
                <a:moveTo>
                  <a:pt x="181043" y="211455"/>
                </a:moveTo>
                <a:cubicBezTo>
                  <a:pt x="181043" y="211455"/>
                  <a:pt x="181043" y="211455"/>
                  <a:pt x="181043" y="211455"/>
                </a:cubicBezTo>
                <a:cubicBezTo>
                  <a:pt x="181043" y="211455"/>
                  <a:pt x="181043" y="211455"/>
                  <a:pt x="181043" y="211455"/>
                </a:cubicBezTo>
                <a:close/>
                <a:moveTo>
                  <a:pt x="411548" y="183833"/>
                </a:moveTo>
                <a:cubicBezTo>
                  <a:pt x="411548" y="156210"/>
                  <a:pt x="401071" y="130493"/>
                  <a:pt x="381068" y="111443"/>
                </a:cubicBezTo>
                <a:cubicBezTo>
                  <a:pt x="361066" y="92393"/>
                  <a:pt x="335348" y="80963"/>
                  <a:pt x="307726" y="80963"/>
                </a:cubicBezTo>
                <a:cubicBezTo>
                  <a:pt x="307726" y="80963"/>
                  <a:pt x="307726" y="80963"/>
                  <a:pt x="306773" y="80963"/>
                </a:cubicBezTo>
                <a:lnTo>
                  <a:pt x="306773" y="123825"/>
                </a:lnTo>
                <a:cubicBezTo>
                  <a:pt x="322966" y="123825"/>
                  <a:pt x="338206" y="129540"/>
                  <a:pt x="349636" y="140970"/>
                </a:cubicBezTo>
                <a:cubicBezTo>
                  <a:pt x="361066" y="152400"/>
                  <a:pt x="367733" y="167640"/>
                  <a:pt x="367733" y="183833"/>
                </a:cubicBezTo>
                <a:lnTo>
                  <a:pt x="411548" y="183833"/>
                </a:lnTo>
                <a:close/>
                <a:moveTo>
                  <a:pt x="490606" y="183833"/>
                </a:moveTo>
                <a:cubicBezTo>
                  <a:pt x="490606" y="134303"/>
                  <a:pt x="471556" y="88582"/>
                  <a:pt x="436313" y="53340"/>
                </a:cubicBezTo>
                <a:cubicBezTo>
                  <a:pt x="401071" y="19050"/>
                  <a:pt x="355351" y="0"/>
                  <a:pt x="305821" y="0"/>
                </a:cubicBezTo>
                <a:cubicBezTo>
                  <a:pt x="305821" y="0"/>
                  <a:pt x="305821" y="0"/>
                  <a:pt x="304868" y="0"/>
                </a:cubicBezTo>
                <a:lnTo>
                  <a:pt x="304868" y="42863"/>
                </a:lnTo>
                <a:cubicBezTo>
                  <a:pt x="304868" y="42863"/>
                  <a:pt x="304868" y="42863"/>
                  <a:pt x="304868" y="42863"/>
                </a:cubicBezTo>
                <a:cubicBezTo>
                  <a:pt x="342968" y="42863"/>
                  <a:pt x="378211" y="57150"/>
                  <a:pt x="405833" y="83820"/>
                </a:cubicBezTo>
                <a:cubicBezTo>
                  <a:pt x="432503" y="110490"/>
                  <a:pt x="447743" y="145733"/>
                  <a:pt x="447743" y="183833"/>
                </a:cubicBezTo>
                <a:lnTo>
                  <a:pt x="490606" y="18383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 descr="Store with solid fill">
            <a:extLst>
              <a:ext uri="{FF2B5EF4-FFF2-40B4-BE49-F238E27FC236}">
                <a16:creationId xmlns:a16="http://schemas.microsoft.com/office/drawing/2014/main" id="{A78AB356-3CBA-362B-286C-F60105DAB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236" y="2817560"/>
            <a:ext cx="780551" cy="7805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45C755-E1A1-52CA-04C3-B29F6F9D484C}"/>
              </a:ext>
            </a:extLst>
          </p:cNvPr>
          <p:cNvSpPr txBox="1"/>
          <p:nvPr/>
        </p:nvSpPr>
        <p:spPr>
          <a:xfrm>
            <a:off x="1725311" y="1563390"/>
            <a:ext cx="2519851" cy="104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commitment to every customer:</a:t>
            </a:r>
          </a:p>
          <a:p>
            <a:pPr marL="252146" lvl="2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Respect your time</a:t>
            </a:r>
          </a:p>
          <a:p>
            <a:pPr marL="252146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Simplify your experience</a:t>
            </a:r>
          </a:p>
          <a:p>
            <a:pPr marL="252146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things right if we fall short</a:t>
            </a:r>
          </a:p>
          <a:p>
            <a:pPr marL="252146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30-day money-back guarantee for our Xfinity TV service</a:t>
            </a:r>
          </a:p>
          <a:p>
            <a:pPr marL="252146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Two-hour appointment windows</a:t>
            </a:r>
            <a:endParaRPr lang="en-US" sz="882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D94877-CD5D-1FF2-C48B-5B1C4B920837}"/>
              </a:ext>
            </a:extLst>
          </p:cNvPr>
          <p:cNvSpPr txBox="1"/>
          <p:nvPr/>
        </p:nvSpPr>
        <p:spPr>
          <a:xfrm>
            <a:off x="4364579" y="1563390"/>
            <a:ext cx="2517289" cy="90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more than a dozen other ways to contact us including chat, text, email, phone, retail </a:t>
            </a:r>
            <a:r>
              <a:rPr lang="en-US" sz="882">
                <a:solidFill>
                  <a:schemeClr val="tx1">
                    <a:lumMod val="75000"/>
                    <a:lumOff val="25000"/>
                  </a:schemeClr>
                </a:solidFill>
              </a:rPr>
              <a:t>and on </a:t>
            </a: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or other online forums.</a:t>
            </a:r>
          </a:p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offer 10 language options including American Sign Language.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D585BF-B439-D9C2-8F83-B7CCB04068F5}"/>
              </a:ext>
            </a:extLst>
          </p:cNvPr>
          <p:cNvCxnSpPr>
            <a:cxnSpLocks/>
          </p:cNvCxnSpPr>
          <p:nvPr/>
        </p:nvCxnSpPr>
        <p:spPr>
          <a:xfrm>
            <a:off x="818835" y="2728085"/>
            <a:ext cx="615122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1079CE-6A4F-D82B-B7B2-928B412928B9}"/>
              </a:ext>
            </a:extLst>
          </p:cNvPr>
          <p:cNvSpPr txBox="1"/>
          <p:nvPr/>
        </p:nvSpPr>
        <p:spPr>
          <a:xfrm>
            <a:off x="1725311" y="5414365"/>
            <a:ext cx="5184429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 algn="l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Care Agents available 24/7 at (1-800-Xfinity).</a:t>
            </a:r>
          </a:p>
          <a:p>
            <a:pPr algn="l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0973B1-1639-6541-48A1-2033753AE221}"/>
              </a:ext>
            </a:extLst>
          </p:cNvPr>
          <p:cNvCxnSpPr>
            <a:cxnSpLocks/>
          </p:cNvCxnSpPr>
          <p:nvPr/>
        </p:nvCxnSpPr>
        <p:spPr>
          <a:xfrm>
            <a:off x="818835" y="3965776"/>
            <a:ext cx="61479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7CFBE5D-7973-B37E-D7B8-A0C0B8DFF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3471" y="1"/>
            <a:ext cx="4193131" cy="685799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04A9BB-4A80-ABF6-0E5B-4BF2A7A7995B}"/>
              </a:ext>
            </a:extLst>
          </p:cNvPr>
          <p:cNvCxnSpPr>
            <a:cxnSpLocks/>
          </p:cNvCxnSpPr>
          <p:nvPr/>
        </p:nvCxnSpPr>
        <p:spPr>
          <a:xfrm>
            <a:off x="818835" y="5148556"/>
            <a:ext cx="61479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7C83B7D-EB2F-6081-60E2-93D315EF71B2}"/>
              </a:ext>
            </a:extLst>
          </p:cNvPr>
          <p:cNvSpPr txBox="1"/>
          <p:nvPr/>
        </p:nvSpPr>
        <p:spPr>
          <a:xfrm>
            <a:off x="1725310" y="4311796"/>
            <a:ext cx="5192028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Xfinity App allows customers to manage all aspects of their account 24/7 on their own including reviewing account information, troubleshooting, monitor a technician arrival time, request a call from customer care, and more.</a:t>
            </a:r>
            <a:endParaRPr lang="en-US" sz="176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400F7B-7763-C5B8-5F61-DD19E5F7CA80}"/>
              </a:ext>
            </a:extLst>
          </p:cNvPr>
          <p:cNvSpPr txBox="1"/>
          <p:nvPr/>
        </p:nvSpPr>
        <p:spPr>
          <a:xfrm>
            <a:off x="1725311" y="2811614"/>
            <a:ext cx="251728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your local Xfinity Store to demo the latest products, pick up and exchange your equipment, pay bills, or subscribe to services.</a:t>
            </a:r>
          </a:p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convenient Xfinity Store locations:</a:t>
            </a:r>
          </a:p>
          <a:p>
            <a:pPr marL="252146" lvl="2" indent="-96656">
              <a:buFont typeface="Arial" panose="020B0604020202020204" pitchFamily="34" charset="0"/>
              <a:buChar char="•"/>
            </a:pPr>
            <a:r>
              <a:rPr lang="fr-FR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5601 Concord Pike, Wilmington, DE</a:t>
            </a:r>
          </a:p>
          <a:p>
            <a:pPr marL="252146" lvl="2" indent="-96656">
              <a:buFont typeface="Arial" panose="020B0604020202020204" pitchFamily="34" charset="0"/>
              <a:buChar char="•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 Christiana Mall #1345, Newark, DE</a:t>
            </a:r>
          </a:p>
          <a:p>
            <a:pPr algn="just"/>
            <a:endParaRPr lang="en-US" sz="794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72A92-4168-CCC9-37A9-3A5471CAA16D}"/>
              </a:ext>
            </a:extLst>
          </p:cNvPr>
          <p:cNvSpPr txBox="1"/>
          <p:nvPr/>
        </p:nvSpPr>
        <p:spPr>
          <a:xfrm>
            <a:off x="4403848" y="2811614"/>
            <a:ext cx="2517289" cy="1042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even visit a Western Union® Quick Collect® location to pay your bill with cash or money order. </a:t>
            </a:r>
          </a:p>
          <a:p>
            <a:pPr marL="151287" indent="-151287" algn="just">
              <a:buFont typeface="Courier New" panose="02070309020205020404" pitchFamily="49" charset="0"/>
              <a:buChar char="o"/>
            </a:pPr>
            <a:r>
              <a:rPr lang="en-US" sz="882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returning equipment a breeze by bringing your rented items to your local UPS Store – they will pack and ship the items back to us free of charge.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54245-1BDA-61F6-E7EA-7A4C2D1BB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C5754-5015-53C6-2058-61964C1B7C2D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There When You Need Us</a:t>
            </a:r>
          </a:p>
        </p:txBody>
      </p:sp>
    </p:spTree>
    <p:extLst>
      <p:ext uri="{BB962C8B-B14F-4D97-AF65-F5344CB8AC3E}">
        <p14:creationId xmlns:p14="http://schemas.microsoft.com/office/powerpoint/2010/main" val="405330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49CE62B-BDD1-41A3-9332-F766376E3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360054"/>
              </p:ext>
            </p:extLst>
          </p:nvPr>
        </p:nvGraphicFramePr>
        <p:xfrm>
          <a:off x="1015379" y="1441853"/>
          <a:ext cx="10161241" cy="454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DVD player with solid fill">
            <a:extLst>
              <a:ext uri="{FF2B5EF4-FFF2-40B4-BE49-F238E27FC236}">
                <a16:creationId xmlns:a16="http://schemas.microsoft.com/office/drawing/2014/main" id="{3F747297-706F-4DCE-A205-88B436518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9081" y="1818850"/>
            <a:ext cx="619904" cy="619904"/>
          </a:xfrm>
          <a:prstGeom prst="rect">
            <a:avLst/>
          </a:prstGeom>
        </p:spPr>
      </p:pic>
      <p:pic>
        <p:nvPicPr>
          <p:cNvPr id="8" name="Graphic 7" descr="Disconnected with solid fill">
            <a:extLst>
              <a:ext uri="{FF2B5EF4-FFF2-40B4-BE49-F238E27FC236}">
                <a16:creationId xmlns:a16="http://schemas.microsoft.com/office/drawing/2014/main" id="{1049DA87-E6C3-4024-9B12-E0E771A31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6292" y="1743613"/>
            <a:ext cx="689943" cy="689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7A071-0E96-47C2-A0E9-1971828265D5}"/>
              </a:ext>
            </a:extLst>
          </p:cNvPr>
          <p:cNvSpPr txBox="1"/>
          <p:nvPr/>
        </p:nvSpPr>
        <p:spPr>
          <a:xfrm>
            <a:off x="4667055" y="1848781"/>
            <a:ext cx="1041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Impact" panose="020B0806030902050204" pitchFamily="34" charset="0"/>
              </a:rPr>
              <a:t>B4B</a:t>
            </a:r>
          </a:p>
        </p:txBody>
      </p:sp>
      <p:pic>
        <p:nvPicPr>
          <p:cNvPr id="12" name="Graphic 11" descr="Television with solid fill">
            <a:extLst>
              <a:ext uri="{FF2B5EF4-FFF2-40B4-BE49-F238E27FC236}">
                <a16:creationId xmlns:a16="http://schemas.microsoft.com/office/drawing/2014/main" id="{C57F1AA3-439F-4395-B3CA-B40E992322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00545" y="1819754"/>
            <a:ext cx="584775" cy="584775"/>
          </a:xfrm>
          <a:prstGeom prst="rect">
            <a:avLst/>
          </a:prstGeom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48587196-7336-7A42-5AAF-5CFF214AA45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E0427A-6024-418F-3468-94295CCCD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97E0F-A15D-889C-2B1A-D5CFE79EFA4F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How Can We Help?</a:t>
            </a:r>
          </a:p>
        </p:txBody>
      </p:sp>
    </p:spTree>
    <p:extLst>
      <p:ext uri="{BB962C8B-B14F-4D97-AF65-F5344CB8AC3E}">
        <p14:creationId xmlns:p14="http://schemas.microsoft.com/office/powerpoint/2010/main" val="363294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1EF9F-B976-3B67-84DC-C43AE74B0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DVD player with solid fill">
            <a:extLst>
              <a:ext uri="{FF2B5EF4-FFF2-40B4-BE49-F238E27FC236}">
                <a16:creationId xmlns:a16="http://schemas.microsoft.com/office/drawing/2014/main" id="{E9C84E57-036D-9075-0963-1870382D1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081" y="1818850"/>
            <a:ext cx="619904" cy="619904"/>
          </a:xfrm>
          <a:prstGeom prst="rect">
            <a:avLst/>
          </a:prstGeom>
        </p:spPr>
      </p:pic>
      <p:pic>
        <p:nvPicPr>
          <p:cNvPr id="8" name="Graphic 7" descr="Disconnected with solid fill">
            <a:extLst>
              <a:ext uri="{FF2B5EF4-FFF2-40B4-BE49-F238E27FC236}">
                <a16:creationId xmlns:a16="http://schemas.microsoft.com/office/drawing/2014/main" id="{DB446763-2C76-D4BB-7C50-9AA3B6C4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292" y="1743613"/>
            <a:ext cx="689943" cy="689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39FEC-BAAD-D519-FB8E-2130D1D3AF81}"/>
              </a:ext>
            </a:extLst>
          </p:cNvPr>
          <p:cNvSpPr txBox="1"/>
          <p:nvPr/>
        </p:nvSpPr>
        <p:spPr>
          <a:xfrm>
            <a:off x="4667055" y="1848781"/>
            <a:ext cx="1041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bg1"/>
                </a:solidFill>
                <a:latin typeface="Impact" panose="020B0806030902050204" pitchFamily="34" charset="0"/>
              </a:rPr>
              <a:t>B4B</a:t>
            </a:r>
          </a:p>
        </p:txBody>
      </p:sp>
      <p:pic>
        <p:nvPicPr>
          <p:cNvPr id="12" name="Graphic 11" descr="Television with solid fill">
            <a:extLst>
              <a:ext uri="{FF2B5EF4-FFF2-40B4-BE49-F238E27FC236}">
                <a16:creationId xmlns:a16="http://schemas.microsoft.com/office/drawing/2014/main" id="{711336C3-4EF2-4A1C-1844-DDC5A5A3B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00545" y="1819754"/>
            <a:ext cx="584775" cy="584775"/>
          </a:xfrm>
          <a:prstGeom prst="rect">
            <a:avLst/>
          </a:prstGeom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64360862-9039-302B-084D-23CDD887118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70918" y="1625497"/>
            <a:ext cx="2250164" cy="92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8BF5A-6E0B-71C8-F057-C27E4E5F60F1}"/>
              </a:ext>
            </a:extLst>
          </p:cNvPr>
          <p:cNvSpPr txBox="1"/>
          <p:nvPr/>
        </p:nvSpPr>
        <p:spPr>
          <a:xfrm>
            <a:off x="0" y="2626246"/>
            <a:ext cx="12192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Thank You!</a:t>
            </a:r>
          </a:p>
          <a:p>
            <a:pPr algn="ctr"/>
            <a:r>
              <a:rPr lang="en-US" sz="6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0546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CCE1A-E25F-4A14-8162-CF3ED3FD9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FC5152-533D-42C0-A689-F4ACA9762241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Meet the Team</a:t>
            </a: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BAD7F412-E712-AA61-6AAB-AAC001844928}"/>
              </a:ext>
            </a:extLst>
          </p:cNvPr>
          <p:cNvSpPr txBox="1"/>
          <p:nvPr/>
        </p:nvSpPr>
        <p:spPr>
          <a:xfrm>
            <a:off x="4182488" y="4186554"/>
            <a:ext cx="3782804" cy="11337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 marR="5080" algn="ctr">
              <a:lnSpc>
                <a:spcPct val="109100"/>
              </a:lnSpc>
              <a:spcBef>
                <a:spcPts val="1635"/>
              </a:spcBef>
            </a:pPr>
            <a:r>
              <a:rPr lang="en-US" sz="2000" b="1" spc="5" dirty="0">
                <a:latin typeface="Arial" panose="020B0604020202020204" pitchFamily="34" charset="0"/>
                <a:cs typeface="Arial" panose="020B0604020202020204" pitchFamily="34" charset="0"/>
              </a:rPr>
              <a:t>Caitlin Ganley</a:t>
            </a:r>
            <a:br>
              <a:rPr lang="en-US" sz="1600" b="1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spc="5" dirty="0">
                <a:latin typeface="Arial" panose="020B0604020202020204" pitchFamily="34" charset="0"/>
                <a:cs typeface="Arial" panose="020B0604020202020204" pitchFamily="34" charset="0"/>
              </a:rPr>
              <a:t>Sr. Director</a:t>
            </a:r>
            <a:b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Government &amp; Regulatory Affairs</a:t>
            </a:r>
            <a:b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Caitlin_Ganley@comcast.com</a:t>
            </a: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11FFAAF-07F6-BEBB-776B-B00FB0C5A702}"/>
              </a:ext>
            </a:extLst>
          </p:cNvPr>
          <p:cNvSpPr txBox="1"/>
          <p:nvPr/>
        </p:nvSpPr>
        <p:spPr>
          <a:xfrm>
            <a:off x="7990752" y="4186554"/>
            <a:ext cx="3782804" cy="1140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 marR="5080" algn="ctr">
              <a:lnSpc>
                <a:spcPct val="109100"/>
              </a:lnSpc>
              <a:spcBef>
                <a:spcPts val="1635"/>
              </a:spcBef>
            </a:pPr>
            <a:r>
              <a:rPr lang="en-US" sz="2000" b="1" spc="5" dirty="0">
                <a:latin typeface="Arial" panose="020B0604020202020204" pitchFamily="34" charset="0"/>
                <a:cs typeface="Arial" panose="020B0604020202020204" pitchFamily="34" charset="0"/>
              </a:rPr>
              <a:t>Jessica Sibley</a:t>
            </a:r>
            <a:br>
              <a:rPr lang="en-US" sz="1600" b="1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spc="5" dirty="0">
                <a:latin typeface="Arial" panose="020B0604020202020204" pitchFamily="34" charset="0"/>
                <a:cs typeface="Arial" panose="020B0604020202020204" pitchFamily="34" charset="0"/>
              </a:rPr>
              <a:t>Sr. Manager</a:t>
            </a:r>
            <a:br>
              <a:rPr lang="en-US" sz="1600" i="1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Government &amp; Regulatory Affairs</a:t>
            </a:r>
            <a:b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Jessica_Sibley@comcast.com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EDC843F-5BA7-B577-2DC8-A6E0FD0C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805" y="2062060"/>
            <a:ext cx="2050698" cy="2057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20C5CC-177C-2C3C-3DFA-4EF7D51F5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300" y="2062060"/>
            <a:ext cx="2057400" cy="2057400"/>
          </a:xfrm>
          <a:prstGeom prst="rect">
            <a:avLst/>
          </a:prstGeom>
        </p:spPr>
      </p:pic>
      <p:pic>
        <p:nvPicPr>
          <p:cNvPr id="3" name="object 7">
            <a:extLst>
              <a:ext uri="{FF2B5EF4-FFF2-40B4-BE49-F238E27FC236}">
                <a16:creationId xmlns:a16="http://schemas.microsoft.com/office/drawing/2014/main" id="{332CCFEC-86FD-758A-4E6F-5AF34B89FBB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sp>
        <p:nvSpPr>
          <p:cNvPr id="4" name="object 12">
            <a:extLst>
              <a:ext uri="{FF2B5EF4-FFF2-40B4-BE49-F238E27FC236}">
                <a16:creationId xmlns:a16="http://schemas.microsoft.com/office/drawing/2014/main" id="{9A6929E0-2FA7-4276-864B-395E3443C753}"/>
              </a:ext>
            </a:extLst>
          </p:cNvPr>
          <p:cNvSpPr txBox="1"/>
          <p:nvPr/>
        </p:nvSpPr>
        <p:spPr>
          <a:xfrm>
            <a:off x="418444" y="4186554"/>
            <a:ext cx="3782804" cy="1140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80" marR="5080" algn="ctr">
              <a:lnSpc>
                <a:spcPct val="109100"/>
              </a:lnSpc>
              <a:spcBef>
                <a:spcPts val="1635"/>
              </a:spcBef>
            </a:pPr>
            <a:r>
              <a:rPr lang="en-US" sz="2000" b="1" spc="5" dirty="0">
                <a:latin typeface="Arial" panose="020B0604020202020204" pitchFamily="34" charset="0"/>
                <a:cs typeface="Arial" panose="020B0604020202020204" pitchFamily="34" charset="0"/>
              </a:rPr>
              <a:t>Jessica Sibley</a:t>
            </a:r>
            <a:br>
              <a:rPr lang="en-US" sz="1600" b="1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spc="5" dirty="0">
                <a:latin typeface="Arial" panose="020B0604020202020204" pitchFamily="34" charset="0"/>
                <a:cs typeface="Arial" panose="020B0604020202020204" pitchFamily="34" charset="0"/>
              </a:rPr>
              <a:t>Sr. Vice President</a:t>
            </a:r>
            <a:br>
              <a:rPr lang="en-US" sz="1600" i="1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Government &amp; Regulatory Affairs</a:t>
            </a:r>
            <a:b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spc="5" dirty="0">
                <a:latin typeface="Arial" panose="020B0604020202020204" pitchFamily="34" charset="0"/>
                <a:cs typeface="Arial" panose="020B0604020202020204" pitchFamily="34" charset="0"/>
              </a:rPr>
              <a:t>Stephanie_Kosta@comcast.com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5DCF9-0435-0EEE-6CBD-8B407F894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r="14505"/>
          <a:stretch/>
        </p:blipFill>
        <p:spPr>
          <a:xfrm>
            <a:off x="1413521" y="2132012"/>
            <a:ext cx="1921674" cy="1917496"/>
          </a:xfrm>
          <a:prstGeom prst="ellipse">
            <a:avLst/>
          </a:prstGeom>
          <a:ln w="76200">
            <a:solidFill>
              <a:srgbClr val="9E1D20"/>
            </a:solidFill>
          </a:ln>
        </p:spPr>
      </p:pic>
    </p:spTree>
    <p:extLst>
      <p:ext uri="{BB962C8B-B14F-4D97-AF65-F5344CB8AC3E}">
        <p14:creationId xmlns:p14="http://schemas.microsoft.com/office/powerpoint/2010/main" val="179860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E8C3E-6797-C3F3-DC23-CB5C3B58F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>
            <a:extLst>
              <a:ext uri="{FF2B5EF4-FFF2-40B4-BE49-F238E27FC236}">
                <a16:creationId xmlns:a16="http://schemas.microsoft.com/office/drawing/2014/main" id="{6EC20403-35C9-1E79-E96E-60EAE0EA05C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35151A-2AE1-F155-0CAF-64C921E5F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" y="295980"/>
            <a:ext cx="11582239" cy="5852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EAE3B6-62E8-16E4-894E-1F50EE651EFF}"/>
              </a:ext>
            </a:extLst>
          </p:cNvPr>
          <p:cNvSpPr/>
          <p:nvPr/>
        </p:nvSpPr>
        <p:spPr>
          <a:xfrm>
            <a:off x="5010150" y="474128"/>
            <a:ext cx="1304925" cy="1173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5CF2377D-0CE8-7474-68C8-9684D11886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4347" y="820211"/>
            <a:ext cx="1170728" cy="481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C569B0-CD71-04E2-CF07-02C6B2D18A6C}"/>
              </a:ext>
            </a:extLst>
          </p:cNvPr>
          <p:cNvSpPr/>
          <p:nvPr/>
        </p:nvSpPr>
        <p:spPr>
          <a:xfrm>
            <a:off x="561975" y="1301741"/>
            <a:ext cx="581025" cy="413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832EE9-9E47-0891-0512-729EC1C8DBD7}"/>
              </a:ext>
            </a:extLst>
          </p:cNvPr>
          <p:cNvSpPr txBox="1"/>
          <p:nvPr/>
        </p:nvSpPr>
        <p:spPr>
          <a:xfrm>
            <a:off x="561975" y="1343978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1963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CEFBA-D436-AC24-D6D9-8E074744B72A}"/>
              </a:ext>
            </a:extLst>
          </p:cNvPr>
          <p:cNvSpPr txBox="1"/>
          <p:nvPr/>
        </p:nvSpPr>
        <p:spPr>
          <a:xfrm>
            <a:off x="4929611" y="1343978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56078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9">
            <a:extLst>
              <a:ext uri="{FF2B5EF4-FFF2-40B4-BE49-F238E27FC236}">
                <a16:creationId xmlns:a16="http://schemas.microsoft.com/office/drawing/2014/main" id="{4DF70109-01F0-8157-8C28-FC54CDC289C9}"/>
              </a:ext>
            </a:extLst>
          </p:cNvPr>
          <p:cNvSpPr/>
          <p:nvPr/>
        </p:nvSpPr>
        <p:spPr>
          <a:xfrm>
            <a:off x="2548928" y="3159554"/>
            <a:ext cx="2291169" cy="3535949"/>
          </a:xfrm>
          <a:prstGeom prst="roundRect">
            <a:avLst>
              <a:gd name="adj" fmla="val 4523"/>
            </a:avLst>
          </a:prstGeom>
          <a:solidFill>
            <a:schemeClr val="bg1"/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3" name="Rectangle: Rounded Corners 89">
            <a:extLst>
              <a:ext uri="{FF2B5EF4-FFF2-40B4-BE49-F238E27FC236}">
                <a16:creationId xmlns:a16="http://schemas.microsoft.com/office/drawing/2014/main" id="{5B1F3AA1-ACF9-9D72-0F46-ED488931F3DD}"/>
              </a:ext>
            </a:extLst>
          </p:cNvPr>
          <p:cNvSpPr/>
          <p:nvPr/>
        </p:nvSpPr>
        <p:spPr>
          <a:xfrm>
            <a:off x="7385342" y="3159555"/>
            <a:ext cx="2286843" cy="3534711"/>
          </a:xfrm>
          <a:prstGeom prst="roundRect">
            <a:avLst>
              <a:gd name="adj" fmla="val 4523"/>
            </a:avLst>
          </a:prstGeom>
          <a:solidFill>
            <a:schemeClr val="bg1"/>
          </a:solidFill>
          <a:ln w="2857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4" name="Rectangle: Rounded Corners 89">
            <a:extLst>
              <a:ext uri="{FF2B5EF4-FFF2-40B4-BE49-F238E27FC236}">
                <a16:creationId xmlns:a16="http://schemas.microsoft.com/office/drawing/2014/main" id="{7319EDE9-9DAA-03BC-B664-D749B0A34268}"/>
              </a:ext>
            </a:extLst>
          </p:cNvPr>
          <p:cNvSpPr/>
          <p:nvPr/>
        </p:nvSpPr>
        <p:spPr>
          <a:xfrm>
            <a:off x="4970023" y="3160792"/>
            <a:ext cx="2286843" cy="3534711"/>
          </a:xfrm>
          <a:prstGeom prst="roundRect">
            <a:avLst>
              <a:gd name="adj" fmla="val 4523"/>
            </a:avLst>
          </a:prstGeom>
          <a:solidFill>
            <a:schemeClr val="bg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7" name="Rectangle: Rounded Corners 89">
            <a:extLst>
              <a:ext uri="{FF2B5EF4-FFF2-40B4-BE49-F238E27FC236}">
                <a16:creationId xmlns:a16="http://schemas.microsoft.com/office/drawing/2014/main" id="{8073E94E-6BA5-8E41-E0C3-12966465C6E0}"/>
              </a:ext>
            </a:extLst>
          </p:cNvPr>
          <p:cNvSpPr/>
          <p:nvPr/>
        </p:nvSpPr>
        <p:spPr>
          <a:xfrm>
            <a:off x="90483" y="3140767"/>
            <a:ext cx="2286843" cy="3554736"/>
          </a:xfrm>
          <a:prstGeom prst="roundRect">
            <a:avLst>
              <a:gd name="adj" fmla="val 4523"/>
            </a:avLst>
          </a:pr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8" name="Rectangle: Rounded Corners 89">
            <a:extLst>
              <a:ext uri="{FF2B5EF4-FFF2-40B4-BE49-F238E27FC236}">
                <a16:creationId xmlns:a16="http://schemas.microsoft.com/office/drawing/2014/main" id="{6A6685E4-9BA9-150E-6F60-9BBF927A3CA2}"/>
              </a:ext>
            </a:extLst>
          </p:cNvPr>
          <p:cNvSpPr/>
          <p:nvPr/>
        </p:nvSpPr>
        <p:spPr>
          <a:xfrm>
            <a:off x="4970023" y="1324255"/>
            <a:ext cx="2286843" cy="3215081"/>
          </a:xfrm>
          <a:prstGeom prst="roundRect">
            <a:avLst>
              <a:gd name="adj" fmla="val 4523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accent5"/>
              </a:gs>
            </a:gsLst>
            <a:lin ang="5400000" scaled="1"/>
          </a:gradFill>
          <a:ln w="28575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9" name="Rectangle: Rounded Corners 89">
            <a:extLst>
              <a:ext uri="{FF2B5EF4-FFF2-40B4-BE49-F238E27FC236}">
                <a16:creationId xmlns:a16="http://schemas.microsoft.com/office/drawing/2014/main" id="{721E354B-1554-9BAF-EF75-BE1A2E78D402}"/>
              </a:ext>
            </a:extLst>
          </p:cNvPr>
          <p:cNvSpPr/>
          <p:nvPr/>
        </p:nvSpPr>
        <p:spPr>
          <a:xfrm>
            <a:off x="2548928" y="1318317"/>
            <a:ext cx="2286843" cy="3215081"/>
          </a:xfrm>
          <a:prstGeom prst="roundRect">
            <a:avLst>
              <a:gd name="adj" fmla="val 4523"/>
            </a:avLst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lin ang="5400000" scaled="1"/>
            <a:tileRect/>
          </a:gradFill>
          <a:ln w="28575" cap="flat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10" name="Rectangle: Rounded Corners 89">
            <a:extLst>
              <a:ext uri="{FF2B5EF4-FFF2-40B4-BE49-F238E27FC236}">
                <a16:creationId xmlns:a16="http://schemas.microsoft.com/office/drawing/2014/main" id="{28A3E078-8124-2C77-9D54-B017841B7B92}"/>
              </a:ext>
            </a:extLst>
          </p:cNvPr>
          <p:cNvSpPr/>
          <p:nvPr/>
        </p:nvSpPr>
        <p:spPr>
          <a:xfrm>
            <a:off x="7386117" y="1318317"/>
            <a:ext cx="2286843" cy="3215081"/>
          </a:xfrm>
          <a:prstGeom prst="roundRect">
            <a:avLst>
              <a:gd name="adj" fmla="val 4523"/>
            </a:avLst>
          </a:prstGeom>
          <a:gradFill>
            <a:gsLst>
              <a:gs pos="100000">
                <a:schemeClr val="accent6">
                  <a:lumMod val="50000"/>
                </a:schemeClr>
              </a:gs>
              <a:gs pos="0">
                <a:schemeClr val="accent6"/>
              </a:gs>
            </a:gsLst>
            <a:lin ang="5400000" scaled="1"/>
          </a:gradFill>
          <a:ln w="2857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DA5D65-2EE1-1602-A2DD-27AFEF8D6449}"/>
              </a:ext>
            </a:extLst>
          </p:cNvPr>
          <p:cNvSpPr txBox="1">
            <a:spLocks/>
          </p:cNvSpPr>
          <p:nvPr/>
        </p:nvSpPr>
        <p:spPr>
          <a:xfrm>
            <a:off x="5058713" y="1458084"/>
            <a:ext cx="2104463" cy="5228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0000"/>
                </a:solidFill>
                <a:uFillTx/>
                <a:latin typeface="Xfinity Brown"/>
                <a:ea typeface="Xfinity Brown"/>
                <a:cs typeface="Xfinity Brown"/>
                <a:sym typeface="Xfinity Brown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2731">
              <a:defRPr/>
            </a:pPr>
            <a:r>
              <a:rPr lang="en-US" sz="2000">
                <a:solidFill>
                  <a:schemeClr val="bg1"/>
                </a:solidFill>
              </a:rPr>
              <a:t>Xfinity TV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08FC4C-437E-6928-AB5A-47F17EBF9D49}"/>
              </a:ext>
            </a:extLst>
          </p:cNvPr>
          <p:cNvSpPr txBox="1"/>
          <p:nvPr/>
        </p:nvSpPr>
        <p:spPr>
          <a:xfrm>
            <a:off x="7180575" y="1371518"/>
            <a:ext cx="0" cy="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0" tIns="0" rIns="0" bIns="0" numCol="1" spcCol="38100" rtlCol="0" anchor="t">
            <a:noAutofit/>
          </a:bodyPr>
          <a:lstStyle/>
          <a:p>
            <a:pPr defTabSz="825462" hangingPunct="0">
              <a:defRPr/>
            </a:pPr>
            <a:endParaRPr lang="en-US" sz="1600">
              <a:solidFill>
                <a:srgbClr val="000000"/>
              </a:solidFill>
              <a:latin typeface="Xfinity Brown Light" panose="02010404010101010103" pitchFamily="2" charset="77"/>
              <a:cs typeface="Xfinity Brown Light" panose="02010404010101010103" pitchFamily="2" charset="77"/>
              <a:sym typeface="Helvetica Neue"/>
            </a:endParaRPr>
          </a:p>
        </p:txBody>
      </p:sp>
      <p:sp>
        <p:nvSpPr>
          <p:cNvPr id="13" name="Rectangle: Rounded Corners 89">
            <a:extLst>
              <a:ext uri="{FF2B5EF4-FFF2-40B4-BE49-F238E27FC236}">
                <a16:creationId xmlns:a16="http://schemas.microsoft.com/office/drawing/2014/main" id="{0F7AB6E2-FDE5-DADD-29E3-F95C19A8BF64}"/>
              </a:ext>
            </a:extLst>
          </p:cNvPr>
          <p:cNvSpPr/>
          <p:nvPr/>
        </p:nvSpPr>
        <p:spPr>
          <a:xfrm>
            <a:off x="90483" y="1310225"/>
            <a:ext cx="2286843" cy="3215081"/>
          </a:xfrm>
          <a:prstGeom prst="roundRect">
            <a:avLst>
              <a:gd name="adj" fmla="val 4523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50000"/>
                </a:schemeClr>
              </a:gs>
            </a:gsLst>
            <a:lin ang="5400000" scaled="1"/>
            <a:tileRect/>
          </a:gradFill>
          <a:ln w="28575" cap="flat" cmpd="sng" algn="ctr">
            <a:solidFill>
              <a:schemeClr val="accent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33366DA-3963-05F2-B5D0-ECB0A96B9A13}"/>
              </a:ext>
            </a:extLst>
          </p:cNvPr>
          <p:cNvSpPr txBox="1">
            <a:spLocks/>
          </p:cNvSpPr>
          <p:nvPr/>
        </p:nvSpPr>
        <p:spPr>
          <a:xfrm>
            <a:off x="105004" y="1542995"/>
            <a:ext cx="2323110" cy="3137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0000"/>
                </a:solidFill>
                <a:uFillTx/>
                <a:latin typeface="Xfinity Brown"/>
                <a:ea typeface="Xfinity Brown"/>
                <a:cs typeface="Xfinity Brown"/>
                <a:sym typeface="Xfinity Brown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2731">
              <a:defRPr/>
            </a:pPr>
            <a:r>
              <a:rPr lang="en-US" sz="1800">
                <a:solidFill>
                  <a:srgbClr val="FFFFFF"/>
                </a:solidFill>
              </a:rPr>
              <a:t>Xfinity Mobile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68FFE5-C5A5-8141-3BB9-326C4EBF8627}"/>
              </a:ext>
            </a:extLst>
          </p:cNvPr>
          <p:cNvSpPr txBox="1">
            <a:spLocks/>
          </p:cNvSpPr>
          <p:nvPr/>
        </p:nvSpPr>
        <p:spPr>
          <a:xfrm>
            <a:off x="7477307" y="1458084"/>
            <a:ext cx="2104463" cy="5228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0000"/>
                </a:solidFill>
                <a:uFillTx/>
                <a:latin typeface="Xfinity Brown"/>
                <a:ea typeface="Xfinity Brown"/>
                <a:cs typeface="Xfinity Brown"/>
                <a:sym typeface="Xfinity Brown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2731">
              <a:defRPr/>
            </a:pPr>
            <a:r>
              <a:rPr lang="en-US" sz="2000">
                <a:solidFill>
                  <a:schemeClr val="bg1"/>
                </a:solidFill>
              </a:rPr>
              <a:t>Xfinity Voice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D9AEB8-F3D3-030D-5E67-636DE39E7225}"/>
              </a:ext>
            </a:extLst>
          </p:cNvPr>
          <p:cNvSpPr txBox="1"/>
          <p:nvPr/>
        </p:nvSpPr>
        <p:spPr>
          <a:xfrm>
            <a:off x="5016624" y="4625262"/>
            <a:ext cx="2188640" cy="2070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X1 and the Xumo Stream Box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you seamlessly watch your favorite content.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 award-winning </a:t>
            </a:r>
            <a:r>
              <a:rPr lang="en-US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 Remote 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puts you in control and lets you search for and browse tens of thousands of shows and movies with your voice alone.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en-US" sz="1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Stream app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can watch your favorite content and set recordings wherever you are, both in- and out-of-home.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C41AD-82D6-A1E0-3B64-CB7A14347B13}"/>
              </a:ext>
            </a:extLst>
          </p:cNvPr>
          <p:cNvSpPr txBox="1"/>
          <p:nvPr/>
        </p:nvSpPr>
        <p:spPr>
          <a:xfrm>
            <a:off x="7427176" y="4625262"/>
            <a:ext cx="2201001" cy="2070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Voice gives you peace of mind with 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rate, no contract, no hidden fees, and a money-back guarantee.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Voice gives you 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caller ID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all your devices, 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unlimited calling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nearly half the world, 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readable voicemail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3-way calling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more.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protected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unwanted spam calls with our innovative </a:t>
            </a:r>
            <a:r>
              <a:rPr lang="en-US" sz="105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blocking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technology.</a:t>
            </a:r>
          </a:p>
          <a:p>
            <a:pPr marL="171442" indent="-171442" defTabSz="825462" hangingPunct="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Xfinity Brown Light" panose="02010404010101010103" pitchFamily="50" charset="0"/>
              <a:cs typeface="Xfinity Brown" panose="02010504010101010104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3C7FD1-A7AF-BAA3-3941-D4CB598D7874}"/>
              </a:ext>
            </a:extLst>
          </p:cNvPr>
          <p:cNvSpPr txBox="1"/>
          <p:nvPr/>
        </p:nvSpPr>
        <p:spPr>
          <a:xfrm>
            <a:off x="128325" y="4610734"/>
            <a:ext cx="2249001" cy="2360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Mobile runs on 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America’s best 5G network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allow you to auto- connect to millions of Xfinity WiFi hotspots to save on data use.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Gig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Shared data plans, and 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Unlimited data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options offer 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flexibility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more savings.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/>
              <a:t>Xfinity Mobile Consistently Ranks 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 Than Competitors </a:t>
            </a:r>
            <a:r>
              <a:rPr lang="en-US" sz="1050" dirty="0"/>
              <a:t>in Comcast Markets.</a:t>
            </a:r>
          </a:p>
        </p:txBody>
      </p:sp>
      <p:sp>
        <p:nvSpPr>
          <p:cNvPr id="20" name="Rectangle: Rounded Corners 89">
            <a:extLst>
              <a:ext uri="{FF2B5EF4-FFF2-40B4-BE49-F238E27FC236}">
                <a16:creationId xmlns:a16="http://schemas.microsoft.com/office/drawing/2014/main" id="{01DD92CE-DE68-BEEA-0657-D6EBD6CF98A8}"/>
              </a:ext>
            </a:extLst>
          </p:cNvPr>
          <p:cNvSpPr/>
          <p:nvPr/>
        </p:nvSpPr>
        <p:spPr>
          <a:xfrm>
            <a:off x="9785298" y="3154853"/>
            <a:ext cx="2286843" cy="3534711"/>
          </a:xfrm>
          <a:prstGeom prst="roundRect">
            <a:avLst>
              <a:gd name="adj" fmla="val 4523"/>
            </a:avLst>
          </a:prstGeom>
          <a:solidFill>
            <a:schemeClr val="bg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21" name="Rectangle: Rounded Corners 89">
            <a:extLst>
              <a:ext uri="{FF2B5EF4-FFF2-40B4-BE49-F238E27FC236}">
                <a16:creationId xmlns:a16="http://schemas.microsoft.com/office/drawing/2014/main" id="{E4436103-CD8F-6D52-B8ED-8CE2C29132CF}"/>
              </a:ext>
            </a:extLst>
          </p:cNvPr>
          <p:cNvSpPr/>
          <p:nvPr/>
        </p:nvSpPr>
        <p:spPr>
          <a:xfrm>
            <a:off x="9785298" y="1318317"/>
            <a:ext cx="2286843" cy="3215081"/>
          </a:xfrm>
          <a:prstGeom prst="roundRect">
            <a:avLst>
              <a:gd name="adj" fmla="val 4523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5400000" scaled="1"/>
          </a:gradFill>
          <a:ln w="28575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58">
              <a:defRPr/>
            </a:pPr>
            <a:endParaRPr lang="en-US">
              <a:solidFill>
                <a:srgbClr val="FFFFFF"/>
              </a:solidFill>
              <a:latin typeface="Xfinity Brown Light" panose="02010404010101010103" pitchFamily="50" charset="0"/>
              <a:cs typeface="Xfinity Brown Light" panose="02010404010101010103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C85DA7-7E49-238E-02CE-869872422917}"/>
              </a:ext>
            </a:extLst>
          </p:cNvPr>
          <p:cNvSpPr txBox="1"/>
          <p:nvPr/>
        </p:nvSpPr>
        <p:spPr>
          <a:xfrm>
            <a:off x="9836671" y="4631376"/>
            <a:ext cx="2157459" cy="171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171442" indent="-171442" defTabSz="825462" hangingPunct="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Xfinity Home provides </a:t>
            </a:r>
            <a:r>
              <a:rPr lang="en-US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24/7 professional alarm monitoring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 keep you and your family safe.</a:t>
            </a:r>
          </a:p>
          <a:p>
            <a:pPr marL="171442" indent="-171442" defTabSz="825462" hangingPunct="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Xfinity Home </a:t>
            </a:r>
            <a:r>
              <a:rPr lang="en-US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 motion sensors can tell the difference between humans and pets.</a:t>
            </a:r>
          </a:p>
          <a:p>
            <a:pPr marL="171442" indent="-171442" defTabSz="825462" hangingPunct="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arm and disarm the Xfinity Home system, </a:t>
            </a:r>
            <a:r>
              <a:rPr lang="en-US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devices, and view video from anywhere on a smart device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42" indent="-171442" defTabSz="825462" hangingPunct="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Xfinity Brown Light" panose="02010404010101010103" pitchFamily="50" charset="0"/>
              <a:cs typeface="Xfinity Brown" panose="02010504010101010104" pitchFamily="2" charset="77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E6BC66F-14BA-62E9-3E9A-08A8C9989BEF}"/>
              </a:ext>
            </a:extLst>
          </p:cNvPr>
          <p:cNvSpPr txBox="1">
            <a:spLocks/>
          </p:cNvSpPr>
          <p:nvPr/>
        </p:nvSpPr>
        <p:spPr>
          <a:xfrm>
            <a:off x="9876054" y="1481715"/>
            <a:ext cx="2104463" cy="5228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0000"/>
                </a:solidFill>
                <a:uFillTx/>
                <a:latin typeface="Xfinity Brown"/>
                <a:ea typeface="Xfinity Brown"/>
                <a:cs typeface="Xfinity Brown"/>
                <a:sym typeface="Xfinity Brown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2731">
              <a:defRPr/>
            </a:pPr>
            <a:r>
              <a:rPr lang="en-US" sz="2000">
                <a:solidFill>
                  <a:schemeClr val="bg1"/>
                </a:solidFill>
              </a:rPr>
              <a:t>Xfinity Home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6849853-4723-10D4-56BE-EB238AEDD24F}"/>
              </a:ext>
            </a:extLst>
          </p:cNvPr>
          <p:cNvSpPr txBox="1">
            <a:spLocks/>
          </p:cNvSpPr>
          <p:nvPr/>
        </p:nvSpPr>
        <p:spPr>
          <a:xfrm>
            <a:off x="2253262" y="1449142"/>
            <a:ext cx="2805451" cy="5228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412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0000"/>
                </a:solidFill>
                <a:uFillTx/>
                <a:latin typeface="Xfinity Brown"/>
                <a:ea typeface="Xfinity Brown"/>
                <a:cs typeface="Xfinity Brown"/>
                <a:sym typeface="Xfinity Brown"/>
              </a:defRPr>
            </a:lvl1pPr>
            <a:lvl2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effectLst/>
              </a:rPr>
              <a:t>Xfinity Internet</a:t>
            </a:r>
          </a:p>
        </p:txBody>
      </p:sp>
      <p:pic>
        <p:nvPicPr>
          <p:cNvPr id="25" name="Picture 24" descr="A picture containing text, monitor, electronics&#10;&#10;Description automatically generated">
            <a:extLst>
              <a:ext uri="{FF2B5EF4-FFF2-40B4-BE49-F238E27FC236}">
                <a16:creationId xmlns:a16="http://schemas.microsoft.com/office/drawing/2014/main" id="{502B197A-BFFB-82E4-F209-3A9D555A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b="6758"/>
          <a:stretch/>
        </p:blipFill>
        <p:spPr>
          <a:xfrm>
            <a:off x="90483" y="2579084"/>
            <a:ext cx="2558906" cy="1965822"/>
          </a:xfrm>
          <a:prstGeom prst="roundRect">
            <a:avLst>
              <a:gd name="adj" fmla="val 3643"/>
            </a:avLst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0634DA13-1579-53EB-0BDD-9B5166134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r="25325" b="17742"/>
          <a:stretch/>
        </p:blipFill>
        <p:spPr>
          <a:xfrm>
            <a:off x="4987566" y="1623174"/>
            <a:ext cx="2251004" cy="2644684"/>
          </a:xfrm>
          <a:prstGeom prst="rect">
            <a:avLst/>
          </a:prstGeom>
        </p:spPr>
      </p:pic>
      <p:pic>
        <p:nvPicPr>
          <p:cNvPr id="28" name="Picture 27" descr="A remote control on a table&#10;&#10;Description automatically generated with low confidence">
            <a:extLst>
              <a:ext uri="{FF2B5EF4-FFF2-40B4-BE49-F238E27FC236}">
                <a16:creationId xmlns:a16="http://schemas.microsoft.com/office/drawing/2014/main" id="{34486432-9E85-9BC9-1E65-F16CB19C0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26" y="2290145"/>
            <a:ext cx="1628231" cy="2164306"/>
          </a:xfrm>
          <a:prstGeom prst="rect">
            <a:avLst/>
          </a:prstGeom>
        </p:spPr>
      </p:pic>
      <p:pic>
        <p:nvPicPr>
          <p:cNvPr id="29" name="Picture 2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4B44DEE-3330-3303-1BFC-831658B9E0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3" t="7531" r="36792" b="33527"/>
          <a:stretch/>
        </p:blipFill>
        <p:spPr>
          <a:xfrm>
            <a:off x="2539060" y="1938680"/>
            <a:ext cx="2286845" cy="257446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8E2B6526-7D19-DF92-E273-CC15492F5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r="5030"/>
          <a:stretch/>
        </p:blipFill>
        <p:spPr bwMode="auto">
          <a:xfrm>
            <a:off x="9801454" y="2183969"/>
            <a:ext cx="2260036" cy="208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electronics, different, row&#10;&#10;Description automatically generated">
            <a:extLst>
              <a:ext uri="{FF2B5EF4-FFF2-40B4-BE49-F238E27FC236}">
                <a16:creationId xmlns:a16="http://schemas.microsoft.com/office/drawing/2014/main" id="{0DB90E57-1807-4113-86C0-2F3B404666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r="12733" b="3786"/>
          <a:stretch/>
        </p:blipFill>
        <p:spPr>
          <a:xfrm>
            <a:off x="7391119" y="2041538"/>
            <a:ext cx="2273116" cy="24848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D47B8E-E8F8-29C9-02A5-7514C834475E}"/>
              </a:ext>
            </a:extLst>
          </p:cNvPr>
          <p:cNvSpPr txBox="1"/>
          <p:nvPr/>
        </p:nvSpPr>
        <p:spPr>
          <a:xfrm>
            <a:off x="2619420" y="4585473"/>
            <a:ext cx="2126126" cy="236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deliver the </a:t>
            </a: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fastest Internet speeds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most homes in the country and have increased speeds 20 times in 20 years.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nation’s largest 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– </a:t>
            </a: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22 million </a:t>
            </a:r>
            <a:r>
              <a:rPr lang="en-US" sz="1050" b="1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hotspots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country; 3x more than any other provider.</a:t>
            </a:r>
          </a:p>
          <a:p>
            <a:pPr marL="171442" indent="-171442" defTabSz="825462" hangingPunct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Xumo Stream Box 4K streaming TV box included</a:t>
            </a:r>
            <a:r>
              <a:rPr lang="en-US" sz="105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Internet. Tons of free content, plus our Voice Remote.</a:t>
            </a:r>
          </a:p>
          <a:p>
            <a:pPr marL="171442" indent="-171442" defTabSz="825462" hangingPunct="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Xfinity Brown Light" panose="02010404010101010103" pitchFamily="50" charset="0"/>
              <a:cs typeface="Xfinity Brown" panose="020105040101010101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8EE4C-2389-5A0C-E724-18CCA0CBE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803FD3-0A87-7864-0141-B61C29A36E8C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Xfinity Product Highlights</a:t>
            </a:r>
          </a:p>
        </p:txBody>
      </p:sp>
    </p:spTree>
    <p:extLst>
      <p:ext uri="{BB962C8B-B14F-4D97-AF65-F5344CB8AC3E}">
        <p14:creationId xmlns:p14="http://schemas.microsoft.com/office/powerpoint/2010/main" val="215758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3027" y="685800"/>
            <a:ext cx="9485944" cy="3525230"/>
          </a:xfrm>
          <a:prstGeom prst="rect">
            <a:avLst/>
          </a:prstGeom>
        </p:spPr>
        <p:txBody>
          <a:bodyPr vert="horz" wrap="square" lIns="0" tIns="17604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85"/>
              <a:t>Speed.</a:t>
            </a:r>
            <a:r>
              <a:rPr sz="4400" spc="-270"/>
              <a:t> </a:t>
            </a:r>
            <a:r>
              <a:rPr sz="4400" spc="-70"/>
              <a:t>Capacity.</a:t>
            </a:r>
            <a:r>
              <a:rPr sz="4400" spc="-270"/>
              <a:t> </a:t>
            </a:r>
            <a:r>
              <a:rPr sz="4400" spc="-125"/>
              <a:t>Reliability.</a:t>
            </a:r>
            <a:r>
              <a:rPr sz="4400" spc="-270"/>
              <a:t> </a:t>
            </a:r>
            <a:r>
              <a:rPr sz="4400" spc="-40"/>
              <a:t>Security.</a:t>
            </a:r>
            <a:endParaRPr sz="440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434A742-863A-CB9B-0FF6-085D95B5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3945466"/>
            <a:ext cx="6553200" cy="291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F68D7B-AC7E-2E68-80C0-1C997688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9" y="1657393"/>
            <a:ext cx="1197394" cy="121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C42D55-EBF0-549B-8889-C7124DE90096}"/>
              </a:ext>
            </a:extLst>
          </p:cNvPr>
          <p:cNvSpPr txBox="1"/>
          <p:nvPr/>
        </p:nvSpPr>
        <p:spPr>
          <a:xfrm>
            <a:off x="6582964" y="1581106"/>
            <a:ext cx="5033577" cy="3171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98" b="1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Get always-on support</a:t>
            </a:r>
            <a:endParaRPr lang="en-US" sz="1698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r>
              <a:rPr lang="en-US" sz="1698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Experience 24/7 real time support you can count on, anytime you need it.</a:t>
            </a:r>
          </a:p>
          <a:p>
            <a:endParaRPr lang="en-US" sz="1698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endParaRPr lang="en-US" sz="667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r>
              <a:rPr lang="en-US" sz="1698" b="1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Manage your account</a:t>
            </a:r>
            <a:endParaRPr lang="en-US" sz="1698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r>
              <a:rPr lang="en-US" sz="1698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Pay your bill, view your plan details, change or upgrade your services, and more.</a:t>
            </a:r>
          </a:p>
          <a:p>
            <a:endParaRPr lang="en-US" sz="1698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endParaRPr lang="en-US" sz="667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r>
              <a:rPr lang="en-US" sz="1698" b="1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Never miss a moment</a:t>
            </a:r>
            <a:endParaRPr lang="en-US" sz="1698" dirty="0">
              <a:solidFill>
                <a:srgbClr val="191919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r>
              <a:rPr lang="en-US" sz="1698" dirty="0">
                <a:solidFill>
                  <a:srgbClr val="191919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Troubleshoot your connection, get outage updates, and restart your modem.</a:t>
            </a:r>
          </a:p>
        </p:txBody>
      </p:sp>
      <p:pic>
        <p:nvPicPr>
          <p:cNvPr id="7" name="Picture 4" descr="Xfinity Stream">
            <a:extLst>
              <a:ext uri="{FF2B5EF4-FFF2-40B4-BE49-F238E27FC236}">
                <a16:creationId xmlns:a16="http://schemas.microsoft.com/office/drawing/2014/main" id="{AE924D29-E690-9F7E-5BE1-DCC04F3A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9" y="4427411"/>
            <a:ext cx="1082357" cy="10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09C044-8340-F04C-27BF-34BAAE9430D9}"/>
              </a:ext>
            </a:extLst>
          </p:cNvPr>
          <p:cNvSpPr txBox="1"/>
          <p:nvPr/>
        </p:nvSpPr>
        <p:spPr>
          <a:xfrm>
            <a:off x="1715335" y="1581106"/>
            <a:ext cx="4380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4484C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Control your home network and any connected devices with the easiest way to manage your Xfinity experience.</a:t>
            </a:r>
            <a:endParaRPr lang="en-US" sz="1600" dirty="0">
              <a:latin typeface="Xfinity Brown" panose="02010504010101010104" pitchFamily="50" charset="0"/>
              <a:cs typeface="Xfinity Brown" panose="02010504010101010104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6797C0-F941-928A-C349-818B702F4B0C}"/>
              </a:ext>
            </a:extLst>
          </p:cNvPr>
          <p:cNvSpPr txBox="1"/>
          <p:nvPr/>
        </p:nvSpPr>
        <p:spPr>
          <a:xfrm>
            <a:off x="1715335" y="4401033"/>
            <a:ext cx="43806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4484C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Watch all your channels at home, top networks and live sports on the go. Schedule or download recordings to watch offline.</a:t>
            </a:r>
            <a:endParaRPr lang="en-US" sz="1600" dirty="0">
              <a:latin typeface="Xfinity Brown" panose="02010504010101010104" pitchFamily="50" charset="0"/>
              <a:cs typeface="Xfinity Brown" panose="02010504010101010104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2DAFDC-F3CE-42D1-5FB3-0287DF36B370}"/>
              </a:ext>
            </a:extLst>
          </p:cNvPr>
          <p:cNvSpPr txBox="1"/>
          <p:nvPr/>
        </p:nvSpPr>
        <p:spPr>
          <a:xfrm>
            <a:off x="1715335" y="2472223"/>
            <a:ext cx="43806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4484C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Arm or disarm your home security system. Set rules. Receive real-time notifications. And access connected smart home devices.</a:t>
            </a:r>
            <a:endParaRPr lang="en-US" sz="1600" dirty="0">
              <a:latin typeface="Xfinity Brown" panose="02010504010101010104" pitchFamily="50" charset="0"/>
              <a:cs typeface="Xfinity Brown" panose="020105040101010101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0269C-CAE5-E22B-2F61-FF2778BEC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BC221-080C-5D61-D974-A074B99A2989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Xfinity Apps</a:t>
            </a:r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2ECF18E8-6095-B6A9-2A43-F2D6BE05D42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0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B9A65F-EBCE-4B55-BE1B-729F8244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2890" y="3848509"/>
            <a:ext cx="238432" cy="12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554492" rtl="0" eaLnBrk="1" latinLnBrk="0" hangingPunct="1">
              <a:defRPr sz="48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7A7439-3E0E-4A6B-9524-3A8EBA81999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5011FA-C634-3443-ABC2-FE1710B893AD}"/>
              </a:ext>
            </a:extLst>
          </p:cNvPr>
          <p:cNvSpPr/>
          <p:nvPr/>
        </p:nvSpPr>
        <p:spPr>
          <a:xfrm>
            <a:off x="4739055" y="2662819"/>
            <a:ext cx="2716658" cy="27166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endParaRPr lang="en-US" sz="215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FF19A4-CD6A-D342-B47F-0021C20462E7}"/>
              </a:ext>
            </a:extLst>
          </p:cNvPr>
          <p:cNvGrpSpPr/>
          <p:nvPr/>
        </p:nvGrpSpPr>
        <p:grpSpPr>
          <a:xfrm>
            <a:off x="4965291" y="2595830"/>
            <a:ext cx="660933" cy="660933"/>
            <a:chOff x="4852555" y="2802164"/>
            <a:chExt cx="847852" cy="8478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64DBCA-9E37-554F-9489-0C78E7E4DD8C}"/>
                </a:ext>
              </a:extLst>
            </p:cNvPr>
            <p:cNvSpPr/>
            <p:nvPr/>
          </p:nvSpPr>
          <p:spPr>
            <a:xfrm rot="17108493">
              <a:off x="4852555" y="2802164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15AF48-D250-C247-A047-3AD8D25D9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100000"/>
            </a:blip>
            <a:srcRect l="13647" t="13073" r="14788" b="15363"/>
            <a:stretch/>
          </p:blipFill>
          <p:spPr>
            <a:xfrm>
              <a:off x="4979906" y="2942858"/>
              <a:ext cx="591078" cy="59107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934663-2AD4-EC44-BB42-C4C14969F71C}"/>
              </a:ext>
            </a:extLst>
          </p:cNvPr>
          <p:cNvSpPr txBox="1"/>
          <p:nvPr/>
        </p:nvSpPr>
        <p:spPr>
          <a:xfrm>
            <a:off x="5259240" y="3427648"/>
            <a:ext cx="167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2000" b="1" dirty="0">
                <a:solidFill>
                  <a:srgbClr val="FFFFFF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Bank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2240D8-EC24-C241-B7AC-F053B64909C6}"/>
              </a:ext>
            </a:extLst>
          </p:cNvPr>
          <p:cNvSpPr txBox="1"/>
          <p:nvPr/>
        </p:nvSpPr>
        <p:spPr>
          <a:xfrm>
            <a:off x="2126830" y="2316166"/>
            <a:ext cx="2549758" cy="6155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34" tIns="45717" rIns="91434" bIns="45717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Video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Xfinity TV &amp; Entertainment  for lobbies and conference rooms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97F7E9-614A-A440-8365-E94B9733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5697361" y="3948028"/>
            <a:ext cx="800044" cy="60955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CDC1A4-C77B-7347-A20A-338304E46FEC}"/>
              </a:ext>
            </a:extLst>
          </p:cNvPr>
          <p:cNvGrpSpPr/>
          <p:nvPr/>
        </p:nvGrpSpPr>
        <p:grpSpPr>
          <a:xfrm>
            <a:off x="4474371" y="3273615"/>
            <a:ext cx="660933" cy="660933"/>
            <a:chOff x="4473894" y="3717809"/>
            <a:chExt cx="847852" cy="84785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8673B9-E4E2-2542-B41D-E160BDAB5E16}"/>
                </a:ext>
              </a:extLst>
            </p:cNvPr>
            <p:cNvSpPr/>
            <p:nvPr/>
          </p:nvSpPr>
          <p:spPr>
            <a:xfrm>
              <a:off x="4473894" y="3717809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0A8622-B44C-D446-A353-EBDBCEF0C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tretch>
              <a:fillRect/>
            </a:stretch>
          </p:blipFill>
          <p:spPr>
            <a:xfrm>
              <a:off x="4655523" y="3924732"/>
              <a:ext cx="453424" cy="45342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4E66D3-8724-2641-8069-EC73633D1221}"/>
              </a:ext>
            </a:extLst>
          </p:cNvPr>
          <p:cNvGrpSpPr/>
          <p:nvPr/>
        </p:nvGrpSpPr>
        <p:grpSpPr>
          <a:xfrm>
            <a:off x="7052462" y="3273615"/>
            <a:ext cx="660933" cy="660933"/>
            <a:chOff x="7072220" y="3717809"/>
            <a:chExt cx="847852" cy="84785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7587277-4B4D-1C4C-AFBE-3A21A8CC6E85}"/>
                </a:ext>
              </a:extLst>
            </p:cNvPr>
            <p:cNvSpPr/>
            <p:nvPr/>
          </p:nvSpPr>
          <p:spPr>
            <a:xfrm>
              <a:off x="7072220" y="3717809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4B4F4DE-9660-6F42-8599-321263F1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7237595" y="3928071"/>
              <a:ext cx="502897" cy="43105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17B897-0E25-2247-A43F-760909B15068}"/>
              </a:ext>
            </a:extLst>
          </p:cNvPr>
          <p:cNvGrpSpPr/>
          <p:nvPr/>
        </p:nvGrpSpPr>
        <p:grpSpPr>
          <a:xfrm>
            <a:off x="5762586" y="2336045"/>
            <a:ext cx="660933" cy="660933"/>
            <a:chOff x="5778243" y="2411204"/>
            <a:chExt cx="847852" cy="84785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CA4685A-BD6B-B04C-84C2-7F726AF6655D}"/>
                </a:ext>
              </a:extLst>
            </p:cNvPr>
            <p:cNvSpPr/>
            <p:nvPr/>
          </p:nvSpPr>
          <p:spPr>
            <a:xfrm>
              <a:off x="5778243" y="2411204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43836F-776F-0642-A1B5-582ED251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065" y="2525528"/>
              <a:ext cx="619206" cy="619204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3893399-DA8F-954D-ADD2-3B414CE9DFB7}"/>
              </a:ext>
            </a:extLst>
          </p:cNvPr>
          <p:cNvSpPr txBox="1"/>
          <p:nvPr/>
        </p:nvSpPr>
        <p:spPr>
          <a:xfrm>
            <a:off x="1583329" y="4188982"/>
            <a:ext cx="2549757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Managed Services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Connectivity, security, business continuity, </a:t>
            </a:r>
            <a:r>
              <a:rPr lang="en-US" sz="900" dirty="0" err="1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WiFi</a:t>
            </a: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, routers and voice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9FB0C5-F00C-484A-80F5-59892D24DBDE}"/>
              </a:ext>
            </a:extLst>
          </p:cNvPr>
          <p:cNvSpPr txBox="1"/>
          <p:nvPr/>
        </p:nvSpPr>
        <p:spPr>
          <a:xfrm>
            <a:off x="1339715" y="3313011"/>
            <a:ext cx="2825205" cy="477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34" tIns="45717" rIns="91434" bIns="45717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Internet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Up to  1 Gig Internet and WAN Connectivity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7EF19-5BD7-F94F-9E22-331A550A5E37}"/>
              </a:ext>
            </a:extLst>
          </p:cNvPr>
          <p:cNvSpPr txBox="1"/>
          <p:nvPr/>
        </p:nvSpPr>
        <p:spPr>
          <a:xfrm>
            <a:off x="8035977" y="3220697"/>
            <a:ext cx="2965356" cy="658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Voice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Advanced voice solutions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98C0B0-004E-244A-B581-8635A411F03E}"/>
              </a:ext>
            </a:extLst>
          </p:cNvPr>
          <p:cNvSpPr txBox="1"/>
          <p:nvPr/>
        </p:nvSpPr>
        <p:spPr>
          <a:xfrm>
            <a:off x="8030217" y="4169931"/>
            <a:ext cx="3088918" cy="6616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IoT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Network as a Solution connecting IoT solutions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05BABD-7E8A-8344-A58A-65C9A83E085E}"/>
              </a:ext>
            </a:extLst>
          </p:cNvPr>
          <p:cNvGrpSpPr/>
          <p:nvPr/>
        </p:nvGrpSpPr>
        <p:grpSpPr>
          <a:xfrm>
            <a:off x="4099174" y="1401087"/>
            <a:ext cx="3993651" cy="934960"/>
            <a:chOff x="4204139" y="2294376"/>
            <a:chExt cx="3993931" cy="935026"/>
          </a:xfrm>
          <a:solidFill>
            <a:schemeClr val="bg1">
              <a:lumMod val="85000"/>
            </a:schemeClr>
          </a:solidFill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36E6BE-5057-B348-9A2B-43212AE325A0}"/>
                </a:ext>
              </a:extLst>
            </p:cNvPr>
            <p:cNvSpPr txBox="1"/>
            <p:nvPr/>
          </p:nvSpPr>
          <p:spPr>
            <a:xfrm>
              <a:off x="4204139" y="2294376"/>
              <a:ext cx="3993931" cy="615591"/>
            </a:xfrm>
            <a:prstGeom prst="rect">
              <a:avLst/>
            </a:prstGeom>
            <a:grpFill/>
          </p:spPr>
          <p:txBody>
            <a:bodyPr wrap="square" lIns="91434" tIns="45717" rIns="91434" bIns="45717" rtlCol="0" anchor="ctr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r>
                <a:rPr lang="en-US" sz="1600" b="1" dirty="0">
                  <a:solidFill>
                    <a:srgbClr val="112F64"/>
                  </a:solidFill>
                  <a:latin typeface="Xfinity Brown" panose="02010504010101010104" pitchFamily="50" charset="0"/>
                  <a:cs typeface="Xfinity Brown" panose="02010504010101010104" pitchFamily="50" charset="0"/>
                </a:rPr>
                <a:t>Ethernet</a:t>
              </a:r>
            </a:p>
            <a:p>
              <a:pPr algn="ctr" defTabSz="543575">
                <a:defRPr/>
              </a:pPr>
              <a:r>
                <a:rPr lang="en-US" sz="900" dirty="0">
                  <a:solidFill>
                    <a:srgbClr val="112F64"/>
                  </a:solidFill>
                  <a:latin typeface="Xfinity Brown" panose="02010504010101010104" pitchFamily="50" charset="0"/>
                  <a:cs typeface="Xfinity Brown" panose="02010504010101010104" pitchFamily="50" charset="0"/>
                </a:rPr>
                <a:t>High speed fiber network assuring private data connectivity across locations, data centers or cloud providers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CC39C4-37DD-9843-B00A-2EA244F652BF}"/>
                </a:ext>
              </a:extLst>
            </p:cNvPr>
            <p:cNvCxnSpPr>
              <a:cxnSpLocks/>
              <a:stCxn id="35" idx="2"/>
              <a:endCxn id="28" idx="0"/>
            </p:cNvCxnSpPr>
            <p:nvPr/>
          </p:nvCxnSpPr>
          <p:spPr>
            <a:xfrm flipH="1">
              <a:off x="6198158" y="2909967"/>
              <a:ext cx="2947" cy="319435"/>
            </a:xfrm>
            <a:prstGeom prst="line">
              <a:avLst/>
            </a:prstGeom>
            <a:grpFill/>
            <a:ln>
              <a:solidFill>
                <a:schemeClr val="accent6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462FA18-9B90-9543-B2C5-57C36C9322F7}"/>
              </a:ext>
            </a:extLst>
          </p:cNvPr>
          <p:cNvSpPr txBox="1"/>
          <p:nvPr/>
        </p:nvSpPr>
        <p:spPr>
          <a:xfrm>
            <a:off x="2028439" y="5053411"/>
            <a:ext cx="2557396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 err="1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WiFi</a:t>
            </a:r>
            <a:endParaRPr lang="en-US" sz="1600" b="1" dirty="0">
              <a:solidFill>
                <a:srgbClr val="112F64"/>
              </a:solidFill>
              <a:latin typeface="Xfinity Brown" panose="02010504010101010104" pitchFamily="50" charset="0"/>
              <a:cs typeface="Xfinity Brown" panose="02010504010101010104" pitchFamily="50" charset="0"/>
            </a:endParaRP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Reliable </a:t>
            </a:r>
            <a:r>
              <a:rPr lang="en-US" sz="900" dirty="0" err="1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WiFi</a:t>
            </a: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 network and IT infrastructure to support connectivity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40FDDD-1965-F442-BA3B-7F2B99F96241}"/>
              </a:ext>
            </a:extLst>
          </p:cNvPr>
          <p:cNvGrpSpPr/>
          <p:nvPr/>
        </p:nvGrpSpPr>
        <p:grpSpPr>
          <a:xfrm>
            <a:off x="4468021" y="4113746"/>
            <a:ext cx="660933" cy="660933"/>
            <a:chOff x="4852555" y="4670293"/>
            <a:chExt cx="847852" cy="84785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84C3C8-8793-8343-BD59-E71A0AD685F2}"/>
                </a:ext>
              </a:extLst>
            </p:cNvPr>
            <p:cNvSpPr/>
            <p:nvPr/>
          </p:nvSpPr>
          <p:spPr>
            <a:xfrm>
              <a:off x="4852555" y="4670293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AFE77D8-976D-AD4E-95FE-6553EFBD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100000"/>
            </a:blip>
            <a:stretch>
              <a:fillRect/>
            </a:stretch>
          </p:blipFill>
          <p:spPr>
            <a:xfrm>
              <a:off x="5051338" y="4823444"/>
              <a:ext cx="458658" cy="49393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878B3C-1FAD-854E-A95B-9C364C645375}"/>
              </a:ext>
            </a:extLst>
          </p:cNvPr>
          <p:cNvGrpSpPr/>
          <p:nvPr/>
        </p:nvGrpSpPr>
        <p:grpSpPr>
          <a:xfrm>
            <a:off x="6559816" y="2594639"/>
            <a:ext cx="660933" cy="660933"/>
            <a:chOff x="6760013" y="2802164"/>
            <a:chExt cx="847852" cy="84785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6E57F62-A6A1-6849-ACA8-7D34A28F60D8}"/>
                </a:ext>
              </a:extLst>
            </p:cNvPr>
            <p:cNvSpPr/>
            <p:nvPr/>
          </p:nvSpPr>
          <p:spPr>
            <a:xfrm rot="4171578">
              <a:off x="6760013" y="2802164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065471F-441B-094E-9916-A190CD687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100000"/>
            </a:blip>
            <a:srcRect l="15098" t="10130" r="11489" b="17661"/>
            <a:stretch/>
          </p:blipFill>
          <p:spPr>
            <a:xfrm>
              <a:off x="6903266" y="2907755"/>
              <a:ext cx="606339" cy="5963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8E5D9EA8-1153-9A45-B36A-BC40C95C86CC}"/>
              </a:ext>
            </a:extLst>
          </p:cNvPr>
          <p:cNvSpPr/>
          <p:nvPr/>
        </p:nvSpPr>
        <p:spPr>
          <a:xfrm>
            <a:off x="7061097" y="4117755"/>
            <a:ext cx="660933" cy="660933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endParaRPr lang="en-US" sz="11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D5BB323-A7E6-1B4C-807F-6CBF6F93E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lum bright="100000"/>
          </a:blip>
          <a:srcRect l="18554" t="15750" r="16840" b="17206"/>
          <a:stretch/>
        </p:blipFill>
        <p:spPr>
          <a:xfrm>
            <a:off x="7190397" y="4227704"/>
            <a:ext cx="415964" cy="43166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27B55FC-E57B-804E-85E2-037C65934C61}"/>
              </a:ext>
            </a:extLst>
          </p:cNvPr>
          <p:cNvGrpSpPr/>
          <p:nvPr/>
        </p:nvGrpSpPr>
        <p:grpSpPr>
          <a:xfrm>
            <a:off x="4968559" y="4797044"/>
            <a:ext cx="660933" cy="660933"/>
            <a:chOff x="5778243" y="5016755"/>
            <a:chExt cx="847852" cy="84785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61D39A-F7F2-E248-BCEC-28016108C2EA}"/>
                </a:ext>
              </a:extLst>
            </p:cNvPr>
            <p:cNvSpPr/>
            <p:nvPr/>
          </p:nvSpPr>
          <p:spPr>
            <a:xfrm rot="20197244">
              <a:off x="5778243" y="5016755"/>
              <a:ext cx="847852" cy="847852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43575">
                <a:defRPr/>
              </a:pPr>
              <a:endParaRPr lang="en-US" sz="110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E6B4B8D-70FF-F546-ACFA-C12A54E5C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17854" y="5242895"/>
              <a:ext cx="557132" cy="419992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66DABBE9-A7CC-F844-9B7B-933DF306603C}"/>
              </a:ext>
            </a:extLst>
          </p:cNvPr>
          <p:cNvSpPr/>
          <p:nvPr/>
        </p:nvSpPr>
        <p:spPr>
          <a:xfrm>
            <a:off x="5762588" y="5053700"/>
            <a:ext cx="660933" cy="660933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endParaRPr lang="en-U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23487B8-F5B5-2647-AD30-E733DA6141D8}"/>
              </a:ext>
            </a:extLst>
          </p:cNvPr>
          <p:cNvSpPr/>
          <p:nvPr/>
        </p:nvSpPr>
        <p:spPr>
          <a:xfrm rot="20337391">
            <a:off x="6564636" y="4797045"/>
            <a:ext cx="660933" cy="660933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endParaRPr lang="en-US" sz="1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AD2B75-E751-734C-BE6B-0D138C3F2365}"/>
              </a:ext>
            </a:extLst>
          </p:cNvPr>
          <p:cNvSpPr txBox="1"/>
          <p:nvPr/>
        </p:nvSpPr>
        <p:spPr>
          <a:xfrm>
            <a:off x="7557393" y="2258570"/>
            <a:ext cx="3443941" cy="6770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IT Deployment Services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Nationwide end-to-end network support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AA8D696-8895-5946-901A-1A61E3B4BECA}"/>
              </a:ext>
            </a:extLst>
          </p:cNvPr>
          <p:cNvCxnSpPr>
            <a:cxnSpLocks/>
            <a:stCxn id="51" idx="1"/>
            <a:endCxn id="42" idx="0"/>
          </p:cNvCxnSpPr>
          <p:nvPr/>
        </p:nvCxnSpPr>
        <p:spPr>
          <a:xfrm flipH="1">
            <a:off x="7199876" y="2597100"/>
            <a:ext cx="357515" cy="212416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0573B8-6071-0549-B895-CEEECE6A1215}"/>
              </a:ext>
            </a:extLst>
          </p:cNvPr>
          <p:cNvCxnSpPr>
            <a:cxnSpLocks/>
            <a:stCxn id="32" idx="1"/>
            <a:endCxn id="25" idx="6"/>
          </p:cNvCxnSpPr>
          <p:nvPr/>
        </p:nvCxnSpPr>
        <p:spPr>
          <a:xfrm flipH="1">
            <a:off x="7713397" y="3549859"/>
            <a:ext cx="322580" cy="54223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B321D58-0E2E-D148-B76C-B4C7009CD840}"/>
              </a:ext>
            </a:extLst>
          </p:cNvPr>
          <p:cNvCxnSpPr>
            <a:cxnSpLocks/>
            <a:stCxn id="33" idx="1"/>
            <a:endCxn id="44" idx="6"/>
          </p:cNvCxnSpPr>
          <p:nvPr/>
        </p:nvCxnSpPr>
        <p:spPr>
          <a:xfrm flipH="1" flipV="1">
            <a:off x="7722030" y="4448222"/>
            <a:ext cx="308186" cy="52547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5B1E58-60C3-0E4F-969E-E93AC7457DBE}"/>
              </a:ext>
            </a:extLst>
          </p:cNvPr>
          <p:cNvCxnSpPr>
            <a:cxnSpLocks/>
            <a:stCxn id="19" idx="3"/>
            <a:endCxn id="16" idx="0"/>
          </p:cNvCxnSpPr>
          <p:nvPr/>
        </p:nvCxnSpPr>
        <p:spPr>
          <a:xfrm>
            <a:off x="4676588" y="2623940"/>
            <a:ext cx="300176" cy="216037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D12F534-591C-EC44-B0E4-F4522256FDB7}"/>
              </a:ext>
            </a:extLst>
          </p:cNvPr>
          <p:cNvCxnSpPr>
            <a:cxnSpLocks/>
            <a:stCxn id="31" idx="3"/>
            <a:endCxn id="22" idx="2"/>
          </p:cNvCxnSpPr>
          <p:nvPr/>
        </p:nvCxnSpPr>
        <p:spPr>
          <a:xfrm>
            <a:off x="4164920" y="3551535"/>
            <a:ext cx="309451" cy="52547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7C437F6-7EF5-2449-AABA-B461018D1EE7}"/>
              </a:ext>
            </a:extLst>
          </p:cNvPr>
          <p:cNvCxnSpPr>
            <a:cxnSpLocks/>
            <a:stCxn id="30" idx="3"/>
            <a:endCxn id="39" idx="2"/>
          </p:cNvCxnSpPr>
          <p:nvPr/>
        </p:nvCxnSpPr>
        <p:spPr>
          <a:xfrm flipV="1">
            <a:off x="4133086" y="4444213"/>
            <a:ext cx="334935" cy="52546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EE2F416-CE7E-8F4F-8647-7DB11336A177}"/>
              </a:ext>
            </a:extLst>
          </p:cNvPr>
          <p:cNvCxnSpPr>
            <a:cxnSpLocks/>
            <a:stCxn id="37" idx="3"/>
            <a:endCxn id="47" idx="2"/>
          </p:cNvCxnSpPr>
          <p:nvPr/>
        </p:nvCxnSpPr>
        <p:spPr>
          <a:xfrm flipV="1">
            <a:off x="4585835" y="5258645"/>
            <a:ext cx="409856" cy="102543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DBFD96D-445C-5C46-8013-7317E5C27A2F}"/>
              </a:ext>
            </a:extLst>
          </p:cNvPr>
          <p:cNvSpPr txBox="1"/>
          <p:nvPr/>
        </p:nvSpPr>
        <p:spPr>
          <a:xfrm>
            <a:off x="4692967" y="5989756"/>
            <a:ext cx="2806066" cy="477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34" tIns="45717" rIns="91434" bIns="45717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SD-WAN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Centralized network management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F00600-DDE5-1449-BF31-EDEF28D63403}"/>
              </a:ext>
            </a:extLst>
          </p:cNvPr>
          <p:cNvSpPr txBox="1"/>
          <p:nvPr/>
        </p:nvSpPr>
        <p:spPr>
          <a:xfrm>
            <a:off x="7559461" y="5113293"/>
            <a:ext cx="3268144" cy="4770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34" tIns="45717" rIns="91434" bIns="45717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3575">
              <a:defRPr/>
            </a:pPr>
            <a:r>
              <a:rPr lang="en-US" sz="1600" b="1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Cybersecurity Solutions</a:t>
            </a:r>
          </a:p>
          <a:p>
            <a:pPr algn="ctr" defTabSz="543575">
              <a:defRPr/>
            </a:pPr>
            <a:r>
              <a:rPr lang="en-US" sz="900" dirty="0">
                <a:solidFill>
                  <a:srgbClr val="112F64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DDoS Mitigation and Managed Security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24E6A38-FC27-B645-9AEF-18D7C0D07C53}"/>
              </a:ext>
            </a:extLst>
          </p:cNvPr>
          <p:cNvCxnSpPr>
            <a:cxnSpLocks/>
            <a:stCxn id="59" idx="0"/>
            <a:endCxn id="49" idx="4"/>
          </p:cNvCxnSpPr>
          <p:nvPr/>
        </p:nvCxnSpPr>
        <p:spPr>
          <a:xfrm flipH="1" flipV="1">
            <a:off x="6093055" y="5714633"/>
            <a:ext cx="2945" cy="275123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D89E98B-4D8D-104D-B049-9E609264AF28}"/>
              </a:ext>
            </a:extLst>
          </p:cNvPr>
          <p:cNvCxnSpPr>
            <a:cxnSpLocks/>
            <a:stCxn id="60" idx="1"/>
            <a:endCxn id="50" idx="5"/>
          </p:cNvCxnSpPr>
          <p:nvPr/>
        </p:nvCxnSpPr>
        <p:spPr>
          <a:xfrm flipH="1" flipV="1">
            <a:off x="7197101" y="5261695"/>
            <a:ext cx="362360" cy="90122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aphic 122">
            <a:extLst>
              <a:ext uri="{FF2B5EF4-FFF2-40B4-BE49-F238E27FC236}">
                <a16:creationId xmlns:a16="http://schemas.microsoft.com/office/drawing/2014/main" id="{945BE017-704B-6647-B364-A388F4D3E6EB}"/>
              </a:ext>
            </a:extLst>
          </p:cNvPr>
          <p:cNvGrpSpPr/>
          <p:nvPr/>
        </p:nvGrpSpPr>
        <p:grpSpPr>
          <a:xfrm>
            <a:off x="5915762" y="5201184"/>
            <a:ext cx="392121" cy="348184"/>
            <a:chOff x="5567159" y="2959345"/>
            <a:chExt cx="1056075" cy="937747"/>
          </a:xfrm>
          <a:noFill/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509CE08-D525-D145-B762-A5E097B7E256}"/>
                </a:ext>
              </a:extLst>
            </p:cNvPr>
            <p:cNvSpPr/>
            <p:nvPr/>
          </p:nvSpPr>
          <p:spPr>
            <a:xfrm>
              <a:off x="6085328" y="3335883"/>
              <a:ext cx="76965" cy="77266"/>
            </a:xfrm>
            <a:custGeom>
              <a:avLst/>
              <a:gdLst>
                <a:gd name="connsiteX0" fmla="*/ 76965 w 76965"/>
                <a:gd name="connsiteY0" fmla="*/ 77267 h 77266"/>
                <a:gd name="connsiteX1" fmla="*/ 0 w 76965"/>
                <a:gd name="connsiteY1" fmla="*/ 0 h 7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965" h="77266">
                  <a:moveTo>
                    <a:pt x="76965" y="77267"/>
                  </a:moveTo>
                  <a:cubicBezTo>
                    <a:pt x="64208" y="41283"/>
                    <a:pt x="35956" y="12921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2E99670-DC98-5347-8FAF-4C4ABC58D8F7}"/>
                </a:ext>
              </a:extLst>
            </p:cNvPr>
            <p:cNvSpPr/>
            <p:nvPr/>
          </p:nvSpPr>
          <p:spPr>
            <a:xfrm>
              <a:off x="5915060" y="3344751"/>
              <a:ext cx="64499" cy="103777"/>
            </a:xfrm>
            <a:custGeom>
              <a:avLst/>
              <a:gdLst>
                <a:gd name="connsiteX0" fmla="*/ 64500 w 64499"/>
                <a:gd name="connsiteY0" fmla="*/ 0 h 103777"/>
                <a:gd name="connsiteX1" fmla="*/ 0 w 64499"/>
                <a:gd name="connsiteY1" fmla="*/ 103777 h 10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499" h="103777">
                  <a:moveTo>
                    <a:pt x="64500" y="0"/>
                  </a:moveTo>
                  <a:cubicBezTo>
                    <a:pt x="26663" y="21311"/>
                    <a:pt x="2339" y="60447"/>
                    <a:pt x="0" y="103777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312775D-BA02-5649-A2E7-88C8A94DED6F}"/>
                </a:ext>
              </a:extLst>
            </p:cNvPr>
            <p:cNvSpPr/>
            <p:nvPr/>
          </p:nvSpPr>
          <p:spPr>
            <a:xfrm>
              <a:off x="5953496" y="3546928"/>
              <a:ext cx="104068" cy="36038"/>
            </a:xfrm>
            <a:custGeom>
              <a:avLst/>
              <a:gdLst>
                <a:gd name="connsiteX0" fmla="*/ 104068 w 104068"/>
                <a:gd name="connsiteY0" fmla="*/ 35001 h 36038"/>
                <a:gd name="connsiteX1" fmla="*/ 88675 w 104068"/>
                <a:gd name="connsiteY1" fmla="*/ 36039 h 36038"/>
                <a:gd name="connsiteX2" fmla="*/ 0 w 104068"/>
                <a:gd name="connsiteY2" fmla="*/ 0 h 3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068" h="36038">
                  <a:moveTo>
                    <a:pt x="104068" y="35001"/>
                  </a:moveTo>
                  <a:cubicBezTo>
                    <a:pt x="98965" y="35679"/>
                    <a:pt x="93823" y="36026"/>
                    <a:pt x="88675" y="36039"/>
                  </a:cubicBezTo>
                  <a:cubicBezTo>
                    <a:pt x="55542" y="36050"/>
                    <a:pt x="23717" y="23116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8048E9E-D099-574D-865D-E4F1D7FBAAD3}"/>
                </a:ext>
              </a:extLst>
            </p:cNvPr>
            <p:cNvSpPr/>
            <p:nvPr/>
          </p:nvSpPr>
          <p:spPr>
            <a:xfrm>
              <a:off x="6057564" y="3532494"/>
              <a:ext cx="86125" cy="49435"/>
            </a:xfrm>
            <a:custGeom>
              <a:avLst/>
              <a:gdLst>
                <a:gd name="connsiteX0" fmla="*/ 0 w 86125"/>
                <a:gd name="connsiteY0" fmla="*/ 49436 h 49435"/>
                <a:gd name="connsiteX1" fmla="*/ 86126 w 86125"/>
                <a:gd name="connsiteY1" fmla="*/ 0 h 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25" h="49435">
                  <a:moveTo>
                    <a:pt x="0" y="49436"/>
                  </a:moveTo>
                  <a:cubicBezTo>
                    <a:pt x="34228" y="45299"/>
                    <a:pt x="65310" y="27458"/>
                    <a:pt x="86126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ECE6D5A-D0C3-874C-B0FB-FD7EF3BB2C38}"/>
                </a:ext>
              </a:extLst>
            </p:cNvPr>
            <p:cNvSpPr/>
            <p:nvPr/>
          </p:nvSpPr>
          <p:spPr>
            <a:xfrm>
              <a:off x="6143690" y="3413150"/>
              <a:ext cx="26169" cy="119343"/>
            </a:xfrm>
            <a:custGeom>
              <a:avLst/>
              <a:gdLst>
                <a:gd name="connsiteX0" fmla="*/ 0 w 26169"/>
                <a:gd name="connsiteY0" fmla="*/ 119344 h 119343"/>
                <a:gd name="connsiteX1" fmla="*/ 18887 w 26169"/>
                <a:gd name="connsiteY1" fmla="*/ 0 h 11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69" h="119343">
                  <a:moveTo>
                    <a:pt x="0" y="119344"/>
                  </a:moveTo>
                  <a:cubicBezTo>
                    <a:pt x="26116" y="85323"/>
                    <a:pt x="33224" y="40410"/>
                    <a:pt x="18887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1503D953-62DE-9D4B-8A75-DDAD97173C9F}"/>
                </a:ext>
              </a:extLst>
            </p:cNvPr>
            <p:cNvSpPr/>
            <p:nvPr/>
          </p:nvSpPr>
          <p:spPr>
            <a:xfrm>
              <a:off x="5979560" y="3328242"/>
              <a:ext cx="105768" cy="16509"/>
            </a:xfrm>
            <a:custGeom>
              <a:avLst/>
              <a:gdLst>
                <a:gd name="connsiteX0" fmla="*/ 0 w 105768"/>
                <a:gd name="connsiteY0" fmla="*/ 16509 h 16509"/>
                <a:gd name="connsiteX1" fmla="*/ 105768 w 105768"/>
                <a:gd name="connsiteY1" fmla="*/ 7641 h 1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68" h="16509">
                  <a:moveTo>
                    <a:pt x="0" y="16509"/>
                  </a:moveTo>
                  <a:cubicBezTo>
                    <a:pt x="32244" y="-1814"/>
                    <a:pt x="70919" y="-5056"/>
                    <a:pt x="105768" y="7641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22A097A9-4550-7348-9977-30A678E8C07D}"/>
                </a:ext>
              </a:extLst>
            </p:cNvPr>
            <p:cNvSpPr/>
            <p:nvPr/>
          </p:nvSpPr>
          <p:spPr>
            <a:xfrm>
              <a:off x="5915060" y="3448717"/>
              <a:ext cx="38436" cy="98210"/>
            </a:xfrm>
            <a:custGeom>
              <a:avLst/>
              <a:gdLst>
                <a:gd name="connsiteX0" fmla="*/ 1 w 38436"/>
                <a:gd name="connsiteY0" fmla="*/ 0 h 98210"/>
                <a:gd name="connsiteX1" fmla="*/ 1 w 38436"/>
                <a:gd name="connsiteY1" fmla="*/ 6887 h 98210"/>
                <a:gd name="connsiteX2" fmla="*/ 38436 w 38436"/>
                <a:gd name="connsiteY2" fmla="*/ 98211 h 9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36" h="98210">
                  <a:moveTo>
                    <a:pt x="1" y="0"/>
                  </a:moveTo>
                  <a:cubicBezTo>
                    <a:pt x="1" y="2264"/>
                    <a:pt x="1" y="4528"/>
                    <a:pt x="1" y="6887"/>
                  </a:cubicBezTo>
                  <a:cubicBezTo>
                    <a:pt x="-114" y="41276"/>
                    <a:pt x="13758" y="74237"/>
                    <a:pt x="38436" y="98211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AD341E15-961F-1C42-8B86-59AA24ED3CC2}"/>
                </a:ext>
              </a:extLst>
            </p:cNvPr>
            <p:cNvSpPr/>
            <p:nvPr/>
          </p:nvSpPr>
          <p:spPr>
            <a:xfrm>
              <a:off x="5999014" y="3417961"/>
              <a:ext cx="21909" cy="35378"/>
            </a:xfrm>
            <a:custGeom>
              <a:avLst/>
              <a:gdLst>
                <a:gd name="connsiteX0" fmla="*/ 0 w 21909"/>
                <a:gd name="connsiteY0" fmla="*/ 35379 h 35378"/>
                <a:gd name="connsiteX1" fmla="*/ 21909 w 21909"/>
                <a:gd name="connsiteY1" fmla="*/ 0 h 3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9" h="35378">
                  <a:moveTo>
                    <a:pt x="0" y="35379"/>
                  </a:moveTo>
                  <a:cubicBezTo>
                    <a:pt x="713" y="20602"/>
                    <a:pt x="8991" y="7233"/>
                    <a:pt x="21909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5F73F4B-69FD-E549-9F27-5BE08F1E2D16}"/>
                </a:ext>
              </a:extLst>
            </p:cNvPr>
            <p:cNvSpPr/>
            <p:nvPr/>
          </p:nvSpPr>
          <p:spPr>
            <a:xfrm>
              <a:off x="6076735" y="3441170"/>
              <a:ext cx="8971" cy="40567"/>
            </a:xfrm>
            <a:custGeom>
              <a:avLst/>
              <a:gdLst>
                <a:gd name="connsiteX0" fmla="*/ 0 w 8971"/>
                <a:gd name="connsiteY0" fmla="*/ 40567 h 40567"/>
                <a:gd name="connsiteX1" fmla="*/ 8971 w 8971"/>
                <a:gd name="connsiteY1" fmla="*/ 14434 h 40567"/>
                <a:gd name="connsiteX2" fmla="*/ 6327 w 8971"/>
                <a:gd name="connsiteY2" fmla="*/ 0 h 4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71" h="40567">
                  <a:moveTo>
                    <a:pt x="0" y="40567"/>
                  </a:moveTo>
                  <a:cubicBezTo>
                    <a:pt x="5754" y="33062"/>
                    <a:pt x="8903" y="23888"/>
                    <a:pt x="8971" y="14434"/>
                  </a:cubicBezTo>
                  <a:cubicBezTo>
                    <a:pt x="8924" y="9507"/>
                    <a:pt x="8030" y="4625"/>
                    <a:pt x="6327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078B744-0095-A247-BF79-188D149708F6}"/>
                </a:ext>
              </a:extLst>
            </p:cNvPr>
            <p:cNvSpPr/>
            <p:nvPr/>
          </p:nvSpPr>
          <p:spPr>
            <a:xfrm>
              <a:off x="6012046" y="3486737"/>
              <a:ext cx="35319" cy="12264"/>
            </a:xfrm>
            <a:custGeom>
              <a:avLst/>
              <a:gdLst>
                <a:gd name="connsiteX0" fmla="*/ 35319 w 35319"/>
                <a:gd name="connsiteY0" fmla="*/ 11793 h 12264"/>
                <a:gd name="connsiteX1" fmla="*/ 30125 w 35319"/>
                <a:gd name="connsiteY1" fmla="*/ 12265 h 12264"/>
                <a:gd name="connsiteX2" fmla="*/ 0 w 35319"/>
                <a:gd name="connsiteY2" fmla="*/ 0 h 12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19" h="12264">
                  <a:moveTo>
                    <a:pt x="35319" y="11793"/>
                  </a:moveTo>
                  <a:cubicBezTo>
                    <a:pt x="33598" y="12048"/>
                    <a:pt x="31864" y="12205"/>
                    <a:pt x="30125" y="12265"/>
                  </a:cubicBezTo>
                  <a:cubicBezTo>
                    <a:pt x="18866" y="12258"/>
                    <a:pt x="8056" y="785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5D490120-2784-F44F-AB8B-816BE89B2A1C}"/>
                </a:ext>
              </a:extLst>
            </p:cNvPr>
            <p:cNvSpPr/>
            <p:nvPr/>
          </p:nvSpPr>
          <p:spPr>
            <a:xfrm>
              <a:off x="6047365" y="3481737"/>
              <a:ext cx="29369" cy="16793"/>
            </a:xfrm>
            <a:custGeom>
              <a:avLst/>
              <a:gdLst>
                <a:gd name="connsiteX0" fmla="*/ 0 w 29369"/>
                <a:gd name="connsiteY0" fmla="*/ 16793 h 16793"/>
                <a:gd name="connsiteX1" fmla="*/ 29370 w 29369"/>
                <a:gd name="connsiteY1" fmla="*/ 0 h 1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69" h="16793">
                  <a:moveTo>
                    <a:pt x="0" y="16793"/>
                  </a:moveTo>
                  <a:cubicBezTo>
                    <a:pt x="11656" y="15381"/>
                    <a:pt x="22247" y="9325"/>
                    <a:pt x="29370" y="0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CD3D54ED-4F57-624B-B59F-8FF5D28BCFA7}"/>
                </a:ext>
              </a:extLst>
            </p:cNvPr>
            <p:cNvSpPr/>
            <p:nvPr/>
          </p:nvSpPr>
          <p:spPr>
            <a:xfrm>
              <a:off x="6020923" y="3412112"/>
              <a:ext cx="35980" cy="5849"/>
            </a:xfrm>
            <a:custGeom>
              <a:avLst/>
              <a:gdLst>
                <a:gd name="connsiteX0" fmla="*/ 0 w 35980"/>
                <a:gd name="connsiteY0" fmla="*/ 5849 h 5849"/>
                <a:gd name="connsiteX1" fmla="*/ 21248 w 35980"/>
                <a:gd name="connsiteY1" fmla="*/ 0 h 5849"/>
                <a:gd name="connsiteX2" fmla="*/ 35980 w 35980"/>
                <a:gd name="connsiteY2" fmla="*/ 2736 h 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80" h="5849">
                  <a:moveTo>
                    <a:pt x="0" y="5849"/>
                  </a:moveTo>
                  <a:cubicBezTo>
                    <a:pt x="6453" y="2087"/>
                    <a:pt x="13777" y="71"/>
                    <a:pt x="21248" y="0"/>
                  </a:cubicBezTo>
                  <a:cubicBezTo>
                    <a:pt x="26278" y="78"/>
                    <a:pt x="31258" y="1004"/>
                    <a:pt x="35980" y="2736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2846F32-DEB2-134A-92D0-33E2DC725964}"/>
                </a:ext>
              </a:extLst>
            </p:cNvPr>
            <p:cNvSpPr/>
            <p:nvPr/>
          </p:nvSpPr>
          <p:spPr>
            <a:xfrm>
              <a:off x="6056903" y="3414848"/>
              <a:ext cx="26158" cy="26321"/>
            </a:xfrm>
            <a:custGeom>
              <a:avLst/>
              <a:gdLst>
                <a:gd name="connsiteX0" fmla="*/ 0 w 26158"/>
                <a:gd name="connsiteY0" fmla="*/ 0 h 26321"/>
                <a:gd name="connsiteX1" fmla="*/ 26159 w 26158"/>
                <a:gd name="connsiteY1" fmla="*/ 26322 h 2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58" h="26321">
                  <a:moveTo>
                    <a:pt x="0" y="0"/>
                  </a:moveTo>
                  <a:cubicBezTo>
                    <a:pt x="12215" y="4433"/>
                    <a:pt x="21809" y="14087"/>
                    <a:pt x="26159" y="26322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BEFF5-A4F0-414A-8B33-C1D70ACA6FAC}"/>
                </a:ext>
              </a:extLst>
            </p:cNvPr>
            <p:cNvSpPr/>
            <p:nvPr/>
          </p:nvSpPr>
          <p:spPr>
            <a:xfrm>
              <a:off x="5998975" y="3453340"/>
              <a:ext cx="13354" cy="33397"/>
            </a:xfrm>
            <a:custGeom>
              <a:avLst/>
              <a:gdLst>
                <a:gd name="connsiteX0" fmla="*/ 39 w 13354"/>
                <a:gd name="connsiteY0" fmla="*/ 0 h 33397"/>
                <a:gd name="connsiteX1" fmla="*/ 39 w 13354"/>
                <a:gd name="connsiteY1" fmla="*/ 2264 h 33397"/>
                <a:gd name="connsiteX2" fmla="*/ 13354 w 13354"/>
                <a:gd name="connsiteY2" fmla="*/ 33397 h 3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54" h="33397">
                  <a:moveTo>
                    <a:pt x="39" y="0"/>
                  </a:moveTo>
                  <a:cubicBezTo>
                    <a:pt x="-13" y="754"/>
                    <a:pt x="-13" y="1510"/>
                    <a:pt x="39" y="2264"/>
                  </a:cubicBezTo>
                  <a:cubicBezTo>
                    <a:pt x="31" y="14024"/>
                    <a:pt x="4843" y="25273"/>
                    <a:pt x="13354" y="33397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FB8360C0-ADC9-2A47-AD25-6C51B495D47C}"/>
                </a:ext>
              </a:extLst>
            </p:cNvPr>
            <p:cNvSpPr/>
            <p:nvPr/>
          </p:nvSpPr>
          <p:spPr>
            <a:xfrm>
              <a:off x="6085328" y="3191916"/>
              <a:ext cx="51750" cy="143967"/>
            </a:xfrm>
            <a:custGeom>
              <a:avLst/>
              <a:gdLst>
                <a:gd name="connsiteX0" fmla="*/ 51751 w 51750"/>
                <a:gd name="connsiteY0" fmla="*/ 0 h 143967"/>
                <a:gd name="connsiteX1" fmla="*/ 0 w 51750"/>
                <a:gd name="connsiteY1" fmla="*/ 143967 h 14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750" h="143967">
                  <a:moveTo>
                    <a:pt x="51751" y="0"/>
                  </a:moveTo>
                  <a:lnTo>
                    <a:pt x="0" y="143967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DED3FCC9-FF2B-4743-B6FC-5A4F8A22AE71}"/>
                </a:ext>
              </a:extLst>
            </p:cNvPr>
            <p:cNvSpPr/>
            <p:nvPr/>
          </p:nvSpPr>
          <p:spPr>
            <a:xfrm>
              <a:off x="6108276" y="3107651"/>
              <a:ext cx="86905" cy="86818"/>
            </a:xfrm>
            <a:custGeom>
              <a:avLst/>
              <a:gdLst>
                <a:gd name="connsiteX0" fmla="*/ 28804 w 86905"/>
                <a:gd name="connsiteY0" fmla="*/ 84265 h 86818"/>
                <a:gd name="connsiteX1" fmla="*/ 28804 w 86905"/>
                <a:gd name="connsiteY1" fmla="*/ 84265 h 86818"/>
                <a:gd name="connsiteX2" fmla="*/ 84349 w 86905"/>
                <a:gd name="connsiteY2" fmla="*/ 58043 h 86818"/>
                <a:gd name="connsiteX3" fmla="*/ 58101 w 86905"/>
                <a:gd name="connsiteY3" fmla="*/ 2554 h 86818"/>
                <a:gd name="connsiteX4" fmla="*/ 2556 w 86905"/>
                <a:gd name="connsiteY4" fmla="*/ 28775 h 86818"/>
                <a:gd name="connsiteX5" fmla="*/ 2550 w 86905"/>
                <a:gd name="connsiteY5" fmla="*/ 28792 h 86818"/>
                <a:gd name="connsiteX6" fmla="*/ 28804 w 86905"/>
                <a:gd name="connsiteY6" fmla="*/ 84265 h 8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905" h="86818">
                  <a:moveTo>
                    <a:pt x="28804" y="84265"/>
                  </a:moveTo>
                  <a:lnTo>
                    <a:pt x="28804" y="84265"/>
                  </a:lnTo>
                  <a:cubicBezTo>
                    <a:pt x="51390" y="92347"/>
                    <a:pt x="76259" y="80607"/>
                    <a:pt x="84349" y="58043"/>
                  </a:cubicBezTo>
                  <a:cubicBezTo>
                    <a:pt x="92439" y="35479"/>
                    <a:pt x="80688" y="10636"/>
                    <a:pt x="58101" y="2554"/>
                  </a:cubicBezTo>
                  <a:cubicBezTo>
                    <a:pt x="35515" y="-5529"/>
                    <a:pt x="10646" y="6211"/>
                    <a:pt x="2556" y="28775"/>
                  </a:cubicBezTo>
                  <a:cubicBezTo>
                    <a:pt x="2554" y="28780"/>
                    <a:pt x="2552" y="28786"/>
                    <a:pt x="2550" y="28792"/>
                  </a:cubicBezTo>
                  <a:cubicBezTo>
                    <a:pt x="-5529" y="51353"/>
                    <a:pt x="6224" y="76185"/>
                    <a:pt x="28804" y="84265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191E3499-F3A7-744D-85E7-904051777311}"/>
                </a:ext>
              </a:extLst>
            </p:cNvPr>
            <p:cNvSpPr/>
            <p:nvPr/>
          </p:nvSpPr>
          <p:spPr>
            <a:xfrm>
              <a:off x="6057564" y="3581929"/>
              <a:ext cx="19359" cy="159911"/>
            </a:xfrm>
            <a:custGeom>
              <a:avLst/>
              <a:gdLst>
                <a:gd name="connsiteX0" fmla="*/ 0 w 19359"/>
                <a:gd name="connsiteY0" fmla="*/ 0 h 159911"/>
                <a:gd name="connsiteX1" fmla="*/ 19359 w 19359"/>
                <a:gd name="connsiteY1" fmla="*/ 159911 h 15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59" h="159911">
                  <a:moveTo>
                    <a:pt x="0" y="0"/>
                  </a:moveTo>
                  <a:lnTo>
                    <a:pt x="19359" y="159911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2D15CA1-4C4E-EA44-98E5-6D8F61B0EA76}"/>
                </a:ext>
              </a:extLst>
            </p:cNvPr>
            <p:cNvSpPr/>
            <p:nvPr/>
          </p:nvSpPr>
          <p:spPr>
            <a:xfrm>
              <a:off x="6038813" y="3741508"/>
              <a:ext cx="86889" cy="86804"/>
            </a:xfrm>
            <a:custGeom>
              <a:avLst/>
              <a:gdLst>
                <a:gd name="connsiteX0" fmla="*/ 38111 w 86889"/>
                <a:gd name="connsiteY0" fmla="*/ 333 h 86804"/>
                <a:gd name="connsiteX1" fmla="*/ 333 w 86889"/>
                <a:gd name="connsiteY1" fmla="*/ 48731 h 86804"/>
                <a:gd name="connsiteX2" fmla="*/ 48779 w 86889"/>
                <a:gd name="connsiteY2" fmla="*/ 86472 h 86804"/>
                <a:gd name="connsiteX3" fmla="*/ 86556 w 86889"/>
                <a:gd name="connsiteY3" fmla="*/ 38073 h 86804"/>
                <a:gd name="connsiteX4" fmla="*/ 86556 w 86889"/>
                <a:gd name="connsiteY4" fmla="*/ 38070 h 86804"/>
                <a:gd name="connsiteX5" fmla="*/ 38111 w 86889"/>
                <a:gd name="connsiteY5" fmla="*/ 333 h 86804"/>
                <a:gd name="connsiteX6" fmla="*/ 38111 w 86889"/>
                <a:gd name="connsiteY6" fmla="*/ 333 h 8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89" h="86804">
                  <a:moveTo>
                    <a:pt x="38111" y="333"/>
                  </a:moveTo>
                  <a:cubicBezTo>
                    <a:pt x="14300" y="3276"/>
                    <a:pt x="-2613" y="24945"/>
                    <a:pt x="333" y="48731"/>
                  </a:cubicBezTo>
                  <a:cubicBezTo>
                    <a:pt x="3279" y="72517"/>
                    <a:pt x="24969" y="89414"/>
                    <a:pt x="48779" y="86472"/>
                  </a:cubicBezTo>
                  <a:cubicBezTo>
                    <a:pt x="72589" y="83528"/>
                    <a:pt x="89503" y="61859"/>
                    <a:pt x="86556" y="38073"/>
                  </a:cubicBezTo>
                  <a:cubicBezTo>
                    <a:pt x="86556" y="38072"/>
                    <a:pt x="86556" y="38071"/>
                    <a:pt x="86556" y="38070"/>
                  </a:cubicBezTo>
                  <a:cubicBezTo>
                    <a:pt x="83609" y="14285"/>
                    <a:pt x="61920" y="-2610"/>
                    <a:pt x="38111" y="333"/>
                  </a:cubicBezTo>
                  <a:lnTo>
                    <a:pt x="38111" y="333"/>
                  </a:ln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43A811E-F00B-F649-8BF8-A5F0ED7388CB}"/>
                </a:ext>
              </a:extLst>
            </p:cNvPr>
            <p:cNvSpPr/>
            <p:nvPr/>
          </p:nvSpPr>
          <p:spPr>
            <a:xfrm>
              <a:off x="5649318" y="3434094"/>
              <a:ext cx="265742" cy="14623"/>
            </a:xfrm>
            <a:custGeom>
              <a:avLst/>
              <a:gdLst>
                <a:gd name="connsiteX0" fmla="*/ 0 w 265742"/>
                <a:gd name="connsiteY0" fmla="*/ 0 h 14623"/>
                <a:gd name="connsiteX1" fmla="*/ 265743 w 265742"/>
                <a:gd name="connsiteY1" fmla="*/ 14623 h 1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5742" h="14623">
                  <a:moveTo>
                    <a:pt x="0" y="0"/>
                  </a:moveTo>
                  <a:lnTo>
                    <a:pt x="265743" y="14623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2FD6F71-3A2C-EC42-93E4-B021CE564B2A}"/>
                </a:ext>
              </a:extLst>
            </p:cNvPr>
            <p:cNvSpPr/>
            <p:nvPr/>
          </p:nvSpPr>
          <p:spPr>
            <a:xfrm>
              <a:off x="5567159" y="3392960"/>
              <a:ext cx="82158" cy="82078"/>
            </a:xfrm>
            <a:custGeom>
              <a:avLst/>
              <a:gdLst>
                <a:gd name="connsiteX0" fmla="*/ 82158 w 82158"/>
                <a:gd name="connsiteY0" fmla="*/ 40756 h 82078"/>
                <a:gd name="connsiteX1" fmla="*/ 40796 w 82158"/>
                <a:gd name="connsiteY1" fmla="*/ 1 h 82078"/>
                <a:gd name="connsiteX2" fmla="*/ 1 w 82158"/>
                <a:gd name="connsiteY2" fmla="*/ 41322 h 82078"/>
                <a:gd name="connsiteX3" fmla="*/ 41363 w 82158"/>
                <a:gd name="connsiteY3" fmla="*/ 82077 h 82078"/>
                <a:gd name="connsiteX4" fmla="*/ 82158 w 82158"/>
                <a:gd name="connsiteY4" fmla="*/ 41322 h 82078"/>
                <a:gd name="connsiteX5" fmla="*/ 82158 w 82158"/>
                <a:gd name="connsiteY5" fmla="*/ 40756 h 8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158" h="82078">
                  <a:moveTo>
                    <a:pt x="82158" y="40756"/>
                  </a:moveTo>
                  <a:cubicBezTo>
                    <a:pt x="82001" y="18091"/>
                    <a:pt x="63483" y="-156"/>
                    <a:pt x="40796" y="1"/>
                  </a:cubicBezTo>
                  <a:cubicBezTo>
                    <a:pt x="18109" y="158"/>
                    <a:pt x="-155" y="18657"/>
                    <a:pt x="1" y="41322"/>
                  </a:cubicBezTo>
                  <a:cubicBezTo>
                    <a:pt x="157" y="63987"/>
                    <a:pt x="18676" y="82234"/>
                    <a:pt x="41363" y="82077"/>
                  </a:cubicBezTo>
                  <a:cubicBezTo>
                    <a:pt x="63829" y="81923"/>
                    <a:pt x="82003" y="63766"/>
                    <a:pt x="82158" y="41322"/>
                  </a:cubicBezTo>
                  <a:cubicBezTo>
                    <a:pt x="82158" y="41322"/>
                    <a:pt x="82158" y="41322"/>
                    <a:pt x="82158" y="40756"/>
                  </a:cubicBez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36EB1B6-15FE-6D4C-ABF9-15DECCF37E8E}"/>
                </a:ext>
              </a:extLst>
            </p:cNvPr>
            <p:cNvSpPr/>
            <p:nvPr/>
          </p:nvSpPr>
          <p:spPr>
            <a:xfrm>
              <a:off x="5824119" y="3069553"/>
              <a:ext cx="155441" cy="275198"/>
            </a:xfrm>
            <a:custGeom>
              <a:avLst/>
              <a:gdLst>
                <a:gd name="connsiteX0" fmla="*/ 155441 w 155441"/>
                <a:gd name="connsiteY0" fmla="*/ 275198 h 275198"/>
                <a:gd name="connsiteX1" fmla="*/ 0 w 155441"/>
                <a:gd name="connsiteY1" fmla="*/ 0 h 27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441" h="275198">
                  <a:moveTo>
                    <a:pt x="155441" y="275198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3C3C10D6-E4C3-354D-BB4A-348B28F964EF}"/>
                </a:ext>
              </a:extLst>
            </p:cNvPr>
            <p:cNvSpPr/>
            <p:nvPr/>
          </p:nvSpPr>
          <p:spPr>
            <a:xfrm>
              <a:off x="5735547" y="2959345"/>
              <a:ext cx="116344" cy="116229"/>
            </a:xfrm>
            <a:custGeom>
              <a:avLst/>
              <a:gdLst>
                <a:gd name="connsiteX0" fmla="*/ 58456 w 116344"/>
                <a:gd name="connsiteY0" fmla="*/ 116230 h 116229"/>
                <a:gd name="connsiteX1" fmla="*/ 116344 w 116344"/>
                <a:gd name="connsiteY1" fmla="*/ 57832 h 116229"/>
                <a:gd name="connsiteX2" fmla="*/ 57889 w 116344"/>
                <a:gd name="connsiteY2" fmla="*/ 1 h 116229"/>
                <a:gd name="connsiteX3" fmla="*/ 1 w 116344"/>
                <a:gd name="connsiteY3" fmla="*/ 58398 h 116229"/>
                <a:gd name="connsiteX4" fmla="*/ 57889 w 116344"/>
                <a:gd name="connsiteY4" fmla="*/ 116230 h 116229"/>
                <a:gd name="connsiteX5" fmla="*/ 58456 w 116344"/>
                <a:gd name="connsiteY5" fmla="*/ 116230 h 1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344" h="116229">
                  <a:moveTo>
                    <a:pt x="58456" y="116230"/>
                  </a:moveTo>
                  <a:cubicBezTo>
                    <a:pt x="90583" y="116073"/>
                    <a:pt x="116501" y="89928"/>
                    <a:pt x="116344" y="57832"/>
                  </a:cubicBezTo>
                  <a:cubicBezTo>
                    <a:pt x="116188" y="25736"/>
                    <a:pt x="90016" y="-156"/>
                    <a:pt x="57889" y="1"/>
                  </a:cubicBezTo>
                  <a:cubicBezTo>
                    <a:pt x="25762" y="157"/>
                    <a:pt x="-156" y="26302"/>
                    <a:pt x="1" y="58398"/>
                  </a:cubicBezTo>
                  <a:cubicBezTo>
                    <a:pt x="156" y="90273"/>
                    <a:pt x="25983" y="116074"/>
                    <a:pt x="57889" y="116230"/>
                  </a:cubicBezTo>
                  <a:lnTo>
                    <a:pt x="58456" y="116230"/>
                  </a:ln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F1246842-3223-A843-8673-0DE7D48672CB}"/>
                </a:ext>
              </a:extLst>
            </p:cNvPr>
            <p:cNvSpPr/>
            <p:nvPr/>
          </p:nvSpPr>
          <p:spPr>
            <a:xfrm>
              <a:off x="5732893" y="3546928"/>
              <a:ext cx="220602" cy="226894"/>
            </a:xfrm>
            <a:custGeom>
              <a:avLst/>
              <a:gdLst>
                <a:gd name="connsiteX0" fmla="*/ 0 w 220602"/>
                <a:gd name="connsiteY0" fmla="*/ 226895 h 226894"/>
                <a:gd name="connsiteX1" fmla="*/ 220602 w 220602"/>
                <a:gd name="connsiteY1" fmla="*/ 0 h 22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602" h="226894">
                  <a:moveTo>
                    <a:pt x="0" y="226895"/>
                  </a:moveTo>
                  <a:lnTo>
                    <a:pt x="220602" y="0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8725AA1-0842-9341-95A5-4CD1FBC85874}"/>
                </a:ext>
              </a:extLst>
            </p:cNvPr>
            <p:cNvSpPr/>
            <p:nvPr/>
          </p:nvSpPr>
          <p:spPr>
            <a:xfrm>
              <a:off x="5617706" y="3757273"/>
              <a:ext cx="139956" cy="139819"/>
            </a:xfrm>
            <a:custGeom>
              <a:avLst/>
              <a:gdLst>
                <a:gd name="connsiteX0" fmla="*/ 115187 w 139956"/>
                <a:gd name="connsiteY0" fmla="*/ 16549 h 139819"/>
                <a:gd name="connsiteX1" fmla="*/ 16566 w 139956"/>
                <a:gd name="connsiteY1" fmla="*/ 24745 h 139819"/>
                <a:gd name="connsiteX2" fmla="*/ 24770 w 139956"/>
                <a:gd name="connsiteY2" fmla="*/ 123270 h 139819"/>
                <a:gd name="connsiteX3" fmla="*/ 123391 w 139956"/>
                <a:gd name="connsiteY3" fmla="*/ 115074 h 139819"/>
                <a:gd name="connsiteX4" fmla="*/ 115849 w 139956"/>
                <a:gd name="connsiteY4" fmla="*/ 17115 h 139819"/>
                <a:gd name="connsiteX5" fmla="*/ 115187 w 139956"/>
                <a:gd name="connsiteY5" fmla="*/ 16549 h 139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56" h="139819">
                  <a:moveTo>
                    <a:pt x="115187" y="16549"/>
                  </a:moveTo>
                  <a:cubicBezTo>
                    <a:pt x="85689" y="-8394"/>
                    <a:pt x="41534" y="-4725"/>
                    <a:pt x="16566" y="24745"/>
                  </a:cubicBezTo>
                  <a:cubicBezTo>
                    <a:pt x="-8403" y="54215"/>
                    <a:pt x="-4730" y="98326"/>
                    <a:pt x="24770" y="123270"/>
                  </a:cubicBezTo>
                  <a:cubicBezTo>
                    <a:pt x="54269" y="148214"/>
                    <a:pt x="98423" y="144544"/>
                    <a:pt x="123391" y="115074"/>
                  </a:cubicBezTo>
                  <a:cubicBezTo>
                    <a:pt x="148140" y="85863"/>
                    <a:pt x="144778" y="42201"/>
                    <a:pt x="115849" y="17115"/>
                  </a:cubicBezTo>
                  <a:lnTo>
                    <a:pt x="115187" y="16549"/>
                  </a:ln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3152ADC9-9CE1-054D-A3C6-B2708227942F}"/>
                </a:ext>
              </a:extLst>
            </p:cNvPr>
            <p:cNvSpPr/>
            <p:nvPr/>
          </p:nvSpPr>
          <p:spPr>
            <a:xfrm>
              <a:off x="6162294" y="3312769"/>
              <a:ext cx="283213" cy="100380"/>
            </a:xfrm>
            <a:custGeom>
              <a:avLst/>
              <a:gdLst>
                <a:gd name="connsiteX0" fmla="*/ 283213 w 283213"/>
                <a:gd name="connsiteY0" fmla="*/ 0 h 100380"/>
                <a:gd name="connsiteX1" fmla="*/ 0 w 283213"/>
                <a:gd name="connsiteY1" fmla="*/ 100381 h 10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213" h="100380">
                  <a:moveTo>
                    <a:pt x="283213" y="0"/>
                  </a:moveTo>
                  <a:lnTo>
                    <a:pt x="0" y="100381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1F0ADDFF-5FC2-1244-8413-045DDB6D78C3}"/>
                </a:ext>
              </a:extLst>
            </p:cNvPr>
            <p:cNvSpPr/>
            <p:nvPr/>
          </p:nvSpPr>
          <p:spPr>
            <a:xfrm>
              <a:off x="6445505" y="3190394"/>
              <a:ext cx="177729" cy="177553"/>
            </a:xfrm>
            <a:custGeom>
              <a:avLst/>
              <a:gdLst>
                <a:gd name="connsiteX0" fmla="*/ 0 w 177729"/>
                <a:gd name="connsiteY0" fmla="*/ 89249 h 177553"/>
                <a:gd name="connsiteX1" fmla="*/ 89336 w 177729"/>
                <a:gd name="connsiteY1" fmla="*/ 177553 h 177553"/>
                <a:gd name="connsiteX2" fmla="*/ 177728 w 177729"/>
                <a:gd name="connsiteY2" fmla="*/ 88305 h 177553"/>
                <a:gd name="connsiteX3" fmla="*/ 88392 w 177729"/>
                <a:gd name="connsiteY3" fmla="*/ 1 h 177553"/>
                <a:gd name="connsiteX4" fmla="*/ 0 w 177729"/>
                <a:gd name="connsiteY4" fmla="*/ 88305 h 177553"/>
                <a:gd name="connsiteX5" fmla="*/ 0 w 177729"/>
                <a:gd name="connsiteY5" fmla="*/ 89249 h 1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729" h="177553">
                  <a:moveTo>
                    <a:pt x="0" y="89249"/>
                  </a:moveTo>
                  <a:cubicBezTo>
                    <a:pt x="261" y="138278"/>
                    <a:pt x="40257" y="177813"/>
                    <a:pt x="89336" y="177553"/>
                  </a:cubicBezTo>
                  <a:cubicBezTo>
                    <a:pt x="138415" y="177292"/>
                    <a:pt x="177983" y="137334"/>
                    <a:pt x="177728" y="88305"/>
                  </a:cubicBezTo>
                  <a:cubicBezTo>
                    <a:pt x="177464" y="39276"/>
                    <a:pt x="137470" y="-259"/>
                    <a:pt x="88392" y="1"/>
                  </a:cubicBezTo>
                  <a:cubicBezTo>
                    <a:pt x="39682" y="260"/>
                    <a:pt x="259" y="39644"/>
                    <a:pt x="0" y="88305"/>
                  </a:cubicBezTo>
                  <a:lnTo>
                    <a:pt x="0" y="89249"/>
                  </a:ln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32D5DB5-9C88-7D4D-B94E-C2033600D10A}"/>
                </a:ext>
              </a:extLst>
            </p:cNvPr>
            <p:cNvSpPr/>
            <p:nvPr/>
          </p:nvSpPr>
          <p:spPr>
            <a:xfrm>
              <a:off x="6143690" y="3532494"/>
              <a:ext cx="289351" cy="218969"/>
            </a:xfrm>
            <a:custGeom>
              <a:avLst/>
              <a:gdLst>
                <a:gd name="connsiteX0" fmla="*/ 289352 w 289351"/>
                <a:gd name="connsiteY0" fmla="*/ 218970 h 218969"/>
                <a:gd name="connsiteX1" fmla="*/ 0 w 289351"/>
                <a:gd name="connsiteY1" fmla="*/ 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351" h="218969">
                  <a:moveTo>
                    <a:pt x="289352" y="218970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0993CD0-6CF5-7B42-B1E6-97E9FA845B4E}"/>
                </a:ext>
              </a:extLst>
            </p:cNvPr>
            <p:cNvSpPr/>
            <p:nvPr/>
          </p:nvSpPr>
          <p:spPr>
            <a:xfrm>
              <a:off x="6430029" y="3711348"/>
              <a:ext cx="133910" cy="133777"/>
            </a:xfrm>
            <a:custGeom>
              <a:avLst/>
              <a:gdLst>
                <a:gd name="connsiteX0" fmla="*/ 0 w 133910"/>
                <a:gd name="connsiteY0" fmla="*/ 67219 h 133777"/>
                <a:gd name="connsiteX1" fmla="*/ 67286 w 133910"/>
                <a:gd name="connsiteY1" fmla="*/ 133777 h 133777"/>
                <a:gd name="connsiteX2" fmla="*/ 133910 w 133910"/>
                <a:gd name="connsiteY2" fmla="*/ 66559 h 133777"/>
                <a:gd name="connsiteX3" fmla="*/ 66625 w 133910"/>
                <a:gd name="connsiteY3" fmla="*/ 1 h 133777"/>
                <a:gd name="connsiteX4" fmla="*/ 0 w 133910"/>
                <a:gd name="connsiteY4" fmla="*/ 66559 h 133777"/>
                <a:gd name="connsiteX5" fmla="*/ 0 w 133910"/>
                <a:gd name="connsiteY5" fmla="*/ 67219 h 13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910" h="133777">
                  <a:moveTo>
                    <a:pt x="0" y="67219"/>
                  </a:moveTo>
                  <a:cubicBezTo>
                    <a:pt x="182" y="104160"/>
                    <a:pt x="30307" y="133959"/>
                    <a:pt x="67286" y="133777"/>
                  </a:cubicBezTo>
                  <a:cubicBezTo>
                    <a:pt x="104267" y="133595"/>
                    <a:pt x="134090" y="103501"/>
                    <a:pt x="133910" y="66559"/>
                  </a:cubicBezTo>
                  <a:cubicBezTo>
                    <a:pt x="133731" y="29618"/>
                    <a:pt x="103606" y="-181"/>
                    <a:pt x="66625" y="1"/>
                  </a:cubicBezTo>
                  <a:cubicBezTo>
                    <a:pt x="29904" y="182"/>
                    <a:pt x="181" y="29875"/>
                    <a:pt x="0" y="66559"/>
                  </a:cubicBezTo>
                  <a:lnTo>
                    <a:pt x="0" y="67219"/>
                  </a:lnTo>
                </a:path>
              </a:pathLst>
            </a:custGeom>
            <a:noFill/>
            <a:ln w="12700" cap="rnd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</p:grpSp>
      <p:grpSp>
        <p:nvGrpSpPr>
          <p:cNvPr id="92" name="Graphic 154">
            <a:extLst>
              <a:ext uri="{FF2B5EF4-FFF2-40B4-BE49-F238E27FC236}">
                <a16:creationId xmlns:a16="http://schemas.microsoft.com/office/drawing/2014/main" id="{272FFA7D-CCEB-C246-A539-6530AAE65326}"/>
              </a:ext>
            </a:extLst>
          </p:cNvPr>
          <p:cNvGrpSpPr/>
          <p:nvPr/>
        </p:nvGrpSpPr>
        <p:grpSpPr>
          <a:xfrm>
            <a:off x="6750750" y="4963067"/>
            <a:ext cx="296506" cy="349226"/>
            <a:chOff x="6080063" y="3644900"/>
            <a:chExt cx="935840" cy="1102233"/>
          </a:xfrm>
          <a:noFill/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E38B48A6-5340-B544-A724-F8AAB3A5734E}"/>
                </a:ext>
              </a:extLst>
            </p:cNvPr>
            <p:cNvSpPr/>
            <p:nvPr/>
          </p:nvSpPr>
          <p:spPr>
            <a:xfrm>
              <a:off x="6080063" y="3644900"/>
              <a:ext cx="935840" cy="1102233"/>
            </a:xfrm>
            <a:custGeom>
              <a:avLst/>
              <a:gdLst>
                <a:gd name="connsiteX0" fmla="*/ 467968 w 935840"/>
                <a:gd name="connsiteY0" fmla="*/ 1102233 h 1102233"/>
                <a:gd name="connsiteX1" fmla="*/ 935841 w 935840"/>
                <a:gd name="connsiteY1" fmla="*/ 591884 h 1102233"/>
                <a:gd name="connsiteX2" fmla="*/ 935841 w 935840"/>
                <a:gd name="connsiteY2" fmla="*/ 142875 h 1102233"/>
                <a:gd name="connsiteX3" fmla="*/ 467968 w 935840"/>
                <a:gd name="connsiteY3" fmla="*/ 0 h 1102233"/>
                <a:gd name="connsiteX4" fmla="*/ 0 w 935840"/>
                <a:gd name="connsiteY4" fmla="*/ 142875 h 1102233"/>
                <a:gd name="connsiteX5" fmla="*/ 0 w 935840"/>
                <a:gd name="connsiteY5" fmla="*/ 591884 h 1102233"/>
                <a:gd name="connsiteX6" fmla="*/ 467968 w 935840"/>
                <a:gd name="connsiteY6" fmla="*/ 1102233 h 110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840" h="1102233">
                  <a:moveTo>
                    <a:pt x="467968" y="1102233"/>
                  </a:moveTo>
                  <a:cubicBezTo>
                    <a:pt x="467968" y="1102233"/>
                    <a:pt x="935841" y="930116"/>
                    <a:pt x="935841" y="591884"/>
                  </a:cubicBezTo>
                  <a:lnTo>
                    <a:pt x="935841" y="142875"/>
                  </a:lnTo>
                  <a:cubicBezTo>
                    <a:pt x="935841" y="142875"/>
                    <a:pt x="726399" y="0"/>
                    <a:pt x="467968" y="0"/>
                  </a:cubicBezTo>
                  <a:cubicBezTo>
                    <a:pt x="209536" y="0"/>
                    <a:pt x="0" y="142875"/>
                    <a:pt x="0" y="142875"/>
                  </a:cubicBezTo>
                  <a:lnTo>
                    <a:pt x="0" y="591884"/>
                  </a:lnTo>
                  <a:cubicBezTo>
                    <a:pt x="0" y="930116"/>
                    <a:pt x="467968" y="1102233"/>
                    <a:pt x="467968" y="1102233"/>
                  </a:cubicBez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0038DD5-C602-8B47-89C1-3768FF598786}"/>
                </a:ext>
              </a:extLst>
            </p:cNvPr>
            <p:cNvSpPr/>
            <p:nvPr/>
          </p:nvSpPr>
          <p:spPr>
            <a:xfrm>
              <a:off x="6527713" y="4216400"/>
              <a:ext cx="40635" cy="40767"/>
            </a:xfrm>
            <a:custGeom>
              <a:avLst/>
              <a:gdLst>
                <a:gd name="connsiteX0" fmla="*/ 40635 w 40635"/>
                <a:gd name="connsiteY0" fmla="*/ 20383 h 40767"/>
                <a:gd name="connsiteX1" fmla="*/ 20318 w 40635"/>
                <a:gd name="connsiteY1" fmla="*/ 40767 h 40767"/>
                <a:gd name="connsiteX2" fmla="*/ 0 w 40635"/>
                <a:gd name="connsiteY2" fmla="*/ 20383 h 40767"/>
                <a:gd name="connsiteX3" fmla="*/ 20318 w 40635"/>
                <a:gd name="connsiteY3" fmla="*/ 0 h 40767"/>
                <a:gd name="connsiteX4" fmla="*/ 40635 w 40635"/>
                <a:gd name="connsiteY4" fmla="*/ 20383 h 4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35" h="40767">
                  <a:moveTo>
                    <a:pt x="40635" y="20383"/>
                  </a:moveTo>
                  <a:cubicBezTo>
                    <a:pt x="40635" y="31641"/>
                    <a:pt x="31539" y="40767"/>
                    <a:pt x="20318" y="40767"/>
                  </a:cubicBezTo>
                  <a:cubicBezTo>
                    <a:pt x="9096" y="40767"/>
                    <a:pt x="0" y="31641"/>
                    <a:pt x="0" y="20383"/>
                  </a:cubicBezTo>
                  <a:cubicBezTo>
                    <a:pt x="0" y="9126"/>
                    <a:pt x="9096" y="0"/>
                    <a:pt x="20318" y="0"/>
                  </a:cubicBezTo>
                  <a:cubicBezTo>
                    <a:pt x="31539" y="0"/>
                    <a:pt x="40635" y="9126"/>
                    <a:pt x="40635" y="20383"/>
                  </a:cubicBez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C638251-F129-F84E-941C-2946544B6540}"/>
                </a:ext>
              </a:extLst>
            </p:cNvPr>
            <p:cNvSpPr/>
            <p:nvPr/>
          </p:nvSpPr>
          <p:spPr>
            <a:xfrm>
              <a:off x="6548031" y="4257262"/>
              <a:ext cx="9494" cy="40766"/>
            </a:xfrm>
            <a:custGeom>
              <a:avLst/>
              <a:gdLst>
                <a:gd name="connsiteX0" fmla="*/ 0 w 9494"/>
                <a:gd name="connsiteY0" fmla="*/ 40767 h 40766"/>
                <a:gd name="connsiteX1" fmla="*/ 0 w 9494"/>
                <a:gd name="connsiteY1" fmla="*/ 0 h 4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94" h="40766">
                  <a:moveTo>
                    <a:pt x="0" y="40767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ED15DD2-3A62-E943-B917-22D2BC900713}"/>
                </a:ext>
              </a:extLst>
            </p:cNvPr>
            <p:cNvSpPr/>
            <p:nvPr/>
          </p:nvSpPr>
          <p:spPr>
            <a:xfrm>
              <a:off x="6324158" y="4093908"/>
              <a:ext cx="447555" cy="326612"/>
            </a:xfrm>
            <a:custGeom>
              <a:avLst/>
              <a:gdLst>
                <a:gd name="connsiteX0" fmla="*/ 386508 w 447555"/>
                <a:gd name="connsiteY0" fmla="*/ 0 h 326612"/>
                <a:gd name="connsiteX1" fmla="*/ 447555 w 447555"/>
                <a:gd name="connsiteY1" fmla="*/ 0 h 326612"/>
                <a:gd name="connsiteX2" fmla="*/ 447555 w 447555"/>
                <a:gd name="connsiteY2" fmla="*/ 326612 h 326612"/>
                <a:gd name="connsiteX3" fmla="*/ 386508 w 447555"/>
                <a:gd name="connsiteY3" fmla="*/ 326612 h 326612"/>
                <a:gd name="connsiteX4" fmla="*/ 61048 w 447555"/>
                <a:gd name="connsiteY4" fmla="*/ 326612 h 326612"/>
                <a:gd name="connsiteX5" fmla="*/ 0 w 447555"/>
                <a:gd name="connsiteY5" fmla="*/ 326612 h 326612"/>
                <a:gd name="connsiteX6" fmla="*/ 0 w 447555"/>
                <a:gd name="connsiteY6" fmla="*/ 0 h 326612"/>
                <a:gd name="connsiteX7" fmla="*/ 61048 w 447555"/>
                <a:gd name="connsiteY7" fmla="*/ 0 h 32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555" h="326612">
                  <a:moveTo>
                    <a:pt x="386508" y="0"/>
                  </a:moveTo>
                  <a:cubicBezTo>
                    <a:pt x="420224" y="0"/>
                    <a:pt x="447555" y="0"/>
                    <a:pt x="447555" y="0"/>
                  </a:cubicBezTo>
                  <a:lnTo>
                    <a:pt x="447555" y="326612"/>
                  </a:lnTo>
                  <a:cubicBezTo>
                    <a:pt x="447555" y="326612"/>
                    <a:pt x="420224" y="326612"/>
                    <a:pt x="386508" y="326612"/>
                  </a:cubicBezTo>
                  <a:lnTo>
                    <a:pt x="61048" y="326612"/>
                  </a:lnTo>
                  <a:cubicBezTo>
                    <a:pt x="27332" y="326612"/>
                    <a:pt x="0" y="326612"/>
                    <a:pt x="0" y="326612"/>
                  </a:cubicBezTo>
                  <a:lnTo>
                    <a:pt x="0" y="0"/>
                  </a:lnTo>
                  <a:cubicBezTo>
                    <a:pt x="0" y="0"/>
                    <a:pt x="27332" y="0"/>
                    <a:pt x="61048" y="0"/>
                  </a:cubicBez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DEFEF8-7E33-2240-8648-D4488C685BB3}"/>
                </a:ext>
              </a:extLst>
            </p:cNvPr>
            <p:cNvSpPr/>
            <p:nvPr/>
          </p:nvSpPr>
          <p:spPr>
            <a:xfrm>
              <a:off x="6405618" y="3849020"/>
              <a:ext cx="284825" cy="244887"/>
            </a:xfrm>
            <a:custGeom>
              <a:avLst/>
              <a:gdLst>
                <a:gd name="connsiteX0" fmla="*/ 0 w 284825"/>
                <a:gd name="connsiteY0" fmla="*/ 244888 h 244887"/>
                <a:gd name="connsiteX1" fmla="*/ 0 w 284825"/>
                <a:gd name="connsiteY1" fmla="*/ 142875 h 244887"/>
                <a:gd name="connsiteX2" fmla="*/ 142413 w 284825"/>
                <a:gd name="connsiteY2" fmla="*/ 0 h 244887"/>
                <a:gd name="connsiteX3" fmla="*/ 284825 w 284825"/>
                <a:gd name="connsiteY3" fmla="*/ 142875 h 244887"/>
                <a:gd name="connsiteX4" fmla="*/ 284825 w 284825"/>
                <a:gd name="connsiteY4" fmla="*/ 244888 h 24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25" h="244887">
                  <a:moveTo>
                    <a:pt x="0" y="244888"/>
                  </a:moveTo>
                  <a:lnTo>
                    <a:pt x="0" y="142875"/>
                  </a:lnTo>
                  <a:cubicBezTo>
                    <a:pt x="0" y="63967"/>
                    <a:pt x="63760" y="0"/>
                    <a:pt x="142413" y="0"/>
                  </a:cubicBezTo>
                  <a:cubicBezTo>
                    <a:pt x="221065" y="0"/>
                    <a:pt x="284825" y="63967"/>
                    <a:pt x="284825" y="142875"/>
                  </a:cubicBezTo>
                  <a:lnTo>
                    <a:pt x="284825" y="244888"/>
                  </a:lnTo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43575">
                <a:defRPr/>
              </a:pPr>
              <a:endParaRPr lang="en-US" sz="2151">
                <a:solidFill>
                  <a:srgbClr val="1E1E1E"/>
                </a:solidFill>
                <a:latin typeface="Arial"/>
              </a:endParaRPr>
            </a:p>
          </p:txBody>
        </p:sp>
      </p:grp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A3B253C5-5F01-DFAB-B4C5-500312E8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98" y="6487764"/>
            <a:ext cx="12191144" cy="2958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554492" rtl="0" eaLnBrk="1" latinLnBrk="0" hangingPunct="1">
              <a:defRPr sz="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4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92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738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984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230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476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723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969" algn="l" defTabSz="554492" rtl="0" eaLnBrk="1" latinLnBrk="0" hangingPunct="1"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5"/>
            <a:r>
              <a:rPr lang="en-US" dirty="0">
                <a:latin typeface="Xfinity Brown" panose="02010504010101010104" pitchFamily="50" charset="0"/>
                <a:cs typeface="Xfinity Brown" panose="02010504010101010104" pitchFamily="50" charset="0"/>
              </a:rPr>
              <a:t>Copyright © 2021 Comcast Business. All rights reserved.</a:t>
            </a:r>
            <a:endParaRPr lang="en-US" dirty="0">
              <a:solidFill>
                <a:srgbClr val="000000"/>
              </a:solidFill>
              <a:latin typeface="Xfinity Brown" panose="02010504010101010104" pitchFamily="50" charset="0"/>
              <a:ea typeface="ＭＳ Ｐゴシック" charset="0"/>
              <a:cs typeface="Xfinity Brown" panose="020105040101010101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667A3-91DA-535A-ED48-7DAF03A7BF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D8C0F-0AD4-1BA8-EE63-79DD1F14AB4C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Comcast Business</a:t>
            </a: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E4468FC4-CC82-95F4-C880-8725B6539F1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1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32311" y="797051"/>
            <a:ext cx="3085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25">
                <a:solidFill>
                  <a:srgbClr val="FFFFFF"/>
                </a:solidFill>
                <a:latin typeface="Gill Sans MT"/>
                <a:cs typeface="Gill Sans MT"/>
              </a:rPr>
              <a:t>UN</a:t>
            </a:r>
            <a:r>
              <a:rPr sz="1400" spc="-6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75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8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1400" spc="-5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25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sz="1400" spc="100">
                <a:solidFill>
                  <a:srgbClr val="FFFFFF"/>
                </a:solidFill>
                <a:latin typeface="Gill Sans MT"/>
                <a:cs typeface="Gill Sans MT"/>
              </a:rPr>
              <a:t>  </a:t>
            </a:r>
            <a:r>
              <a:rPr sz="1400" spc="155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229">
                <a:solidFill>
                  <a:srgbClr val="FFFFFF"/>
                </a:solidFill>
                <a:latin typeface="Gill Sans MT"/>
                <a:cs typeface="Gill Sans MT"/>
              </a:rPr>
              <a:t>OS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65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3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r>
              <a:rPr sz="1400" spc="-7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75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400" spc="-7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400" spc="-8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25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400" spc="-65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400" spc="114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endParaRPr sz="14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6495" y="1307591"/>
            <a:ext cx="5779008" cy="446836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51211" y="1259148"/>
            <a:ext cx="5489575" cy="4537974"/>
          </a:xfrm>
          <a:prstGeom prst="rect">
            <a:avLst/>
          </a:prstGeom>
        </p:spPr>
        <p:txBody>
          <a:bodyPr vert="horz" wrap="square" lIns="0" tIns="581660" rIns="0" bIns="0" rtlCol="0" anchor="t">
            <a:spAutoFit/>
          </a:bodyPr>
          <a:lstStyle/>
          <a:p>
            <a:pPr marR="28575" algn="ctr">
              <a:lnSpc>
                <a:spcPct val="100000"/>
              </a:lnSpc>
              <a:spcBef>
                <a:spcPts val="4580"/>
              </a:spcBef>
            </a:pPr>
            <a:r>
              <a:rPr sz="15600" spc="-1295">
                <a:solidFill>
                  <a:srgbClr val="FFFFFF"/>
                </a:solidFill>
                <a:latin typeface="Arial"/>
                <a:cs typeface="Arial"/>
              </a:rPr>
              <a:t>$1B</a:t>
            </a:r>
            <a:endParaRPr sz="15600">
              <a:latin typeface="Arial"/>
              <a:cs typeface="Arial"/>
            </a:endParaRPr>
          </a:p>
          <a:p>
            <a:pPr marL="12700" marR="5080" algn="ctr">
              <a:lnSpc>
                <a:spcPct val="113599"/>
              </a:lnSpc>
              <a:spcBef>
                <a:spcPts val="275"/>
              </a:spcBef>
            </a:pPr>
            <a:r>
              <a:rPr sz="2200" spc="60">
                <a:solidFill>
                  <a:srgbClr val="FFFFFF"/>
                </a:solidFill>
                <a:latin typeface="Arial"/>
                <a:cs typeface="Arial"/>
              </a:rPr>
              <a:t>committed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nationally 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6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>
                <a:solidFill>
                  <a:srgbClr val="FFFFFF"/>
                </a:solidFill>
                <a:latin typeface="Arial"/>
                <a:cs typeface="Arial"/>
              </a:rPr>
              <a:t>advance </a:t>
            </a:r>
            <a:r>
              <a:rPr sz="2200" spc="45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20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equity</a:t>
            </a:r>
            <a:r>
              <a:rPr sz="2200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22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2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>
                <a:solidFill>
                  <a:srgbClr val="FFFFFF"/>
                </a:solidFill>
                <a:latin typeface="Arial"/>
                <a:cs typeface="Arial"/>
              </a:rPr>
              <a:t>programs</a:t>
            </a:r>
            <a:r>
              <a:rPr lang="en-US" sz="2200" spc="-10">
                <a:solidFill>
                  <a:srgbClr val="FFFFFF"/>
                </a:solidFill>
                <a:latin typeface="Arial"/>
                <a:cs typeface="Arial"/>
              </a:rPr>
              <a:t> including programs in Wilmington, Delaware!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E0E4AF1-6C07-C673-D828-C8E7D33FAA8D}"/>
              </a:ext>
            </a:extLst>
          </p:cNvPr>
          <p:cNvSpPr txBox="1"/>
          <p:nvPr/>
        </p:nvSpPr>
        <p:spPr>
          <a:xfrm>
            <a:off x="4077641" y="260829"/>
            <a:ext cx="3956967" cy="22826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400" spc="335">
                <a:solidFill>
                  <a:srgbClr val="FFFFFF"/>
                </a:solidFill>
                <a:latin typeface="Gill Sans MT"/>
              </a:rPr>
              <a:t>BEYOND THE CABLE FRANCHISE</a:t>
            </a:r>
            <a:endParaRPr sz="1400" spc="335">
              <a:solidFill>
                <a:srgbClr val="FFFFFF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D00C0-041F-D272-B66D-887DC2D4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0167">
            <a:off x="6477337" y="683955"/>
            <a:ext cx="4464996" cy="54900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8DDF5-5607-692A-28F4-BADA441A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" y="935497"/>
            <a:ext cx="1505845" cy="304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E836C-F92B-F294-E84A-9A4448CDB9C1}"/>
              </a:ext>
            </a:extLst>
          </p:cNvPr>
          <p:cNvSpPr txBox="1"/>
          <p:nvPr/>
        </p:nvSpPr>
        <p:spPr>
          <a:xfrm>
            <a:off x="193548" y="227611"/>
            <a:ext cx="1014966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006BB6"/>
                </a:solidFill>
                <a:latin typeface="Xfinity Brown" panose="02010504010101010104" pitchFamily="50" charset="0"/>
                <a:cs typeface="Xfinity Brown" panose="02010504010101010104" pitchFamily="50" charset="0"/>
              </a:rPr>
              <a:t>Delaware Investment</a:t>
            </a:r>
          </a:p>
        </p:txBody>
      </p:sp>
      <p:pic>
        <p:nvPicPr>
          <p:cNvPr id="6" name="object 7">
            <a:extLst>
              <a:ext uri="{FF2B5EF4-FFF2-40B4-BE49-F238E27FC236}">
                <a16:creationId xmlns:a16="http://schemas.microsoft.com/office/drawing/2014/main" id="{6E6D442C-C2CC-45C8-F1A2-C40551F765B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548" y="6148859"/>
            <a:ext cx="1170728" cy="481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268654-0FD9-72A0-C4E6-8E0D3216865E}"/>
              </a:ext>
            </a:extLst>
          </p:cNvPr>
          <p:cNvSpPr txBox="1"/>
          <p:nvPr/>
        </p:nvSpPr>
        <p:spPr>
          <a:xfrm>
            <a:off x="868327" y="2136337"/>
            <a:ext cx="52276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 Comcast Lift Zone locations in Wilmington</a:t>
            </a:r>
          </a:p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$1.4M total cash and in-kind contributions to Delaware nonprofits in the last three years</a:t>
            </a:r>
          </a:p>
          <a:p>
            <a:pPr>
              <a:buClr>
                <a:srgbClr val="006BB6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Top city for network expansion in Delaware</a:t>
            </a:r>
          </a:p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6BB6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100% of Wilmington has access to speeds 1.2G+</a:t>
            </a:r>
          </a:p>
        </p:txBody>
      </p:sp>
    </p:spTree>
    <p:extLst>
      <p:ext uri="{BB962C8B-B14F-4D97-AF65-F5344CB8AC3E}">
        <p14:creationId xmlns:p14="http://schemas.microsoft.com/office/powerpoint/2010/main" val="637089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E1DAD0F91D04AB8164A8D0D4B2216" ma:contentTypeVersion="17" ma:contentTypeDescription="Create a new document." ma:contentTypeScope="" ma:versionID="da50e7089c07c4066e67614c8b1bea79">
  <xsd:schema xmlns:xsd="http://www.w3.org/2001/XMLSchema" xmlns:xs="http://www.w3.org/2001/XMLSchema" xmlns:p="http://schemas.microsoft.com/office/2006/metadata/properties" xmlns:ns2="d69a0ed0-bca8-47a7-b93e-c682c0b7deca" xmlns:ns3="6052f8ea-290e-4a48-a733-323aee75f085" targetNamespace="http://schemas.microsoft.com/office/2006/metadata/properties" ma:root="true" ma:fieldsID="07c7594d673fc3453d3d5a46a5859d41" ns2:_="" ns3:_="">
    <xsd:import namespace="d69a0ed0-bca8-47a7-b93e-c682c0b7deca"/>
    <xsd:import namespace="6052f8ea-290e-4a48-a733-323aee75f0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0ed0-bca8-47a7-b93e-c682c0b7d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403bea8-3a38-4b57-ad86-c86acc1ab4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2f8ea-290e-4a48-a733-323aee75f08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79bfd8-8232-4f4d-b363-26f6a48f3501}" ma:internalName="TaxCatchAll" ma:showField="CatchAllData" ma:web="6052f8ea-290e-4a48-a733-323aee75f0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52f8ea-290e-4a48-a733-323aee75f085">
      <UserInfo>
        <DisplayName>Jacobs, Jeffrey</DisplayName>
        <AccountId>59</AccountId>
        <AccountType/>
      </UserInfo>
      <UserInfo>
        <DisplayName>Fitzgibbons, Stephen</DisplayName>
        <AccountId>51</AccountId>
        <AccountType/>
      </UserInfo>
      <UserInfo>
        <DisplayName>Kosta, Stephanie</DisplayName>
        <AccountId>41</AccountId>
        <AccountType/>
      </UserInfo>
      <UserInfo>
        <DisplayName>Bilotta, Jennifer</DisplayName>
        <AccountId>61</AccountId>
        <AccountType/>
      </UserInfo>
      <UserInfo>
        <DisplayName>Sibley, Jessica</DisplayName>
        <AccountId>7</AccountId>
        <AccountType/>
      </UserInfo>
      <UserInfo>
        <DisplayName>Ganley, Caitlin</DisplayName>
        <AccountId>12</AccountId>
        <AccountType/>
      </UserInfo>
    </SharedWithUsers>
    <TaxCatchAll xmlns="6052f8ea-290e-4a48-a733-323aee75f085" xsi:nil="true"/>
    <lcf76f155ced4ddcb4097134ff3c332f xmlns="d69a0ed0-bca8-47a7-b93e-c682c0b7dec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A4BA4E-B45B-41FF-BEB9-02483D41C7CF}">
  <ds:schemaRefs>
    <ds:schemaRef ds:uri="6052f8ea-290e-4a48-a733-323aee75f085"/>
    <ds:schemaRef ds:uri="d69a0ed0-bca8-47a7-b93e-c682c0b7de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7BDB37-113C-46E6-AC6C-D46439C57E41}">
  <ds:schemaRefs>
    <ds:schemaRef ds:uri="6052f8ea-290e-4a48-a733-323aee75f08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d69a0ed0-bca8-47a7-b93e-c682c0b7dec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E1E0BFA-8FAE-41B1-AD3E-1292767C4E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</TotalTime>
  <Words>1288</Words>
  <Application>Microsoft Office PowerPoint</Application>
  <PresentationFormat>Widescreen</PresentationFormat>
  <Paragraphs>182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Aptos</vt:lpstr>
      <vt:lpstr>Arial</vt:lpstr>
      <vt:lpstr>Calibri</vt:lpstr>
      <vt:lpstr>Courier New</vt:lpstr>
      <vt:lpstr>Gill Sans MT</vt:lpstr>
      <vt:lpstr>Impact</vt:lpstr>
      <vt:lpstr>Lucida Sans</vt:lpstr>
      <vt:lpstr>Montserrat</vt:lpstr>
      <vt:lpstr>Open Sans</vt:lpstr>
      <vt:lpstr>Xfinity Brown</vt:lpstr>
      <vt:lpstr>Xfinity Brown Light</vt:lpstr>
      <vt:lpstr>Office Theme</vt:lpstr>
      <vt:lpstr>PowerPoint Presentation</vt:lpstr>
      <vt:lpstr>PowerPoint Presentation</vt:lpstr>
      <vt:lpstr>PowerPoint Presentation</vt:lpstr>
      <vt:lpstr>PowerPoint Presentation</vt:lpstr>
      <vt:lpstr>Speed. Capacity. Reliability. Security.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Sibley, Jessica</dc:creator>
  <cp:lastModifiedBy>Sibley, Jessica</cp:lastModifiedBy>
  <cp:revision>10</cp:revision>
  <dcterms:created xsi:type="dcterms:W3CDTF">2024-06-20T15:09:46Z</dcterms:created>
  <dcterms:modified xsi:type="dcterms:W3CDTF">2025-02-11T19:39:29Z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2024-06-14T00:00:00Z</vt:filetime>
  </property>
  <property fmtid="{D5CDD505-2E9C-101B-9397-08002B2CF9AE}" pid="3" name="LastSaved">
    <vt:filetime>2024-06-20T00:00:00Z</vt:filetime>
  </property>
  <property fmtid="{D5CDD505-2E9C-101B-9397-08002B2CF9AE}" pid="4" name="Producer">
    <vt:lpwstr>macOS Version 14.5 (Build 23F79) Quartz PDFContext</vt:lpwstr>
  </property>
  <property fmtid="{D5CDD505-2E9C-101B-9397-08002B2CF9AE}" pid="5" name="MSIP_Label_d0979fc8-5559-4f19-93ee-e28ca03d7638_Enabled">
    <vt:lpwstr>true</vt:lpwstr>
  </property>
  <property fmtid="{D5CDD505-2E9C-101B-9397-08002B2CF9AE}" pid="6" name="MSIP_Label_d0979fc8-5559-4f19-93ee-e28ca03d7638_SetDate">
    <vt:lpwstr>2024-06-20T15:10:36Z</vt:lpwstr>
  </property>
  <property fmtid="{D5CDD505-2E9C-101B-9397-08002B2CF9AE}" pid="7" name="MSIP_Label_d0979fc8-5559-4f19-93ee-e28ca03d7638_Method">
    <vt:lpwstr>Privileged</vt:lpwstr>
  </property>
  <property fmtid="{D5CDD505-2E9C-101B-9397-08002B2CF9AE}" pid="8" name="MSIP_Label_d0979fc8-5559-4f19-93ee-e28ca03d7638_Name">
    <vt:lpwstr>General Business Information (G)</vt:lpwstr>
  </property>
  <property fmtid="{D5CDD505-2E9C-101B-9397-08002B2CF9AE}" pid="9" name="MSIP_Label_d0979fc8-5559-4f19-93ee-e28ca03d7638_SiteId">
    <vt:lpwstr>906aefe9-76a7-4f65-b82d-5ec20775d5aa</vt:lpwstr>
  </property>
  <property fmtid="{D5CDD505-2E9C-101B-9397-08002B2CF9AE}" pid="10" name="MSIP_Label_d0979fc8-5559-4f19-93ee-e28ca03d7638_ActionId">
    <vt:lpwstr>c4015efe-d0f3-4da8-90ba-3b16501ec49f</vt:lpwstr>
  </property>
  <property fmtid="{D5CDD505-2E9C-101B-9397-08002B2CF9AE}" pid="11" name="MSIP_Label_d0979fc8-5559-4f19-93ee-e28ca03d7638_ContentBits">
    <vt:lpwstr>0</vt:lpwstr>
  </property>
  <property fmtid="{D5CDD505-2E9C-101B-9397-08002B2CF9AE}" pid="12" name="ContentTypeId">
    <vt:lpwstr>0x010100FA2E1DAD0F91D04AB8164A8D0D4B2216</vt:lpwstr>
  </property>
  <property fmtid="{D5CDD505-2E9C-101B-9397-08002B2CF9AE}" pid="13" name="MediaServiceImageTags">
    <vt:lpwstr/>
  </property>
</Properties>
</file>