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2"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AD7E3-BE78-446C-9480-679FFA2E6F4A}" type="datetimeFigureOut">
              <a:rPr lang="en-US" smtClean="0"/>
              <a:t>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1F2C28-F856-4AD6-92C5-DE5BB2644EF2}" type="slidenum">
              <a:rPr lang="en-US" smtClean="0"/>
              <a:t>‹#›</a:t>
            </a:fld>
            <a:endParaRPr lang="en-US"/>
          </a:p>
        </p:txBody>
      </p:sp>
    </p:spTree>
    <p:extLst>
      <p:ext uri="{BB962C8B-B14F-4D97-AF65-F5344CB8AC3E}">
        <p14:creationId xmlns:p14="http://schemas.microsoft.com/office/powerpoint/2010/main" val="2529786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51493-2C5A-BA81-C4DA-C8F0137E53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826BD6-EFCB-88B9-4BE7-04FA37CA03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25547D-B781-EA0D-1CB8-C6474FA9C49B}"/>
              </a:ext>
            </a:extLst>
          </p:cNvPr>
          <p:cNvSpPr>
            <a:spLocks noGrp="1"/>
          </p:cNvSpPr>
          <p:nvPr>
            <p:ph type="dt" sz="half" idx="10"/>
          </p:nvPr>
        </p:nvSpPr>
        <p:spPr/>
        <p:txBody>
          <a:bodyPr/>
          <a:lstStyle/>
          <a:p>
            <a:fld id="{2140E654-3800-46A4-8458-8E43512D4A9C}" type="datetime1">
              <a:rPr lang="en-US" smtClean="0"/>
              <a:t>2/17/2025</a:t>
            </a:fld>
            <a:endParaRPr lang="en-US"/>
          </a:p>
        </p:txBody>
      </p:sp>
      <p:sp>
        <p:nvSpPr>
          <p:cNvPr id="5" name="Footer Placeholder 4">
            <a:extLst>
              <a:ext uri="{FF2B5EF4-FFF2-40B4-BE49-F238E27FC236}">
                <a16:creationId xmlns:a16="http://schemas.microsoft.com/office/drawing/2014/main" id="{DABE060C-E024-A13F-EBAD-2884A8630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52F35-D146-796D-15A6-EBC8EB2BB6FF}"/>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3294431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818C-5EE1-B666-A869-B9D93A0C7F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BC4EE6-212C-BBC4-369B-A9201FE1CE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679A73-5173-35D4-51E0-4BC5C9083E66}"/>
              </a:ext>
            </a:extLst>
          </p:cNvPr>
          <p:cNvSpPr>
            <a:spLocks noGrp="1"/>
          </p:cNvSpPr>
          <p:nvPr>
            <p:ph type="dt" sz="half" idx="10"/>
          </p:nvPr>
        </p:nvSpPr>
        <p:spPr/>
        <p:txBody>
          <a:bodyPr/>
          <a:lstStyle/>
          <a:p>
            <a:fld id="{9470C383-28E3-4099-A9EA-CA97505B8B90}" type="datetime1">
              <a:rPr lang="en-US" smtClean="0"/>
              <a:t>2/17/2025</a:t>
            </a:fld>
            <a:endParaRPr lang="en-US"/>
          </a:p>
        </p:txBody>
      </p:sp>
      <p:sp>
        <p:nvSpPr>
          <p:cNvPr id="5" name="Footer Placeholder 4">
            <a:extLst>
              <a:ext uri="{FF2B5EF4-FFF2-40B4-BE49-F238E27FC236}">
                <a16:creationId xmlns:a16="http://schemas.microsoft.com/office/drawing/2014/main" id="{3EC4AB9D-447F-AFF7-ACF0-93B89E3FE0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EC3DA3-26D6-F84C-B59E-345E9223F37B}"/>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174261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1B2B8-70A4-C046-1C51-6562CC8E92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029317-8689-219C-6204-559CB9C929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798C30-862D-E975-3D2D-F7407401B032}"/>
              </a:ext>
            </a:extLst>
          </p:cNvPr>
          <p:cNvSpPr>
            <a:spLocks noGrp="1"/>
          </p:cNvSpPr>
          <p:nvPr>
            <p:ph type="dt" sz="half" idx="10"/>
          </p:nvPr>
        </p:nvSpPr>
        <p:spPr/>
        <p:txBody>
          <a:bodyPr/>
          <a:lstStyle/>
          <a:p>
            <a:fld id="{984527B4-CAB8-4243-B1B8-218D4058FF86}" type="datetime1">
              <a:rPr lang="en-US" smtClean="0"/>
              <a:t>2/17/2025</a:t>
            </a:fld>
            <a:endParaRPr lang="en-US"/>
          </a:p>
        </p:txBody>
      </p:sp>
      <p:sp>
        <p:nvSpPr>
          <p:cNvPr id="5" name="Footer Placeholder 4">
            <a:extLst>
              <a:ext uri="{FF2B5EF4-FFF2-40B4-BE49-F238E27FC236}">
                <a16:creationId xmlns:a16="http://schemas.microsoft.com/office/drawing/2014/main" id="{6D960D2F-A58F-5DB1-EFC4-8A716FC700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74CAF-717C-A864-5F6D-6049C31ABDC4}"/>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2974956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8860-8716-159C-376E-025FD17FC4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90374D-0301-AE3F-1266-D2ADB12327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A9F0B-8256-87B7-EC45-F263F4459447}"/>
              </a:ext>
            </a:extLst>
          </p:cNvPr>
          <p:cNvSpPr>
            <a:spLocks noGrp="1"/>
          </p:cNvSpPr>
          <p:nvPr>
            <p:ph type="dt" sz="half" idx="10"/>
          </p:nvPr>
        </p:nvSpPr>
        <p:spPr/>
        <p:txBody>
          <a:bodyPr/>
          <a:lstStyle/>
          <a:p>
            <a:fld id="{3F786888-0EDF-4E6F-B936-1342CD98F10E}" type="datetime1">
              <a:rPr lang="en-US" smtClean="0"/>
              <a:t>2/17/2025</a:t>
            </a:fld>
            <a:endParaRPr lang="en-US"/>
          </a:p>
        </p:txBody>
      </p:sp>
      <p:sp>
        <p:nvSpPr>
          <p:cNvPr id="5" name="Footer Placeholder 4">
            <a:extLst>
              <a:ext uri="{FF2B5EF4-FFF2-40B4-BE49-F238E27FC236}">
                <a16:creationId xmlns:a16="http://schemas.microsoft.com/office/drawing/2014/main" id="{54FE6E78-942A-2A98-7D59-D0CB949E56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9F47D3-FA1B-FF3F-2438-9389949F9B30}"/>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3960487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77A22-D2AD-7860-C452-A5B9E73A8F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F90CAF-083F-B0CA-39DC-B641B80B33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A42C72-0C75-3C51-3B28-450F7B54EF4A}"/>
              </a:ext>
            </a:extLst>
          </p:cNvPr>
          <p:cNvSpPr>
            <a:spLocks noGrp="1"/>
          </p:cNvSpPr>
          <p:nvPr>
            <p:ph type="dt" sz="half" idx="10"/>
          </p:nvPr>
        </p:nvSpPr>
        <p:spPr/>
        <p:txBody>
          <a:bodyPr/>
          <a:lstStyle/>
          <a:p>
            <a:fld id="{BA237ED4-2C09-4B2A-99D1-6C740726F462}" type="datetime1">
              <a:rPr lang="en-US" smtClean="0"/>
              <a:t>2/17/2025</a:t>
            </a:fld>
            <a:endParaRPr lang="en-US"/>
          </a:p>
        </p:txBody>
      </p:sp>
      <p:sp>
        <p:nvSpPr>
          <p:cNvPr id="5" name="Footer Placeholder 4">
            <a:extLst>
              <a:ext uri="{FF2B5EF4-FFF2-40B4-BE49-F238E27FC236}">
                <a16:creationId xmlns:a16="http://schemas.microsoft.com/office/drawing/2014/main" id="{3305DE6E-916E-9121-7C23-5D3A6DB49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7A6C08-75C6-0AA6-D496-A1D01B45088C}"/>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127510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0424-E5D4-C4BE-A206-D1080A884D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588275-12AE-3A76-521B-1809C7BE2E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1E1FFF-0B1D-EDCF-FF6E-D64520F994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0CC601-E0A4-8C66-2904-330FBEED59C6}"/>
              </a:ext>
            </a:extLst>
          </p:cNvPr>
          <p:cNvSpPr>
            <a:spLocks noGrp="1"/>
          </p:cNvSpPr>
          <p:nvPr>
            <p:ph type="dt" sz="half" idx="10"/>
          </p:nvPr>
        </p:nvSpPr>
        <p:spPr/>
        <p:txBody>
          <a:bodyPr/>
          <a:lstStyle/>
          <a:p>
            <a:fld id="{171B6B93-43F5-4E21-ADCB-F49D6E36D3F3}" type="datetime1">
              <a:rPr lang="en-US" smtClean="0"/>
              <a:t>2/17/2025</a:t>
            </a:fld>
            <a:endParaRPr lang="en-US"/>
          </a:p>
        </p:txBody>
      </p:sp>
      <p:sp>
        <p:nvSpPr>
          <p:cNvPr id="6" name="Footer Placeholder 5">
            <a:extLst>
              <a:ext uri="{FF2B5EF4-FFF2-40B4-BE49-F238E27FC236}">
                <a16:creationId xmlns:a16="http://schemas.microsoft.com/office/drawing/2014/main" id="{B90B3F46-7C28-8436-F5D2-5772730E75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56AC5E-F379-15D5-4ED4-11ECAAFACC63}"/>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3976800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2B7FB-5946-09E9-9588-4906EF5689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C1C01E-CBCA-7F8C-2DF2-EE70761AB5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E02AA6-7380-1661-7CBA-3EA5E197DF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2F1588-28F0-8DFB-1517-77A9F0DA96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1764B6-B216-BEED-EC62-78C9E8C5C7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2B7755-5266-01D9-6065-04186A47A07D}"/>
              </a:ext>
            </a:extLst>
          </p:cNvPr>
          <p:cNvSpPr>
            <a:spLocks noGrp="1"/>
          </p:cNvSpPr>
          <p:nvPr>
            <p:ph type="dt" sz="half" idx="10"/>
          </p:nvPr>
        </p:nvSpPr>
        <p:spPr/>
        <p:txBody>
          <a:bodyPr/>
          <a:lstStyle/>
          <a:p>
            <a:fld id="{7FA82A06-C8AE-4142-BF07-58BAC089B3E7}" type="datetime1">
              <a:rPr lang="en-US" smtClean="0"/>
              <a:t>2/17/2025</a:t>
            </a:fld>
            <a:endParaRPr lang="en-US"/>
          </a:p>
        </p:txBody>
      </p:sp>
      <p:sp>
        <p:nvSpPr>
          <p:cNvPr id="8" name="Footer Placeholder 7">
            <a:extLst>
              <a:ext uri="{FF2B5EF4-FFF2-40B4-BE49-F238E27FC236}">
                <a16:creationId xmlns:a16="http://schemas.microsoft.com/office/drawing/2014/main" id="{0010D07A-3ED3-1593-9B69-1C85CE93B5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766408-F73B-605A-6369-CCEF2E23DA9B}"/>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2729091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0D36C-FE24-394E-A9A2-6D9BEE6B39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700157-C702-B2D0-1357-A45D4C3C7B65}"/>
              </a:ext>
            </a:extLst>
          </p:cNvPr>
          <p:cNvSpPr>
            <a:spLocks noGrp="1"/>
          </p:cNvSpPr>
          <p:nvPr>
            <p:ph type="dt" sz="half" idx="10"/>
          </p:nvPr>
        </p:nvSpPr>
        <p:spPr/>
        <p:txBody>
          <a:bodyPr/>
          <a:lstStyle/>
          <a:p>
            <a:fld id="{C80C139A-8979-404D-BBED-FFA4F5AC160F}" type="datetime1">
              <a:rPr lang="en-US" smtClean="0"/>
              <a:t>2/17/2025</a:t>
            </a:fld>
            <a:endParaRPr lang="en-US"/>
          </a:p>
        </p:txBody>
      </p:sp>
      <p:sp>
        <p:nvSpPr>
          <p:cNvPr id="4" name="Footer Placeholder 3">
            <a:extLst>
              <a:ext uri="{FF2B5EF4-FFF2-40B4-BE49-F238E27FC236}">
                <a16:creationId xmlns:a16="http://schemas.microsoft.com/office/drawing/2014/main" id="{ADF95DF3-2FB3-E74A-8958-A4B4477268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4D61A3-9BDF-5300-99AC-EC66E7F40C55}"/>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3842401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32193-5A1F-B8BB-C4B5-6DD1F048AB42}"/>
              </a:ext>
            </a:extLst>
          </p:cNvPr>
          <p:cNvSpPr>
            <a:spLocks noGrp="1"/>
          </p:cNvSpPr>
          <p:nvPr>
            <p:ph type="dt" sz="half" idx="10"/>
          </p:nvPr>
        </p:nvSpPr>
        <p:spPr/>
        <p:txBody>
          <a:bodyPr/>
          <a:lstStyle/>
          <a:p>
            <a:fld id="{EB1A2186-D829-4E75-8377-579EC6262BA2}" type="datetime1">
              <a:rPr lang="en-US" smtClean="0"/>
              <a:t>2/17/2025</a:t>
            </a:fld>
            <a:endParaRPr lang="en-US"/>
          </a:p>
        </p:txBody>
      </p:sp>
      <p:sp>
        <p:nvSpPr>
          <p:cNvPr id="3" name="Footer Placeholder 2">
            <a:extLst>
              <a:ext uri="{FF2B5EF4-FFF2-40B4-BE49-F238E27FC236}">
                <a16:creationId xmlns:a16="http://schemas.microsoft.com/office/drawing/2014/main" id="{03C0E43D-0988-4819-263E-E691A045C3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5FC8DC-DD84-DF61-170E-D692EFFD4ED3}"/>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309972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35836-5AA2-45B8-CEB6-954519F22D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BBCB00-E2E5-0A52-4801-6C83F26308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4457C4-AF3F-D32A-9BD5-A1B3BCFE37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8263D7-4DEB-C6E7-E77F-C97D805449D3}"/>
              </a:ext>
            </a:extLst>
          </p:cNvPr>
          <p:cNvSpPr>
            <a:spLocks noGrp="1"/>
          </p:cNvSpPr>
          <p:nvPr>
            <p:ph type="dt" sz="half" idx="10"/>
          </p:nvPr>
        </p:nvSpPr>
        <p:spPr/>
        <p:txBody>
          <a:bodyPr/>
          <a:lstStyle/>
          <a:p>
            <a:fld id="{82C37F02-5448-4F2C-9992-22006831355B}" type="datetime1">
              <a:rPr lang="en-US" smtClean="0"/>
              <a:t>2/17/2025</a:t>
            </a:fld>
            <a:endParaRPr lang="en-US"/>
          </a:p>
        </p:txBody>
      </p:sp>
      <p:sp>
        <p:nvSpPr>
          <p:cNvPr id="6" name="Footer Placeholder 5">
            <a:extLst>
              <a:ext uri="{FF2B5EF4-FFF2-40B4-BE49-F238E27FC236}">
                <a16:creationId xmlns:a16="http://schemas.microsoft.com/office/drawing/2014/main" id="{CC1C5F41-18E9-97BD-CAD6-C793A45A4C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F35EDA-02DE-A877-9397-2AF8AB23433E}"/>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1378174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768C-6F74-BED2-529C-DEBC4348D3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992C7F-DE19-1AAC-290C-75CB92C193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C574F8-BD47-E3E2-4C96-31A9C09753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957D16-9B47-3E88-D983-CF88EF7A393C}"/>
              </a:ext>
            </a:extLst>
          </p:cNvPr>
          <p:cNvSpPr>
            <a:spLocks noGrp="1"/>
          </p:cNvSpPr>
          <p:nvPr>
            <p:ph type="dt" sz="half" idx="10"/>
          </p:nvPr>
        </p:nvSpPr>
        <p:spPr/>
        <p:txBody>
          <a:bodyPr/>
          <a:lstStyle/>
          <a:p>
            <a:fld id="{90454AE3-CEEA-4E9A-957C-2F6ACB5CED62}" type="datetime1">
              <a:rPr lang="en-US" smtClean="0"/>
              <a:t>2/17/2025</a:t>
            </a:fld>
            <a:endParaRPr lang="en-US"/>
          </a:p>
        </p:txBody>
      </p:sp>
      <p:sp>
        <p:nvSpPr>
          <p:cNvPr id="6" name="Footer Placeholder 5">
            <a:extLst>
              <a:ext uri="{FF2B5EF4-FFF2-40B4-BE49-F238E27FC236}">
                <a16:creationId xmlns:a16="http://schemas.microsoft.com/office/drawing/2014/main" id="{14E742C3-E0D3-0C35-8AC5-B3C2814187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4A58C2-1F7D-9E69-F37C-FB0C11096C20}"/>
              </a:ext>
            </a:extLst>
          </p:cNvPr>
          <p:cNvSpPr>
            <a:spLocks noGrp="1"/>
          </p:cNvSpPr>
          <p:nvPr>
            <p:ph type="sldNum" sz="quarter" idx="12"/>
          </p:nvPr>
        </p:nvSpPr>
        <p:spPr/>
        <p:txBody>
          <a:bodyPr/>
          <a:lstStyle/>
          <a:p>
            <a:fld id="{1F96606D-6D30-4B45-B7DE-028A23945456}" type="slidenum">
              <a:rPr lang="en-US" smtClean="0"/>
              <a:t>‹#›</a:t>
            </a:fld>
            <a:endParaRPr lang="en-US"/>
          </a:p>
        </p:txBody>
      </p:sp>
    </p:spTree>
    <p:extLst>
      <p:ext uri="{BB962C8B-B14F-4D97-AF65-F5344CB8AC3E}">
        <p14:creationId xmlns:p14="http://schemas.microsoft.com/office/powerpoint/2010/main" val="279866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FF4C4F-6FD3-2F8C-0758-015F83A6EE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BC3129-F81A-690C-D312-8291E55D0F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C5F93E-6452-7F64-E54E-28DA1D46A2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43C9E3-FCA9-41D5-8833-1ECCD46789E1}" type="datetime1">
              <a:rPr lang="en-US" smtClean="0"/>
              <a:t>2/17/2025</a:t>
            </a:fld>
            <a:endParaRPr lang="en-US"/>
          </a:p>
        </p:txBody>
      </p:sp>
      <p:sp>
        <p:nvSpPr>
          <p:cNvPr id="5" name="Footer Placeholder 4">
            <a:extLst>
              <a:ext uri="{FF2B5EF4-FFF2-40B4-BE49-F238E27FC236}">
                <a16:creationId xmlns:a16="http://schemas.microsoft.com/office/drawing/2014/main" id="{AA02E4DE-0E8D-B862-CA19-680469877E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EC0A078-6735-63DF-B296-45D0073B4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96606D-6D30-4B45-B7DE-028A23945456}" type="slidenum">
              <a:rPr lang="en-US" smtClean="0"/>
              <a:t>‹#›</a:t>
            </a:fld>
            <a:endParaRPr lang="en-US"/>
          </a:p>
        </p:txBody>
      </p:sp>
    </p:spTree>
    <p:extLst>
      <p:ext uri="{BB962C8B-B14F-4D97-AF65-F5344CB8AC3E}">
        <p14:creationId xmlns:p14="http://schemas.microsoft.com/office/powerpoint/2010/main" val="2301355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FA131-6035-EFD3-64C0-288262A064D0}"/>
              </a:ext>
            </a:extLst>
          </p:cNvPr>
          <p:cNvSpPr>
            <a:spLocks noGrp="1"/>
          </p:cNvSpPr>
          <p:nvPr>
            <p:ph type="ctrTitle"/>
          </p:nvPr>
        </p:nvSpPr>
        <p:spPr>
          <a:xfrm>
            <a:off x="386080" y="1122362"/>
            <a:ext cx="11348720" cy="2108517"/>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normAutofit fontScale="90000"/>
          </a:bodyPr>
          <a:lstStyle/>
          <a:p>
            <a:r>
              <a:rPr lang="en-US" dirty="0"/>
              <a:t>Presentation to Wilmington City Council Intergovernmental Committee</a:t>
            </a:r>
          </a:p>
        </p:txBody>
      </p:sp>
      <p:sp>
        <p:nvSpPr>
          <p:cNvPr id="3" name="Subtitle 2">
            <a:extLst>
              <a:ext uri="{FF2B5EF4-FFF2-40B4-BE49-F238E27FC236}">
                <a16:creationId xmlns:a16="http://schemas.microsoft.com/office/drawing/2014/main" id="{9F9BF490-CA5D-C45C-CEDA-DBEEFEDAC0CE}"/>
              </a:ext>
            </a:extLst>
          </p:cNvPr>
          <p:cNvSpPr>
            <a:spLocks noGrp="1"/>
          </p:cNvSpPr>
          <p:nvPr>
            <p:ph type="subTitle" idx="1"/>
          </p:nvPr>
        </p:nvSpPr>
        <p:spPr>
          <a:xfrm>
            <a:off x="1320800" y="3713798"/>
            <a:ext cx="9550400" cy="1655762"/>
          </a:xfrm>
        </p:spPr>
        <p:txBody>
          <a:bodyPr/>
          <a:lstStyle/>
          <a:p>
            <a:r>
              <a:rPr lang="en-US" dirty="0"/>
              <a:t>Matt Hartigan, Delaware Public Service Commission Executive Director</a:t>
            </a:r>
          </a:p>
          <a:p>
            <a:endParaRPr lang="en-US" dirty="0"/>
          </a:p>
          <a:p>
            <a:r>
              <a:rPr lang="en-US" dirty="0"/>
              <a:t>February 18, 2025</a:t>
            </a:r>
          </a:p>
        </p:txBody>
      </p:sp>
      <p:sp>
        <p:nvSpPr>
          <p:cNvPr id="4" name="Slide Number Placeholder 3">
            <a:extLst>
              <a:ext uri="{FF2B5EF4-FFF2-40B4-BE49-F238E27FC236}">
                <a16:creationId xmlns:a16="http://schemas.microsoft.com/office/drawing/2014/main" id="{C34C0A8B-5239-016E-2DB9-278E011A62B6}"/>
              </a:ext>
            </a:extLst>
          </p:cNvPr>
          <p:cNvSpPr>
            <a:spLocks noGrp="1"/>
          </p:cNvSpPr>
          <p:nvPr>
            <p:ph type="sldNum" sz="quarter" idx="12"/>
          </p:nvPr>
        </p:nvSpPr>
        <p:spPr/>
        <p:txBody>
          <a:bodyPr/>
          <a:lstStyle/>
          <a:p>
            <a:fld id="{1F96606D-6D30-4B45-B7DE-028A23945456}" type="slidenum">
              <a:rPr lang="en-US" smtClean="0"/>
              <a:t>1</a:t>
            </a:fld>
            <a:endParaRPr lang="en-US"/>
          </a:p>
        </p:txBody>
      </p:sp>
    </p:spTree>
    <p:extLst>
      <p:ext uri="{BB962C8B-B14F-4D97-AF65-F5344CB8AC3E}">
        <p14:creationId xmlns:p14="http://schemas.microsoft.com/office/powerpoint/2010/main" val="37020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615B9-8589-C308-D9EB-485D9D785EB8}"/>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Delmarva Power High Bill Complaints</a:t>
            </a:r>
          </a:p>
        </p:txBody>
      </p:sp>
      <p:sp>
        <p:nvSpPr>
          <p:cNvPr id="3" name="Content Placeholder 2">
            <a:extLst>
              <a:ext uri="{FF2B5EF4-FFF2-40B4-BE49-F238E27FC236}">
                <a16:creationId xmlns:a16="http://schemas.microsoft.com/office/drawing/2014/main" id="{C674886E-24D5-F266-1366-F18C39C1815C}"/>
              </a:ext>
            </a:extLst>
          </p:cNvPr>
          <p:cNvSpPr>
            <a:spLocks noGrp="1"/>
          </p:cNvSpPr>
          <p:nvPr>
            <p:ph idx="1"/>
          </p:nvPr>
        </p:nvSpPr>
        <p:spPr>
          <a:ln w="12700">
            <a:solidFill>
              <a:schemeClr val="accent1"/>
            </a:solidFill>
          </a:ln>
        </p:spPr>
        <p:txBody>
          <a:bodyPr>
            <a:normAutofit lnSpcReduction="10000"/>
          </a:bodyPr>
          <a:lstStyle/>
          <a:p>
            <a:r>
              <a:rPr lang="en-US" dirty="0"/>
              <a:t>Colder December and January Compared to Previous Years.</a:t>
            </a:r>
          </a:p>
          <a:p>
            <a:r>
              <a:rPr lang="en-US" dirty="0"/>
              <a:t>Increased usage impacts </a:t>
            </a:r>
          </a:p>
          <a:p>
            <a:pPr marL="0" indent="0">
              <a:buNone/>
            </a:pPr>
            <a:r>
              <a:rPr lang="en-US" dirty="0"/>
              <a:t>   delivery and supply charge</a:t>
            </a:r>
          </a:p>
          <a:p>
            <a:r>
              <a:rPr lang="en-US" dirty="0"/>
              <a:t>Delmarva Power monthly </a:t>
            </a:r>
          </a:p>
          <a:p>
            <a:pPr marL="0" indent="0">
              <a:buNone/>
            </a:pPr>
            <a:r>
              <a:rPr lang="en-US" dirty="0"/>
              <a:t>   statement redesign called</a:t>
            </a:r>
          </a:p>
          <a:p>
            <a:pPr marL="0" indent="0">
              <a:buNone/>
            </a:pPr>
            <a:r>
              <a:rPr lang="en-US" dirty="0"/>
              <a:t>   attention to the delivery charge.</a:t>
            </a:r>
          </a:p>
          <a:p>
            <a:r>
              <a:rPr lang="en-US" dirty="0"/>
              <a:t>Historical high bill months.</a:t>
            </a:r>
          </a:p>
          <a:p>
            <a:r>
              <a:rPr lang="en-US" dirty="0"/>
              <a:t>Heat pump efficiency </a:t>
            </a:r>
          </a:p>
          <a:p>
            <a:pPr marL="0" indent="0">
              <a:buNone/>
            </a:pPr>
            <a:r>
              <a:rPr lang="en-US" dirty="0"/>
              <a:t>   in colder temps.</a:t>
            </a:r>
          </a:p>
        </p:txBody>
      </p:sp>
      <p:pic>
        <p:nvPicPr>
          <p:cNvPr id="4" name="Picture 3">
            <a:extLst>
              <a:ext uri="{FF2B5EF4-FFF2-40B4-BE49-F238E27FC236}">
                <a16:creationId xmlns:a16="http://schemas.microsoft.com/office/drawing/2014/main" id="{F180F1DA-8375-18E7-E7D7-B33C70BE2EDD}"/>
              </a:ext>
            </a:extLst>
          </p:cNvPr>
          <p:cNvPicPr>
            <a:picLocks noChangeAspect="1"/>
          </p:cNvPicPr>
          <p:nvPr/>
        </p:nvPicPr>
        <p:blipFill>
          <a:blip r:embed="rId2"/>
          <a:stretch>
            <a:fillRect/>
          </a:stretch>
        </p:blipFill>
        <p:spPr>
          <a:xfrm>
            <a:off x="6096000" y="2343100"/>
            <a:ext cx="4865030" cy="3742740"/>
          </a:xfrm>
          <a:prstGeom prst="rect">
            <a:avLst/>
          </a:prstGeom>
        </p:spPr>
      </p:pic>
      <p:pic>
        <p:nvPicPr>
          <p:cNvPr id="5" name="Picture 4">
            <a:extLst>
              <a:ext uri="{FF2B5EF4-FFF2-40B4-BE49-F238E27FC236}">
                <a16:creationId xmlns:a16="http://schemas.microsoft.com/office/drawing/2014/main" id="{F1AB2202-0D3F-7163-92CA-FDDBEC191803}"/>
              </a:ext>
            </a:extLst>
          </p:cNvPr>
          <p:cNvPicPr>
            <a:picLocks noChangeAspect="1"/>
          </p:cNvPicPr>
          <p:nvPr/>
        </p:nvPicPr>
        <p:blipFill>
          <a:blip r:embed="rId3"/>
          <a:stretch>
            <a:fillRect/>
          </a:stretch>
        </p:blipFill>
        <p:spPr>
          <a:xfrm>
            <a:off x="838200" y="6221579"/>
            <a:ext cx="1188823" cy="542591"/>
          </a:xfrm>
          <a:prstGeom prst="rect">
            <a:avLst/>
          </a:prstGeom>
        </p:spPr>
      </p:pic>
      <p:sp>
        <p:nvSpPr>
          <p:cNvPr id="6" name="Slide Number Placeholder 5">
            <a:extLst>
              <a:ext uri="{FF2B5EF4-FFF2-40B4-BE49-F238E27FC236}">
                <a16:creationId xmlns:a16="http://schemas.microsoft.com/office/drawing/2014/main" id="{DE1FAABF-38BB-A168-4DBE-82E9FE81646E}"/>
              </a:ext>
            </a:extLst>
          </p:cNvPr>
          <p:cNvSpPr>
            <a:spLocks noGrp="1"/>
          </p:cNvSpPr>
          <p:nvPr>
            <p:ph type="sldNum" sz="quarter" idx="12"/>
          </p:nvPr>
        </p:nvSpPr>
        <p:spPr/>
        <p:txBody>
          <a:bodyPr/>
          <a:lstStyle/>
          <a:p>
            <a:fld id="{1F96606D-6D30-4B45-B7DE-028A23945456}" type="slidenum">
              <a:rPr lang="en-US" smtClean="0"/>
              <a:t>2</a:t>
            </a:fld>
            <a:endParaRPr lang="en-US"/>
          </a:p>
        </p:txBody>
      </p:sp>
    </p:spTree>
    <p:extLst>
      <p:ext uri="{BB962C8B-B14F-4D97-AF65-F5344CB8AC3E}">
        <p14:creationId xmlns:p14="http://schemas.microsoft.com/office/powerpoint/2010/main" val="454100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7A955-754C-C94F-41D6-43F73A9A9940}"/>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Drivers of the Rate Case Process</a:t>
            </a:r>
          </a:p>
        </p:txBody>
      </p:sp>
      <p:sp>
        <p:nvSpPr>
          <p:cNvPr id="3" name="Content Placeholder 2">
            <a:extLst>
              <a:ext uri="{FF2B5EF4-FFF2-40B4-BE49-F238E27FC236}">
                <a16:creationId xmlns:a16="http://schemas.microsoft.com/office/drawing/2014/main" id="{CE096D7C-2648-7F71-D4ED-08268D339111}"/>
              </a:ext>
            </a:extLst>
          </p:cNvPr>
          <p:cNvSpPr>
            <a:spLocks noGrp="1"/>
          </p:cNvSpPr>
          <p:nvPr>
            <p:ph idx="1"/>
          </p:nvPr>
        </p:nvSpPr>
        <p:spPr>
          <a:ln w="12700">
            <a:solidFill>
              <a:schemeClr val="accent1"/>
            </a:solidFill>
          </a:ln>
        </p:spPr>
        <p:txBody>
          <a:bodyPr>
            <a:normAutofit/>
          </a:bodyPr>
          <a:lstStyle/>
          <a:p>
            <a:r>
              <a:rPr lang="en-US" dirty="0"/>
              <a:t>Exelon strategic plan to increase earnings through increasing the rate base of its distribution utilities.</a:t>
            </a:r>
          </a:p>
          <a:p>
            <a:pPr lvl="1"/>
            <a:r>
              <a:rPr lang="en-US" dirty="0"/>
              <a:t>Rate base = all utility property which provides service to customers</a:t>
            </a:r>
          </a:p>
          <a:p>
            <a:r>
              <a:rPr lang="en-US" dirty="0"/>
              <a:t>Delmarva Power plans and builds infrastructure projects to improve reliability of their gas and electric systems. </a:t>
            </a:r>
          </a:p>
          <a:p>
            <a:r>
              <a:rPr lang="en-US" dirty="0"/>
              <a:t>Delmarva Power files rate cases approximately every 18-24 months to recover costs associated with projects.</a:t>
            </a:r>
          </a:p>
          <a:p>
            <a:r>
              <a:rPr lang="en-US" dirty="0"/>
              <a:t>Costs are rolled into the delivery charge when approved by the PSC.</a:t>
            </a:r>
          </a:p>
        </p:txBody>
      </p:sp>
      <p:pic>
        <p:nvPicPr>
          <p:cNvPr id="4" name="Picture 3">
            <a:extLst>
              <a:ext uri="{FF2B5EF4-FFF2-40B4-BE49-F238E27FC236}">
                <a16:creationId xmlns:a16="http://schemas.microsoft.com/office/drawing/2014/main" id="{D6542DC8-A00F-D5A4-F2EF-4585831535F1}"/>
              </a:ext>
            </a:extLst>
          </p:cNvPr>
          <p:cNvPicPr>
            <a:picLocks noChangeAspect="1"/>
          </p:cNvPicPr>
          <p:nvPr/>
        </p:nvPicPr>
        <p:blipFill>
          <a:blip r:embed="rId2"/>
          <a:stretch>
            <a:fillRect/>
          </a:stretch>
        </p:blipFill>
        <p:spPr>
          <a:xfrm>
            <a:off x="838200" y="6243003"/>
            <a:ext cx="1188823" cy="542591"/>
          </a:xfrm>
          <a:prstGeom prst="rect">
            <a:avLst/>
          </a:prstGeom>
        </p:spPr>
      </p:pic>
      <p:sp>
        <p:nvSpPr>
          <p:cNvPr id="5" name="Slide Number Placeholder 4">
            <a:extLst>
              <a:ext uri="{FF2B5EF4-FFF2-40B4-BE49-F238E27FC236}">
                <a16:creationId xmlns:a16="http://schemas.microsoft.com/office/drawing/2014/main" id="{8A71839C-78C8-0014-2953-91DB95FE6C90}"/>
              </a:ext>
            </a:extLst>
          </p:cNvPr>
          <p:cNvSpPr>
            <a:spLocks noGrp="1"/>
          </p:cNvSpPr>
          <p:nvPr>
            <p:ph type="sldNum" sz="quarter" idx="12"/>
          </p:nvPr>
        </p:nvSpPr>
        <p:spPr/>
        <p:txBody>
          <a:bodyPr/>
          <a:lstStyle/>
          <a:p>
            <a:fld id="{1F96606D-6D30-4B45-B7DE-028A23945456}" type="slidenum">
              <a:rPr lang="en-US" smtClean="0"/>
              <a:t>3</a:t>
            </a:fld>
            <a:endParaRPr lang="en-US"/>
          </a:p>
        </p:txBody>
      </p:sp>
    </p:spTree>
    <p:extLst>
      <p:ext uri="{BB962C8B-B14F-4D97-AF65-F5344CB8AC3E}">
        <p14:creationId xmlns:p14="http://schemas.microsoft.com/office/powerpoint/2010/main" val="341020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D3900-EDB2-DDFA-6E46-370A5D7C98C4}"/>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The Rate Case Process</a:t>
            </a:r>
          </a:p>
        </p:txBody>
      </p:sp>
      <p:sp>
        <p:nvSpPr>
          <p:cNvPr id="3" name="Content Placeholder 2">
            <a:extLst>
              <a:ext uri="{FF2B5EF4-FFF2-40B4-BE49-F238E27FC236}">
                <a16:creationId xmlns:a16="http://schemas.microsoft.com/office/drawing/2014/main" id="{D42D2E76-DEF6-2C1F-97AD-A861426B833B}"/>
              </a:ext>
            </a:extLst>
          </p:cNvPr>
          <p:cNvSpPr>
            <a:spLocks noGrp="1"/>
          </p:cNvSpPr>
          <p:nvPr>
            <p:ph idx="1"/>
          </p:nvPr>
        </p:nvSpPr>
        <p:spPr>
          <a:ln w="12700">
            <a:solidFill>
              <a:schemeClr val="accent1"/>
            </a:solidFill>
          </a:ln>
        </p:spPr>
        <p:txBody>
          <a:bodyPr>
            <a:noAutofit/>
          </a:bodyPr>
          <a:lstStyle/>
          <a:p>
            <a:pPr algn="just">
              <a:lnSpc>
                <a:spcPct val="107000"/>
              </a:lnSpc>
              <a:spcBef>
                <a:spcPts val="0"/>
              </a:spcBef>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Players:</a:t>
            </a:r>
          </a:p>
          <a:p>
            <a:pPr lvl="1" algn="just">
              <a:lnSpc>
                <a:spcPct val="107000"/>
              </a:lnSpc>
              <a:spcBef>
                <a:spcPts val="0"/>
              </a:spcBef>
              <a:buFont typeface="Wingdings" panose="05000000000000000000" pitchFamily="2" charset="2"/>
              <a:buChar char="Ø"/>
            </a:pPr>
            <a:r>
              <a:rPr lang="en-US" kern="100" dirty="0">
                <a:effectLst/>
                <a:latin typeface="Aptos" panose="020B0004020202020204" pitchFamily="34" charset="0"/>
                <a:ea typeface="Aptos" panose="020B0004020202020204" pitchFamily="34" charset="0"/>
                <a:cs typeface="Times New Roman" panose="02020603050405020304" pitchFamily="18" charset="0"/>
              </a:rPr>
              <a:t> Utility  - seeks rate increase to recover costs.</a:t>
            </a:r>
          </a:p>
          <a:p>
            <a:pPr lvl="1" algn="just">
              <a:lnSpc>
                <a:spcPct val="107000"/>
              </a:lnSpc>
              <a:spcBef>
                <a:spcPts val="0"/>
              </a:spcBef>
              <a:buFont typeface="Wingdings" panose="05000000000000000000" pitchFamily="2" charset="2"/>
              <a:buChar char="Ø"/>
            </a:pPr>
            <a:r>
              <a:rPr lang="en-US" kern="100" dirty="0">
                <a:effectLst/>
                <a:latin typeface="Aptos" panose="020B0004020202020204" pitchFamily="34" charset="0"/>
                <a:ea typeface="Aptos" panose="020B0004020202020204" pitchFamily="34" charset="0"/>
                <a:cs typeface="Times New Roman" panose="02020603050405020304" pitchFamily="18" charset="0"/>
              </a:rPr>
              <a:t> PSC – seeks to balance the needs of customers and utilities.</a:t>
            </a:r>
          </a:p>
          <a:p>
            <a:pPr lvl="1" algn="just">
              <a:lnSpc>
                <a:spcPct val="107000"/>
              </a:lnSpc>
              <a:spcBef>
                <a:spcPts val="0"/>
              </a:spcBef>
              <a:buFont typeface="Wingdings" panose="05000000000000000000" pitchFamily="2" charset="2"/>
              <a:buChar char="Ø"/>
            </a:pPr>
            <a:r>
              <a:rPr lang="en-US" kern="100" dirty="0">
                <a:effectLst/>
                <a:latin typeface="Aptos" panose="020B0004020202020204" pitchFamily="34" charset="0"/>
                <a:ea typeface="Aptos" panose="020B0004020202020204" pitchFamily="34" charset="0"/>
                <a:cs typeface="Times New Roman" panose="02020603050405020304" pitchFamily="18" charset="0"/>
              </a:rPr>
              <a:t> Public Advocate – advocates for the lowest possible prices for residential and small commercial customers.</a:t>
            </a:r>
          </a:p>
          <a:p>
            <a:pPr algn="just">
              <a:lnSpc>
                <a:spcPct val="107000"/>
              </a:lnSpc>
              <a:spcBef>
                <a:spcPts val="0"/>
              </a:spcBef>
            </a:pPr>
            <a:r>
              <a:rPr lang="en-US" sz="2400" kern="100" dirty="0">
                <a:latin typeface="Aptos" panose="020B0004020202020204" pitchFamily="34" charset="0"/>
                <a:ea typeface="Aptos" panose="020B0004020202020204" pitchFamily="34" charset="0"/>
                <a:cs typeface="Times New Roman" panose="02020603050405020304" pitchFamily="18" charset="0"/>
              </a:rPr>
              <a:t>Process: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Utility application =&gt; Opening Order and Intervention Period=&gt; Discovery =&gt; Public Comment session =&gt; Parties file testimony =&gt; Utility files rebuttal testimony =&gt; Settlement negotiations =&gt; Evidentiary Hearing =&gt; Commission deliberation, decision and final order.</a:t>
            </a: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Bef>
                <a:spcPts val="0"/>
              </a:spcBef>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Process typically takes 9-12 months for major utility rate cases.</a:t>
            </a:r>
          </a:p>
          <a:p>
            <a:pPr algn="just">
              <a:lnSpc>
                <a:spcPct val="107000"/>
              </a:lnSpc>
              <a:spcBef>
                <a:spcPts val="0"/>
              </a:spcBef>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985416D5-B341-C9E4-3748-C141AF92B222}"/>
              </a:ext>
            </a:extLst>
          </p:cNvPr>
          <p:cNvPicPr>
            <a:picLocks noChangeAspect="1"/>
          </p:cNvPicPr>
          <p:nvPr/>
        </p:nvPicPr>
        <p:blipFill>
          <a:blip r:embed="rId2"/>
          <a:stretch>
            <a:fillRect/>
          </a:stretch>
        </p:blipFill>
        <p:spPr>
          <a:xfrm>
            <a:off x="838200" y="6221579"/>
            <a:ext cx="1188823" cy="542591"/>
          </a:xfrm>
          <a:prstGeom prst="rect">
            <a:avLst/>
          </a:prstGeom>
        </p:spPr>
      </p:pic>
      <p:sp>
        <p:nvSpPr>
          <p:cNvPr id="5" name="Slide Number Placeholder 4">
            <a:extLst>
              <a:ext uri="{FF2B5EF4-FFF2-40B4-BE49-F238E27FC236}">
                <a16:creationId xmlns:a16="http://schemas.microsoft.com/office/drawing/2014/main" id="{59EFB6FB-95A1-39F6-D363-A12EA1BCB02D}"/>
              </a:ext>
            </a:extLst>
          </p:cNvPr>
          <p:cNvSpPr>
            <a:spLocks noGrp="1"/>
          </p:cNvSpPr>
          <p:nvPr>
            <p:ph type="sldNum" sz="quarter" idx="12"/>
          </p:nvPr>
        </p:nvSpPr>
        <p:spPr/>
        <p:txBody>
          <a:bodyPr/>
          <a:lstStyle/>
          <a:p>
            <a:fld id="{1F96606D-6D30-4B45-B7DE-028A23945456}" type="slidenum">
              <a:rPr lang="en-US" smtClean="0"/>
              <a:t>4</a:t>
            </a:fld>
            <a:endParaRPr lang="en-US"/>
          </a:p>
        </p:txBody>
      </p:sp>
    </p:spTree>
    <p:extLst>
      <p:ext uri="{BB962C8B-B14F-4D97-AF65-F5344CB8AC3E}">
        <p14:creationId xmlns:p14="http://schemas.microsoft.com/office/powerpoint/2010/main" val="1089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D4BB7-351D-B003-0DCC-4B7D6CC52B0E}"/>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PSC Considerations in Rate Cases</a:t>
            </a:r>
          </a:p>
        </p:txBody>
      </p:sp>
      <p:sp>
        <p:nvSpPr>
          <p:cNvPr id="3" name="Content Placeholder 2">
            <a:extLst>
              <a:ext uri="{FF2B5EF4-FFF2-40B4-BE49-F238E27FC236}">
                <a16:creationId xmlns:a16="http://schemas.microsoft.com/office/drawing/2014/main" id="{D93B9798-77AC-C463-4614-0DDBCD46C781}"/>
              </a:ext>
            </a:extLst>
          </p:cNvPr>
          <p:cNvSpPr>
            <a:spLocks noGrp="1"/>
          </p:cNvSpPr>
          <p:nvPr>
            <p:ph idx="1"/>
          </p:nvPr>
        </p:nvSpPr>
        <p:spPr/>
        <p:txBody>
          <a:bodyPr>
            <a:normAutofit fontScale="92500" lnSpcReduction="10000"/>
          </a:bodyPr>
          <a:lstStyle/>
          <a:p>
            <a:pPr marL="0" marR="0">
              <a:spcBef>
                <a:spcPts val="0"/>
              </a:spcBef>
              <a:spcAft>
                <a:spcPts val="0"/>
              </a:spcAft>
            </a:pPr>
            <a:r>
              <a:rPr lang="en-US" sz="2600" dirty="0">
                <a:effectLst/>
                <a:latin typeface="Aptos" panose="020B0004020202020204" pitchFamily="34" charset="0"/>
                <a:ea typeface="Times New Roman" panose="02020603050405020304" pitchFamily="18" charset="0"/>
                <a:cs typeface="Aptos" panose="020B0004020202020204" pitchFamily="34" charset="0"/>
              </a:rPr>
              <a:t>The PSC authorizes costs in rate cases, based on Delaware legislative statutes, guidance, and requirements.  Reasonable and customary costs are allowed for utility equipment and operations (used and useful principle).</a:t>
            </a:r>
          </a:p>
          <a:p>
            <a:pPr marL="0" marR="0" indent="0">
              <a:spcBef>
                <a:spcPts val="0"/>
              </a:spcBef>
              <a:spcAft>
                <a:spcPts val="0"/>
              </a:spcAft>
              <a:buNone/>
            </a:pP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2600" dirty="0">
                <a:effectLst/>
                <a:latin typeface="Aptos" panose="020B0004020202020204" pitchFamily="34" charset="0"/>
                <a:ea typeface="Times New Roman" panose="02020603050405020304" pitchFamily="18" charset="0"/>
                <a:cs typeface="Aptos" panose="020B0004020202020204" pitchFamily="34" charset="0"/>
              </a:rPr>
              <a:t>In addition to normal operations, DPL is allowed to recover costs from weather-related damage to the grid and equipment in order to restore power after outages.  Delaware has experienced numerous, grid-damaging weather events over the past few years, due to climate change. (tornados, flooding, </a:t>
            </a:r>
            <a:r>
              <a:rPr lang="en-US" sz="2600" dirty="0" err="1">
                <a:effectLst/>
                <a:latin typeface="Aptos" panose="020B0004020202020204" pitchFamily="34" charset="0"/>
                <a:ea typeface="Times New Roman" panose="02020603050405020304" pitchFamily="18" charset="0"/>
                <a:cs typeface="Aptos" panose="020B0004020202020204" pitchFamily="34" charset="0"/>
              </a:rPr>
              <a:t>etc</a:t>
            </a:r>
            <a:r>
              <a:rPr lang="en-US" sz="2600" dirty="0">
                <a:effectLst/>
                <a:latin typeface="Aptos" panose="020B0004020202020204" pitchFamily="34" charset="0"/>
                <a:ea typeface="Times New Roman" panose="02020603050405020304" pitchFamily="18" charset="0"/>
                <a:cs typeface="Aptos" panose="020B0004020202020204" pitchFamily="34" charset="0"/>
              </a:rPr>
              <a:t>)</a:t>
            </a:r>
          </a:p>
          <a:p>
            <a:pPr marL="0" marR="0" indent="0">
              <a:spcBef>
                <a:spcPts val="0"/>
              </a:spcBef>
              <a:spcAft>
                <a:spcPts val="0"/>
              </a:spcAft>
              <a:buNone/>
            </a:pP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2600" dirty="0">
                <a:effectLst/>
                <a:latin typeface="Aptos" panose="020B0004020202020204" pitchFamily="34" charset="0"/>
                <a:ea typeface="Times New Roman" panose="02020603050405020304" pitchFamily="18" charset="0"/>
                <a:cs typeface="Aptos" panose="020B0004020202020204" pitchFamily="34" charset="0"/>
              </a:rPr>
              <a:t>The PSC seeks to balance ‘just and reasonable’ rates with the need for public utilities to earn a reasonable return on their investments (ROI).  The ROI allows public utilities to raise necessary capital in open markets, which they use to maintain the Delaware grid, maintain reliable energy supply, and expand the grid needed for the future.</a:t>
            </a:r>
            <a:endParaRPr lang="en-US" sz="2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F6D94927-B974-485E-8D97-AB8E647FD15A}"/>
              </a:ext>
            </a:extLst>
          </p:cNvPr>
          <p:cNvSpPr>
            <a:spLocks noGrp="1"/>
          </p:cNvSpPr>
          <p:nvPr>
            <p:ph type="sldNum" sz="quarter" idx="12"/>
          </p:nvPr>
        </p:nvSpPr>
        <p:spPr/>
        <p:txBody>
          <a:bodyPr/>
          <a:lstStyle/>
          <a:p>
            <a:fld id="{1F96606D-6D30-4B45-B7DE-028A23945456}" type="slidenum">
              <a:rPr lang="en-US" smtClean="0"/>
              <a:t>5</a:t>
            </a:fld>
            <a:endParaRPr lang="en-US"/>
          </a:p>
        </p:txBody>
      </p:sp>
    </p:spTree>
    <p:extLst>
      <p:ext uri="{BB962C8B-B14F-4D97-AF65-F5344CB8AC3E}">
        <p14:creationId xmlns:p14="http://schemas.microsoft.com/office/powerpoint/2010/main" val="400567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8BFF-1850-5AD2-0F36-E791FF09028A}"/>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Upward Pressure on Electric Utility Rates</a:t>
            </a:r>
          </a:p>
        </p:txBody>
      </p:sp>
      <p:sp>
        <p:nvSpPr>
          <p:cNvPr id="3" name="Content Placeholder 2">
            <a:extLst>
              <a:ext uri="{FF2B5EF4-FFF2-40B4-BE49-F238E27FC236}">
                <a16:creationId xmlns:a16="http://schemas.microsoft.com/office/drawing/2014/main" id="{3BFFFCAA-A0D0-C71F-9655-06F18E5E7D7A}"/>
              </a:ext>
            </a:extLst>
          </p:cNvPr>
          <p:cNvSpPr>
            <a:spLocks noGrp="1"/>
          </p:cNvSpPr>
          <p:nvPr>
            <p:ph idx="1"/>
          </p:nvPr>
        </p:nvSpPr>
        <p:spPr>
          <a:ln w="12700">
            <a:solidFill>
              <a:schemeClr val="accent1"/>
            </a:solidFill>
          </a:ln>
        </p:spPr>
        <p:txBody>
          <a:bodyPr/>
          <a:lstStyle/>
          <a:p>
            <a:r>
              <a:rPr lang="en-US" dirty="0"/>
              <a:t>Wholesale electric supply market is tight because of increased demand and decreased supply (generation resources). </a:t>
            </a:r>
          </a:p>
          <a:p>
            <a:r>
              <a:rPr lang="en-US" dirty="0"/>
              <a:t>In these market conditions, electric supply prices increase.</a:t>
            </a:r>
          </a:p>
          <a:p>
            <a:r>
              <a:rPr lang="en-US" dirty="0"/>
              <a:t>Distribution (delivery) costs are increasing as utilities complete infrastructure projects to increase reliability and deliver on corporate strategic goals to increase rate base.</a:t>
            </a:r>
          </a:p>
          <a:p>
            <a:r>
              <a:rPr lang="en-US" dirty="0"/>
              <a:t>Customers should focus on conservation efforts and energy efficiency to reduce costs.</a:t>
            </a:r>
          </a:p>
        </p:txBody>
      </p:sp>
      <p:pic>
        <p:nvPicPr>
          <p:cNvPr id="4" name="Picture 3">
            <a:extLst>
              <a:ext uri="{FF2B5EF4-FFF2-40B4-BE49-F238E27FC236}">
                <a16:creationId xmlns:a16="http://schemas.microsoft.com/office/drawing/2014/main" id="{85D1B18C-6A9C-2A46-7794-EE002F726C25}"/>
              </a:ext>
            </a:extLst>
          </p:cNvPr>
          <p:cNvPicPr>
            <a:picLocks noChangeAspect="1"/>
          </p:cNvPicPr>
          <p:nvPr/>
        </p:nvPicPr>
        <p:blipFill>
          <a:blip r:embed="rId2"/>
          <a:stretch>
            <a:fillRect/>
          </a:stretch>
        </p:blipFill>
        <p:spPr>
          <a:xfrm>
            <a:off x="838200" y="6212523"/>
            <a:ext cx="1188823" cy="542591"/>
          </a:xfrm>
          <a:prstGeom prst="rect">
            <a:avLst/>
          </a:prstGeom>
        </p:spPr>
      </p:pic>
      <p:sp>
        <p:nvSpPr>
          <p:cNvPr id="5" name="Slide Number Placeholder 4">
            <a:extLst>
              <a:ext uri="{FF2B5EF4-FFF2-40B4-BE49-F238E27FC236}">
                <a16:creationId xmlns:a16="http://schemas.microsoft.com/office/drawing/2014/main" id="{1E0861BF-172C-CA68-FAEE-A19C293E86A8}"/>
              </a:ext>
            </a:extLst>
          </p:cNvPr>
          <p:cNvSpPr>
            <a:spLocks noGrp="1"/>
          </p:cNvSpPr>
          <p:nvPr>
            <p:ph type="sldNum" sz="quarter" idx="12"/>
          </p:nvPr>
        </p:nvSpPr>
        <p:spPr/>
        <p:txBody>
          <a:bodyPr/>
          <a:lstStyle/>
          <a:p>
            <a:fld id="{1F96606D-6D30-4B45-B7DE-028A23945456}" type="slidenum">
              <a:rPr lang="en-US" smtClean="0"/>
              <a:t>6</a:t>
            </a:fld>
            <a:endParaRPr lang="en-US"/>
          </a:p>
        </p:txBody>
      </p:sp>
    </p:spTree>
    <p:extLst>
      <p:ext uri="{BB962C8B-B14F-4D97-AF65-F5344CB8AC3E}">
        <p14:creationId xmlns:p14="http://schemas.microsoft.com/office/powerpoint/2010/main" val="160751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1CAC9-05CB-5443-1295-C070DB0FCF9B}"/>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1"/>
            </a:solidFill>
          </a:ln>
        </p:spPr>
        <p:txBody>
          <a:bodyPr/>
          <a:lstStyle/>
          <a:p>
            <a:r>
              <a:rPr lang="en-US" dirty="0"/>
              <a:t>Customer Resources</a:t>
            </a:r>
          </a:p>
        </p:txBody>
      </p:sp>
      <p:sp>
        <p:nvSpPr>
          <p:cNvPr id="3" name="Content Placeholder 2">
            <a:extLst>
              <a:ext uri="{FF2B5EF4-FFF2-40B4-BE49-F238E27FC236}">
                <a16:creationId xmlns:a16="http://schemas.microsoft.com/office/drawing/2014/main" id="{CE20FC3A-8E02-9955-C16B-31B3C50DF18D}"/>
              </a:ext>
            </a:extLst>
          </p:cNvPr>
          <p:cNvSpPr>
            <a:spLocks noGrp="1"/>
          </p:cNvSpPr>
          <p:nvPr>
            <p:ph idx="1"/>
          </p:nvPr>
        </p:nvSpPr>
        <p:spPr>
          <a:ln w="12700">
            <a:solidFill>
              <a:schemeClr val="accent1"/>
            </a:solidFill>
          </a:ln>
        </p:spPr>
        <p:txBody>
          <a:bodyPr>
            <a:normAutofit/>
          </a:bodyPr>
          <a:lstStyle/>
          <a:p>
            <a:r>
              <a:rPr lang="en-US" dirty="0"/>
              <a:t>DNREC Weatherization Assistance Program-  https://dnrec.delaware.gov/climate-coastal-energy/sustainable-communities/weatherization/</a:t>
            </a:r>
          </a:p>
          <a:p>
            <a:r>
              <a:rPr lang="en-US" dirty="0"/>
              <a:t>Sustainable Energy Utility - https://www.energizedelaware.org/</a:t>
            </a:r>
          </a:p>
          <a:p>
            <a:r>
              <a:rPr lang="en-US" dirty="0"/>
              <a:t>Delaware PSC Website: depsc.delaware.gov</a:t>
            </a:r>
          </a:p>
          <a:p>
            <a:r>
              <a:rPr lang="en-US" dirty="0"/>
              <a:t>Delaware Public Advocate Website: publicadvocate.delaware.gov</a:t>
            </a:r>
          </a:p>
          <a:p>
            <a:r>
              <a:rPr lang="en-US" dirty="0"/>
              <a:t>matthew.hartigan@delaware.gov</a:t>
            </a:r>
          </a:p>
          <a:p>
            <a:pPr marL="0" indent="0">
              <a:buNone/>
            </a:pPr>
            <a:endParaRPr lang="en-US" dirty="0"/>
          </a:p>
        </p:txBody>
      </p:sp>
      <p:sp>
        <p:nvSpPr>
          <p:cNvPr id="4" name="Slide Number Placeholder 3">
            <a:extLst>
              <a:ext uri="{FF2B5EF4-FFF2-40B4-BE49-F238E27FC236}">
                <a16:creationId xmlns:a16="http://schemas.microsoft.com/office/drawing/2014/main" id="{51EEB048-7054-E14F-4826-D5C48E4A9EE1}"/>
              </a:ext>
            </a:extLst>
          </p:cNvPr>
          <p:cNvSpPr>
            <a:spLocks noGrp="1"/>
          </p:cNvSpPr>
          <p:nvPr>
            <p:ph type="sldNum" sz="quarter" idx="12"/>
          </p:nvPr>
        </p:nvSpPr>
        <p:spPr/>
        <p:txBody>
          <a:bodyPr/>
          <a:lstStyle/>
          <a:p>
            <a:fld id="{1F96606D-6D30-4B45-B7DE-028A23945456}" type="slidenum">
              <a:rPr lang="en-US" smtClean="0"/>
              <a:t>7</a:t>
            </a:fld>
            <a:endParaRPr lang="en-US"/>
          </a:p>
        </p:txBody>
      </p:sp>
      <p:pic>
        <p:nvPicPr>
          <p:cNvPr id="5" name="Picture 4">
            <a:extLst>
              <a:ext uri="{FF2B5EF4-FFF2-40B4-BE49-F238E27FC236}">
                <a16:creationId xmlns:a16="http://schemas.microsoft.com/office/drawing/2014/main" id="{5F250E71-42FA-CB38-ECEB-CEC1BD3CC8CE}"/>
              </a:ext>
            </a:extLst>
          </p:cNvPr>
          <p:cNvPicPr>
            <a:picLocks noChangeAspect="1"/>
          </p:cNvPicPr>
          <p:nvPr/>
        </p:nvPicPr>
        <p:blipFill>
          <a:blip r:embed="rId2"/>
          <a:stretch>
            <a:fillRect/>
          </a:stretch>
        </p:blipFill>
        <p:spPr>
          <a:xfrm>
            <a:off x="838200" y="6267616"/>
            <a:ext cx="1188823" cy="542591"/>
          </a:xfrm>
          <a:prstGeom prst="rect">
            <a:avLst/>
          </a:prstGeom>
        </p:spPr>
      </p:pic>
    </p:spTree>
    <p:extLst>
      <p:ext uri="{BB962C8B-B14F-4D97-AF65-F5344CB8AC3E}">
        <p14:creationId xmlns:p14="http://schemas.microsoft.com/office/powerpoint/2010/main" val="1375555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138</TotalTime>
  <Words>542</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Presentation to Wilmington City Council Intergovernmental Committee</vt:lpstr>
      <vt:lpstr>Delmarva Power High Bill Complaints</vt:lpstr>
      <vt:lpstr>Drivers of the Rate Case Process</vt:lpstr>
      <vt:lpstr>The Rate Case Process</vt:lpstr>
      <vt:lpstr>PSC Considerations in Rate Cases</vt:lpstr>
      <vt:lpstr>Upward Pressure on Electric Utility Rates</vt:lpstr>
      <vt:lpstr>Customer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Hartigan, Matthew (DOS)</dc:creator>
  <cp:lastModifiedBy>Hartigan, Matthew (DOS)</cp:lastModifiedBy>
  <cp:revision>18</cp:revision>
  <dcterms:created xsi:type="dcterms:W3CDTF">2025-02-15T14:19:44Z</dcterms:created>
  <dcterms:modified xsi:type="dcterms:W3CDTF">2025-02-17T17:17:46Z</dcterms:modified>
</cp:coreProperties>
</file>