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9" r:id="rId2"/>
    <p:sldId id="268" r:id="rId3"/>
    <p:sldId id="283" r:id="rId4"/>
    <p:sldId id="284" r:id="rId5"/>
    <p:sldId id="280" r:id="rId6"/>
    <p:sldId id="266" r:id="rId7"/>
    <p:sldId id="262" r:id="rId8"/>
    <p:sldId id="282" r:id="rId9"/>
    <p:sldId id="279"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B3F02F-0A88-7C5D-6482-EAEAF02E82E4}" name="Kate Domanski" initials="KD" userId="76a6848f59d14af1" providerId="Windows Live"/>
  <p188:author id="{95582667-6102-27E7-ED8E-01A166EB4B6B}" name="Guest User" initials="GU" userId="Guest User" providerId="Windows Live"/>
  <p188:author id="{AD44FAD5-C22A-E9A8-7366-FEECCC76E690}" name="Kate Domanski" initials="KD" userId="f88f47d97a017be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1380E-21E5-4FDE-B3B6-6C472A82485F}" v="586" dt="2025-02-03T19:52:45.108"/>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3" autoAdjust="0"/>
  </p:normalViewPr>
  <p:slideViewPr>
    <p:cSldViewPr snapToGrid="0">
      <p:cViewPr varScale="1">
        <p:scale>
          <a:sx n="82" d="100"/>
          <a:sy n="82" d="100"/>
        </p:scale>
        <p:origin x="691"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Domanski" userId="76a6848f59d14af1" providerId="LiveId" clId="{8AD1380E-21E5-4FDE-B3B6-6C472A82485F}"/>
    <pc:docChg chg="undo custSel addSld delSld modSld sldOrd">
      <pc:chgData name="Kate Domanski" userId="76a6848f59d14af1" providerId="LiveId" clId="{8AD1380E-21E5-4FDE-B3B6-6C472A82485F}" dt="2025-02-03T20:10:09.546" v="2502" actId="1076"/>
      <pc:docMkLst>
        <pc:docMk/>
      </pc:docMkLst>
      <pc:sldChg chg="modSp mod">
        <pc:chgData name="Kate Domanski" userId="76a6848f59d14af1" providerId="LiveId" clId="{8AD1380E-21E5-4FDE-B3B6-6C472A82485F}" dt="2025-02-03T19:23:47.957" v="2267" actId="14100"/>
        <pc:sldMkLst>
          <pc:docMk/>
          <pc:sldMk cId="1861462537" sldId="262"/>
        </pc:sldMkLst>
        <pc:spChg chg="mod">
          <ac:chgData name="Kate Domanski" userId="76a6848f59d14af1" providerId="LiveId" clId="{8AD1380E-21E5-4FDE-B3B6-6C472A82485F}" dt="2025-01-28T21:24:03.349" v="1796" actId="20577"/>
          <ac:spMkLst>
            <pc:docMk/>
            <pc:sldMk cId="1861462537" sldId="262"/>
            <ac:spMk id="2" creationId="{D82C6D95-ACE5-464E-B55E-9D8EACCFAA1F}"/>
          </ac:spMkLst>
        </pc:spChg>
        <pc:graphicFrameChg chg="mod modGraphic">
          <ac:chgData name="Kate Domanski" userId="76a6848f59d14af1" providerId="LiveId" clId="{8AD1380E-21E5-4FDE-B3B6-6C472A82485F}" dt="2025-02-03T19:23:47.957" v="2267" actId="14100"/>
          <ac:graphicFrameMkLst>
            <pc:docMk/>
            <pc:sldMk cId="1861462537" sldId="262"/>
            <ac:graphicFrameMk id="5" creationId="{5D4CE7E4-AA1F-41A9-93E6-0E3571D73164}"/>
          </ac:graphicFrameMkLst>
        </pc:graphicFrameChg>
      </pc:sldChg>
      <pc:sldChg chg="del">
        <pc:chgData name="Kate Domanski" userId="76a6848f59d14af1" providerId="LiveId" clId="{8AD1380E-21E5-4FDE-B3B6-6C472A82485F}" dt="2025-01-28T20:01:05.516" v="0" actId="47"/>
        <pc:sldMkLst>
          <pc:docMk/>
          <pc:sldMk cId="4038511354" sldId="263"/>
        </pc:sldMkLst>
      </pc:sldChg>
      <pc:sldChg chg="modSp">
        <pc:chgData name="Kate Domanski" userId="76a6848f59d14af1" providerId="LiveId" clId="{8AD1380E-21E5-4FDE-B3B6-6C472A82485F}" dt="2025-01-28T21:00:44.075" v="1241" actId="20577"/>
        <pc:sldMkLst>
          <pc:docMk/>
          <pc:sldMk cId="138376541" sldId="266"/>
        </pc:sldMkLst>
        <pc:graphicFrameChg chg="mod">
          <ac:chgData name="Kate Domanski" userId="76a6848f59d14af1" providerId="LiveId" clId="{8AD1380E-21E5-4FDE-B3B6-6C472A82485F}" dt="2025-01-28T21:00:44.075" v="1241" actId="20577"/>
          <ac:graphicFrameMkLst>
            <pc:docMk/>
            <pc:sldMk cId="138376541" sldId="266"/>
            <ac:graphicFrameMk id="11" creationId="{0BC7F64E-BBA2-67E3-B26D-1775804269B0}"/>
          </ac:graphicFrameMkLst>
        </pc:graphicFrameChg>
      </pc:sldChg>
      <pc:sldChg chg="modSp mod">
        <pc:chgData name="Kate Domanski" userId="76a6848f59d14af1" providerId="LiveId" clId="{8AD1380E-21E5-4FDE-B3B6-6C472A82485F}" dt="2025-02-03T18:55:35.139" v="2262" actId="255"/>
        <pc:sldMkLst>
          <pc:docMk/>
          <pc:sldMk cId="524408940" sldId="268"/>
        </pc:sldMkLst>
        <pc:spChg chg="mod">
          <ac:chgData name="Kate Domanski" userId="76a6848f59d14af1" providerId="LiveId" clId="{8AD1380E-21E5-4FDE-B3B6-6C472A82485F}" dt="2025-02-03T18:55:35.139" v="2262" actId="255"/>
          <ac:spMkLst>
            <pc:docMk/>
            <pc:sldMk cId="524408940" sldId="268"/>
            <ac:spMk id="3" creationId="{4EAC18CD-06A0-DEBA-97C9-D7A902B8825B}"/>
          </ac:spMkLst>
        </pc:spChg>
      </pc:sldChg>
      <pc:sldChg chg="modSp mod">
        <pc:chgData name="Kate Domanski" userId="76a6848f59d14af1" providerId="LiveId" clId="{8AD1380E-21E5-4FDE-B3B6-6C472A82485F}" dt="2025-01-28T21:03:21.560" v="1426" actId="20577"/>
        <pc:sldMkLst>
          <pc:docMk/>
          <pc:sldMk cId="1552995801" sldId="269"/>
        </pc:sldMkLst>
        <pc:spChg chg="mod">
          <ac:chgData name="Kate Domanski" userId="76a6848f59d14af1" providerId="LiveId" clId="{8AD1380E-21E5-4FDE-B3B6-6C472A82485F}" dt="2025-01-28T21:02:21.324" v="1377" actId="20577"/>
          <ac:spMkLst>
            <pc:docMk/>
            <pc:sldMk cId="1552995801" sldId="269"/>
            <ac:spMk id="4" creationId="{16C0730D-CF0A-D325-526B-78B767399ED9}"/>
          </ac:spMkLst>
        </pc:spChg>
        <pc:spChg chg="mod">
          <ac:chgData name="Kate Domanski" userId="76a6848f59d14af1" providerId="LiveId" clId="{8AD1380E-21E5-4FDE-B3B6-6C472A82485F}" dt="2025-01-28T21:03:21.560" v="1426" actId="20577"/>
          <ac:spMkLst>
            <pc:docMk/>
            <pc:sldMk cId="1552995801" sldId="269"/>
            <ac:spMk id="6" creationId="{9A3A4543-AA34-9CA8-C952-C1EC93F48019}"/>
          </ac:spMkLst>
        </pc:spChg>
      </pc:sldChg>
      <pc:sldChg chg="del">
        <pc:chgData name="Kate Domanski" userId="76a6848f59d14af1" providerId="LiveId" clId="{8AD1380E-21E5-4FDE-B3B6-6C472A82485F}" dt="2025-02-03T18:07:45.664" v="1799" actId="47"/>
        <pc:sldMkLst>
          <pc:docMk/>
          <pc:sldMk cId="3517067941" sldId="271"/>
        </pc:sldMkLst>
      </pc:sldChg>
      <pc:sldChg chg="del">
        <pc:chgData name="Kate Domanski" userId="76a6848f59d14af1" providerId="LiveId" clId="{8AD1380E-21E5-4FDE-B3B6-6C472A82485F}" dt="2025-01-28T21:23:26.895" v="1782" actId="47"/>
        <pc:sldMkLst>
          <pc:docMk/>
          <pc:sldMk cId="3484759719" sldId="272"/>
        </pc:sldMkLst>
      </pc:sldChg>
      <pc:sldChg chg="del">
        <pc:chgData name="Kate Domanski" userId="76a6848f59d14af1" providerId="LiveId" clId="{8AD1380E-21E5-4FDE-B3B6-6C472A82485F}" dt="2025-02-03T18:07:49.028" v="1801" actId="47"/>
        <pc:sldMkLst>
          <pc:docMk/>
          <pc:sldMk cId="3092863732" sldId="275"/>
        </pc:sldMkLst>
      </pc:sldChg>
      <pc:sldChg chg="del">
        <pc:chgData name="Kate Domanski" userId="76a6848f59d14af1" providerId="LiveId" clId="{8AD1380E-21E5-4FDE-B3B6-6C472A82485F}" dt="2025-02-03T18:07:47.520" v="1800" actId="47"/>
        <pc:sldMkLst>
          <pc:docMk/>
          <pc:sldMk cId="1480079396" sldId="276"/>
        </pc:sldMkLst>
      </pc:sldChg>
      <pc:sldChg chg="del">
        <pc:chgData name="Kate Domanski" userId="76a6848f59d14af1" providerId="LiveId" clId="{8AD1380E-21E5-4FDE-B3B6-6C472A82485F}" dt="2025-02-03T18:07:56.314" v="1802" actId="47"/>
        <pc:sldMkLst>
          <pc:docMk/>
          <pc:sldMk cId="3804166916" sldId="277"/>
        </pc:sldMkLst>
      </pc:sldChg>
      <pc:sldChg chg="modSp del mod">
        <pc:chgData name="Kate Domanski" userId="76a6848f59d14af1" providerId="LiveId" clId="{8AD1380E-21E5-4FDE-B3B6-6C472A82485F}" dt="2025-02-03T18:13:02.045" v="2092" actId="47"/>
        <pc:sldMkLst>
          <pc:docMk/>
          <pc:sldMk cId="3348422340" sldId="278"/>
        </pc:sldMkLst>
        <pc:spChg chg="mod">
          <ac:chgData name="Kate Domanski" userId="76a6848f59d14af1" providerId="LiveId" clId="{8AD1380E-21E5-4FDE-B3B6-6C472A82485F}" dt="2025-02-03T18:12:58.142" v="2091" actId="27636"/>
          <ac:spMkLst>
            <pc:docMk/>
            <pc:sldMk cId="3348422340" sldId="278"/>
            <ac:spMk id="4" creationId="{E0168118-615F-18F3-DE5D-443F3481CBAD}"/>
          </ac:spMkLst>
        </pc:spChg>
      </pc:sldChg>
      <pc:sldChg chg="modSp mod">
        <pc:chgData name="Kate Domanski" userId="76a6848f59d14af1" providerId="LiveId" clId="{8AD1380E-21E5-4FDE-B3B6-6C472A82485F}" dt="2025-02-03T18:12:01.143" v="2025" actId="20577"/>
        <pc:sldMkLst>
          <pc:docMk/>
          <pc:sldMk cId="329814144" sldId="279"/>
        </pc:sldMkLst>
        <pc:spChg chg="mod">
          <ac:chgData name="Kate Domanski" userId="76a6848f59d14af1" providerId="LiveId" clId="{8AD1380E-21E5-4FDE-B3B6-6C472A82485F}" dt="2025-02-03T18:08:13.992" v="1812" actId="20577"/>
          <ac:spMkLst>
            <pc:docMk/>
            <pc:sldMk cId="329814144" sldId="279"/>
            <ac:spMk id="2" creationId="{68ABA7D8-21E5-A2E7-5DAD-E0070ADF3411}"/>
          </ac:spMkLst>
        </pc:spChg>
        <pc:spChg chg="mod">
          <ac:chgData name="Kate Domanski" userId="76a6848f59d14af1" providerId="LiveId" clId="{8AD1380E-21E5-4FDE-B3B6-6C472A82485F}" dt="2025-02-03T18:12:01.143" v="2025" actId="20577"/>
          <ac:spMkLst>
            <pc:docMk/>
            <pc:sldMk cId="329814144" sldId="279"/>
            <ac:spMk id="3" creationId="{28ADF97E-578E-77C0-1D6E-807955BE9265}"/>
          </ac:spMkLst>
        </pc:spChg>
      </pc:sldChg>
      <pc:sldChg chg="addSp modSp mod">
        <pc:chgData name="Kate Domanski" userId="76a6848f59d14af1" providerId="LiveId" clId="{8AD1380E-21E5-4FDE-B3B6-6C472A82485F}" dt="2025-02-03T20:10:09.546" v="2502" actId="1076"/>
        <pc:sldMkLst>
          <pc:docMk/>
          <pc:sldMk cId="1387422671" sldId="280"/>
        </pc:sldMkLst>
        <pc:spChg chg="mod">
          <ac:chgData name="Kate Domanski" userId="76a6848f59d14af1" providerId="LiveId" clId="{8AD1380E-21E5-4FDE-B3B6-6C472A82485F}" dt="2025-02-03T20:09:58.456" v="2499" actId="20577"/>
          <ac:spMkLst>
            <pc:docMk/>
            <pc:sldMk cId="1387422671" sldId="280"/>
            <ac:spMk id="2" creationId="{8EC35A2D-99C0-0EE6-6D2E-8500D14CCADE}"/>
          </ac:spMkLst>
        </pc:spChg>
        <pc:spChg chg="add mod">
          <ac:chgData name="Kate Domanski" userId="76a6848f59d14af1" providerId="LiveId" clId="{8AD1380E-21E5-4FDE-B3B6-6C472A82485F}" dt="2025-02-03T19:52:27.996" v="2470" actId="20577"/>
          <ac:spMkLst>
            <pc:docMk/>
            <pc:sldMk cId="1387422671" sldId="280"/>
            <ac:spMk id="3" creationId="{0B35879B-13CF-9FF3-C5FE-9EEBEE1BAAE5}"/>
          </ac:spMkLst>
        </pc:spChg>
        <pc:spChg chg="add mod">
          <ac:chgData name="Kate Domanski" userId="76a6848f59d14af1" providerId="LiveId" clId="{8AD1380E-21E5-4FDE-B3B6-6C472A82485F}" dt="2025-02-03T19:54:12.106" v="2479" actId="5793"/>
          <ac:spMkLst>
            <pc:docMk/>
            <pc:sldMk cId="1387422671" sldId="280"/>
            <ac:spMk id="4" creationId="{F4B5C8EF-AD6E-9559-1DB8-55B99ACD450A}"/>
          </ac:spMkLst>
        </pc:spChg>
        <pc:picChg chg="mod">
          <ac:chgData name="Kate Domanski" userId="76a6848f59d14af1" providerId="LiveId" clId="{8AD1380E-21E5-4FDE-B3B6-6C472A82485F}" dt="2025-01-28T21:18:16.821" v="1439" actId="1076"/>
          <ac:picMkLst>
            <pc:docMk/>
            <pc:sldMk cId="1387422671" sldId="280"/>
            <ac:picMk id="15" creationId="{55604242-4C0D-CAB6-191A-08C404B6EF12}"/>
          </ac:picMkLst>
        </pc:picChg>
        <pc:picChg chg="mod">
          <ac:chgData name="Kate Domanski" userId="76a6848f59d14af1" providerId="LiveId" clId="{8AD1380E-21E5-4FDE-B3B6-6C472A82485F}" dt="2025-02-03T20:10:09.546" v="2502" actId="1076"/>
          <ac:picMkLst>
            <pc:docMk/>
            <pc:sldMk cId="1387422671" sldId="280"/>
            <ac:picMk id="17" creationId="{FEBBAB5F-624A-0C57-5674-809C00487BAA}"/>
          </ac:picMkLst>
        </pc:picChg>
        <pc:picChg chg="mod">
          <ac:chgData name="Kate Domanski" userId="76a6848f59d14af1" providerId="LiveId" clId="{8AD1380E-21E5-4FDE-B3B6-6C472A82485F}" dt="2025-02-03T19:50:54.057" v="2414" actId="1076"/>
          <ac:picMkLst>
            <pc:docMk/>
            <pc:sldMk cId="1387422671" sldId="280"/>
            <ac:picMk id="19" creationId="{25B1FBFD-728F-8C8B-4EC1-CF9BCABFBDAB}"/>
          </ac:picMkLst>
        </pc:picChg>
        <pc:picChg chg="mod">
          <ac:chgData name="Kate Domanski" userId="76a6848f59d14af1" providerId="LiveId" clId="{8AD1380E-21E5-4FDE-B3B6-6C472A82485F}" dt="2025-02-03T19:49:50.296" v="2404" actId="1076"/>
          <ac:picMkLst>
            <pc:docMk/>
            <pc:sldMk cId="1387422671" sldId="280"/>
            <ac:picMk id="21" creationId="{2114DC4C-E310-0BE3-9F1B-71726FABE46C}"/>
          </ac:picMkLst>
        </pc:picChg>
      </pc:sldChg>
      <pc:sldChg chg="addSp modSp add del mod">
        <pc:chgData name="Kate Domanski" userId="76a6848f59d14af1" providerId="LiveId" clId="{8AD1380E-21E5-4FDE-B3B6-6C472A82485F}" dt="2025-01-28T20:57:39.054" v="1112" actId="47"/>
        <pc:sldMkLst>
          <pc:docMk/>
          <pc:sldMk cId="3640821799" sldId="281"/>
        </pc:sldMkLst>
      </pc:sldChg>
      <pc:sldChg chg="addSp modSp add mod ord">
        <pc:chgData name="Kate Domanski" userId="76a6848f59d14af1" providerId="LiveId" clId="{8AD1380E-21E5-4FDE-B3B6-6C472A82485F}" dt="2025-01-28T21:24:42.504" v="1798"/>
        <pc:sldMkLst>
          <pc:docMk/>
          <pc:sldMk cId="2117439329" sldId="282"/>
        </pc:sldMkLst>
        <pc:spChg chg="add mod">
          <ac:chgData name="Kate Domanski" userId="76a6848f59d14af1" providerId="LiveId" clId="{8AD1380E-21E5-4FDE-B3B6-6C472A82485F}" dt="2025-01-28T20:54:27.400" v="891" actId="6549"/>
          <ac:spMkLst>
            <pc:docMk/>
            <pc:sldMk cId="2117439329" sldId="282"/>
            <ac:spMk id="2" creationId="{49C41385-175A-EC50-2C2E-57BDAEA84CAE}"/>
          </ac:spMkLst>
        </pc:spChg>
        <pc:spChg chg="mod">
          <ac:chgData name="Kate Domanski" userId="76a6848f59d14af1" providerId="LiveId" clId="{8AD1380E-21E5-4FDE-B3B6-6C472A82485F}" dt="2025-01-28T21:14:05.196" v="1435" actId="20577"/>
          <ac:spMkLst>
            <pc:docMk/>
            <pc:sldMk cId="2117439329" sldId="282"/>
            <ac:spMk id="6" creationId="{F6573170-F272-A3DF-87EB-97D3C726F5E0}"/>
          </ac:spMkLst>
        </pc:spChg>
      </pc:sldChg>
      <pc:sldChg chg="addSp delSp modSp add mod">
        <pc:chgData name="Kate Domanski" userId="76a6848f59d14af1" providerId="LiveId" clId="{8AD1380E-21E5-4FDE-B3B6-6C472A82485F}" dt="2025-02-03T18:53:29.633" v="2252" actId="115"/>
        <pc:sldMkLst>
          <pc:docMk/>
          <pc:sldMk cId="3415932443" sldId="283"/>
        </pc:sldMkLst>
        <pc:spChg chg="mod">
          <ac:chgData name="Kate Domanski" userId="76a6848f59d14af1" providerId="LiveId" clId="{8AD1380E-21E5-4FDE-B3B6-6C472A82485F}" dt="2025-02-03T18:53:29.633" v="2252" actId="115"/>
          <ac:spMkLst>
            <pc:docMk/>
            <pc:sldMk cId="3415932443" sldId="283"/>
            <ac:spMk id="3" creationId="{45339700-CBC7-46A6-1A6F-88297F7F4E88}"/>
          </ac:spMkLst>
        </pc:spChg>
        <pc:picChg chg="add mod">
          <ac:chgData name="Kate Domanski" userId="76a6848f59d14af1" providerId="LiveId" clId="{8AD1380E-21E5-4FDE-B3B6-6C472A82485F}" dt="2025-02-03T18:51:42.566" v="2231" actId="1076"/>
          <ac:picMkLst>
            <pc:docMk/>
            <pc:sldMk cId="3415932443" sldId="283"/>
            <ac:picMk id="4" creationId="{E0736272-7221-A65A-1CCD-40F5F7382B6B}"/>
          </ac:picMkLst>
        </pc:picChg>
        <pc:picChg chg="del mod">
          <ac:chgData name="Kate Domanski" userId="76a6848f59d14af1" providerId="LiveId" clId="{8AD1380E-21E5-4FDE-B3B6-6C472A82485F}" dt="2025-02-03T18:51:38.426" v="2230" actId="21"/>
          <ac:picMkLst>
            <pc:docMk/>
            <pc:sldMk cId="3415932443" sldId="283"/>
            <ac:picMk id="5" creationId="{6D3B2FDF-940B-A4A3-7228-F66CE01C891A}"/>
          </ac:picMkLst>
        </pc:picChg>
        <pc:picChg chg="add mod">
          <ac:chgData name="Kate Domanski" userId="76a6848f59d14af1" providerId="LiveId" clId="{8AD1380E-21E5-4FDE-B3B6-6C472A82485F}" dt="2025-02-03T18:50:49.318" v="2221" actId="1076"/>
          <ac:picMkLst>
            <pc:docMk/>
            <pc:sldMk cId="3415932443" sldId="283"/>
            <ac:picMk id="7" creationId="{B8752A85-4C94-E81B-0187-E5890B06912A}"/>
          </ac:picMkLst>
        </pc:picChg>
        <pc:picChg chg="add mod">
          <ac:chgData name="Kate Domanski" userId="76a6848f59d14af1" providerId="LiveId" clId="{8AD1380E-21E5-4FDE-B3B6-6C472A82485F}" dt="2025-02-03T18:51:52.806" v="2234" actId="1076"/>
          <ac:picMkLst>
            <pc:docMk/>
            <pc:sldMk cId="3415932443" sldId="283"/>
            <ac:picMk id="10" creationId="{1362F7D6-710E-7B30-1580-ECD2B71BC996}"/>
          </ac:picMkLst>
        </pc:picChg>
        <pc:picChg chg="add mod">
          <ac:chgData name="Kate Domanski" userId="76a6848f59d14af1" providerId="LiveId" clId="{8AD1380E-21E5-4FDE-B3B6-6C472A82485F}" dt="2025-02-03T18:51:54.510" v="2235" actId="1076"/>
          <ac:picMkLst>
            <pc:docMk/>
            <pc:sldMk cId="3415932443" sldId="283"/>
            <ac:picMk id="14" creationId="{575616B3-6458-D79C-5B88-CDB3CB32AA69}"/>
          </ac:picMkLst>
        </pc:picChg>
        <pc:picChg chg="add mod">
          <ac:chgData name="Kate Domanski" userId="76a6848f59d14af1" providerId="LiveId" clId="{8AD1380E-21E5-4FDE-B3B6-6C472A82485F}" dt="2025-02-03T18:51:50.493" v="2233" actId="1076"/>
          <ac:picMkLst>
            <pc:docMk/>
            <pc:sldMk cId="3415932443" sldId="283"/>
            <ac:picMk id="17" creationId="{9BC0C960-260B-F01D-D679-6D3B59A75776}"/>
          </ac:picMkLst>
        </pc:picChg>
        <pc:picChg chg="add mod">
          <ac:chgData name="Kate Domanski" userId="76a6848f59d14af1" providerId="LiveId" clId="{8AD1380E-21E5-4FDE-B3B6-6C472A82485F}" dt="2025-02-03T18:51:59.008" v="2236" actId="1076"/>
          <ac:picMkLst>
            <pc:docMk/>
            <pc:sldMk cId="3415932443" sldId="283"/>
            <ac:picMk id="19" creationId="{2EF1E33A-724E-5E30-68D0-31A80435F151}"/>
          </ac:picMkLst>
        </pc:picChg>
        <pc:picChg chg="add mod">
          <ac:chgData name="Kate Domanski" userId="76a6848f59d14af1" providerId="LiveId" clId="{8AD1380E-21E5-4FDE-B3B6-6C472A82485F}" dt="2025-02-03T18:52:29.233" v="2241" actId="1076"/>
          <ac:picMkLst>
            <pc:docMk/>
            <pc:sldMk cId="3415932443" sldId="283"/>
            <ac:picMk id="21" creationId="{7B1DCF6A-AC16-CB0B-6E32-C533949C5F24}"/>
          </ac:picMkLst>
        </pc:picChg>
        <pc:picChg chg="add mod">
          <ac:chgData name="Kate Domanski" userId="76a6848f59d14af1" providerId="LiveId" clId="{8AD1380E-21E5-4FDE-B3B6-6C472A82485F}" dt="2025-02-03T18:53:06.125" v="2248" actId="1076"/>
          <ac:picMkLst>
            <pc:docMk/>
            <pc:sldMk cId="3415932443" sldId="283"/>
            <ac:picMk id="23" creationId="{3A721455-B232-7EC9-33BC-2D63D90FF229}"/>
          </ac:picMkLst>
        </pc:picChg>
      </pc:sldChg>
      <pc:sldChg chg="addSp delSp modSp add mod ord">
        <pc:chgData name="Kate Domanski" userId="76a6848f59d14af1" providerId="LiveId" clId="{8AD1380E-21E5-4FDE-B3B6-6C472A82485F}" dt="2025-02-03T20:08:30.491" v="2482"/>
        <pc:sldMkLst>
          <pc:docMk/>
          <pc:sldMk cId="3387950890" sldId="284"/>
        </pc:sldMkLst>
        <pc:spChg chg="mod">
          <ac:chgData name="Kate Domanski" userId="76a6848f59d14af1" providerId="LiveId" clId="{8AD1380E-21E5-4FDE-B3B6-6C472A82485F}" dt="2025-02-03T19:46:30.112" v="2357" actId="14100"/>
          <ac:spMkLst>
            <pc:docMk/>
            <pc:sldMk cId="3387950890" sldId="284"/>
            <ac:spMk id="2" creationId="{B300A090-DBF3-B607-EA00-0CA5CE27AA37}"/>
          </ac:spMkLst>
        </pc:spChg>
        <pc:spChg chg="del mod">
          <ac:chgData name="Kate Domanski" userId="76a6848f59d14af1" providerId="LiveId" clId="{8AD1380E-21E5-4FDE-B3B6-6C472A82485F}" dt="2025-02-03T19:40:01.839" v="2344" actId="478"/>
          <ac:spMkLst>
            <pc:docMk/>
            <pc:sldMk cId="3387950890" sldId="284"/>
            <ac:spMk id="3" creationId="{9254C990-ECD5-8AE3-2492-C2B5FF6DA51F}"/>
          </ac:spMkLst>
        </pc:spChg>
        <pc:spChg chg="add mod">
          <ac:chgData name="Kate Domanski" userId="76a6848f59d14af1" providerId="LiveId" clId="{8AD1380E-21E5-4FDE-B3B6-6C472A82485F}" dt="2025-02-03T19:51:56.646" v="2422" actId="255"/>
          <ac:spMkLst>
            <pc:docMk/>
            <pc:sldMk cId="3387950890" sldId="284"/>
            <ac:spMk id="5" creationId="{994184DE-A22E-4FD3-A2BC-1A941BFA8109}"/>
          </ac:spMkLst>
        </pc:spChg>
        <pc:picChg chg="del">
          <ac:chgData name="Kate Domanski" userId="76a6848f59d14af1" providerId="LiveId" clId="{8AD1380E-21E5-4FDE-B3B6-6C472A82485F}" dt="2025-02-03T19:38:50.443" v="2334" actId="478"/>
          <ac:picMkLst>
            <pc:docMk/>
            <pc:sldMk cId="3387950890" sldId="284"/>
            <ac:picMk id="15" creationId="{4B732A49-14B1-1B76-A8E1-1534BE105332}"/>
          </ac:picMkLst>
        </pc:picChg>
        <pc:picChg chg="del">
          <ac:chgData name="Kate Domanski" userId="76a6848f59d14af1" providerId="LiveId" clId="{8AD1380E-21E5-4FDE-B3B6-6C472A82485F}" dt="2025-02-03T19:38:48.349" v="2333" actId="478"/>
          <ac:picMkLst>
            <pc:docMk/>
            <pc:sldMk cId="3387950890" sldId="284"/>
            <ac:picMk id="17" creationId="{B5C58BF6-356B-CAAC-D522-CA122A44CBC4}"/>
          </ac:picMkLst>
        </pc:picChg>
        <pc:picChg chg="del">
          <ac:chgData name="Kate Domanski" userId="76a6848f59d14af1" providerId="LiveId" clId="{8AD1380E-21E5-4FDE-B3B6-6C472A82485F}" dt="2025-02-03T19:37:53.537" v="2328" actId="478"/>
          <ac:picMkLst>
            <pc:docMk/>
            <pc:sldMk cId="3387950890" sldId="284"/>
            <ac:picMk id="19" creationId="{7AED67B5-8DD9-E8D5-7904-BF8C06852EF4}"/>
          </ac:picMkLst>
        </pc:picChg>
        <pc:picChg chg="del">
          <ac:chgData name="Kate Domanski" userId="76a6848f59d14af1" providerId="LiveId" clId="{8AD1380E-21E5-4FDE-B3B6-6C472A82485F}" dt="2025-02-03T19:37:51.198" v="2327" actId="478"/>
          <ac:picMkLst>
            <pc:docMk/>
            <pc:sldMk cId="3387950890" sldId="284"/>
            <ac:picMk id="21" creationId="{127BD5C3-0B3C-7404-99E4-43AE59A9B5C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13724-828A-4074-A4F3-41ED86AC49A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FE657A1-3B82-4E8C-B33C-55A1FFED9535}">
      <dgm:prSet/>
      <dgm:spPr/>
      <dgm:t>
        <a:bodyPr/>
        <a:lstStyle/>
        <a:p>
          <a:pPr algn="ctr"/>
          <a:r>
            <a:rPr lang="en-US" b="1" i="1" dirty="0">
              <a:latin typeface="Garamond" panose="02020404030301010803" pitchFamily="18" charset="0"/>
            </a:rPr>
            <a:t>Increasing the positive impact on underserved and disadvantaged families in Wilmington communities</a:t>
          </a:r>
          <a:endParaRPr lang="en-US" i="1" dirty="0">
            <a:latin typeface="Garamond" panose="02020404030301010803" pitchFamily="18" charset="0"/>
          </a:endParaRPr>
        </a:p>
      </dgm:t>
    </dgm:pt>
    <dgm:pt modelId="{C507568A-CC4B-4BC8-BB38-94CE41F48CDB}" type="parTrans" cxnId="{969AF5EF-44AD-4FB2-8D6D-CE4C295FF705}">
      <dgm:prSet/>
      <dgm:spPr/>
      <dgm:t>
        <a:bodyPr/>
        <a:lstStyle/>
        <a:p>
          <a:endParaRPr lang="en-US"/>
        </a:p>
      </dgm:t>
    </dgm:pt>
    <dgm:pt modelId="{6703B312-D2EF-4350-93F3-50D4B1DDB826}" type="sibTrans" cxnId="{969AF5EF-44AD-4FB2-8D6D-CE4C295FF705}">
      <dgm:prSet/>
      <dgm:spPr/>
      <dgm:t>
        <a:bodyPr/>
        <a:lstStyle/>
        <a:p>
          <a:endParaRPr lang="en-US"/>
        </a:p>
      </dgm:t>
    </dgm:pt>
    <dgm:pt modelId="{FCCFB765-B5EB-41F1-9B52-CBF6F3AA881B}">
      <dgm:prSet/>
      <dgm:spPr/>
      <dgm:t>
        <a:bodyPr/>
        <a:lstStyle/>
        <a:p>
          <a:r>
            <a:rPr lang="en-US" dirty="0">
              <a:latin typeface="Garamond" panose="02020404030301010803" pitchFamily="18" charset="0"/>
            </a:rPr>
            <a:t>Impacts desired on individuals and families</a:t>
          </a:r>
        </a:p>
      </dgm:t>
    </dgm:pt>
    <dgm:pt modelId="{C6105807-700B-4831-8E2C-CCF9063C5CFF}" type="parTrans" cxnId="{7F1E0754-8AEF-4493-B380-9E2B1C05C082}">
      <dgm:prSet/>
      <dgm:spPr/>
      <dgm:t>
        <a:bodyPr/>
        <a:lstStyle/>
        <a:p>
          <a:endParaRPr lang="en-US"/>
        </a:p>
      </dgm:t>
    </dgm:pt>
    <dgm:pt modelId="{241F1FAF-A6AF-4DFD-9C5B-FF75D83E847C}" type="sibTrans" cxnId="{7F1E0754-8AEF-4493-B380-9E2B1C05C082}">
      <dgm:prSet/>
      <dgm:spPr/>
      <dgm:t>
        <a:bodyPr/>
        <a:lstStyle/>
        <a:p>
          <a:endParaRPr lang="en-US"/>
        </a:p>
      </dgm:t>
    </dgm:pt>
    <dgm:pt modelId="{DDBEFBF5-D471-4061-A97F-E757399C0044}">
      <dgm:prSet/>
      <dgm:spPr/>
      <dgm:t>
        <a:bodyPr/>
        <a:lstStyle/>
        <a:p>
          <a:endParaRPr lang="en-US" dirty="0">
            <a:latin typeface="Garamond" panose="02020404030301010803" pitchFamily="18" charset="0"/>
          </a:endParaRPr>
        </a:p>
      </dgm:t>
    </dgm:pt>
    <dgm:pt modelId="{3EEECDA2-D0C8-4559-8ADD-51223B26BBD1}" type="parTrans" cxnId="{30425933-B300-459A-BBCB-8ACF416530BB}">
      <dgm:prSet/>
      <dgm:spPr/>
      <dgm:t>
        <a:bodyPr/>
        <a:lstStyle/>
        <a:p>
          <a:endParaRPr lang="en-US"/>
        </a:p>
      </dgm:t>
    </dgm:pt>
    <dgm:pt modelId="{32C5BDD4-FB69-41B0-8F0B-17C906D741EA}" type="sibTrans" cxnId="{30425933-B300-459A-BBCB-8ACF416530BB}">
      <dgm:prSet/>
      <dgm:spPr/>
      <dgm:t>
        <a:bodyPr/>
        <a:lstStyle/>
        <a:p>
          <a:endParaRPr lang="en-US"/>
        </a:p>
      </dgm:t>
    </dgm:pt>
    <dgm:pt modelId="{C01D36ED-D293-49B2-82CD-5542262CFB3A}">
      <dgm:prSet/>
      <dgm:spPr/>
      <dgm:t>
        <a:bodyPr/>
        <a:lstStyle/>
        <a:p>
          <a:r>
            <a:rPr lang="en-US" dirty="0">
              <a:latin typeface="Garamond" panose="02020404030301010803" pitchFamily="18" charset="0"/>
            </a:rPr>
            <a:t>Reduce Health Risks and Financial Burdens</a:t>
          </a:r>
        </a:p>
      </dgm:t>
    </dgm:pt>
    <dgm:pt modelId="{1B628AB3-6320-43CE-A8B4-FB3C344AEDF6}" type="parTrans" cxnId="{A05A5759-0315-410E-A9AC-6947205E3DB3}">
      <dgm:prSet/>
      <dgm:spPr/>
      <dgm:t>
        <a:bodyPr/>
        <a:lstStyle/>
        <a:p>
          <a:endParaRPr lang="en-US"/>
        </a:p>
      </dgm:t>
    </dgm:pt>
    <dgm:pt modelId="{8769779B-2748-4323-8D2E-524D84464066}" type="sibTrans" cxnId="{A05A5759-0315-410E-A9AC-6947205E3DB3}">
      <dgm:prSet/>
      <dgm:spPr/>
      <dgm:t>
        <a:bodyPr/>
        <a:lstStyle/>
        <a:p>
          <a:endParaRPr lang="en-US"/>
        </a:p>
      </dgm:t>
    </dgm:pt>
    <dgm:pt modelId="{9B90733C-35FE-462B-8A2E-D0DAFD514B2A}">
      <dgm:prSet/>
      <dgm:spPr/>
      <dgm:t>
        <a:bodyPr/>
        <a:lstStyle/>
        <a:p>
          <a:r>
            <a:rPr lang="en-US" dirty="0">
              <a:latin typeface="Garamond" panose="02020404030301010803" pitchFamily="18" charset="0"/>
            </a:rPr>
            <a:t>Increase Energy Efficiency</a:t>
          </a:r>
        </a:p>
      </dgm:t>
    </dgm:pt>
    <dgm:pt modelId="{CBFF8E28-656C-4D07-BB58-EF60D89A0667}" type="parTrans" cxnId="{9AB1ECAA-12EB-494A-8488-17A76FADE40B}">
      <dgm:prSet/>
      <dgm:spPr/>
      <dgm:t>
        <a:bodyPr/>
        <a:lstStyle/>
        <a:p>
          <a:endParaRPr lang="en-US"/>
        </a:p>
      </dgm:t>
    </dgm:pt>
    <dgm:pt modelId="{2AA4C9B6-A7EE-4B18-88E8-C11126628D5F}" type="sibTrans" cxnId="{9AB1ECAA-12EB-494A-8488-17A76FADE40B}">
      <dgm:prSet/>
      <dgm:spPr/>
      <dgm:t>
        <a:bodyPr/>
        <a:lstStyle/>
        <a:p>
          <a:endParaRPr lang="en-US"/>
        </a:p>
      </dgm:t>
    </dgm:pt>
    <dgm:pt modelId="{0A23FE32-87D8-4E61-856C-073591560C06}">
      <dgm:prSet/>
      <dgm:spPr/>
      <dgm:t>
        <a:bodyPr/>
        <a:lstStyle/>
        <a:p>
          <a:r>
            <a:rPr lang="en-US" dirty="0">
              <a:latin typeface="Garamond" panose="02020404030301010803" pitchFamily="18" charset="0"/>
            </a:rPr>
            <a:t>Create Safety and Security</a:t>
          </a:r>
        </a:p>
      </dgm:t>
    </dgm:pt>
    <dgm:pt modelId="{BAF7572A-673A-495A-89E6-62C795EB0015}" type="parTrans" cxnId="{1DA87C91-1CAB-4127-BEEA-40CA481BC34E}">
      <dgm:prSet/>
      <dgm:spPr/>
      <dgm:t>
        <a:bodyPr/>
        <a:lstStyle/>
        <a:p>
          <a:endParaRPr lang="en-US"/>
        </a:p>
      </dgm:t>
    </dgm:pt>
    <dgm:pt modelId="{7C2BB14D-753F-4A39-AE56-864AAB2C7A29}" type="sibTrans" cxnId="{1DA87C91-1CAB-4127-BEEA-40CA481BC34E}">
      <dgm:prSet/>
      <dgm:spPr/>
      <dgm:t>
        <a:bodyPr/>
        <a:lstStyle/>
        <a:p>
          <a:endParaRPr lang="en-US"/>
        </a:p>
      </dgm:t>
    </dgm:pt>
    <dgm:pt modelId="{EC94CD5F-3260-4955-B2AC-5F21089A4B78}" type="pres">
      <dgm:prSet presAssocID="{04913724-828A-4074-A4F3-41ED86AC49AB}" presName="vert0" presStyleCnt="0">
        <dgm:presLayoutVars>
          <dgm:dir/>
          <dgm:animOne val="branch"/>
          <dgm:animLvl val="lvl"/>
        </dgm:presLayoutVars>
      </dgm:prSet>
      <dgm:spPr/>
    </dgm:pt>
    <dgm:pt modelId="{E6597DDC-8E3C-48E0-B766-8CC072F7C203}" type="pres">
      <dgm:prSet presAssocID="{EFE657A1-3B82-4E8C-B33C-55A1FFED9535}" presName="thickLine" presStyleLbl="alignNode1" presStyleIdx="0" presStyleCnt="2"/>
      <dgm:spPr/>
    </dgm:pt>
    <dgm:pt modelId="{214A0C8D-D073-4905-A184-39E45147F01F}" type="pres">
      <dgm:prSet presAssocID="{EFE657A1-3B82-4E8C-B33C-55A1FFED9535}" presName="horz1" presStyleCnt="0"/>
      <dgm:spPr/>
    </dgm:pt>
    <dgm:pt modelId="{BBD734B5-AD4B-4330-ACE1-A4C4FADE0608}" type="pres">
      <dgm:prSet presAssocID="{EFE657A1-3B82-4E8C-B33C-55A1FFED9535}" presName="tx1" presStyleLbl="revTx" presStyleIdx="0" presStyleCnt="6" custAng="0" custScaleX="482422" custScaleY="36709"/>
      <dgm:spPr/>
    </dgm:pt>
    <dgm:pt modelId="{BA1DAF2E-9DDA-439E-BE56-6347BF83E144}" type="pres">
      <dgm:prSet presAssocID="{EFE657A1-3B82-4E8C-B33C-55A1FFED9535}" presName="vert1" presStyleCnt="0"/>
      <dgm:spPr/>
    </dgm:pt>
    <dgm:pt modelId="{91618D8A-EAE5-4116-AA05-497DF6075477}" type="pres">
      <dgm:prSet presAssocID="{FCCFB765-B5EB-41F1-9B52-CBF6F3AA881B}" presName="thickLine" presStyleLbl="alignNode1" presStyleIdx="1" presStyleCnt="2"/>
      <dgm:spPr/>
    </dgm:pt>
    <dgm:pt modelId="{C0F3D3B7-6868-4ADE-8496-CCB81FD1D836}" type="pres">
      <dgm:prSet presAssocID="{FCCFB765-B5EB-41F1-9B52-CBF6F3AA881B}" presName="horz1" presStyleCnt="0"/>
      <dgm:spPr/>
    </dgm:pt>
    <dgm:pt modelId="{CB7F1D8A-4EF2-499F-B15E-5D176B736251}" type="pres">
      <dgm:prSet presAssocID="{FCCFB765-B5EB-41F1-9B52-CBF6F3AA881B}" presName="tx1" presStyleLbl="revTx" presStyleIdx="1" presStyleCnt="6"/>
      <dgm:spPr/>
    </dgm:pt>
    <dgm:pt modelId="{0262F165-64E3-4927-8D48-90A2F65005B5}" type="pres">
      <dgm:prSet presAssocID="{FCCFB765-B5EB-41F1-9B52-CBF6F3AA881B}" presName="vert1" presStyleCnt="0"/>
      <dgm:spPr/>
    </dgm:pt>
    <dgm:pt modelId="{DA047352-E64A-4B73-9A8B-557F63853170}" type="pres">
      <dgm:prSet presAssocID="{DDBEFBF5-D471-4061-A97F-E757399C0044}" presName="vertSpace2a" presStyleCnt="0"/>
      <dgm:spPr/>
    </dgm:pt>
    <dgm:pt modelId="{E4D0616F-613B-49F7-82FB-8009B1417E89}" type="pres">
      <dgm:prSet presAssocID="{DDBEFBF5-D471-4061-A97F-E757399C0044}" presName="horz2" presStyleCnt="0"/>
      <dgm:spPr/>
    </dgm:pt>
    <dgm:pt modelId="{904F9FAA-D9F2-4DCC-905B-0AAC6C6EEB38}" type="pres">
      <dgm:prSet presAssocID="{DDBEFBF5-D471-4061-A97F-E757399C0044}" presName="horzSpace2" presStyleCnt="0"/>
      <dgm:spPr/>
    </dgm:pt>
    <dgm:pt modelId="{B058B80F-2830-40A3-95E7-6D83522012C4}" type="pres">
      <dgm:prSet presAssocID="{DDBEFBF5-D471-4061-A97F-E757399C0044}" presName="tx2" presStyleLbl="revTx" presStyleIdx="2" presStyleCnt="6"/>
      <dgm:spPr/>
    </dgm:pt>
    <dgm:pt modelId="{5D52E67B-2D41-47F5-8D67-A94760E8BEB7}" type="pres">
      <dgm:prSet presAssocID="{DDBEFBF5-D471-4061-A97F-E757399C0044}" presName="vert2" presStyleCnt="0"/>
      <dgm:spPr/>
    </dgm:pt>
    <dgm:pt modelId="{CB06E497-8C6B-43E4-9783-10BF1BC6BEAE}" type="pres">
      <dgm:prSet presAssocID="{DDBEFBF5-D471-4061-A97F-E757399C0044}" presName="thinLine2b" presStyleLbl="callout" presStyleIdx="0" presStyleCnt="4"/>
      <dgm:spPr/>
    </dgm:pt>
    <dgm:pt modelId="{6C61CCFC-16E3-4CF8-B2D8-B43B092CC0F3}" type="pres">
      <dgm:prSet presAssocID="{DDBEFBF5-D471-4061-A97F-E757399C0044}" presName="vertSpace2b" presStyleCnt="0"/>
      <dgm:spPr/>
    </dgm:pt>
    <dgm:pt modelId="{F1616581-3007-484F-8EF5-6ACD6EAFFD92}" type="pres">
      <dgm:prSet presAssocID="{C01D36ED-D293-49B2-82CD-5542262CFB3A}" presName="horz2" presStyleCnt="0"/>
      <dgm:spPr/>
    </dgm:pt>
    <dgm:pt modelId="{2F89958D-1C37-4226-9705-0816F40F95D8}" type="pres">
      <dgm:prSet presAssocID="{C01D36ED-D293-49B2-82CD-5542262CFB3A}" presName="horzSpace2" presStyleCnt="0"/>
      <dgm:spPr/>
    </dgm:pt>
    <dgm:pt modelId="{5B3F88BA-D255-41A2-BEC6-61C53236948D}" type="pres">
      <dgm:prSet presAssocID="{C01D36ED-D293-49B2-82CD-5542262CFB3A}" presName="tx2" presStyleLbl="revTx" presStyleIdx="3" presStyleCnt="6"/>
      <dgm:spPr/>
    </dgm:pt>
    <dgm:pt modelId="{BD3D8560-CD8C-4D69-A066-DB19988C2E6B}" type="pres">
      <dgm:prSet presAssocID="{C01D36ED-D293-49B2-82CD-5542262CFB3A}" presName="vert2" presStyleCnt="0"/>
      <dgm:spPr/>
    </dgm:pt>
    <dgm:pt modelId="{E9467024-9CC3-47E8-AA66-181B3A3F8A9D}" type="pres">
      <dgm:prSet presAssocID="{C01D36ED-D293-49B2-82CD-5542262CFB3A}" presName="thinLine2b" presStyleLbl="callout" presStyleIdx="1" presStyleCnt="4"/>
      <dgm:spPr/>
    </dgm:pt>
    <dgm:pt modelId="{34F082BC-AB9E-4323-A266-430BEB875883}" type="pres">
      <dgm:prSet presAssocID="{C01D36ED-D293-49B2-82CD-5542262CFB3A}" presName="vertSpace2b" presStyleCnt="0"/>
      <dgm:spPr/>
    </dgm:pt>
    <dgm:pt modelId="{CA3C3B4F-0938-42C7-8E1C-7CDBCAEA719D}" type="pres">
      <dgm:prSet presAssocID="{9B90733C-35FE-462B-8A2E-D0DAFD514B2A}" presName="horz2" presStyleCnt="0"/>
      <dgm:spPr/>
    </dgm:pt>
    <dgm:pt modelId="{99E2B74F-F21B-4BCD-9C69-C48EDC886606}" type="pres">
      <dgm:prSet presAssocID="{9B90733C-35FE-462B-8A2E-D0DAFD514B2A}" presName="horzSpace2" presStyleCnt="0"/>
      <dgm:spPr/>
    </dgm:pt>
    <dgm:pt modelId="{C26C2402-E213-4A49-9549-770DBE363E06}" type="pres">
      <dgm:prSet presAssocID="{9B90733C-35FE-462B-8A2E-D0DAFD514B2A}" presName="tx2" presStyleLbl="revTx" presStyleIdx="4" presStyleCnt="6"/>
      <dgm:spPr/>
    </dgm:pt>
    <dgm:pt modelId="{E4228ADE-B2D7-4A17-BDBF-1F48C3B5DA70}" type="pres">
      <dgm:prSet presAssocID="{9B90733C-35FE-462B-8A2E-D0DAFD514B2A}" presName="vert2" presStyleCnt="0"/>
      <dgm:spPr/>
    </dgm:pt>
    <dgm:pt modelId="{80DE3C1F-C0E5-45E5-943F-75F59DB20CF5}" type="pres">
      <dgm:prSet presAssocID="{9B90733C-35FE-462B-8A2E-D0DAFD514B2A}" presName="thinLine2b" presStyleLbl="callout" presStyleIdx="2" presStyleCnt="4"/>
      <dgm:spPr/>
    </dgm:pt>
    <dgm:pt modelId="{CBFD1CBC-E86F-4EB0-BD28-74CD3D8D255E}" type="pres">
      <dgm:prSet presAssocID="{9B90733C-35FE-462B-8A2E-D0DAFD514B2A}" presName="vertSpace2b" presStyleCnt="0"/>
      <dgm:spPr/>
    </dgm:pt>
    <dgm:pt modelId="{9F265020-20E5-490F-97FE-3A6FBDB3F279}" type="pres">
      <dgm:prSet presAssocID="{0A23FE32-87D8-4E61-856C-073591560C06}" presName="horz2" presStyleCnt="0"/>
      <dgm:spPr/>
    </dgm:pt>
    <dgm:pt modelId="{CF371D41-8191-427D-8976-A01B6A755383}" type="pres">
      <dgm:prSet presAssocID="{0A23FE32-87D8-4E61-856C-073591560C06}" presName="horzSpace2" presStyleCnt="0"/>
      <dgm:spPr/>
    </dgm:pt>
    <dgm:pt modelId="{05D56E71-9F48-44DE-9C91-88CEFFE9CF71}" type="pres">
      <dgm:prSet presAssocID="{0A23FE32-87D8-4E61-856C-073591560C06}" presName="tx2" presStyleLbl="revTx" presStyleIdx="5" presStyleCnt="6" custLinFactY="-126687" custLinFactNeighborY="-200000"/>
      <dgm:spPr/>
    </dgm:pt>
    <dgm:pt modelId="{3BBD1BAA-8ECB-4A27-900E-A8FDDE60AF6B}" type="pres">
      <dgm:prSet presAssocID="{0A23FE32-87D8-4E61-856C-073591560C06}" presName="vert2" presStyleCnt="0"/>
      <dgm:spPr/>
    </dgm:pt>
    <dgm:pt modelId="{0D9A02E9-443F-4C37-AB52-4A797409AB80}" type="pres">
      <dgm:prSet presAssocID="{0A23FE32-87D8-4E61-856C-073591560C06}" presName="thinLine2b" presStyleLbl="callout" presStyleIdx="3" presStyleCnt="4"/>
      <dgm:spPr/>
    </dgm:pt>
    <dgm:pt modelId="{6FD32B86-5080-4D61-938A-BED92180327F}" type="pres">
      <dgm:prSet presAssocID="{0A23FE32-87D8-4E61-856C-073591560C06}" presName="vertSpace2b" presStyleCnt="0"/>
      <dgm:spPr/>
    </dgm:pt>
  </dgm:ptLst>
  <dgm:cxnLst>
    <dgm:cxn modelId="{30425933-B300-459A-BBCB-8ACF416530BB}" srcId="{FCCFB765-B5EB-41F1-9B52-CBF6F3AA881B}" destId="{DDBEFBF5-D471-4061-A97F-E757399C0044}" srcOrd="0" destOrd="0" parTransId="{3EEECDA2-D0C8-4559-8ADD-51223B26BBD1}" sibTransId="{32C5BDD4-FB69-41B0-8F0B-17C906D741EA}"/>
    <dgm:cxn modelId="{9F4D5D53-DD02-4B25-AD84-86DB1E9D2CEA}" type="presOf" srcId="{9B90733C-35FE-462B-8A2E-D0DAFD514B2A}" destId="{C26C2402-E213-4A49-9549-770DBE363E06}" srcOrd="0" destOrd="0" presId="urn:microsoft.com/office/officeart/2008/layout/LinedList"/>
    <dgm:cxn modelId="{5492D273-7388-4BC7-965D-B58A184030DC}" type="presOf" srcId="{0A23FE32-87D8-4E61-856C-073591560C06}" destId="{05D56E71-9F48-44DE-9C91-88CEFFE9CF71}" srcOrd="0" destOrd="0" presId="urn:microsoft.com/office/officeart/2008/layout/LinedList"/>
    <dgm:cxn modelId="{7F1E0754-8AEF-4493-B380-9E2B1C05C082}" srcId="{04913724-828A-4074-A4F3-41ED86AC49AB}" destId="{FCCFB765-B5EB-41F1-9B52-CBF6F3AA881B}" srcOrd="1" destOrd="0" parTransId="{C6105807-700B-4831-8E2C-CCF9063C5CFF}" sibTransId="{241F1FAF-A6AF-4DFD-9C5B-FF75D83E847C}"/>
    <dgm:cxn modelId="{A05A5759-0315-410E-A9AC-6947205E3DB3}" srcId="{FCCFB765-B5EB-41F1-9B52-CBF6F3AA881B}" destId="{C01D36ED-D293-49B2-82CD-5542262CFB3A}" srcOrd="1" destOrd="0" parTransId="{1B628AB3-6320-43CE-A8B4-FB3C344AEDF6}" sibTransId="{8769779B-2748-4323-8D2E-524D84464066}"/>
    <dgm:cxn modelId="{099AB58B-9413-4407-9EAF-D27749A35842}" type="presOf" srcId="{04913724-828A-4074-A4F3-41ED86AC49AB}" destId="{EC94CD5F-3260-4955-B2AC-5F21089A4B78}" srcOrd="0" destOrd="0" presId="urn:microsoft.com/office/officeart/2008/layout/LinedList"/>
    <dgm:cxn modelId="{1DA87C91-1CAB-4127-BEEA-40CA481BC34E}" srcId="{FCCFB765-B5EB-41F1-9B52-CBF6F3AA881B}" destId="{0A23FE32-87D8-4E61-856C-073591560C06}" srcOrd="3" destOrd="0" parTransId="{BAF7572A-673A-495A-89E6-62C795EB0015}" sibTransId="{7C2BB14D-753F-4A39-AE56-864AAB2C7A29}"/>
    <dgm:cxn modelId="{F7075EA2-FA8A-4C2D-90DB-BA45405CE3B7}" type="presOf" srcId="{EFE657A1-3B82-4E8C-B33C-55A1FFED9535}" destId="{BBD734B5-AD4B-4330-ACE1-A4C4FADE0608}" srcOrd="0" destOrd="0" presId="urn:microsoft.com/office/officeart/2008/layout/LinedList"/>
    <dgm:cxn modelId="{9AB1ECAA-12EB-494A-8488-17A76FADE40B}" srcId="{FCCFB765-B5EB-41F1-9B52-CBF6F3AA881B}" destId="{9B90733C-35FE-462B-8A2E-D0DAFD514B2A}" srcOrd="2" destOrd="0" parTransId="{CBFF8E28-656C-4D07-BB58-EF60D89A0667}" sibTransId="{2AA4C9B6-A7EE-4B18-88E8-C11126628D5F}"/>
    <dgm:cxn modelId="{54D4EEB8-11A2-4BF5-AB21-2839C0438FE6}" type="presOf" srcId="{C01D36ED-D293-49B2-82CD-5542262CFB3A}" destId="{5B3F88BA-D255-41A2-BEC6-61C53236948D}" srcOrd="0" destOrd="0" presId="urn:microsoft.com/office/officeart/2008/layout/LinedList"/>
    <dgm:cxn modelId="{EBC096D2-DB3C-4FC1-B97C-04AF08FBD884}" type="presOf" srcId="{FCCFB765-B5EB-41F1-9B52-CBF6F3AA881B}" destId="{CB7F1D8A-4EF2-499F-B15E-5D176B736251}" srcOrd="0" destOrd="0" presId="urn:microsoft.com/office/officeart/2008/layout/LinedList"/>
    <dgm:cxn modelId="{5A55D5E4-AE18-4543-B1B2-E05DB065B3E6}" type="presOf" srcId="{DDBEFBF5-D471-4061-A97F-E757399C0044}" destId="{B058B80F-2830-40A3-95E7-6D83522012C4}" srcOrd="0" destOrd="0" presId="urn:microsoft.com/office/officeart/2008/layout/LinedList"/>
    <dgm:cxn modelId="{969AF5EF-44AD-4FB2-8D6D-CE4C295FF705}" srcId="{04913724-828A-4074-A4F3-41ED86AC49AB}" destId="{EFE657A1-3B82-4E8C-B33C-55A1FFED9535}" srcOrd="0" destOrd="0" parTransId="{C507568A-CC4B-4BC8-BB38-94CE41F48CDB}" sibTransId="{6703B312-D2EF-4350-93F3-50D4B1DDB826}"/>
    <dgm:cxn modelId="{8E900E5A-D7D4-4BD7-B33A-00FC4C7B75F7}" type="presParOf" srcId="{EC94CD5F-3260-4955-B2AC-5F21089A4B78}" destId="{E6597DDC-8E3C-48E0-B766-8CC072F7C203}" srcOrd="0" destOrd="0" presId="urn:microsoft.com/office/officeart/2008/layout/LinedList"/>
    <dgm:cxn modelId="{6E61D31D-0598-4195-9F67-C5D0E6637D7F}" type="presParOf" srcId="{EC94CD5F-3260-4955-B2AC-5F21089A4B78}" destId="{214A0C8D-D073-4905-A184-39E45147F01F}" srcOrd="1" destOrd="0" presId="urn:microsoft.com/office/officeart/2008/layout/LinedList"/>
    <dgm:cxn modelId="{BFC327AA-3CB5-4C69-82A6-A5DD4A3AF1F3}" type="presParOf" srcId="{214A0C8D-D073-4905-A184-39E45147F01F}" destId="{BBD734B5-AD4B-4330-ACE1-A4C4FADE0608}" srcOrd="0" destOrd="0" presId="urn:microsoft.com/office/officeart/2008/layout/LinedList"/>
    <dgm:cxn modelId="{5772B101-263F-433C-8965-00D6AA974D12}" type="presParOf" srcId="{214A0C8D-D073-4905-A184-39E45147F01F}" destId="{BA1DAF2E-9DDA-439E-BE56-6347BF83E144}" srcOrd="1" destOrd="0" presId="urn:microsoft.com/office/officeart/2008/layout/LinedList"/>
    <dgm:cxn modelId="{331DB643-44C3-4DC0-AC1D-11A1AD93B9E3}" type="presParOf" srcId="{EC94CD5F-3260-4955-B2AC-5F21089A4B78}" destId="{91618D8A-EAE5-4116-AA05-497DF6075477}" srcOrd="2" destOrd="0" presId="urn:microsoft.com/office/officeart/2008/layout/LinedList"/>
    <dgm:cxn modelId="{A48DE380-3019-462B-9E0B-FE041A3964A0}" type="presParOf" srcId="{EC94CD5F-3260-4955-B2AC-5F21089A4B78}" destId="{C0F3D3B7-6868-4ADE-8496-CCB81FD1D836}" srcOrd="3" destOrd="0" presId="urn:microsoft.com/office/officeart/2008/layout/LinedList"/>
    <dgm:cxn modelId="{06BFC7CD-EE9C-4BAA-89F1-BA3BE641E322}" type="presParOf" srcId="{C0F3D3B7-6868-4ADE-8496-CCB81FD1D836}" destId="{CB7F1D8A-4EF2-499F-B15E-5D176B736251}" srcOrd="0" destOrd="0" presId="urn:microsoft.com/office/officeart/2008/layout/LinedList"/>
    <dgm:cxn modelId="{3066CFE8-B417-4D66-AAFE-A64EBC547F48}" type="presParOf" srcId="{C0F3D3B7-6868-4ADE-8496-CCB81FD1D836}" destId="{0262F165-64E3-4927-8D48-90A2F65005B5}" srcOrd="1" destOrd="0" presId="urn:microsoft.com/office/officeart/2008/layout/LinedList"/>
    <dgm:cxn modelId="{0C3FB6F2-E2C1-4CD7-9736-4D9DC1363A16}" type="presParOf" srcId="{0262F165-64E3-4927-8D48-90A2F65005B5}" destId="{DA047352-E64A-4B73-9A8B-557F63853170}" srcOrd="0" destOrd="0" presId="urn:microsoft.com/office/officeart/2008/layout/LinedList"/>
    <dgm:cxn modelId="{A3CB35A4-8C0A-409B-A0F1-36BFAB55FEE1}" type="presParOf" srcId="{0262F165-64E3-4927-8D48-90A2F65005B5}" destId="{E4D0616F-613B-49F7-82FB-8009B1417E89}" srcOrd="1" destOrd="0" presId="urn:microsoft.com/office/officeart/2008/layout/LinedList"/>
    <dgm:cxn modelId="{5A343EF2-05B1-4154-A433-25B81854AFB9}" type="presParOf" srcId="{E4D0616F-613B-49F7-82FB-8009B1417E89}" destId="{904F9FAA-D9F2-4DCC-905B-0AAC6C6EEB38}" srcOrd="0" destOrd="0" presId="urn:microsoft.com/office/officeart/2008/layout/LinedList"/>
    <dgm:cxn modelId="{2E146640-358E-445B-9E5C-267BA5ECF28E}" type="presParOf" srcId="{E4D0616F-613B-49F7-82FB-8009B1417E89}" destId="{B058B80F-2830-40A3-95E7-6D83522012C4}" srcOrd="1" destOrd="0" presId="urn:microsoft.com/office/officeart/2008/layout/LinedList"/>
    <dgm:cxn modelId="{EBBF7AAF-E6D8-4CC5-B687-2F0A195EF3A6}" type="presParOf" srcId="{E4D0616F-613B-49F7-82FB-8009B1417E89}" destId="{5D52E67B-2D41-47F5-8D67-A94760E8BEB7}" srcOrd="2" destOrd="0" presId="urn:microsoft.com/office/officeart/2008/layout/LinedList"/>
    <dgm:cxn modelId="{FB482142-1D29-4903-B7A7-E21BEC209D55}" type="presParOf" srcId="{0262F165-64E3-4927-8D48-90A2F65005B5}" destId="{CB06E497-8C6B-43E4-9783-10BF1BC6BEAE}" srcOrd="2" destOrd="0" presId="urn:microsoft.com/office/officeart/2008/layout/LinedList"/>
    <dgm:cxn modelId="{FB3B99AD-3717-4C63-9B2B-7EDD7B016F92}" type="presParOf" srcId="{0262F165-64E3-4927-8D48-90A2F65005B5}" destId="{6C61CCFC-16E3-4CF8-B2D8-B43B092CC0F3}" srcOrd="3" destOrd="0" presId="urn:microsoft.com/office/officeart/2008/layout/LinedList"/>
    <dgm:cxn modelId="{B1B33DBA-8492-47CF-8123-41450B8EAB55}" type="presParOf" srcId="{0262F165-64E3-4927-8D48-90A2F65005B5}" destId="{F1616581-3007-484F-8EF5-6ACD6EAFFD92}" srcOrd="4" destOrd="0" presId="urn:microsoft.com/office/officeart/2008/layout/LinedList"/>
    <dgm:cxn modelId="{91FC6825-BEA5-4A2E-ADB1-5BC339175FDA}" type="presParOf" srcId="{F1616581-3007-484F-8EF5-6ACD6EAFFD92}" destId="{2F89958D-1C37-4226-9705-0816F40F95D8}" srcOrd="0" destOrd="0" presId="urn:microsoft.com/office/officeart/2008/layout/LinedList"/>
    <dgm:cxn modelId="{6102AC2D-176D-41CC-A4ED-86D6D2BAC479}" type="presParOf" srcId="{F1616581-3007-484F-8EF5-6ACD6EAFFD92}" destId="{5B3F88BA-D255-41A2-BEC6-61C53236948D}" srcOrd="1" destOrd="0" presId="urn:microsoft.com/office/officeart/2008/layout/LinedList"/>
    <dgm:cxn modelId="{064342F1-CACE-48D2-B757-EAC04D9D1161}" type="presParOf" srcId="{F1616581-3007-484F-8EF5-6ACD6EAFFD92}" destId="{BD3D8560-CD8C-4D69-A066-DB19988C2E6B}" srcOrd="2" destOrd="0" presId="urn:microsoft.com/office/officeart/2008/layout/LinedList"/>
    <dgm:cxn modelId="{2E6BEFC3-FB1F-4794-B9E3-AD7C276AA8DA}" type="presParOf" srcId="{0262F165-64E3-4927-8D48-90A2F65005B5}" destId="{E9467024-9CC3-47E8-AA66-181B3A3F8A9D}" srcOrd="5" destOrd="0" presId="urn:microsoft.com/office/officeart/2008/layout/LinedList"/>
    <dgm:cxn modelId="{99832E9A-4E4C-4A6C-8168-E69E729D2A20}" type="presParOf" srcId="{0262F165-64E3-4927-8D48-90A2F65005B5}" destId="{34F082BC-AB9E-4323-A266-430BEB875883}" srcOrd="6" destOrd="0" presId="urn:microsoft.com/office/officeart/2008/layout/LinedList"/>
    <dgm:cxn modelId="{49F10855-BD8E-43A3-8A6B-3FB74076A298}" type="presParOf" srcId="{0262F165-64E3-4927-8D48-90A2F65005B5}" destId="{CA3C3B4F-0938-42C7-8E1C-7CDBCAEA719D}" srcOrd="7" destOrd="0" presId="urn:microsoft.com/office/officeart/2008/layout/LinedList"/>
    <dgm:cxn modelId="{2B08EFE6-B77F-42B3-91E2-2A367A146DB3}" type="presParOf" srcId="{CA3C3B4F-0938-42C7-8E1C-7CDBCAEA719D}" destId="{99E2B74F-F21B-4BCD-9C69-C48EDC886606}" srcOrd="0" destOrd="0" presId="urn:microsoft.com/office/officeart/2008/layout/LinedList"/>
    <dgm:cxn modelId="{1D666289-94FB-4E6D-8FB3-3A4C07D3E53D}" type="presParOf" srcId="{CA3C3B4F-0938-42C7-8E1C-7CDBCAEA719D}" destId="{C26C2402-E213-4A49-9549-770DBE363E06}" srcOrd="1" destOrd="0" presId="urn:microsoft.com/office/officeart/2008/layout/LinedList"/>
    <dgm:cxn modelId="{B47E50A8-FF30-450D-B57B-EA5BBCF0EF24}" type="presParOf" srcId="{CA3C3B4F-0938-42C7-8E1C-7CDBCAEA719D}" destId="{E4228ADE-B2D7-4A17-BDBF-1F48C3B5DA70}" srcOrd="2" destOrd="0" presId="urn:microsoft.com/office/officeart/2008/layout/LinedList"/>
    <dgm:cxn modelId="{E240B5B9-8BCA-4EB3-A6F0-730B6F4A97A5}" type="presParOf" srcId="{0262F165-64E3-4927-8D48-90A2F65005B5}" destId="{80DE3C1F-C0E5-45E5-943F-75F59DB20CF5}" srcOrd="8" destOrd="0" presId="urn:microsoft.com/office/officeart/2008/layout/LinedList"/>
    <dgm:cxn modelId="{D032F542-F7E8-4196-AD4F-313ED2C80944}" type="presParOf" srcId="{0262F165-64E3-4927-8D48-90A2F65005B5}" destId="{CBFD1CBC-E86F-4EB0-BD28-74CD3D8D255E}" srcOrd="9" destOrd="0" presId="urn:microsoft.com/office/officeart/2008/layout/LinedList"/>
    <dgm:cxn modelId="{360C2D56-B726-4789-918E-9895C429335E}" type="presParOf" srcId="{0262F165-64E3-4927-8D48-90A2F65005B5}" destId="{9F265020-20E5-490F-97FE-3A6FBDB3F279}" srcOrd="10" destOrd="0" presId="urn:microsoft.com/office/officeart/2008/layout/LinedList"/>
    <dgm:cxn modelId="{019FE091-1B5C-4DB7-AC46-C9DBF9B9F53B}" type="presParOf" srcId="{9F265020-20E5-490F-97FE-3A6FBDB3F279}" destId="{CF371D41-8191-427D-8976-A01B6A755383}" srcOrd="0" destOrd="0" presId="urn:microsoft.com/office/officeart/2008/layout/LinedList"/>
    <dgm:cxn modelId="{593DF6A2-C840-4C79-A374-76495A203D46}" type="presParOf" srcId="{9F265020-20E5-490F-97FE-3A6FBDB3F279}" destId="{05D56E71-9F48-44DE-9C91-88CEFFE9CF71}" srcOrd="1" destOrd="0" presId="urn:microsoft.com/office/officeart/2008/layout/LinedList"/>
    <dgm:cxn modelId="{4A454C4D-CDC2-4752-9E50-41B49EA250D2}" type="presParOf" srcId="{9F265020-20E5-490F-97FE-3A6FBDB3F279}" destId="{3BBD1BAA-8ECB-4A27-900E-A8FDDE60AF6B}" srcOrd="2" destOrd="0" presId="urn:microsoft.com/office/officeart/2008/layout/LinedList"/>
    <dgm:cxn modelId="{46175338-A3B7-4A15-B7C6-F8DE699AEA6B}" type="presParOf" srcId="{0262F165-64E3-4927-8D48-90A2F65005B5}" destId="{0D9A02E9-443F-4C37-AB52-4A797409AB80}" srcOrd="11" destOrd="0" presId="urn:microsoft.com/office/officeart/2008/layout/LinedList"/>
    <dgm:cxn modelId="{8F0194AB-FEDB-4C0E-96F4-D50FD685B38A}" type="presParOf" srcId="{0262F165-64E3-4927-8D48-90A2F65005B5}" destId="{6FD32B86-5080-4D61-938A-BED92180327F}"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97DDC-8E3C-48E0-B766-8CC072F7C203}">
      <dsp:nvSpPr>
        <dsp:cNvPr id="0" name=""/>
        <dsp:cNvSpPr/>
      </dsp:nvSpPr>
      <dsp:spPr>
        <a:xfrm>
          <a:off x="0" y="1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734B5-AD4B-4330-ACE1-A4C4FADE0608}">
      <dsp:nvSpPr>
        <dsp:cNvPr id="0" name=""/>
        <dsp:cNvSpPr/>
      </dsp:nvSpPr>
      <dsp:spPr>
        <a:xfrm>
          <a:off x="0" y="102"/>
          <a:ext cx="10145913" cy="114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b="1" i="1" kern="1200" dirty="0">
              <a:latin typeface="Garamond" panose="02020404030301010803" pitchFamily="18" charset="0"/>
            </a:rPr>
            <a:t>Increasing the positive impact on underserved and disadvantaged families in Wilmington communities</a:t>
          </a:r>
          <a:endParaRPr lang="en-US" sz="3200" i="1" kern="1200" dirty="0">
            <a:latin typeface="Garamond" panose="02020404030301010803" pitchFamily="18" charset="0"/>
          </a:endParaRPr>
        </a:p>
      </dsp:txBody>
      <dsp:txXfrm>
        <a:off x="0" y="102"/>
        <a:ext cx="10145913" cy="1141677"/>
      </dsp:txXfrm>
    </dsp:sp>
    <dsp:sp modelId="{91618D8A-EAE5-4116-AA05-497DF6075477}">
      <dsp:nvSpPr>
        <dsp:cNvPr id="0" name=""/>
        <dsp:cNvSpPr/>
      </dsp:nvSpPr>
      <dsp:spPr>
        <a:xfrm>
          <a:off x="0" y="114178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7F1D8A-4EF2-499F-B15E-5D176B736251}">
      <dsp:nvSpPr>
        <dsp:cNvPr id="0" name=""/>
        <dsp:cNvSpPr/>
      </dsp:nvSpPr>
      <dsp:spPr>
        <a:xfrm>
          <a:off x="0" y="1141780"/>
          <a:ext cx="2103120" cy="311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Garamond" panose="02020404030301010803" pitchFamily="18" charset="0"/>
            </a:rPr>
            <a:t>Impacts desired on individuals and families</a:t>
          </a:r>
        </a:p>
      </dsp:txBody>
      <dsp:txXfrm>
        <a:off x="0" y="1141780"/>
        <a:ext cx="2103120" cy="3110076"/>
      </dsp:txXfrm>
    </dsp:sp>
    <dsp:sp modelId="{B058B80F-2830-40A3-95E7-6D83522012C4}">
      <dsp:nvSpPr>
        <dsp:cNvPr id="0" name=""/>
        <dsp:cNvSpPr/>
      </dsp:nvSpPr>
      <dsp:spPr>
        <a:xfrm>
          <a:off x="2260854" y="1178340"/>
          <a:ext cx="8254746" cy="73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endParaRPr lang="en-US" sz="3500" kern="1200" dirty="0">
            <a:latin typeface="Garamond" panose="02020404030301010803" pitchFamily="18" charset="0"/>
          </a:endParaRPr>
        </a:p>
      </dsp:txBody>
      <dsp:txXfrm>
        <a:off x="2260854" y="1178340"/>
        <a:ext cx="8254746" cy="731201"/>
      </dsp:txXfrm>
    </dsp:sp>
    <dsp:sp modelId="{CB06E497-8C6B-43E4-9783-10BF1BC6BEAE}">
      <dsp:nvSpPr>
        <dsp:cNvPr id="0" name=""/>
        <dsp:cNvSpPr/>
      </dsp:nvSpPr>
      <dsp:spPr>
        <a:xfrm>
          <a:off x="2103120" y="190954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3F88BA-D255-41A2-BEC6-61C53236948D}">
      <dsp:nvSpPr>
        <dsp:cNvPr id="0" name=""/>
        <dsp:cNvSpPr/>
      </dsp:nvSpPr>
      <dsp:spPr>
        <a:xfrm>
          <a:off x="2260854" y="1946103"/>
          <a:ext cx="8254746" cy="73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latin typeface="Garamond" panose="02020404030301010803" pitchFamily="18" charset="0"/>
            </a:rPr>
            <a:t>Reduce Health Risks and Financial Burdens</a:t>
          </a:r>
        </a:p>
      </dsp:txBody>
      <dsp:txXfrm>
        <a:off x="2260854" y="1946103"/>
        <a:ext cx="8254746" cy="731201"/>
      </dsp:txXfrm>
    </dsp:sp>
    <dsp:sp modelId="{E9467024-9CC3-47E8-AA66-181B3A3F8A9D}">
      <dsp:nvSpPr>
        <dsp:cNvPr id="0" name=""/>
        <dsp:cNvSpPr/>
      </dsp:nvSpPr>
      <dsp:spPr>
        <a:xfrm>
          <a:off x="2103120" y="2677305"/>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6C2402-E213-4A49-9549-770DBE363E06}">
      <dsp:nvSpPr>
        <dsp:cNvPr id="0" name=""/>
        <dsp:cNvSpPr/>
      </dsp:nvSpPr>
      <dsp:spPr>
        <a:xfrm>
          <a:off x="2260854" y="2713865"/>
          <a:ext cx="8254746" cy="73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latin typeface="Garamond" panose="02020404030301010803" pitchFamily="18" charset="0"/>
            </a:rPr>
            <a:t>Increase Energy Efficiency</a:t>
          </a:r>
        </a:p>
      </dsp:txBody>
      <dsp:txXfrm>
        <a:off x="2260854" y="2713865"/>
        <a:ext cx="8254746" cy="731201"/>
      </dsp:txXfrm>
    </dsp:sp>
    <dsp:sp modelId="{80DE3C1F-C0E5-45E5-943F-75F59DB20CF5}">
      <dsp:nvSpPr>
        <dsp:cNvPr id="0" name=""/>
        <dsp:cNvSpPr/>
      </dsp:nvSpPr>
      <dsp:spPr>
        <a:xfrm>
          <a:off x="2103120" y="3445067"/>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D56E71-9F48-44DE-9C91-88CEFFE9CF71}">
      <dsp:nvSpPr>
        <dsp:cNvPr id="0" name=""/>
        <dsp:cNvSpPr/>
      </dsp:nvSpPr>
      <dsp:spPr>
        <a:xfrm>
          <a:off x="2260854" y="1092885"/>
          <a:ext cx="8254746" cy="73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latin typeface="Garamond" panose="02020404030301010803" pitchFamily="18" charset="0"/>
            </a:rPr>
            <a:t>Create Safety and Security</a:t>
          </a:r>
        </a:p>
      </dsp:txBody>
      <dsp:txXfrm>
        <a:off x="2260854" y="1092885"/>
        <a:ext cx="8254746" cy="731201"/>
      </dsp:txXfrm>
    </dsp:sp>
    <dsp:sp modelId="{0D9A02E9-443F-4C37-AB52-4A797409AB80}">
      <dsp:nvSpPr>
        <dsp:cNvPr id="0" name=""/>
        <dsp:cNvSpPr/>
      </dsp:nvSpPr>
      <dsp:spPr>
        <a:xfrm>
          <a:off x="2103120" y="4212829"/>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E574F6-1324-4037-B939-8A9238CC4CC7}" type="datetimeFigureOut">
              <a:rPr lang="en-US" smtClean="0"/>
              <a:t>1/31/2025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3641B4-C63B-4770-AF3A-E9C7A56684F4}" type="slidenum">
              <a:rPr lang="en-US" smtClean="0"/>
              <a:t>‹#›</a:t>
            </a:fld>
            <a:endParaRPr lang="en-US"/>
          </a:p>
        </p:txBody>
      </p:sp>
    </p:spTree>
    <p:extLst>
      <p:ext uri="{BB962C8B-B14F-4D97-AF65-F5344CB8AC3E}">
        <p14:creationId xmlns:p14="http://schemas.microsoft.com/office/powerpoint/2010/main" val="230885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www.ncbi.nlm.nih.gov/pmc/articles/PMC4830986/"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www.urban.org/research/publication/housing-insecurity-and-health"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kate@roofsfromtheheart.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22F13FEF-1D63-F43C-44E4-A5FCE3E75E96}"/>
              </a:ext>
            </a:extLst>
          </p:cNvPr>
          <p:cNvSpPr>
            <a:spLocks/>
          </p:cNvSpPr>
          <p:nvPr/>
        </p:nvSpPr>
        <p:spPr>
          <a:xfrm>
            <a:off x="3738736" y="1137847"/>
            <a:ext cx="4334270" cy="474445"/>
          </a:xfrm>
          <a:prstGeom prst="rect">
            <a:avLst/>
          </a:prstGeom>
        </p:spPr>
        <p:txBody>
          <a:bodyPr/>
          <a:lstStyle/>
          <a:p>
            <a:pPr defTabSz="626181">
              <a:spcAft>
                <a:spcPts val="384"/>
              </a:spcAft>
            </a:pPr>
            <a:r>
              <a:rPr lang="en-US" sz="2000" b="1" kern="1200" dirty="0">
                <a:solidFill>
                  <a:schemeClr val="tx1"/>
                </a:solidFill>
                <a:latin typeface="Garamond" panose="02020404030301010803" pitchFamily="18" charset="0"/>
              </a:rPr>
              <a:t>Mission</a:t>
            </a:r>
            <a:endParaRPr lang="en-US" sz="2000" b="1" dirty="0">
              <a:latin typeface="Garamond" panose="02020404030301010803" pitchFamily="18" charset="0"/>
            </a:endParaRPr>
          </a:p>
        </p:txBody>
      </p:sp>
      <p:sp>
        <p:nvSpPr>
          <p:cNvPr id="4" name="Content Placeholder 3">
            <a:extLst>
              <a:ext uri="{FF2B5EF4-FFF2-40B4-BE49-F238E27FC236}">
                <a16:creationId xmlns:a16="http://schemas.microsoft.com/office/drawing/2014/main" id="{16C0730D-CF0A-D325-526B-78B767399ED9}"/>
              </a:ext>
            </a:extLst>
          </p:cNvPr>
          <p:cNvSpPr>
            <a:spLocks/>
          </p:cNvSpPr>
          <p:nvPr/>
        </p:nvSpPr>
        <p:spPr>
          <a:xfrm>
            <a:off x="3794351" y="1553178"/>
            <a:ext cx="4333759" cy="1409990"/>
          </a:xfrm>
          <a:prstGeom prst="rect">
            <a:avLst/>
          </a:prstGeom>
        </p:spPr>
        <p:txBody>
          <a:bodyPr vert="horz" lIns="91440" tIns="45720" rIns="91440" bIns="45720" rtlCol="0" anchor="t">
            <a:normAutofit fontScale="92500" lnSpcReduction="20000"/>
          </a:bodyPr>
          <a:lstStyle/>
          <a:p>
            <a:pPr defTabSz="626181">
              <a:lnSpc>
                <a:spcPct val="120000"/>
              </a:lnSpc>
              <a:spcAft>
                <a:spcPts val="384"/>
              </a:spcAft>
            </a:pPr>
            <a:r>
              <a:rPr lang="en-US" sz="1700" dirty="0">
                <a:latin typeface="Garamond"/>
              </a:rPr>
              <a:t>Roofs from the Heart provides quality new roofs to those who cannot maintain the basic provision of safe and secure shelter for their families, in order to keep the family healthy, in their home, and in their community</a:t>
            </a:r>
            <a:r>
              <a:rPr lang="en-US" sz="1233" kern="1200" dirty="0">
                <a:solidFill>
                  <a:schemeClr val="tx1"/>
                </a:solidFill>
                <a:latin typeface="+mn-lt"/>
                <a:ea typeface="+mn-ea"/>
                <a:cs typeface="+mn-cs"/>
              </a:rPr>
              <a:t>.</a:t>
            </a:r>
            <a:endParaRPr lang="en-US" dirty="0"/>
          </a:p>
        </p:txBody>
      </p:sp>
      <p:sp>
        <p:nvSpPr>
          <p:cNvPr id="5" name="Text Placeholder 4">
            <a:extLst>
              <a:ext uri="{FF2B5EF4-FFF2-40B4-BE49-F238E27FC236}">
                <a16:creationId xmlns:a16="http://schemas.microsoft.com/office/drawing/2014/main" id="{8956DCFF-B043-28E4-9833-B5391BBCC2E0}"/>
              </a:ext>
            </a:extLst>
          </p:cNvPr>
          <p:cNvSpPr>
            <a:spLocks/>
          </p:cNvSpPr>
          <p:nvPr/>
        </p:nvSpPr>
        <p:spPr>
          <a:xfrm>
            <a:off x="3795676" y="2801815"/>
            <a:ext cx="4333803" cy="474445"/>
          </a:xfrm>
          <a:prstGeom prst="rect">
            <a:avLst/>
          </a:prstGeom>
        </p:spPr>
        <p:txBody>
          <a:bodyPr/>
          <a:lstStyle/>
          <a:p>
            <a:pPr defTabSz="626181">
              <a:spcAft>
                <a:spcPts val="384"/>
              </a:spcAft>
            </a:pPr>
            <a:r>
              <a:rPr lang="en-US" sz="2000" b="1" kern="1200" dirty="0">
                <a:solidFill>
                  <a:schemeClr val="tx1"/>
                </a:solidFill>
                <a:latin typeface="Garamond" panose="02020404030301010803" pitchFamily="18" charset="0"/>
              </a:rPr>
              <a:t>Vision</a:t>
            </a:r>
            <a:endParaRPr lang="en-US" sz="2000" b="1" dirty="0">
              <a:latin typeface="Garamond" panose="02020404030301010803" pitchFamily="18" charset="0"/>
            </a:endParaRPr>
          </a:p>
        </p:txBody>
      </p:sp>
      <p:sp>
        <p:nvSpPr>
          <p:cNvPr id="6" name="Content Placeholder 5">
            <a:extLst>
              <a:ext uri="{FF2B5EF4-FFF2-40B4-BE49-F238E27FC236}">
                <a16:creationId xmlns:a16="http://schemas.microsoft.com/office/drawing/2014/main" id="{9A3A4543-AA34-9CA8-C952-C1EC93F48019}"/>
              </a:ext>
            </a:extLst>
          </p:cNvPr>
          <p:cNvSpPr>
            <a:spLocks/>
          </p:cNvSpPr>
          <p:nvPr/>
        </p:nvSpPr>
        <p:spPr>
          <a:xfrm>
            <a:off x="3785338" y="3210235"/>
            <a:ext cx="4487016" cy="2767778"/>
          </a:xfrm>
          <a:prstGeom prst="rect">
            <a:avLst/>
          </a:prstGeom>
        </p:spPr>
        <p:txBody>
          <a:bodyPr vert="horz" lIns="91440" tIns="45720" rIns="91440" bIns="45720" rtlCol="0" anchor="t">
            <a:noAutofit/>
          </a:bodyPr>
          <a:lstStyle/>
          <a:p>
            <a:pPr defTabSz="626181">
              <a:spcAft>
                <a:spcPts val="384"/>
              </a:spcAft>
            </a:pPr>
            <a:r>
              <a:rPr lang="en-US" sz="1600" dirty="0">
                <a:latin typeface="Garamond"/>
              </a:rPr>
              <a:t>Roofs from the Heart (RFTH) will be the go- to organization for individuals and families when they are facing any circumstance where their roof is in desperate need of replacement.  RFTH envisions creating increased awareness about the importance a roof has in the health of a home and of the occupants. They want other emergency housing organizations to utilize their roofing expertise and make other repairs in collaboration. Their goal is to continually increase the amount of full roof replacement and repairs they can make annually to have positive impacts on families and communities.</a:t>
            </a:r>
            <a:endParaRPr lang="en-US" sz="1600" dirty="0"/>
          </a:p>
        </p:txBody>
      </p:sp>
      <p:pic>
        <p:nvPicPr>
          <p:cNvPr id="7" name="Picture 6" descr="A logo of a house with a heart&#10;&#10;Description automatically generated">
            <a:extLst>
              <a:ext uri="{FF2B5EF4-FFF2-40B4-BE49-F238E27FC236}">
                <a16:creationId xmlns:a16="http://schemas.microsoft.com/office/drawing/2014/main" id="{5D61946A-92F8-16F8-72AB-CD3C331F6FE0}"/>
              </a:ext>
            </a:extLst>
          </p:cNvPr>
          <p:cNvPicPr>
            <a:picLocks noChangeAspect="1"/>
          </p:cNvPicPr>
          <p:nvPr/>
        </p:nvPicPr>
        <p:blipFill>
          <a:blip r:embed="rId2"/>
          <a:stretch>
            <a:fillRect/>
          </a:stretch>
        </p:blipFill>
        <p:spPr>
          <a:xfrm>
            <a:off x="511280" y="1976284"/>
            <a:ext cx="3283071" cy="2474511"/>
          </a:xfrm>
          <a:prstGeom prst="rect">
            <a:avLst/>
          </a:prstGeom>
        </p:spPr>
      </p:pic>
    </p:spTree>
    <p:extLst>
      <p:ext uri="{BB962C8B-B14F-4D97-AF65-F5344CB8AC3E}">
        <p14:creationId xmlns:p14="http://schemas.microsoft.com/office/powerpoint/2010/main" val="155299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Construction area">
            <a:extLst>
              <a:ext uri="{FF2B5EF4-FFF2-40B4-BE49-F238E27FC236}">
                <a16:creationId xmlns:a16="http://schemas.microsoft.com/office/drawing/2014/main" id="{A80868CF-0F76-6BB5-D011-72DB2E0DC889}"/>
              </a:ext>
            </a:extLst>
          </p:cNvPr>
          <p:cNvPicPr>
            <a:picLocks noChangeAspect="1"/>
          </p:cNvPicPr>
          <p:nvPr/>
        </p:nvPicPr>
        <p:blipFill rotWithShape="1">
          <a:blip r:embed="rId2"/>
          <a:srcRect l="3546"/>
          <a:stretch/>
        </p:blipFill>
        <p:spPr>
          <a:xfrm>
            <a:off x="-83470" y="-78648"/>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TextBox 2">
            <a:extLst>
              <a:ext uri="{FF2B5EF4-FFF2-40B4-BE49-F238E27FC236}">
                <a16:creationId xmlns:a16="http://schemas.microsoft.com/office/drawing/2014/main" id="{4EAC18CD-06A0-DEBA-97C9-D7A902B8825B}"/>
              </a:ext>
            </a:extLst>
          </p:cNvPr>
          <p:cNvSpPr txBox="1"/>
          <p:nvPr/>
        </p:nvSpPr>
        <p:spPr>
          <a:xfrm>
            <a:off x="8046718" y="874667"/>
            <a:ext cx="3633747" cy="2700062"/>
          </a:xfrm>
          <a:prstGeom prst="rect">
            <a:avLst/>
          </a:prstGeom>
        </p:spPr>
        <p:txBody>
          <a:bodyPr vert="horz" lIns="91440" tIns="45720" rIns="91440" bIns="45720" rtlCol="0">
            <a:noAutofit/>
          </a:bodyPr>
          <a:lstStyle/>
          <a:p>
            <a:pPr algn="ctr">
              <a:lnSpc>
                <a:spcPct val="90000"/>
              </a:lnSpc>
              <a:spcAft>
                <a:spcPts val="600"/>
              </a:spcAft>
            </a:pPr>
            <a:r>
              <a:rPr lang="en-US" sz="2000" dirty="0">
                <a:effectLst/>
                <a:latin typeface="Garamond" panose="02020404030301010803" pitchFamily="18" charset="0"/>
              </a:rPr>
              <a:t>The provision of stable shelter is considered one of the most basic needs of humanity, yet even those fortunate enough to own property often find themselves unable to meet this very need. Roofs from the Heart has seen </a:t>
            </a:r>
            <a:r>
              <a:rPr lang="en-US" sz="2000" dirty="0">
                <a:latin typeface="Garamond" panose="02020404030301010803" pitchFamily="18" charset="0"/>
              </a:rPr>
              <a:t>hundreds</a:t>
            </a:r>
            <a:r>
              <a:rPr lang="en-US" sz="2000" dirty="0">
                <a:effectLst/>
                <a:latin typeface="Garamond" panose="02020404030301010803" pitchFamily="18" charset="0"/>
              </a:rPr>
              <a:t> of families in dire need of new roofs, replacement of walls, mold remediation, and other basic services that improve the quality of life, but often these families are far from being able to afford these services.</a:t>
            </a:r>
          </a:p>
          <a:p>
            <a:pPr algn="ctr">
              <a:lnSpc>
                <a:spcPct val="90000"/>
              </a:lnSpc>
              <a:spcAft>
                <a:spcPts val="600"/>
              </a:spcAft>
            </a:pPr>
            <a:r>
              <a:rPr lang="en-US" sz="2200" b="1" i="1" dirty="0">
                <a:latin typeface="Garamond" panose="02020404030301010803" pitchFamily="18" charset="0"/>
              </a:rPr>
              <a:t>We are asking for $50,000 to go towards roof replacements for these families in Wilmington.</a:t>
            </a:r>
          </a:p>
        </p:txBody>
      </p:sp>
    </p:spTree>
    <p:extLst>
      <p:ext uri="{BB962C8B-B14F-4D97-AF65-F5344CB8AC3E}">
        <p14:creationId xmlns:p14="http://schemas.microsoft.com/office/powerpoint/2010/main" val="52440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7E125A-C4B2-471B-A326-3C88B3B60D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A8375A-EAE4-8DE4-F3B6-15CFEBF2C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03C4746A-2163-3BC3-873B-DC7642170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DF20E5B4-E095-C4FA-D18B-468E90F20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4F1DF40-6C44-310D-26AB-F1168A632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TextBox 2">
            <a:extLst>
              <a:ext uri="{FF2B5EF4-FFF2-40B4-BE49-F238E27FC236}">
                <a16:creationId xmlns:a16="http://schemas.microsoft.com/office/drawing/2014/main" id="{45339700-CBC7-46A6-1A6F-88297F7F4E88}"/>
              </a:ext>
            </a:extLst>
          </p:cNvPr>
          <p:cNvSpPr txBox="1"/>
          <p:nvPr/>
        </p:nvSpPr>
        <p:spPr>
          <a:xfrm>
            <a:off x="8046718" y="874667"/>
            <a:ext cx="3633747" cy="2700062"/>
          </a:xfrm>
          <a:prstGeom prst="rect">
            <a:avLst/>
          </a:prstGeom>
        </p:spPr>
        <p:txBody>
          <a:bodyPr vert="horz" lIns="91440" tIns="45720" rIns="91440" bIns="45720" rtlCol="0">
            <a:noAutofit/>
          </a:bodyPr>
          <a:lstStyle/>
          <a:p>
            <a:pPr algn="ctr">
              <a:lnSpc>
                <a:spcPct val="90000"/>
              </a:lnSpc>
              <a:spcAft>
                <a:spcPts val="600"/>
              </a:spcAft>
            </a:pPr>
            <a:r>
              <a:rPr lang="en-US" sz="4000" b="1" dirty="0">
                <a:effectLst/>
                <a:latin typeface="Garamond" panose="02020404030301010803" pitchFamily="18" charset="0"/>
              </a:rPr>
              <a:t>2024 IMPACT REPORT:</a:t>
            </a:r>
          </a:p>
          <a:p>
            <a:pPr algn="ctr">
              <a:lnSpc>
                <a:spcPct val="90000"/>
              </a:lnSpc>
              <a:spcAft>
                <a:spcPts val="600"/>
              </a:spcAft>
            </a:pPr>
            <a:endParaRPr lang="en-US" sz="4000" dirty="0">
              <a:effectLst/>
              <a:latin typeface="Garamond" panose="02020404030301010803" pitchFamily="18" charset="0"/>
            </a:endParaRPr>
          </a:p>
          <a:p>
            <a:pPr algn="ctr">
              <a:lnSpc>
                <a:spcPct val="90000"/>
              </a:lnSpc>
              <a:spcAft>
                <a:spcPts val="600"/>
              </a:spcAft>
            </a:pPr>
            <a:r>
              <a:rPr lang="en-US" sz="4000" b="1" i="1" u="sng" dirty="0">
                <a:latin typeface="Garamond" panose="02020404030301010803" pitchFamily="18" charset="0"/>
              </a:rPr>
              <a:t>11 Families</a:t>
            </a:r>
          </a:p>
          <a:p>
            <a:pPr algn="ctr">
              <a:lnSpc>
                <a:spcPct val="90000"/>
              </a:lnSpc>
              <a:spcAft>
                <a:spcPts val="600"/>
              </a:spcAft>
            </a:pPr>
            <a:r>
              <a:rPr lang="en-US" sz="4000" b="1" i="1" u="sng" dirty="0">
                <a:latin typeface="Garamond" panose="02020404030301010803" pitchFamily="18" charset="0"/>
              </a:rPr>
              <a:t>9 communities</a:t>
            </a:r>
          </a:p>
          <a:p>
            <a:pPr algn="ctr">
              <a:lnSpc>
                <a:spcPct val="90000"/>
              </a:lnSpc>
              <a:spcAft>
                <a:spcPts val="600"/>
              </a:spcAft>
            </a:pPr>
            <a:r>
              <a:rPr lang="en-US" sz="4000" b="1" i="1" u="sng" dirty="0">
                <a:latin typeface="Garamond" panose="02020404030301010803" pitchFamily="18" charset="0"/>
              </a:rPr>
              <a:t>26 People</a:t>
            </a:r>
          </a:p>
        </p:txBody>
      </p:sp>
      <p:pic>
        <p:nvPicPr>
          <p:cNvPr id="4" name="Picture 3" descr="A group of people working on a roof&#10;&#10;Description automatically generated">
            <a:extLst>
              <a:ext uri="{FF2B5EF4-FFF2-40B4-BE49-F238E27FC236}">
                <a16:creationId xmlns:a16="http://schemas.microsoft.com/office/drawing/2014/main" id="{E0736272-7221-A65A-1CCD-40F5F7382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90" y="263266"/>
            <a:ext cx="2748553" cy="2107377"/>
          </a:xfrm>
          <a:prstGeom prst="rect">
            <a:avLst/>
          </a:prstGeom>
        </p:spPr>
      </p:pic>
      <p:pic>
        <p:nvPicPr>
          <p:cNvPr id="7" name="Picture 6" descr="A person standing on a roof with his hands in the shape of a heart&#10;&#10;Description automatically generated">
            <a:extLst>
              <a:ext uri="{FF2B5EF4-FFF2-40B4-BE49-F238E27FC236}">
                <a16:creationId xmlns:a16="http://schemas.microsoft.com/office/drawing/2014/main" id="{B8752A85-4C94-E81B-0187-E5890B069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310" y="78658"/>
            <a:ext cx="2162162" cy="2210370"/>
          </a:xfrm>
          <a:prstGeom prst="rect">
            <a:avLst/>
          </a:prstGeom>
        </p:spPr>
      </p:pic>
      <p:pic>
        <p:nvPicPr>
          <p:cNvPr id="10" name="Picture 9" descr="Two people holding a sign&#10;&#10;Description automatically generated">
            <a:extLst>
              <a:ext uri="{FF2B5EF4-FFF2-40B4-BE49-F238E27FC236}">
                <a16:creationId xmlns:a16="http://schemas.microsoft.com/office/drawing/2014/main" id="{1362F7D6-710E-7B30-1580-ECD2B71BC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08160" y="3234323"/>
            <a:ext cx="2664403" cy="1954720"/>
          </a:xfrm>
          <a:prstGeom prst="rect">
            <a:avLst/>
          </a:prstGeom>
        </p:spPr>
      </p:pic>
      <p:pic>
        <p:nvPicPr>
          <p:cNvPr id="14" name="Picture 13" descr="A couple of people standing in front of a building&#10;&#10;Description automatically generated">
            <a:extLst>
              <a:ext uri="{FF2B5EF4-FFF2-40B4-BE49-F238E27FC236}">
                <a16:creationId xmlns:a16="http://schemas.microsoft.com/office/drawing/2014/main" id="{575616B3-6458-D79C-5B88-CDB3CB32A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36" y="3284049"/>
            <a:ext cx="1238455" cy="1688091"/>
          </a:xfrm>
          <a:prstGeom prst="rect">
            <a:avLst/>
          </a:prstGeom>
        </p:spPr>
      </p:pic>
      <p:pic>
        <p:nvPicPr>
          <p:cNvPr id="17" name="Picture 16" descr="A person standing in front of a building&#10;&#10;Description automatically generated">
            <a:extLst>
              <a:ext uri="{FF2B5EF4-FFF2-40B4-BE49-F238E27FC236}">
                <a16:creationId xmlns:a16="http://schemas.microsoft.com/office/drawing/2014/main" id="{9BC0C960-260B-F01D-D679-6D3B59A75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6496" y="759928"/>
            <a:ext cx="1546062" cy="2107377"/>
          </a:xfrm>
          <a:prstGeom prst="rect">
            <a:avLst/>
          </a:prstGeom>
        </p:spPr>
      </p:pic>
      <p:pic>
        <p:nvPicPr>
          <p:cNvPr id="19" name="Picture 18" descr="A person in a wheelchair&#10;&#10;Description automatically generated">
            <a:extLst>
              <a:ext uri="{FF2B5EF4-FFF2-40B4-BE49-F238E27FC236}">
                <a16:creationId xmlns:a16="http://schemas.microsoft.com/office/drawing/2014/main" id="{2EF1E33A-724E-5E30-68D0-31A80435F1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803" y="2790947"/>
            <a:ext cx="1097903" cy="2426773"/>
          </a:xfrm>
          <a:prstGeom prst="rect">
            <a:avLst/>
          </a:prstGeom>
        </p:spPr>
      </p:pic>
      <p:pic>
        <p:nvPicPr>
          <p:cNvPr id="21" name="Picture 20" descr="A person holding a sign in front of a house&#10;&#10;Description automatically generated">
            <a:extLst>
              <a:ext uri="{FF2B5EF4-FFF2-40B4-BE49-F238E27FC236}">
                <a16:creationId xmlns:a16="http://schemas.microsoft.com/office/drawing/2014/main" id="{7B1DCF6A-AC16-CB0B-6E32-C533949C5F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4407" y="4592002"/>
            <a:ext cx="1580534" cy="2107378"/>
          </a:xfrm>
          <a:prstGeom prst="rect">
            <a:avLst/>
          </a:prstGeom>
        </p:spPr>
      </p:pic>
      <p:pic>
        <p:nvPicPr>
          <p:cNvPr id="23" name="Picture 22" descr="A person and person holding a sign in front of a brick house&#10;&#10;Description automatically generated">
            <a:extLst>
              <a:ext uri="{FF2B5EF4-FFF2-40B4-BE49-F238E27FC236}">
                <a16:creationId xmlns:a16="http://schemas.microsoft.com/office/drawing/2014/main" id="{3A721455-B232-7EC9-33BC-2D63D90FF2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1489" y="4790418"/>
            <a:ext cx="1266068" cy="1688091"/>
          </a:xfrm>
          <a:prstGeom prst="rect">
            <a:avLst/>
          </a:prstGeom>
        </p:spPr>
      </p:pic>
    </p:spTree>
    <p:extLst>
      <p:ext uri="{BB962C8B-B14F-4D97-AF65-F5344CB8AC3E}">
        <p14:creationId xmlns:p14="http://schemas.microsoft.com/office/powerpoint/2010/main" val="341593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22ECCB-FB8C-D8F2-4C19-945A39BA0C64}"/>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DC4A402-244A-0CBB-D49D-0E7CF03D3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0A090-DBF3-B607-EA00-0CA5CE27AA37}"/>
              </a:ext>
            </a:extLst>
          </p:cNvPr>
          <p:cNvSpPr>
            <a:spLocks noGrp="1"/>
          </p:cNvSpPr>
          <p:nvPr>
            <p:ph type="title"/>
          </p:nvPr>
        </p:nvSpPr>
        <p:spPr>
          <a:xfrm>
            <a:off x="640080" y="667512"/>
            <a:ext cx="10908792" cy="901524"/>
          </a:xfrm>
        </p:spPr>
        <p:txBody>
          <a:bodyPr vert="horz" lIns="91440" tIns="45720" rIns="91440" bIns="45720" rtlCol="0" anchor="ctr">
            <a:normAutofit/>
          </a:bodyPr>
          <a:lstStyle/>
          <a:p>
            <a:pPr algn="ctr"/>
            <a:r>
              <a:rPr lang="en-US" sz="5400" dirty="0"/>
              <a:t>The Need</a:t>
            </a:r>
          </a:p>
        </p:txBody>
      </p:sp>
      <p:sp>
        <p:nvSpPr>
          <p:cNvPr id="28" name="sketch line">
            <a:extLst>
              <a:ext uri="{FF2B5EF4-FFF2-40B4-BE49-F238E27FC236}">
                <a16:creationId xmlns:a16="http://schemas.microsoft.com/office/drawing/2014/main" id="{88427648-B89A-BB3A-C8F3-B9E32CBF2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0" y="1776977"/>
            <a:ext cx="4572000" cy="18288"/>
          </a:xfrm>
          <a:custGeom>
            <a:avLst/>
            <a:gdLst>
              <a:gd name="connsiteX0" fmla="*/ 0 w 4572000"/>
              <a:gd name="connsiteY0" fmla="*/ 0 h 18288"/>
              <a:gd name="connsiteX1" fmla="*/ 744583 w 4572000"/>
              <a:gd name="connsiteY1" fmla="*/ 0 h 18288"/>
              <a:gd name="connsiteX2" fmla="*/ 1352006 w 4572000"/>
              <a:gd name="connsiteY2" fmla="*/ 0 h 18288"/>
              <a:gd name="connsiteX3" fmla="*/ 2050869 w 4572000"/>
              <a:gd name="connsiteY3" fmla="*/ 0 h 18288"/>
              <a:gd name="connsiteX4" fmla="*/ 2612571 w 4572000"/>
              <a:gd name="connsiteY4" fmla="*/ 0 h 18288"/>
              <a:gd name="connsiteX5" fmla="*/ 3357154 w 4572000"/>
              <a:gd name="connsiteY5" fmla="*/ 0 h 18288"/>
              <a:gd name="connsiteX6" fmla="*/ 401029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265714 w 4572000"/>
              <a:gd name="connsiteY10" fmla="*/ 18288 h 18288"/>
              <a:gd name="connsiteX11" fmla="*/ 2521131 w 4572000"/>
              <a:gd name="connsiteY11" fmla="*/ 18288 h 18288"/>
              <a:gd name="connsiteX12" fmla="*/ 1867989 w 4572000"/>
              <a:gd name="connsiteY12" fmla="*/ 18288 h 18288"/>
              <a:gd name="connsiteX13" fmla="*/ 1352006 w 4572000"/>
              <a:gd name="connsiteY13" fmla="*/ 18288 h 18288"/>
              <a:gd name="connsiteX14" fmla="*/ 83602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335213" y="-5275"/>
                  <a:pt x="446637" y="2749"/>
                  <a:pt x="744583" y="0"/>
                </a:cubicBezTo>
                <a:cubicBezTo>
                  <a:pt x="1042529" y="-2749"/>
                  <a:pt x="1223095" y="8165"/>
                  <a:pt x="1352006" y="0"/>
                </a:cubicBezTo>
                <a:cubicBezTo>
                  <a:pt x="1480917" y="-8165"/>
                  <a:pt x="1803308" y="16240"/>
                  <a:pt x="2050869" y="0"/>
                </a:cubicBezTo>
                <a:cubicBezTo>
                  <a:pt x="2298430" y="-16240"/>
                  <a:pt x="2464656" y="-22054"/>
                  <a:pt x="2612571" y="0"/>
                </a:cubicBezTo>
                <a:cubicBezTo>
                  <a:pt x="2760486" y="22054"/>
                  <a:pt x="3034874" y="11895"/>
                  <a:pt x="3357154" y="0"/>
                </a:cubicBezTo>
                <a:cubicBezTo>
                  <a:pt x="3679434" y="-11895"/>
                  <a:pt x="3778145" y="-10841"/>
                  <a:pt x="4010297" y="0"/>
                </a:cubicBezTo>
                <a:cubicBezTo>
                  <a:pt x="4242449" y="10841"/>
                  <a:pt x="4385860" y="17261"/>
                  <a:pt x="4572000" y="0"/>
                </a:cubicBezTo>
                <a:cubicBezTo>
                  <a:pt x="4571443" y="8172"/>
                  <a:pt x="4571244" y="10948"/>
                  <a:pt x="4572000" y="18288"/>
                </a:cubicBezTo>
                <a:cubicBezTo>
                  <a:pt x="4352099" y="1269"/>
                  <a:pt x="4065933" y="40755"/>
                  <a:pt x="3873137" y="18288"/>
                </a:cubicBezTo>
                <a:cubicBezTo>
                  <a:pt x="3680341" y="-4179"/>
                  <a:pt x="3486903" y="33471"/>
                  <a:pt x="3265714" y="18288"/>
                </a:cubicBezTo>
                <a:cubicBezTo>
                  <a:pt x="3044525" y="3105"/>
                  <a:pt x="2683548" y="-1073"/>
                  <a:pt x="2521131" y="18288"/>
                </a:cubicBezTo>
                <a:cubicBezTo>
                  <a:pt x="2358714" y="37649"/>
                  <a:pt x="2132855" y="34593"/>
                  <a:pt x="1867989" y="18288"/>
                </a:cubicBezTo>
                <a:cubicBezTo>
                  <a:pt x="1603123" y="1983"/>
                  <a:pt x="1605373" y="2886"/>
                  <a:pt x="1352006" y="18288"/>
                </a:cubicBezTo>
                <a:cubicBezTo>
                  <a:pt x="1098639" y="33690"/>
                  <a:pt x="962100" y="16241"/>
                  <a:pt x="836023" y="18288"/>
                </a:cubicBezTo>
                <a:cubicBezTo>
                  <a:pt x="709946" y="20335"/>
                  <a:pt x="193668" y="-307"/>
                  <a:pt x="0" y="18288"/>
                </a:cubicBezTo>
                <a:cubicBezTo>
                  <a:pt x="-277" y="11188"/>
                  <a:pt x="-244" y="5848"/>
                  <a:pt x="0" y="0"/>
                </a:cubicBezTo>
                <a:close/>
              </a:path>
              <a:path w="4572000" h="18288" stroke="0" extrusionOk="0">
                <a:moveTo>
                  <a:pt x="0" y="0"/>
                </a:moveTo>
                <a:cubicBezTo>
                  <a:pt x="158188" y="7508"/>
                  <a:pt x="361578" y="-27091"/>
                  <a:pt x="561703" y="0"/>
                </a:cubicBezTo>
                <a:cubicBezTo>
                  <a:pt x="761828" y="27091"/>
                  <a:pt x="1133811" y="14547"/>
                  <a:pt x="1306286" y="0"/>
                </a:cubicBezTo>
                <a:cubicBezTo>
                  <a:pt x="1478761" y="-14547"/>
                  <a:pt x="1809594" y="13320"/>
                  <a:pt x="2050869" y="0"/>
                </a:cubicBezTo>
                <a:cubicBezTo>
                  <a:pt x="2292144" y="-13320"/>
                  <a:pt x="2409269" y="-14334"/>
                  <a:pt x="2612571" y="0"/>
                </a:cubicBezTo>
                <a:cubicBezTo>
                  <a:pt x="2815873" y="14334"/>
                  <a:pt x="3025009" y="33536"/>
                  <a:pt x="3311434" y="0"/>
                </a:cubicBezTo>
                <a:cubicBezTo>
                  <a:pt x="3597859" y="-33536"/>
                  <a:pt x="3695431" y="-13462"/>
                  <a:pt x="3827417" y="0"/>
                </a:cubicBezTo>
                <a:cubicBezTo>
                  <a:pt x="3959403" y="13462"/>
                  <a:pt x="4360180" y="899"/>
                  <a:pt x="4572000" y="0"/>
                </a:cubicBezTo>
                <a:cubicBezTo>
                  <a:pt x="4572481" y="8890"/>
                  <a:pt x="4572898" y="10033"/>
                  <a:pt x="4572000" y="18288"/>
                </a:cubicBezTo>
                <a:cubicBezTo>
                  <a:pt x="4356830" y="5817"/>
                  <a:pt x="4021942" y="41441"/>
                  <a:pt x="3873137" y="18288"/>
                </a:cubicBezTo>
                <a:cubicBezTo>
                  <a:pt x="3724332" y="-4865"/>
                  <a:pt x="3494019" y="36771"/>
                  <a:pt x="3174274" y="18288"/>
                </a:cubicBezTo>
                <a:cubicBezTo>
                  <a:pt x="2854529" y="-195"/>
                  <a:pt x="2861023" y="5963"/>
                  <a:pt x="2658291" y="18288"/>
                </a:cubicBezTo>
                <a:cubicBezTo>
                  <a:pt x="2455559" y="30613"/>
                  <a:pt x="2309968" y="11711"/>
                  <a:pt x="2050869" y="18288"/>
                </a:cubicBezTo>
                <a:cubicBezTo>
                  <a:pt x="1791770" y="24865"/>
                  <a:pt x="1671115" y="-4587"/>
                  <a:pt x="1306286" y="18288"/>
                </a:cubicBezTo>
                <a:cubicBezTo>
                  <a:pt x="941457" y="41163"/>
                  <a:pt x="838619" y="-9452"/>
                  <a:pt x="653143" y="18288"/>
                </a:cubicBezTo>
                <a:cubicBezTo>
                  <a:pt x="467667" y="46028"/>
                  <a:pt x="308702" y="9245"/>
                  <a:pt x="0" y="18288"/>
                </a:cubicBezTo>
                <a:cubicBezTo>
                  <a:pt x="-4" y="10872"/>
                  <a:pt x="388" y="674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94184DE-A22E-4FD3-A2BC-1A941BFA8109}"/>
              </a:ext>
            </a:extLst>
          </p:cNvPr>
          <p:cNvSpPr>
            <a:spLocks noGrp="1"/>
          </p:cNvSpPr>
          <p:nvPr>
            <p:ph idx="1"/>
          </p:nvPr>
        </p:nvSpPr>
        <p:spPr/>
        <p:txBody>
          <a:bodyPr>
            <a:normAutofit/>
          </a:bodyPr>
          <a:lstStyle/>
          <a:p>
            <a:pPr algn="ctr">
              <a:buFont typeface="Wingdings" panose="05000000000000000000" pitchFamily="2" charset="2"/>
              <a:buChar char="v"/>
            </a:pPr>
            <a:r>
              <a:rPr lang="en-US" sz="2400" dirty="0">
                <a:effectLst/>
                <a:latin typeface="Garamond" panose="02020404030301010803" pitchFamily="18" charset="0"/>
                <a:ea typeface="Aptos" panose="020B0004020202020204" pitchFamily="34" charset="0"/>
                <a:cs typeface="Times New Roman" panose="02020603050405020304" pitchFamily="18" charset="0"/>
              </a:rPr>
              <a:t>According to a study published in the International Journal of Environmental Research and Public Health, "housing conditions, including roof quality and maintenance, play a crucial role in determining the overall health status of a community."</a:t>
            </a:r>
          </a:p>
          <a:p>
            <a:pPr algn="ctr">
              <a:buFont typeface="Wingdings" panose="05000000000000000000" pitchFamily="2" charset="2"/>
              <a:buChar char="v"/>
            </a:pPr>
            <a:r>
              <a:rPr lang="en-US" sz="2400" dirty="0">
                <a:effectLst/>
                <a:latin typeface="Garamond" panose="02020404030301010803" pitchFamily="18" charset="0"/>
                <a:ea typeface="Aptos" panose="020B0004020202020204" pitchFamily="34" charset="0"/>
                <a:cs typeface="Times New Roman" panose="02020603050405020304" pitchFamily="18" charset="0"/>
              </a:rPr>
              <a:t>Improving home conditions, including roofing, helps reduce exposure to environmental hazards and ensures that disadvantaged communities have equal access to healthy and safe living environments.</a:t>
            </a:r>
          </a:p>
          <a:p>
            <a:pPr algn="ctr">
              <a:buFont typeface="Wingdings" panose="05000000000000000000" pitchFamily="2" charset="2"/>
              <a:buChar char="v"/>
            </a:pPr>
            <a:r>
              <a:rPr lang="en-US" sz="2400" dirty="0">
                <a:effectLst/>
                <a:latin typeface="Garamond" panose="02020404030301010803" pitchFamily="18" charset="0"/>
                <a:ea typeface="Aptos" panose="020B0004020202020204" pitchFamily="34" charset="0"/>
                <a:cs typeface="Times New Roman" panose="02020603050405020304" pitchFamily="18" charset="0"/>
              </a:rPr>
              <a:t>The U.S. Census Bureau's American Housing Survey reported that "approximately 7.3 million housing units in the United States have leaks or other roofing problems, with low-income households being disproportionately affected."</a:t>
            </a:r>
          </a:p>
        </p:txBody>
      </p:sp>
    </p:spTree>
    <p:extLst>
      <p:ext uri="{BB962C8B-B14F-4D97-AF65-F5344CB8AC3E}">
        <p14:creationId xmlns:p14="http://schemas.microsoft.com/office/powerpoint/2010/main" val="338795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35A2D-99C0-0EE6-6D2E-8500D14CCADE}"/>
              </a:ext>
            </a:extLst>
          </p:cNvPr>
          <p:cNvSpPr>
            <a:spLocks noGrp="1"/>
          </p:cNvSpPr>
          <p:nvPr>
            <p:ph type="title"/>
          </p:nvPr>
        </p:nvSpPr>
        <p:spPr>
          <a:xfrm>
            <a:off x="640080" y="667512"/>
            <a:ext cx="10908792" cy="1069848"/>
          </a:xfrm>
        </p:spPr>
        <p:txBody>
          <a:bodyPr vert="horz" lIns="91440" tIns="45720" rIns="91440" bIns="45720" rtlCol="0" anchor="ctr">
            <a:normAutofit/>
          </a:bodyPr>
          <a:lstStyle/>
          <a:p>
            <a:pPr algn="ctr"/>
            <a:r>
              <a:rPr lang="en-US" sz="5400" dirty="0">
                <a:latin typeface="Garamond" panose="02020404030301010803" pitchFamily="18" charset="0"/>
              </a:rPr>
              <a:t>The Need</a:t>
            </a:r>
          </a:p>
        </p:txBody>
      </p:sp>
      <p:sp>
        <p:nvSpPr>
          <p:cNvPr id="28"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0" y="1776977"/>
            <a:ext cx="4572000" cy="18288"/>
          </a:xfrm>
          <a:custGeom>
            <a:avLst/>
            <a:gdLst>
              <a:gd name="connsiteX0" fmla="*/ 0 w 4572000"/>
              <a:gd name="connsiteY0" fmla="*/ 0 h 18288"/>
              <a:gd name="connsiteX1" fmla="*/ 744583 w 4572000"/>
              <a:gd name="connsiteY1" fmla="*/ 0 h 18288"/>
              <a:gd name="connsiteX2" fmla="*/ 1352006 w 4572000"/>
              <a:gd name="connsiteY2" fmla="*/ 0 h 18288"/>
              <a:gd name="connsiteX3" fmla="*/ 2050869 w 4572000"/>
              <a:gd name="connsiteY3" fmla="*/ 0 h 18288"/>
              <a:gd name="connsiteX4" fmla="*/ 2612571 w 4572000"/>
              <a:gd name="connsiteY4" fmla="*/ 0 h 18288"/>
              <a:gd name="connsiteX5" fmla="*/ 3357154 w 4572000"/>
              <a:gd name="connsiteY5" fmla="*/ 0 h 18288"/>
              <a:gd name="connsiteX6" fmla="*/ 401029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265714 w 4572000"/>
              <a:gd name="connsiteY10" fmla="*/ 18288 h 18288"/>
              <a:gd name="connsiteX11" fmla="*/ 2521131 w 4572000"/>
              <a:gd name="connsiteY11" fmla="*/ 18288 h 18288"/>
              <a:gd name="connsiteX12" fmla="*/ 1867989 w 4572000"/>
              <a:gd name="connsiteY12" fmla="*/ 18288 h 18288"/>
              <a:gd name="connsiteX13" fmla="*/ 1352006 w 4572000"/>
              <a:gd name="connsiteY13" fmla="*/ 18288 h 18288"/>
              <a:gd name="connsiteX14" fmla="*/ 83602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335213" y="-5275"/>
                  <a:pt x="446637" y="2749"/>
                  <a:pt x="744583" y="0"/>
                </a:cubicBezTo>
                <a:cubicBezTo>
                  <a:pt x="1042529" y="-2749"/>
                  <a:pt x="1223095" y="8165"/>
                  <a:pt x="1352006" y="0"/>
                </a:cubicBezTo>
                <a:cubicBezTo>
                  <a:pt x="1480917" y="-8165"/>
                  <a:pt x="1803308" y="16240"/>
                  <a:pt x="2050869" y="0"/>
                </a:cubicBezTo>
                <a:cubicBezTo>
                  <a:pt x="2298430" y="-16240"/>
                  <a:pt x="2464656" y="-22054"/>
                  <a:pt x="2612571" y="0"/>
                </a:cubicBezTo>
                <a:cubicBezTo>
                  <a:pt x="2760486" y="22054"/>
                  <a:pt x="3034874" y="11895"/>
                  <a:pt x="3357154" y="0"/>
                </a:cubicBezTo>
                <a:cubicBezTo>
                  <a:pt x="3679434" y="-11895"/>
                  <a:pt x="3778145" y="-10841"/>
                  <a:pt x="4010297" y="0"/>
                </a:cubicBezTo>
                <a:cubicBezTo>
                  <a:pt x="4242449" y="10841"/>
                  <a:pt x="4385860" y="17261"/>
                  <a:pt x="4572000" y="0"/>
                </a:cubicBezTo>
                <a:cubicBezTo>
                  <a:pt x="4571443" y="8172"/>
                  <a:pt x="4571244" y="10948"/>
                  <a:pt x="4572000" y="18288"/>
                </a:cubicBezTo>
                <a:cubicBezTo>
                  <a:pt x="4352099" y="1269"/>
                  <a:pt x="4065933" y="40755"/>
                  <a:pt x="3873137" y="18288"/>
                </a:cubicBezTo>
                <a:cubicBezTo>
                  <a:pt x="3680341" y="-4179"/>
                  <a:pt x="3486903" y="33471"/>
                  <a:pt x="3265714" y="18288"/>
                </a:cubicBezTo>
                <a:cubicBezTo>
                  <a:pt x="3044525" y="3105"/>
                  <a:pt x="2683548" y="-1073"/>
                  <a:pt x="2521131" y="18288"/>
                </a:cubicBezTo>
                <a:cubicBezTo>
                  <a:pt x="2358714" y="37649"/>
                  <a:pt x="2132855" y="34593"/>
                  <a:pt x="1867989" y="18288"/>
                </a:cubicBezTo>
                <a:cubicBezTo>
                  <a:pt x="1603123" y="1983"/>
                  <a:pt x="1605373" y="2886"/>
                  <a:pt x="1352006" y="18288"/>
                </a:cubicBezTo>
                <a:cubicBezTo>
                  <a:pt x="1098639" y="33690"/>
                  <a:pt x="962100" y="16241"/>
                  <a:pt x="836023" y="18288"/>
                </a:cubicBezTo>
                <a:cubicBezTo>
                  <a:pt x="709946" y="20335"/>
                  <a:pt x="193668" y="-307"/>
                  <a:pt x="0" y="18288"/>
                </a:cubicBezTo>
                <a:cubicBezTo>
                  <a:pt x="-277" y="11188"/>
                  <a:pt x="-244" y="5848"/>
                  <a:pt x="0" y="0"/>
                </a:cubicBezTo>
                <a:close/>
              </a:path>
              <a:path w="4572000" h="18288" stroke="0" extrusionOk="0">
                <a:moveTo>
                  <a:pt x="0" y="0"/>
                </a:moveTo>
                <a:cubicBezTo>
                  <a:pt x="158188" y="7508"/>
                  <a:pt x="361578" y="-27091"/>
                  <a:pt x="561703" y="0"/>
                </a:cubicBezTo>
                <a:cubicBezTo>
                  <a:pt x="761828" y="27091"/>
                  <a:pt x="1133811" y="14547"/>
                  <a:pt x="1306286" y="0"/>
                </a:cubicBezTo>
                <a:cubicBezTo>
                  <a:pt x="1478761" y="-14547"/>
                  <a:pt x="1809594" y="13320"/>
                  <a:pt x="2050869" y="0"/>
                </a:cubicBezTo>
                <a:cubicBezTo>
                  <a:pt x="2292144" y="-13320"/>
                  <a:pt x="2409269" y="-14334"/>
                  <a:pt x="2612571" y="0"/>
                </a:cubicBezTo>
                <a:cubicBezTo>
                  <a:pt x="2815873" y="14334"/>
                  <a:pt x="3025009" y="33536"/>
                  <a:pt x="3311434" y="0"/>
                </a:cubicBezTo>
                <a:cubicBezTo>
                  <a:pt x="3597859" y="-33536"/>
                  <a:pt x="3695431" y="-13462"/>
                  <a:pt x="3827417" y="0"/>
                </a:cubicBezTo>
                <a:cubicBezTo>
                  <a:pt x="3959403" y="13462"/>
                  <a:pt x="4360180" y="899"/>
                  <a:pt x="4572000" y="0"/>
                </a:cubicBezTo>
                <a:cubicBezTo>
                  <a:pt x="4572481" y="8890"/>
                  <a:pt x="4572898" y="10033"/>
                  <a:pt x="4572000" y="18288"/>
                </a:cubicBezTo>
                <a:cubicBezTo>
                  <a:pt x="4356830" y="5817"/>
                  <a:pt x="4021942" y="41441"/>
                  <a:pt x="3873137" y="18288"/>
                </a:cubicBezTo>
                <a:cubicBezTo>
                  <a:pt x="3724332" y="-4865"/>
                  <a:pt x="3494019" y="36771"/>
                  <a:pt x="3174274" y="18288"/>
                </a:cubicBezTo>
                <a:cubicBezTo>
                  <a:pt x="2854529" y="-195"/>
                  <a:pt x="2861023" y="5963"/>
                  <a:pt x="2658291" y="18288"/>
                </a:cubicBezTo>
                <a:cubicBezTo>
                  <a:pt x="2455559" y="30613"/>
                  <a:pt x="2309968" y="11711"/>
                  <a:pt x="2050869" y="18288"/>
                </a:cubicBezTo>
                <a:cubicBezTo>
                  <a:pt x="1791770" y="24865"/>
                  <a:pt x="1671115" y="-4587"/>
                  <a:pt x="1306286" y="18288"/>
                </a:cubicBezTo>
                <a:cubicBezTo>
                  <a:pt x="941457" y="41163"/>
                  <a:pt x="838619" y="-9452"/>
                  <a:pt x="653143" y="18288"/>
                </a:cubicBezTo>
                <a:cubicBezTo>
                  <a:pt x="467667" y="46028"/>
                  <a:pt x="308702" y="9245"/>
                  <a:pt x="0" y="18288"/>
                </a:cubicBezTo>
                <a:cubicBezTo>
                  <a:pt x="-4" y="10872"/>
                  <a:pt x="388" y="674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ceiling with a hole in the ceiling&#10;&#10;Description automatically generated">
            <a:extLst>
              <a:ext uri="{FF2B5EF4-FFF2-40B4-BE49-F238E27FC236}">
                <a16:creationId xmlns:a16="http://schemas.microsoft.com/office/drawing/2014/main" id="{2114DC4C-E310-0BE3-9F1B-71726FABE4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9433" y="4586438"/>
            <a:ext cx="2832069" cy="2124051"/>
          </a:xfrm>
          <a:prstGeom prst="rect">
            <a:avLst/>
          </a:prstGeom>
        </p:spPr>
      </p:pic>
      <p:pic>
        <p:nvPicPr>
          <p:cNvPr id="19" name="Picture 18" descr="A room with a window and a tv&#10;&#10;Description automatically generated">
            <a:extLst>
              <a:ext uri="{FF2B5EF4-FFF2-40B4-BE49-F238E27FC236}">
                <a16:creationId xmlns:a16="http://schemas.microsoft.com/office/drawing/2014/main" id="{25B1FBFD-728F-8C8B-4EC1-CF9BCABFB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1224" y="2074913"/>
            <a:ext cx="2706960" cy="3609280"/>
          </a:xfrm>
          <a:prstGeom prst="rect">
            <a:avLst/>
          </a:prstGeom>
        </p:spPr>
      </p:pic>
      <p:pic>
        <p:nvPicPr>
          <p:cNvPr id="17" name="Picture 16" descr="A ceiling with a vent in the ceiling&#10;&#10;Description automatically generated">
            <a:extLst>
              <a:ext uri="{FF2B5EF4-FFF2-40B4-BE49-F238E27FC236}">
                <a16:creationId xmlns:a16="http://schemas.microsoft.com/office/drawing/2014/main" id="{FEBBAB5F-624A-0C57-5674-809C00487B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1403" y="3429000"/>
            <a:ext cx="1559879" cy="3301331"/>
          </a:xfrm>
          <a:prstGeom prst="rect">
            <a:avLst/>
          </a:prstGeom>
        </p:spPr>
      </p:pic>
      <p:pic>
        <p:nvPicPr>
          <p:cNvPr id="15" name="Content Placeholder 14" descr="A ceiling with damage on the ceiling&#10;&#10;Description automatically generated">
            <a:extLst>
              <a:ext uri="{FF2B5EF4-FFF2-40B4-BE49-F238E27FC236}">
                <a16:creationId xmlns:a16="http://schemas.microsoft.com/office/drawing/2014/main" id="{55604242-4C0D-CAB6-191A-08C404B6EF12}"/>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9118195" y="585803"/>
            <a:ext cx="2706959" cy="3609279"/>
          </a:xfrm>
          <a:prstGeom prst="rect">
            <a:avLst/>
          </a:prstGeom>
        </p:spPr>
      </p:pic>
      <p:sp>
        <p:nvSpPr>
          <p:cNvPr id="3" name="TextBox 2">
            <a:extLst>
              <a:ext uri="{FF2B5EF4-FFF2-40B4-BE49-F238E27FC236}">
                <a16:creationId xmlns:a16="http://schemas.microsoft.com/office/drawing/2014/main" id="{0B35879B-13CF-9FF3-C5FE-9EEBEE1BAAE5}"/>
              </a:ext>
            </a:extLst>
          </p:cNvPr>
          <p:cNvSpPr txBox="1"/>
          <p:nvPr/>
        </p:nvSpPr>
        <p:spPr>
          <a:xfrm>
            <a:off x="102541" y="1755895"/>
            <a:ext cx="4245524" cy="4247317"/>
          </a:xfrm>
          <a:prstGeom prst="rect">
            <a:avLst/>
          </a:prstGeom>
          <a:noFill/>
        </p:spPr>
        <p:txBody>
          <a:bodyPr wrap="square" rtlCol="0">
            <a:spAutoFit/>
          </a:bodyPr>
          <a:lstStyle/>
          <a:p>
            <a:pPr marL="285750" indent="-285750">
              <a:buFont typeface="Wingdings" panose="05000000000000000000" pitchFamily="2" charset="2"/>
              <a:buChar char="v"/>
            </a:pPr>
            <a:r>
              <a:rPr lang="en-US" dirty="0">
                <a:latin typeface="Garamond" panose="02020404030301010803" pitchFamily="18" charset="0"/>
              </a:rPr>
              <a:t>RFTH currently has 14 open applications in Wilmington. </a:t>
            </a:r>
          </a:p>
          <a:p>
            <a:pPr marL="285750" indent="-285750">
              <a:buFont typeface="Wingdings" panose="05000000000000000000" pitchFamily="2" charset="2"/>
              <a:buChar char="v"/>
            </a:pPr>
            <a:r>
              <a:rPr lang="en-US" dirty="0">
                <a:latin typeface="Garamond" panose="02020404030301010803" pitchFamily="18" charset="0"/>
              </a:rPr>
              <a:t>12 of them are single mothers or single elderly women living on their own</a:t>
            </a:r>
          </a:p>
          <a:p>
            <a:endParaRPr lang="en-US" dirty="0">
              <a:latin typeface="Garamond" panose="02020404030301010803" pitchFamily="18" charset="0"/>
            </a:endParaRPr>
          </a:p>
          <a:p>
            <a:pPr>
              <a:buFont typeface="Wingdings" panose="05000000000000000000" pitchFamily="2" charset="2"/>
              <a:buChar char="v"/>
            </a:pPr>
            <a:r>
              <a:rPr lang="en-US" sz="1800" dirty="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Single women homeowners are more likely to defer necessary home repairs due to financial constraints, leading to more significant and costly problems in the long run.*</a:t>
            </a:r>
            <a:endParaRPr lang="en-US" sz="1800" dirty="0">
              <a:effectLst/>
              <a:latin typeface="Garamond" panose="02020404030301010803" pitchFamily="18" charset="0"/>
              <a:ea typeface="Times New Roman" panose="02020603050405020304" pitchFamily="18" charset="0"/>
            </a:endParaRPr>
          </a:p>
          <a:p>
            <a:pPr>
              <a:buFont typeface="Wingdings" panose="05000000000000000000" pitchFamily="2" charset="2"/>
              <a:buChar char="v"/>
            </a:pPr>
            <a:r>
              <a:rPr lang="en-US" sz="1800" dirty="0">
                <a:solidFill>
                  <a:srgbClr val="000000"/>
                </a:solidFill>
                <a:effectLst/>
                <a:latin typeface="Garamond" panose="02020404030301010803" pitchFamily="18" charset="0"/>
                <a:ea typeface="Aptos" panose="020B0004020202020204" pitchFamily="34" charset="0"/>
                <a:cs typeface="Times New Roman" panose="02020603050405020304" pitchFamily="18" charset="0"/>
              </a:rPr>
              <a:t>Elderly single women homeowners may struggle with physical limitations that prevent them from performing necessary home maintenance tasks, and they may lack the financial means to hire professional help.*</a:t>
            </a:r>
            <a:endParaRPr lang="en-US" sz="1800" dirty="0">
              <a:effectLst/>
              <a:latin typeface="Garamond" panose="02020404030301010803"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F4B5C8EF-AD6E-9559-1DB8-55B99ACD450A}"/>
              </a:ext>
            </a:extLst>
          </p:cNvPr>
          <p:cNvSpPr txBox="1"/>
          <p:nvPr/>
        </p:nvSpPr>
        <p:spPr>
          <a:xfrm>
            <a:off x="739660" y="5967342"/>
            <a:ext cx="2832069" cy="858440"/>
          </a:xfrm>
          <a:prstGeom prst="rect">
            <a:avLst/>
          </a:prstGeom>
          <a:noFill/>
        </p:spPr>
        <p:txBody>
          <a:bodyPr wrap="square" rtlCol="0">
            <a:spAutoFit/>
          </a:bodyPr>
          <a:lstStyle/>
          <a:p>
            <a:pPr marL="0" marR="0">
              <a:lnSpc>
                <a:spcPct val="107000"/>
              </a:lnSpc>
              <a:spcAft>
                <a:spcPts val="800"/>
              </a:spcAft>
            </a:pPr>
            <a:r>
              <a:rPr lang="en-US" sz="800" u="sng"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6"/>
              </a:rPr>
              <a:t>* https://www.urban.org/research/publication/housing-insecurity-and-health</a:t>
            </a:r>
            <a:endParaRPr lang="en-US" sz="800" dirty="0">
              <a:effectLst/>
              <a:latin typeface="Aptos" panose="020B0004020202020204" pitchFamily="34" charset="0"/>
              <a:ea typeface="Aptos" panose="020B0004020202020204" pitchFamily="34" charset="0"/>
              <a:cs typeface="Times New Roman" panose="02020603050405020304" pitchFamily="18" charset="0"/>
            </a:endParaRPr>
          </a:p>
          <a:p>
            <a:pPr marR="0" lvl="0"/>
            <a:r>
              <a:rPr lang="en-US"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https://www.ncbi.nlm.nih.gov/pmc/articles/PMC4830986/</a:t>
            </a:r>
            <a:endParaRPr lang="en-US" sz="8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8742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40800-27A3-9F02-0C94-4FAB26D17A57}"/>
              </a:ext>
            </a:extLst>
          </p:cNvPr>
          <p:cNvSpPr>
            <a:spLocks noGrp="1"/>
          </p:cNvSpPr>
          <p:nvPr>
            <p:ph type="title"/>
          </p:nvPr>
        </p:nvSpPr>
        <p:spPr>
          <a:xfrm>
            <a:off x="838200" y="266752"/>
            <a:ext cx="10515600" cy="1325563"/>
          </a:xfrm>
        </p:spPr>
        <p:txBody>
          <a:bodyPr>
            <a:normAutofit/>
          </a:bodyPr>
          <a:lstStyle/>
          <a:p>
            <a:pPr algn="ctr"/>
            <a:r>
              <a:rPr lang="en-US" sz="5400" dirty="0">
                <a:latin typeface="Garamond" panose="02020404030301010803" pitchFamily="18" charset="0"/>
              </a:rPr>
              <a:t>Strategic GOALS</a:t>
            </a:r>
          </a:p>
        </p:txBody>
      </p:sp>
      <p:sp>
        <p:nvSpPr>
          <p:cNvPr id="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Picture Placeholder 2">
            <a:extLst>
              <a:ext uri="{FF2B5EF4-FFF2-40B4-BE49-F238E27FC236}">
                <a16:creationId xmlns:a16="http://schemas.microsoft.com/office/drawing/2014/main" id="{0BC7F64E-BBA2-67E3-B26D-1775804269B0}"/>
              </a:ext>
            </a:extLst>
          </p:cNvPr>
          <p:cNvGraphicFramePr>
            <a:graphicFrameLocks noGrp="1"/>
          </p:cNvGraphicFramePr>
          <p:nvPr>
            <p:ph idx="1"/>
            <p:extLst>
              <p:ext uri="{D42A27DB-BD31-4B8C-83A1-F6EECF244321}">
                <p14:modId xmlns:p14="http://schemas.microsoft.com/office/powerpoint/2010/main" val="3298629583"/>
              </p:ext>
            </p:extLst>
          </p:nvPr>
        </p:nvGraphicFramePr>
        <p:xfrm>
          <a:off x="838200" y="1780719"/>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88E51C7-9672-B722-960A-F71A3BA6F8AE}"/>
              </a:ext>
            </a:extLst>
          </p:cNvPr>
          <p:cNvSpPr txBox="1"/>
          <p:nvPr/>
        </p:nvSpPr>
        <p:spPr>
          <a:xfrm>
            <a:off x="3126658" y="5390919"/>
            <a:ext cx="7452852" cy="630942"/>
          </a:xfrm>
          <a:prstGeom prst="rect">
            <a:avLst/>
          </a:prstGeom>
          <a:noFill/>
        </p:spPr>
        <p:txBody>
          <a:bodyPr wrap="square" rtlCol="0">
            <a:spAutoFit/>
          </a:bodyPr>
          <a:lstStyle/>
          <a:p>
            <a:r>
              <a:rPr lang="en-US" sz="3500" dirty="0">
                <a:latin typeface="Garamond" panose="02020404030301010803" pitchFamily="18" charset="0"/>
              </a:rPr>
              <a:t>Enhance Community and Neighborhoods</a:t>
            </a:r>
          </a:p>
        </p:txBody>
      </p:sp>
    </p:spTree>
    <p:extLst>
      <p:ext uri="{BB962C8B-B14F-4D97-AF65-F5344CB8AC3E}">
        <p14:creationId xmlns:p14="http://schemas.microsoft.com/office/powerpoint/2010/main" val="138376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0"/>
            <a:ext cx="4654286"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2C6D95-ACE5-464E-B55E-9D8EACCFAA1F}"/>
              </a:ext>
            </a:extLst>
          </p:cNvPr>
          <p:cNvSpPr>
            <a:spLocks noGrp="1"/>
          </p:cNvSpPr>
          <p:nvPr>
            <p:ph type="title"/>
          </p:nvPr>
        </p:nvSpPr>
        <p:spPr>
          <a:xfrm>
            <a:off x="-304799" y="637762"/>
            <a:ext cx="4580316" cy="5576767"/>
          </a:xfrm>
          <a:prstGeom prst="ellipse">
            <a:avLst/>
          </a:prstGeom>
        </p:spPr>
        <p:txBody>
          <a:bodyPr vert="horz" lIns="91440" tIns="45720" rIns="91440" bIns="45720" rtlCol="0" anchor="t">
            <a:normAutofit/>
          </a:bodyPr>
          <a:lstStyle/>
          <a:p>
            <a:r>
              <a:rPr lang="en-US" sz="3400" kern="1200" dirty="0">
                <a:solidFill>
                  <a:schemeClr val="bg1"/>
                </a:solidFill>
                <a:latin typeface="Garamond"/>
              </a:rPr>
              <a:t>(What) </a:t>
            </a:r>
            <a:r>
              <a:rPr lang="en-US" sz="3400" dirty="0">
                <a:solidFill>
                  <a:schemeClr val="bg1"/>
                </a:solidFill>
                <a:latin typeface="Garamond"/>
              </a:rPr>
              <a:t>will we do with the money</a:t>
            </a:r>
            <a:r>
              <a:rPr lang="en-US" sz="3400" kern="1200" dirty="0">
                <a:solidFill>
                  <a:schemeClr val="bg1"/>
                </a:solidFill>
                <a:latin typeface="Garamond"/>
              </a:rPr>
              <a:t>?</a:t>
            </a:r>
            <a:br>
              <a:rPr lang="en-US" sz="3400" kern="1200" dirty="0">
                <a:solidFill>
                  <a:schemeClr val="bg1"/>
                </a:solidFill>
                <a:latin typeface="Garamond"/>
              </a:rPr>
            </a:br>
            <a:br>
              <a:rPr lang="en-US" sz="3400" kern="1200" dirty="0">
                <a:solidFill>
                  <a:schemeClr val="bg1"/>
                </a:solidFill>
                <a:latin typeface="Garamond"/>
              </a:rPr>
            </a:br>
            <a:r>
              <a:rPr lang="en-US" sz="3400" kern="1200" dirty="0">
                <a:solidFill>
                  <a:schemeClr val="bg1"/>
                </a:solidFill>
                <a:latin typeface="Garamond"/>
              </a:rPr>
              <a:t>(Replace) 3-4 roofing systems for homeowners in Wilmington</a:t>
            </a:r>
          </a:p>
        </p:txBody>
      </p:sp>
      <p:sp>
        <p:nvSpPr>
          <p:cNvPr id="52" name="Rectangle 5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3"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5D4CE7E4-AA1F-41A9-93E6-0E3571D73164}"/>
              </a:ext>
            </a:extLst>
          </p:cNvPr>
          <p:cNvGraphicFramePr>
            <a:graphicFrameLocks noGrp="1"/>
          </p:cNvGraphicFramePr>
          <p:nvPr>
            <p:ph idx="1"/>
            <p:extLst>
              <p:ext uri="{D42A27DB-BD31-4B8C-83A1-F6EECF244321}">
                <p14:modId xmlns:p14="http://schemas.microsoft.com/office/powerpoint/2010/main" val="4001457392"/>
              </p:ext>
            </p:extLst>
          </p:nvPr>
        </p:nvGraphicFramePr>
        <p:xfrm>
          <a:off x="4667766" y="0"/>
          <a:ext cx="7524234" cy="7348590"/>
        </p:xfrm>
        <a:graphic>
          <a:graphicData uri="http://schemas.openxmlformats.org/drawingml/2006/table">
            <a:tbl>
              <a:tblPr firstRow="1" bandRow="1">
                <a:solidFill>
                  <a:schemeClr val="bg1">
                    <a:lumMod val="95000"/>
                  </a:schemeClr>
                </a:solidFill>
                <a:tableStyleId>{3B4B98B0-60AC-42C2-AFA5-B58CD77FA1E5}</a:tableStyleId>
              </a:tblPr>
              <a:tblGrid>
                <a:gridCol w="3663527">
                  <a:extLst>
                    <a:ext uri="{9D8B030D-6E8A-4147-A177-3AD203B41FA5}">
                      <a16:colId xmlns:a16="http://schemas.microsoft.com/office/drawing/2014/main" val="348420082"/>
                    </a:ext>
                  </a:extLst>
                </a:gridCol>
                <a:gridCol w="3860707">
                  <a:extLst>
                    <a:ext uri="{9D8B030D-6E8A-4147-A177-3AD203B41FA5}">
                      <a16:colId xmlns:a16="http://schemas.microsoft.com/office/drawing/2014/main" val="2418548041"/>
                    </a:ext>
                  </a:extLst>
                </a:gridCol>
              </a:tblGrid>
              <a:tr h="333378">
                <a:tc>
                  <a:txBody>
                    <a:bodyPr/>
                    <a:lstStyle/>
                    <a:p>
                      <a:r>
                        <a:rPr lang="en-US" sz="1800" b="1" u="sng" cap="none" spc="0" dirty="0">
                          <a:solidFill>
                            <a:schemeClr val="tx1"/>
                          </a:solidFill>
                          <a:latin typeface="Garamond"/>
                        </a:rPr>
                        <a:t>Objective</a:t>
                      </a:r>
                      <a:endParaRPr lang="en-US" sz="1800" b="1" u="sng" cap="none" spc="0">
                        <a:solidFill>
                          <a:schemeClr val="tx1"/>
                        </a:solidFill>
                        <a:latin typeface="Garamond"/>
                      </a:endParaRPr>
                    </a:p>
                  </a:txBody>
                  <a:tcPr marL="30241" marR="22474" marT="8640" marB="64803"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r>
                        <a:rPr lang="en-US" sz="1800" b="1" u="sng" cap="none" spc="0" dirty="0">
                          <a:solidFill>
                            <a:schemeClr val="tx1"/>
                          </a:solidFill>
                          <a:latin typeface="Garamond"/>
                        </a:rPr>
                        <a:t>Impact</a:t>
                      </a:r>
                    </a:p>
                  </a:txBody>
                  <a:tcPr marL="30241" marR="22474" marT="8640" marB="64803"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559659205"/>
                  </a:ext>
                </a:extLst>
              </a:tr>
              <a:tr h="946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dirty="0">
                          <a:solidFill>
                            <a:schemeClr val="tx1"/>
                          </a:solidFill>
                          <a:latin typeface="Garamond"/>
                        </a:rPr>
                        <a:t>Create Safe and Secure homes</a:t>
                      </a:r>
                    </a:p>
                  </a:txBody>
                  <a:tcPr marL="30241" marR="22474" marT="8640" marB="64803">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285750" indent="-285750">
                        <a:buFont typeface="Arial"/>
                        <a:buChar char="•"/>
                      </a:pPr>
                      <a:r>
                        <a:rPr lang="en-US" sz="1200" cap="none" spc="0" dirty="0">
                          <a:solidFill>
                            <a:schemeClr val="tx1"/>
                          </a:solidFill>
                          <a:latin typeface="Garamond" panose="02020404030301010803" pitchFamily="18" charset="0"/>
                        </a:rPr>
                        <a:t>Replacing the roof ensures a family has dry and safe living environment, protecting them from the weather elements</a:t>
                      </a:r>
                    </a:p>
                    <a:p>
                      <a:pPr marL="285750" indent="-285750">
                        <a:buFont typeface="Arial"/>
                        <a:buChar char="•"/>
                      </a:pPr>
                      <a:r>
                        <a:rPr lang="en-US" sz="1200" cap="none" spc="0" dirty="0">
                          <a:solidFill>
                            <a:schemeClr val="tx1"/>
                          </a:solidFill>
                          <a:latin typeface="Garamond" panose="02020404030301010803" pitchFamily="18" charset="0"/>
                        </a:rPr>
                        <a:t>Prevents accidents due to falling debris and water damage</a:t>
                      </a:r>
                    </a:p>
                    <a:p>
                      <a:pPr marL="285750" indent="-285750">
                        <a:buFont typeface="Arial"/>
                        <a:buChar char="•"/>
                      </a:pPr>
                      <a:r>
                        <a:rPr lang="en-US" sz="1200" cap="none" spc="0" dirty="0">
                          <a:solidFill>
                            <a:schemeClr val="tx1"/>
                          </a:solidFill>
                          <a:latin typeface="Garamond" panose="02020404030301010803" pitchFamily="18" charset="0"/>
                          <a:cs typeface="Calibri"/>
                        </a:rPr>
                        <a:t>Eliminating leaks and water exposure allows other important home improvements to be done</a:t>
                      </a:r>
                    </a:p>
                  </a:txBody>
                  <a:tcPr marL="30241" marR="22474" marT="8640" marB="64803">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1282277767"/>
                  </a:ext>
                </a:extLst>
              </a:tr>
              <a:tr h="164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dirty="0">
                          <a:solidFill>
                            <a:schemeClr val="tx1"/>
                          </a:solidFill>
                          <a:latin typeface="Garamond"/>
                        </a:rPr>
                        <a:t>Reduce Health Risks</a:t>
                      </a:r>
                    </a:p>
                    <a:p>
                      <a:endParaRPr lang="en-US" sz="1600" cap="none" spc="0" dirty="0">
                        <a:solidFill>
                          <a:schemeClr val="tx1"/>
                        </a:solidFill>
                        <a:latin typeface="Garamond"/>
                      </a:endParaRPr>
                    </a:p>
                  </a:txBody>
                  <a:tcPr marL="30241" marR="22474" marT="8640" marB="64803">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cap="none" spc="0" dirty="0">
                          <a:solidFill>
                            <a:schemeClr val="tx1"/>
                          </a:solidFill>
                          <a:latin typeface="Garamond" panose="02020404030301010803" pitchFamily="18" charset="0"/>
                        </a:rPr>
                        <a:t>Can prevent issues like mold growth, which can have serious adverse effects on a person health</a:t>
                      </a:r>
                    </a:p>
                    <a:p>
                      <a:pPr marL="285750" indent="-285750" algn="l">
                        <a:buFont typeface="Arial"/>
                        <a:buChar char="•"/>
                      </a:pPr>
                      <a:r>
                        <a:rPr lang="en-US" sz="1200" cap="none" spc="0" dirty="0">
                          <a:solidFill>
                            <a:schemeClr val="tx1"/>
                          </a:solidFill>
                          <a:latin typeface="Garamond" panose="02020404030301010803" pitchFamily="18" charset="0"/>
                        </a:rPr>
                        <a:t>Will improve ventilation within the home for better breathing conditions</a:t>
                      </a:r>
                    </a:p>
                    <a:p>
                      <a:pPr marL="285750" indent="-285750" algn="l">
                        <a:buFont typeface="Arial"/>
                        <a:buChar char="•"/>
                      </a:pPr>
                      <a:r>
                        <a:rPr lang="en-US" sz="1200" cap="none" spc="0" dirty="0">
                          <a:solidFill>
                            <a:schemeClr val="tx1"/>
                          </a:solidFill>
                          <a:latin typeface="Garamond" panose="02020404030301010803" pitchFamily="18" charset="0"/>
                        </a:rPr>
                        <a:t>Will lessen the stress by reducing the financial burdens providing them with mental and emotional well-being</a:t>
                      </a:r>
                    </a:p>
                    <a:p>
                      <a:pPr marL="285750" indent="-285750" algn="l">
                        <a:buFont typeface="Arial"/>
                        <a:buChar char="•"/>
                      </a:pPr>
                      <a:r>
                        <a:rPr lang="en-US" sz="1200" cap="none" spc="0" dirty="0">
                          <a:solidFill>
                            <a:schemeClr val="tx1"/>
                          </a:solidFill>
                          <a:latin typeface="Garamond" panose="02020404030301010803" pitchFamily="18" charset="0"/>
                        </a:rPr>
                        <a:t>Will enable homeowner to use any extra money for prescriptions or medical attention they have been putting off</a:t>
                      </a:r>
                    </a:p>
                  </a:txBody>
                  <a:tcPr marL="30241" marR="22474" marT="8640" marB="6480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007757162"/>
                  </a:ext>
                </a:extLst>
              </a:tr>
              <a:tr h="304158">
                <a:tc>
                  <a:txBody>
                    <a:bodyPr/>
                    <a:lstStyle/>
                    <a:p>
                      <a:endParaRPr lang="en-US" sz="1600" cap="none" spc="0" dirty="0">
                        <a:solidFill>
                          <a:schemeClr val="tx1"/>
                        </a:solidFill>
                        <a:latin typeface="Garamond"/>
                      </a:endParaRPr>
                    </a:p>
                  </a:txBody>
                  <a:tcPr marL="30241" marR="22474" marT="8640" marB="64803">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endParaRPr lang="en-US" sz="1200" cap="none" spc="0">
                        <a:solidFill>
                          <a:schemeClr val="tx1"/>
                        </a:solidFill>
                        <a:latin typeface="Garamond" panose="02020404030301010803" pitchFamily="18" charset="0"/>
                      </a:endParaRPr>
                    </a:p>
                  </a:txBody>
                  <a:tcPr marL="30241" marR="22474" marT="8640" marB="64803">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702229732"/>
                  </a:ext>
                </a:extLst>
              </a:tr>
              <a:tr h="147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dirty="0">
                          <a:solidFill>
                            <a:schemeClr val="tx1"/>
                          </a:solidFill>
                          <a:latin typeface="Garamond"/>
                        </a:rPr>
                        <a:t>Increase Energy Efficiency</a:t>
                      </a:r>
                    </a:p>
                    <a:p>
                      <a:endParaRPr lang="en-US" sz="1600" cap="none" spc="0" dirty="0">
                        <a:solidFill>
                          <a:schemeClr val="tx1"/>
                        </a:solidFill>
                        <a:latin typeface="Garamond"/>
                      </a:endParaRPr>
                    </a:p>
                  </a:txBody>
                  <a:tcPr marL="30241" marR="22474" marT="8640" marB="64803">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cap="none" spc="0" dirty="0">
                          <a:solidFill>
                            <a:schemeClr val="tx1"/>
                          </a:solidFill>
                          <a:latin typeface="Garamond" panose="02020404030301010803" pitchFamily="18" charset="0"/>
                        </a:rPr>
                        <a:t>Better temperature control and insulation can lead to reduced energy consumption and lower utility bills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cap="none" spc="0" dirty="0">
                          <a:solidFill>
                            <a:schemeClr val="tx1"/>
                          </a:solidFill>
                          <a:latin typeface="Garamond" panose="02020404030301010803" pitchFamily="18" charset="0"/>
                        </a:rPr>
                        <a:t>New roofing technology and materials can reflect sunlight more effectively leading to more energy savings and sustainability</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cap="none" spc="0" dirty="0">
                          <a:solidFill>
                            <a:schemeClr val="tx1"/>
                          </a:solidFill>
                          <a:latin typeface="Garamond" panose="02020404030301010803" pitchFamily="18" charset="0"/>
                        </a:rPr>
                        <a:t>Many energy needs and necessary upgrades for the inside of  the home are not able to be addressed until the roof has been replaced  to stop water from entering the home</a:t>
                      </a:r>
                    </a:p>
                  </a:txBody>
                  <a:tcPr marL="30241" marR="22474" marT="8640" marB="6480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133142151"/>
                  </a:ext>
                </a:extLst>
              </a:tr>
              <a:tr h="304158">
                <a:tc>
                  <a:txBody>
                    <a:bodyPr/>
                    <a:lstStyle/>
                    <a:p>
                      <a:endParaRPr lang="en-US" sz="1600" cap="none" spc="0" dirty="0">
                        <a:solidFill>
                          <a:schemeClr val="tx1"/>
                        </a:solidFill>
                        <a:latin typeface="Garamond"/>
                      </a:endParaRPr>
                    </a:p>
                  </a:txBody>
                  <a:tcPr marL="30241" marR="22474" marT="8640" marB="64803">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endParaRPr lang="en-US" sz="1200" cap="none" spc="0">
                        <a:solidFill>
                          <a:schemeClr val="tx1"/>
                        </a:solidFill>
                        <a:latin typeface="Garamond" panose="02020404030301010803" pitchFamily="18" charset="0"/>
                      </a:endParaRPr>
                    </a:p>
                  </a:txBody>
                  <a:tcPr marL="30241" marR="22474" marT="8640" marB="64803">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567266852"/>
                  </a:ext>
                </a:extLst>
              </a:tr>
              <a:tr h="147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dirty="0">
                          <a:solidFill>
                            <a:schemeClr val="tx1"/>
                          </a:solidFill>
                          <a:latin typeface="Garamond"/>
                        </a:rPr>
                        <a:t>Improve Community and Neighborhood infrastructure and beautification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cap="none" spc="0" dirty="0">
                        <a:solidFill>
                          <a:schemeClr val="tx1"/>
                        </a:solidFill>
                        <a:latin typeface="Garamond"/>
                      </a:endParaRPr>
                    </a:p>
                  </a:txBody>
                  <a:tcPr marL="30241" marR="22474" marT="8640" marB="64803">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cap="none" spc="0" dirty="0">
                          <a:solidFill>
                            <a:schemeClr val="tx1"/>
                          </a:solidFill>
                          <a:latin typeface="Garamond" panose="02020404030301010803" pitchFamily="18" charset="0"/>
                        </a:rPr>
                        <a:t>Maintained properties can contribute to the overall improvement of the neighborhood which fosters a sense of pride and well-being</a:t>
                      </a:r>
                    </a:p>
                    <a:p>
                      <a:pPr marL="285750" indent="-285750">
                        <a:buFont typeface="Arial"/>
                        <a:buChar char="•"/>
                      </a:pPr>
                      <a:r>
                        <a:rPr lang="en-US" sz="1200" cap="none" spc="0" dirty="0">
                          <a:solidFill>
                            <a:schemeClr val="tx1"/>
                          </a:solidFill>
                          <a:latin typeface="Garamond" panose="02020404030301010803" pitchFamily="18" charset="0"/>
                        </a:rPr>
                        <a:t>Well- maintained homes with a new roof can increase the property’s value</a:t>
                      </a:r>
                    </a:p>
                    <a:p>
                      <a:pPr marL="285750" indent="-285750">
                        <a:buFont typeface="Arial"/>
                        <a:buChar char="•"/>
                      </a:pPr>
                      <a:r>
                        <a:rPr lang="en-US" sz="1200" cap="none" spc="0" dirty="0">
                          <a:solidFill>
                            <a:schemeClr val="tx1"/>
                          </a:solidFill>
                          <a:latin typeface="Garamond" panose="02020404030301010803" pitchFamily="18" charset="0"/>
                        </a:rPr>
                        <a:t>May be necessary to comply with building codes and regulations, ensuring safety</a:t>
                      </a:r>
                    </a:p>
                    <a:p>
                      <a:endParaRPr lang="en-US" sz="1200" cap="none" spc="0" dirty="0">
                        <a:solidFill>
                          <a:schemeClr val="tx1"/>
                        </a:solidFill>
                        <a:latin typeface="Garamond" panose="02020404030301010803" pitchFamily="18" charset="0"/>
                      </a:endParaRPr>
                    </a:p>
                  </a:txBody>
                  <a:tcPr marL="30241" marR="22474" marT="8640" marB="6480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644135632"/>
                  </a:ext>
                </a:extLst>
              </a:tr>
              <a:tr h="158063">
                <a:tc>
                  <a:txBody>
                    <a:bodyPr/>
                    <a:lstStyle/>
                    <a:p>
                      <a:endParaRPr lang="en-US" sz="600" cap="none" spc="0">
                        <a:solidFill>
                          <a:schemeClr val="tx1"/>
                        </a:solidFill>
                        <a:latin typeface="Garamond" panose="02020404030301010803" pitchFamily="18" charset="0"/>
                      </a:endParaRPr>
                    </a:p>
                  </a:txBody>
                  <a:tcPr marL="30241" marR="22474" marT="8640" marB="64803">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endParaRPr lang="en-US" sz="600" cap="none" spc="0" dirty="0">
                        <a:solidFill>
                          <a:schemeClr val="tx1"/>
                        </a:solidFill>
                        <a:latin typeface="Garamond" panose="02020404030301010803" pitchFamily="18" charset="0"/>
                      </a:endParaRPr>
                    </a:p>
                  </a:txBody>
                  <a:tcPr marL="30241" marR="22474" marT="8640" marB="64803">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744521963"/>
                  </a:ext>
                </a:extLst>
              </a:tr>
              <a:tr h="158063">
                <a:tc>
                  <a:txBody>
                    <a:bodyPr/>
                    <a:lstStyle/>
                    <a:p>
                      <a:endParaRPr lang="en-US" sz="600" cap="none" spc="0">
                        <a:solidFill>
                          <a:schemeClr val="tx1"/>
                        </a:solidFill>
                        <a:latin typeface="Garamond" panose="02020404030301010803" pitchFamily="18" charset="0"/>
                      </a:endParaRPr>
                    </a:p>
                  </a:txBody>
                  <a:tcPr marL="30241" marR="22474" marT="8640" marB="64803">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endParaRPr lang="en-US" sz="600" cap="none" spc="0" dirty="0">
                        <a:solidFill>
                          <a:schemeClr val="tx1"/>
                        </a:solidFill>
                        <a:latin typeface="Garamond" panose="02020404030301010803" pitchFamily="18" charset="0"/>
                      </a:endParaRPr>
                    </a:p>
                  </a:txBody>
                  <a:tcPr marL="30241" marR="22474" marT="8640" marB="64803">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893185288"/>
                  </a:ext>
                </a:extLst>
              </a:tr>
              <a:tr h="245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cap="none" spc="0">
                        <a:solidFill>
                          <a:schemeClr val="tx1"/>
                        </a:solidFill>
                      </a:endParaRPr>
                    </a:p>
                    <a:p>
                      <a:endParaRPr lang="en-US" sz="600" cap="none" spc="0">
                        <a:solidFill>
                          <a:schemeClr val="tx1"/>
                        </a:solidFill>
                      </a:endParaRPr>
                    </a:p>
                  </a:txBody>
                  <a:tcPr marL="30241" marR="22474" marT="8640" marB="64803">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n-US" sz="600" cap="none" spc="0" dirty="0">
                        <a:solidFill>
                          <a:schemeClr val="tx1"/>
                        </a:solidFill>
                      </a:endParaRPr>
                    </a:p>
                  </a:txBody>
                  <a:tcPr marL="30241" marR="22474" marT="8640" marB="64803">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067404934"/>
                  </a:ext>
                </a:extLst>
              </a:tr>
            </a:tbl>
          </a:graphicData>
        </a:graphic>
      </p:graphicFrame>
    </p:spTree>
    <p:extLst>
      <p:ext uri="{BB962C8B-B14F-4D97-AF65-F5344CB8AC3E}">
        <p14:creationId xmlns:p14="http://schemas.microsoft.com/office/powerpoint/2010/main" val="186146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5740B6-A06B-2F11-99BA-BBC7DB0D968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78D6FF-EA79-8DC2-B369-6B7D34283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ketch line">
            <a:extLst>
              <a:ext uri="{FF2B5EF4-FFF2-40B4-BE49-F238E27FC236}">
                <a16:creationId xmlns:a16="http://schemas.microsoft.com/office/drawing/2014/main" id="{E87AFDE8-F9C6-868E-9FB9-E8A7295DC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6573170-F272-A3DF-87EB-97D3C726F5E0}"/>
              </a:ext>
            </a:extLst>
          </p:cNvPr>
          <p:cNvSpPr>
            <a:spLocks noGrp="1"/>
          </p:cNvSpPr>
          <p:nvPr>
            <p:ph idx="1"/>
          </p:nvPr>
        </p:nvSpPr>
        <p:spPr>
          <a:xfrm>
            <a:off x="838200" y="1879502"/>
            <a:ext cx="10515600" cy="4317896"/>
          </a:xfrm>
        </p:spPr>
        <p:txBody>
          <a:bodyPr>
            <a:normAutofit fontScale="32500" lnSpcReduction="20000"/>
          </a:bodyPr>
          <a:lstStyle/>
          <a:p>
            <a:pPr marL="0" indent="0" algn="ctr">
              <a:buNone/>
            </a:pPr>
            <a:endParaRPr lang="en-US" sz="1800" b="1" dirty="0">
              <a:latin typeface="Garamond" panose="02020404030301010803" pitchFamily="18" charset="0"/>
            </a:endParaRPr>
          </a:p>
          <a:p>
            <a:pPr marL="0" indent="0" algn="ctr">
              <a:buNone/>
            </a:pPr>
            <a:r>
              <a:rPr lang="en-US" sz="4500" b="1" dirty="0">
                <a:solidFill>
                  <a:schemeClr val="accent1">
                    <a:lumMod val="75000"/>
                  </a:schemeClr>
                </a:solidFill>
                <a:latin typeface="Garamond" panose="02020404030301010803" pitchFamily="18" charset="0"/>
              </a:rPr>
              <a:t>All roof recipients are asked to take a survey to measure the following 6 months after they receive their full roofing system replacement:</a:t>
            </a:r>
          </a:p>
          <a:p>
            <a:pPr marL="0" indent="0" algn="ctr">
              <a:buNone/>
            </a:pPr>
            <a:endParaRPr lang="en-US" sz="1800" b="1" dirty="0">
              <a:latin typeface="Garamond" panose="02020404030301010803" pitchFamily="18" charset="0"/>
            </a:endParaRPr>
          </a:p>
          <a:p>
            <a:pPr algn="ctr">
              <a:buFont typeface="Wingdings" panose="05000000000000000000" pitchFamily="2" charset="2"/>
              <a:buChar char="ü"/>
            </a:pPr>
            <a:r>
              <a:rPr lang="en-US" sz="6500" b="1" dirty="0">
                <a:latin typeface="Garamond" panose="02020404030301010803" pitchFamily="18" charset="0"/>
              </a:rPr>
              <a:t>Have you received further home improvements on the inside of your home</a:t>
            </a:r>
          </a:p>
          <a:p>
            <a:pPr algn="ctr">
              <a:buFont typeface="Wingdings" panose="05000000000000000000" pitchFamily="2" charset="2"/>
              <a:buChar char="ü"/>
            </a:pPr>
            <a:r>
              <a:rPr lang="en-US" sz="6500" b="1" dirty="0">
                <a:latin typeface="Garamond" panose="02020404030301010803" pitchFamily="18" charset="0"/>
              </a:rPr>
              <a:t>Health Risk Improvements</a:t>
            </a:r>
          </a:p>
          <a:p>
            <a:pPr algn="ctr">
              <a:buFont typeface="Wingdings" panose="05000000000000000000" pitchFamily="2" charset="2"/>
              <a:buChar char="ü"/>
            </a:pPr>
            <a:r>
              <a:rPr lang="en-US" sz="6500" b="1" dirty="0">
                <a:latin typeface="Garamond" panose="02020404030301010803" pitchFamily="18" charset="0"/>
              </a:rPr>
              <a:t>Financial Burden reduction/Stress level improvement</a:t>
            </a:r>
          </a:p>
          <a:p>
            <a:pPr algn="ctr">
              <a:buFont typeface="Wingdings" panose="05000000000000000000" pitchFamily="2" charset="2"/>
              <a:buChar char="ü"/>
            </a:pPr>
            <a:r>
              <a:rPr lang="en-US" sz="6500" b="1" dirty="0">
                <a:latin typeface="Garamond" panose="02020404030301010803" pitchFamily="18" charset="0"/>
              </a:rPr>
              <a:t>Cost Savings/Energy Efficiency Improvement</a:t>
            </a:r>
          </a:p>
          <a:p>
            <a:pPr algn="ctr">
              <a:buFont typeface="Wingdings" panose="05000000000000000000" pitchFamily="2" charset="2"/>
              <a:buChar char="ü"/>
            </a:pPr>
            <a:r>
              <a:rPr lang="en-US" sz="6500" b="1" dirty="0">
                <a:effectLst/>
                <a:latin typeface="Garamond" panose="02020404030301010803" pitchFamily="18" charset="0"/>
                <a:ea typeface="Aptos" panose="020B0004020202020204" pitchFamily="34" charset="0"/>
                <a:cs typeface="Times New Roman" panose="02020603050405020304" pitchFamily="18" charset="0"/>
              </a:rPr>
              <a:t> Structure/home integrity advancement </a:t>
            </a:r>
          </a:p>
          <a:p>
            <a:pPr algn="ctr">
              <a:buFont typeface="Wingdings" panose="05000000000000000000" pitchFamily="2" charset="2"/>
              <a:buChar char="ü"/>
            </a:pPr>
            <a:r>
              <a:rPr lang="en-US" sz="6500" b="1" dirty="0">
                <a:latin typeface="Garamond" panose="02020404030301010803" pitchFamily="18" charset="0"/>
                <a:cs typeface="Times New Roman" panose="02020603050405020304" pitchFamily="18" charset="0"/>
              </a:rPr>
              <a:t> Social and Emotional well-being improvement</a:t>
            </a:r>
            <a:endParaRPr lang="en-US" sz="1800" b="1" dirty="0">
              <a:latin typeface="Garamond" panose="02020404030301010803" pitchFamily="18" charset="0"/>
            </a:endParaRPr>
          </a:p>
          <a:p>
            <a:pPr marL="0" indent="0" algn="ctr">
              <a:buNone/>
            </a:pPr>
            <a:endParaRPr lang="en-US" sz="6200" b="1" dirty="0">
              <a:solidFill>
                <a:schemeClr val="accent1">
                  <a:lumMod val="75000"/>
                </a:schemeClr>
              </a:solidFill>
              <a:latin typeface="Garamond" panose="02020404030301010803" pitchFamily="18" charset="0"/>
            </a:endParaRPr>
          </a:p>
          <a:p>
            <a:pPr marL="0" indent="0" algn="ctr">
              <a:buNone/>
            </a:pPr>
            <a:r>
              <a:rPr lang="en-US" sz="6200" b="1" dirty="0">
                <a:solidFill>
                  <a:schemeClr val="accent1">
                    <a:lumMod val="75000"/>
                  </a:schemeClr>
                </a:solidFill>
                <a:latin typeface="Garamond" panose="02020404030301010803" pitchFamily="18" charset="0"/>
              </a:rPr>
              <a:t>Overall, replacing a failing roofing system for disadvantaged homeowners not only addresses their immediate housing needs, but also has a broader positive impact on their quality of life, financial stability, health, and pride in the communities in which they live.</a:t>
            </a:r>
          </a:p>
        </p:txBody>
      </p:sp>
      <p:sp>
        <p:nvSpPr>
          <p:cNvPr id="2" name="TextBox 1">
            <a:extLst>
              <a:ext uri="{FF2B5EF4-FFF2-40B4-BE49-F238E27FC236}">
                <a16:creationId xmlns:a16="http://schemas.microsoft.com/office/drawing/2014/main" id="{49C41385-175A-EC50-2C2E-57BDAEA84CAE}"/>
              </a:ext>
            </a:extLst>
          </p:cNvPr>
          <p:cNvSpPr txBox="1"/>
          <p:nvPr/>
        </p:nvSpPr>
        <p:spPr>
          <a:xfrm>
            <a:off x="2687216" y="125176"/>
            <a:ext cx="6064898" cy="1754326"/>
          </a:xfrm>
          <a:prstGeom prst="rect">
            <a:avLst/>
          </a:prstGeom>
          <a:noFill/>
        </p:spPr>
        <p:txBody>
          <a:bodyPr wrap="square" rtlCol="0">
            <a:spAutoFit/>
          </a:bodyPr>
          <a:lstStyle/>
          <a:p>
            <a:pPr algn="ctr"/>
            <a:r>
              <a:rPr lang="en-US" sz="5400" dirty="0">
                <a:latin typeface="Garamond" panose="02020404030301010803" pitchFamily="18" charset="0"/>
              </a:rPr>
              <a:t>Measurable Outcomes</a:t>
            </a:r>
          </a:p>
        </p:txBody>
      </p:sp>
    </p:spTree>
    <p:extLst>
      <p:ext uri="{BB962C8B-B14F-4D97-AF65-F5344CB8AC3E}">
        <p14:creationId xmlns:p14="http://schemas.microsoft.com/office/powerpoint/2010/main" val="2117439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BA7D8-21E5-A2E7-5DAD-E0070ADF3411}"/>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100" kern="1200" dirty="0">
                <a:solidFill>
                  <a:srgbClr val="FFFFFF"/>
                </a:solidFill>
                <a:latin typeface="+mj-lt"/>
                <a:ea typeface="+mj-ea"/>
                <a:cs typeface="+mj-cs"/>
              </a:rPr>
              <a:t>Contact Us</a:t>
            </a:r>
            <a:br>
              <a:rPr lang="en-US" sz="4100"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28ADF97E-578E-77C0-1D6E-807955BE9265}"/>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r>
              <a:rPr lang="en-US" sz="2200" dirty="0"/>
              <a:t>Kate Domanski, Executive Director</a:t>
            </a:r>
          </a:p>
          <a:p>
            <a:pPr algn="l"/>
            <a:r>
              <a:rPr lang="en-US" sz="2200" dirty="0"/>
              <a:t>302-824-2646</a:t>
            </a:r>
          </a:p>
          <a:p>
            <a:pPr algn="l"/>
            <a:r>
              <a:rPr lang="en-US" sz="2200" dirty="0">
                <a:hlinkClick r:id="rId2"/>
              </a:rPr>
              <a:t>kate@roofsfromtheheart.org</a:t>
            </a:r>
            <a:endParaRPr lang="en-US" sz="2200" dirty="0"/>
          </a:p>
          <a:p>
            <a:pPr indent="-228600" algn="l">
              <a:buFont typeface="Arial" panose="020B0604020202020204" pitchFamily="34" charset="0"/>
              <a:buChar char="•"/>
            </a:pPr>
            <a:endParaRPr lang="en-US" sz="2200" dirty="0"/>
          </a:p>
          <a:p>
            <a:pPr indent="-228600" algn="l">
              <a:buFont typeface="Arial" panose="020B0604020202020204" pitchFamily="34" charset="0"/>
              <a:buChar char="•"/>
            </a:pPr>
            <a:r>
              <a:rPr lang="en-US" sz="2200" dirty="0"/>
              <a:t>Glenn Fedale Sr.</a:t>
            </a:r>
          </a:p>
          <a:p>
            <a:pPr algn="l"/>
            <a:r>
              <a:rPr lang="en-US" sz="2200" dirty="0"/>
              <a:t>Board Chair, Director of Charitable Donations</a:t>
            </a:r>
          </a:p>
          <a:p>
            <a:pPr algn="l"/>
            <a:r>
              <a:rPr lang="en-US" sz="2200" dirty="0"/>
              <a:t>302-287-2039</a:t>
            </a:r>
          </a:p>
          <a:p>
            <a:pPr algn="l"/>
            <a:r>
              <a:rPr lang="en-US" sz="2200" dirty="0"/>
              <a:t>glenn.fedalesr@gfedale.com</a:t>
            </a:r>
          </a:p>
        </p:txBody>
      </p:sp>
    </p:spTree>
    <p:extLst>
      <p:ext uri="{BB962C8B-B14F-4D97-AF65-F5344CB8AC3E}">
        <p14:creationId xmlns:p14="http://schemas.microsoft.com/office/powerpoint/2010/main" val="3298141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20012</TotalTime>
  <Words>908</Words>
  <Application>Microsoft Office PowerPoint</Application>
  <PresentationFormat>Widescreen</PresentationFormat>
  <Paragraphs>71</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Meiryo</vt:lpstr>
      <vt:lpstr>Aptos</vt:lpstr>
      <vt:lpstr>Arial</vt:lpstr>
      <vt:lpstr>Calibri</vt:lpstr>
      <vt:lpstr>Calibri Light</vt:lpstr>
      <vt:lpstr>Garamond</vt:lpstr>
      <vt:lpstr>Times New Roman</vt:lpstr>
      <vt:lpstr>Wingdings</vt:lpstr>
      <vt:lpstr>office theme</vt:lpstr>
      <vt:lpstr>PowerPoint Presentation</vt:lpstr>
      <vt:lpstr>PowerPoint Presentation</vt:lpstr>
      <vt:lpstr>PowerPoint Presentation</vt:lpstr>
      <vt:lpstr>The Need</vt:lpstr>
      <vt:lpstr>The Need</vt:lpstr>
      <vt:lpstr>Strategic GOALS</vt:lpstr>
      <vt:lpstr>(What) will we do with the money?  (Replace) 3-4 roofing systems for homeowners in Wilmington</vt:lpstr>
      <vt:lpstr>PowerPoint Presentation</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GFedale</dc:creator>
  <cp:lastModifiedBy>Kate Domanski</cp:lastModifiedBy>
  <cp:revision>124</cp:revision>
  <cp:lastPrinted>2024-01-25T17:34:11Z</cp:lastPrinted>
  <dcterms:created xsi:type="dcterms:W3CDTF">2023-02-09T19:24:59Z</dcterms:created>
  <dcterms:modified xsi:type="dcterms:W3CDTF">2025-02-03T20:10:17Z</dcterms:modified>
</cp:coreProperties>
</file>