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slide" Target="slides/slide41.xml"/><Relationship Id="rId25" Type="http://schemas.openxmlformats.org/officeDocument/2006/relationships/slide" Target="slides/slide18.xml"/><Relationship Id="rId47" Type="http://schemas.openxmlformats.org/officeDocument/2006/relationships/slide" Target="slides/slide40.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irvote.org/maine_voter_survey_shows_rcv_was_easy_to_use"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51741b4e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1741b4e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Hi everyone, my name is Jason Hoover and I’m chair of Rank THe Vote </a:t>
            </a:r>
            <a:r>
              <a:rPr lang="en">
                <a:solidFill>
                  <a:schemeClr val="dk1"/>
                </a:solidFill>
              </a:rPr>
              <a:t>Delaware</a:t>
            </a:r>
            <a:r>
              <a:rPr lang="en">
                <a:solidFill>
                  <a:schemeClr val="dk1"/>
                </a:solidFill>
              </a:rPr>
              <a:t>. We’re a non-profit, educating and advocating for a simple upgrade to our ballot called Rank</a:t>
            </a:r>
            <a:r>
              <a:rPr lang="en">
                <a:solidFill>
                  <a:schemeClr val="dk1"/>
                </a:solidFill>
              </a:rPr>
              <a:t>ed Choice Voting.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 want to start by asking the question. Do we live in a democracy?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Introduce yourself &amp; RTVDE -- we’re a non-partisan non-profit organization dedicated to educating </a:t>
            </a:r>
            <a:r>
              <a:rPr lang="en">
                <a:solidFill>
                  <a:schemeClr val="dk1"/>
                </a:solidFill>
              </a:rPr>
              <a:t>Delawareans</a:t>
            </a:r>
            <a:r>
              <a:rPr lang="en">
                <a:solidFill>
                  <a:schemeClr val="dk1"/>
                </a:solidFill>
              </a:rPr>
              <a:t> about RCV.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quick show of hands, how many of you can explain Ranked Choice Voting?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there is at least one hand: Great! And how many of you can explain why Ranked Choice Voting may be the one tweak to our political process that has the greatest potential to strengthen our democracy?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 hands:  I am going to take the next five minutes to explain to you why </a:t>
            </a:r>
            <a:r>
              <a:rPr lang="en">
                <a:solidFill>
                  <a:schemeClr val="dk1"/>
                </a:solidFill>
              </a:rPr>
              <a:t>Ranked Choice Voting may be the one tweak to political process that has the greatest potential to strengthen our democracy.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 am not going to ask for a show of hands for the nexty question because I know that you are all just as alarmed as I am that the left and right in this country are so deeply divided that we don’t even seem to live in the same realities.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turns out that many of the symptoms of what sometimes seems like a hopelessly broken political system - negative campaigning, fear of vote splitting, ever increasing polarization of our major parties, and legislative gridlock are actually byproducts of one minor aspect of our voting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Here let me show you…</a:t>
            </a:r>
            <a:endParaRPr>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(Set the tone -- We’re here because rcv is a better process and will allow us to support candidates honestly)</a:t>
            </a:r>
            <a:endParaRPr i="1">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2006fe304b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2006fe304b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2006fe304b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2006fe304b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2006fe304b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2006fe304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2006fe304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2006fe304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as you introduce more candidates, the problem just gets worse. Nothing changed within the electorate. 60% of the people still want purple representation, yet their voice gets weaker and weaker with every candidate that gets introduced.</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2006fe304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2006fe304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Our founding fathers can be forgiven for choosing plurality voting because a better system had not been invented at the time, but only a few decades after the formation of the United States we had the solution.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(Key point is that the plurality system is the spoiler)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51741b4eb0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51741b4eb0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51741b4eb0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51741b4eb0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2006fe304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2006fe304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2006fe304b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2006fe304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Runoff Election - let’s do this manually</a:t>
            </a:r>
            <a:endParaRPr/>
          </a:p>
          <a:p>
            <a:pPr indent="0" lvl="0" marL="0" rtl="0" algn="l">
              <a:spcBef>
                <a:spcPts val="0"/>
              </a:spcBef>
              <a:spcAft>
                <a:spcPts val="0"/>
              </a:spcAft>
              <a:buClr>
                <a:schemeClr val="dk1"/>
              </a:buClr>
              <a:buSzPts val="1100"/>
              <a:buFont typeface="Arial"/>
              <a:buNone/>
            </a:pPr>
            <a:r>
              <a:rPr lang="en">
                <a:solidFill>
                  <a:schemeClr val="dk1"/>
                </a:solidFill>
              </a:rPr>
              <a:t>Exhaustive ballot runoff process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2006fe304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2006fe304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Runoff Election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2006fe304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2006fe304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going to start off with a simple definition. Democracy is the foundation of government. Some argue the integrity of our system ceases to exist without it. </a:t>
            </a:r>
            <a:br>
              <a:rPr lang="en"/>
            </a:br>
            <a:r>
              <a:rPr lang="en"/>
              <a:t>Do we live in a democracy?</a:t>
            </a:r>
            <a:endParaRPr/>
          </a:p>
          <a:p>
            <a:pPr indent="0" lvl="0" marL="0" rtl="0" algn="l">
              <a:spcBef>
                <a:spcPts val="0"/>
              </a:spcBef>
              <a:spcAft>
                <a:spcPts val="0"/>
              </a:spcAft>
              <a:buNone/>
            </a:pPr>
            <a:r>
              <a:rPr lang="en"/>
              <a:t>As I talk to you today I want you to keep this in the back of your mind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2006fe304b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2006fe304b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this is time consuming and requires people to turn out over and over again. There’s a simpler way.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51741b4eb0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51741b4eb0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Walk through the animation on how to use a ballot.  Make the point that you don’t have to rank everyone.  You can rank as many or as few as you want to.</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2006fe304b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2006fe304b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2006fe304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2006fe304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this is time consuming and requires people to turn out over and over again. There’s a simpler way.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2006fe304b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2006fe304b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 orange party wants to win, they’ll have to start listening to their constituents better rather than just maintaining a solid base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2006fe304b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2006fe304b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51741b4eb0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51741b4eb0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Betsy Week and Mark Eves campaigned together for Dem Governor </a:t>
            </a:r>
            <a:r>
              <a:rPr lang="en"/>
              <a:t>Candidate</a:t>
            </a:r>
            <a:r>
              <a:rPr lang="en"/>
              <a:t> in Maine 2018 (see back-up slides for election results)</a:t>
            </a:r>
            <a:endParaRPr/>
          </a:p>
          <a:p>
            <a:pPr indent="0" lvl="0" marL="0" rtl="0" algn="l">
              <a:spcBef>
                <a:spcPts val="0"/>
              </a:spcBef>
              <a:spcAft>
                <a:spcPts val="0"/>
              </a:spcAft>
              <a:buNone/>
            </a:pPr>
            <a:r>
              <a:rPr lang="en"/>
              <a:t>Pamela Harris and Nayeli Maxson </a:t>
            </a:r>
            <a:r>
              <a:rPr lang="en"/>
              <a:t>campaigning</a:t>
            </a:r>
            <a:r>
              <a:rPr lang="en"/>
              <a:t> together for Oakland City Cousel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51741b4eb0_0_5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1741b4eb0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Who has canvassed door-to-door for a candidate?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you see a sign for your opponent, what do you do? Skip that house?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[Click to change happy face to sad face]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With rank choice voting the purple face would still approach the home owner to find common </a:t>
            </a:r>
            <a:r>
              <a:rPr b="1" lang="en">
                <a:solidFill>
                  <a:schemeClr val="dk1"/>
                </a:solidFill>
              </a:rPr>
              <a:t>ground as second choice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Plurality voting encourages candidates to focus on turning out their own base, rather than appealing to a broader section of the electorate</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51741b4eb0_0_5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51741b4eb0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With Ranked Choice Voting, a candidate has an incentive to engage with all voters.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Even if they know they’re not a voter’s 1st choice, they can find common ground and campaign for a 2nd-choice vote.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to discussion around what we have in common</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aafab541d3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aafab541d3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Audience engagement here is important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2006fe304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2006fe304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look at three races in Delaware:</a:t>
            </a:r>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Mike Purzycki wins with 24%</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Linda Gray wins with 30%</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Cindy Green wins with 39%</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rPr lang="en"/>
              <a:t>So under our current process candidates can win with a very small percent of the vote even though the vast majority of voters prefer someone else.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means that elected officials cannot be confident that they are leading with a majority support of the public.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how does this happen?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Races referenced:</a:t>
            </a:r>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Incumbent mayor Dennis P. Williams ran for reelection to a second term, but was defeated in the Democratic primary on September 13, 2016 by Mike Purzycki, the former executive director of the Riverfront Development Corporation.</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02124"/>
                </a:solidFill>
                <a:highlight>
                  <a:srgbClr val="FFFFFF"/>
                </a:highlight>
                <a:latin typeface="Roboto"/>
                <a:ea typeface="Roboto"/>
                <a:cs typeface="Roboto"/>
                <a:sym typeface="Roboto"/>
              </a:rPr>
              <a:t>Linda Gray</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chemeClr val="dk1"/>
                </a:solidFill>
                <a:highlight>
                  <a:srgbClr val="FFFFFF"/>
                </a:highlight>
                <a:latin typeface="Georgia"/>
                <a:ea typeface="Georgia"/>
                <a:cs typeface="Georgia"/>
                <a:sym typeface="Georgia"/>
              </a:rPr>
              <a:t>District 2: Cindy Green, 1,431; Robert Wilson, 1,150; Lisa Hudson Briggs, 1,086.</a:t>
            </a:r>
            <a:endParaRPr sz="1200">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51741b4eb0_0_5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51741b4eb0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USE THESE SLIDES BASED ON AUDIENCE - </a:t>
            </a:r>
            <a:r>
              <a:rPr lang="en">
                <a:solidFill>
                  <a:schemeClr val="dk1"/>
                </a:solidFill>
              </a:rPr>
              <a:t>Keep in mind possible fear the RCV is a threat to incumbents, even through research shows incumbents most at risk are those who were appointed and those who face scandal</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With today’s plurality systems, long shot or new candidates struggle to get support because people are concerned they will be “wasting their vote”.  This </a:t>
            </a:r>
            <a:r>
              <a:rPr lang="en">
                <a:solidFill>
                  <a:schemeClr val="dk1"/>
                </a:solidFill>
              </a:rPr>
              <a:t>disadvantages</a:t>
            </a:r>
            <a:r>
              <a:rPr lang="en">
                <a:solidFill>
                  <a:schemeClr val="dk1"/>
                </a:solidFill>
              </a:rPr>
              <a:t> groups who historically been left out of the conversations. Rank Choice Voting solves this problem because it removes the concern that you might “waste your vote” and as a result new and diverse voices are being heard.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Compares 4 Bay-Area RCV cities (San Francisco, Oakland, Berkeley, San Leandro) to 7 Bay-area plurality cities.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Specifically here we are looking at candidates of color who won races in the California bay area.  Cities that adopted RCV saw candidates of color win 60% of time compared to only 40% in cities without RCV.</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Why RCV may benefit women and people of color: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Discourages negative campaigning, reducing the risk of racially-charged or gendered attacks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Plurality system favors incumbents who have historically been white and men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Avoids vote-splitting so multiple candidates with similar bases can run</a:t>
            </a:r>
            <a:endParaRPr>
              <a:solidFill>
                <a:schemeClr val="dk1"/>
              </a:solidFill>
            </a:endParaRPr>
          </a:p>
          <a:p>
            <a:pPr indent="0" lvl="0" marL="0" marR="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51741b4eb0_0_5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51741b4eb0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USE THESE SLIDES BASE ON AUDIENCE  - Keep in possible fear the RCV is a threat to incumbents, even through research shows incumbents most at risk are those who were appointed and those who face scandal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From the 9 US cities which use RCV for city council elections (as of 2018).</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Data is from last election before RCV was implemented, compared to most recent RCV election.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23% women on city councils before, 50% after.</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Why RCV may benefit women and people of color: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Discourages negative campaigning, reducing the risk of racially-charged or gendered attacks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Can remove preliminary elections which are low turnout and often unrepresentative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Avoids vote-splitting so multiple candidates with similar bases can run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df16e0d34b_0_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df16e0d34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eb8c99af57_0_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eb8c99af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5780ce8d5d_4_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5780ce8d5d_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51741b4eb0_0_61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51741b4eb0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Australia</a:t>
            </a:r>
            <a:endParaRPr/>
          </a:p>
          <a:p>
            <a:pPr indent="-298450" lvl="0" marL="457200" rtl="0" algn="l">
              <a:spcBef>
                <a:spcPts val="0"/>
              </a:spcBef>
              <a:spcAft>
                <a:spcPts val="0"/>
              </a:spcAft>
              <a:buSzPts val="1100"/>
              <a:buChar char="●"/>
            </a:pPr>
            <a:r>
              <a:rPr lang="en"/>
              <a:t>Ireland</a:t>
            </a:r>
            <a:endParaRPr/>
          </a:p>
          <a:p>
            <a:pPr indent="-298450" lvl="0" marL="457200" rtl="0" algn="l">
              <a:spcBef>
                <a:spcPts val="0"/>
              </a:spcBef>
              <a:spcAft>
                <a:spcPts val="0"/>
              </a:spcAft>
              <a:buSzPts val="1100"/>
              <a:buChar char="●"/>
            </a:pPr>
            <a:r>
              <a:rPr lang="en"/>
              <a:t>Canada</a:t>
            </a:r>
            <a:endParaRPr/>
          </a:p>
          <a:p>
            <a:pPr indent="-298450" lvl="0" marL="457200" rtl="0" algn="l">
              <a:spcBef>
                <a:spcPts val="0"/>
              </a:spcBef>
              <a:spcAft>
                <a:spcPts val="0"/>
              </a:spcAft>
              <a:buSzPts val="1100"/>
              <a:buChar char="●"/>
            </a:pPr>
            <a:r>
              <a:rPr lang="en"/>
              <a:t>Scotland</a:t>
            </a:r>
            <a:endParaRPr/>
          </a:p>
          <a:p>
            <a:pPr indent="-298450" lvl="0" marL="457200" rtl="0" algn="l">
              <a:spcBef>
                <a:spcPts val="0"/>
              </a:spcBef>
              <a:spcAft>
                <a:spcPts val="0"/>
              </a:spcAft>
              <a:buSzPts val="1100"/>
              <a:buChar char="●"/>
            </a:pPr>
            <a:r>
              <a:rPr lang="en"/>
              <a:t>India</a:t>
            </a:r>
            <a:endParaRPr/>
          </a:p>
          <a:p>
            <a:pPr indent="-298450" lvl="0" marL="457200" rtl="0" algn="l">
              <a:spcBef>
                <a:spcPts val="0"/>
              </a:spcBef>
              <a:spcAft>
                <a:spcPts val="0"/>
              </a:spcAft>
              <a:buSzPts val="1100"/>
              <a:buChar char="●"/>
            </a:pPr>
            <a:r>
              <a:rPr lang="en"/>
              <a:t>New Zealand</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a503189d27_0_11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a503189d2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bb26a0c9fd_2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bb26a0c9f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note that Arden has had rank choice voting for nearly 100 years</a:t>
            </a:r>
            <a:endParaRPr/>
          </a:p>
          <a:p>
            <a:pPr indent="0" lvl="0" marL="0" rtl="0" algn="l">
              <a:spcBef>
                <a:spcPts val="0"/>
              </a:spcBef>
              <a:spcAft>
                <a:spcPts val="0"/>
              </a:spcAft>
              <a:buNone/>
            </a:pPr>
            <a:r>
              <a:rPr lang="en"/>
              <a:t>Arden refers to RCV as the “Hare Method”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cb0c2366c4_1_2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cb0c2366c4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Info from Fairvote Maine </a:t>
            </a:r>
            <a:r>
              <a:rPr lang="en" u="sng">
                <a:solidFill>
                  <a:schemeClr val="hlink"/>
                </a:solidFill>
                <a:hlinkClick r:id="rId2"/>
              </a:rPr>
              <a:t>https://www.fairvote.org/maine_voter_survey_shows_rcv_was_easy_to_use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NYC: https://www.fairvote.org/new_york_city_s_ranked_choice_voting_rollout_better_elections_yield_better_results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51741b4eb0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51741b4eb0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all here for a reason. We all want to make things better for the people that come after us.</a:t>
            </a:r>
            <a:endParaRPr/>
          </a:p>
          <a:p>
            <a:pPr indent="0" lvl="0" marL="0" rtl="0" algn="l">
              <a:spcBef>
                <a:spcPts val="0"/>
              </a:spcBef>
              <a:spcAft>
                <a:spcPts val="0"/>
              </a:spcAft>
              <a:buNone/>
            </a:pPr>
            <a:r>
              <a:rPr lang="en"/>
              <a:t>It’s not a stretch to say people feel </a:t>
            </a:r>
            <a:r>
              <a:rPr lang="en"/>
              <a:t>disenfranchised</a:t>
            </a:r>
            <a:r>
              <a:rPr lang="en"/>
              <a:t>.</a:t>
            </a:r>
            <a:endParaRPr/>
          </a:p>
          <a:p>
            <a:pPr indent="0" lvl="0" marL="0" rtl="0" algn="l">
              <a:spcBef>
                <a:spcPts val="0"/>
              </a:spcBef>
              <a:spcAft>
                <a:spcPts val="0"/>
              </a:spcAft>
              <a:buNone/>
            </a:pPr>
            <a:r>
              <a:rPr lang="en"/>
              <a:t>It’s not a stretch to say people feel uncertain in our democracy.</a:t>
            </a:r>
            <a:endParaRPr/>
          </a:p>
          <a:p>
            <a:pPr indent="0" lvl="0" marL="0" rtl="0" algn="l">
              <a:spcBef>
                <a:spcPts val="0"/>
              </a:spcBef>
              <a:spcAft>
                <a:spcPts val="0"/>
              </a:spcAft>
              <a:buNone/>
            </a:pPr>
            <a:r>
              <a:rPr lang="en"/>
              <a:t>But RCV is one tiny change with incredible outcomes. It makes people feel like the system can still work. It e</a:t>
            </a:r>
            <a:r>
              <a:rPr lang="en">
                <a:solidFill>
                  <a:schemeClr val="dk1"/>
                </a:solidFill>
              </a:rPr>
              <a:t>mpowers more people to run and more people to vote because it ensures their vote actually counts. It demonstrates that change is actually possible. And how wonderful would it be to have this change start in Newark?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Thank you. I’m happy to take any questions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I’m here in front of you because we all have something in common. We want to make this place (Newark, yes), and Delaware, and this country, better for all the people that come after us. This system empowers more people to run and more people to vote because it ensures their vote actually counts. It demonstrates that change is actually possible. </a:t>
            </a:r>
            <a:endParaRPr/>
          </a:p>
          <a:p>
            <a:pPr indent="0" lvl="0" marL="0" rtl="0" algn="l">
              <a:spcBef>
                <a:spcPts val="0"/>
              </a:spcBef>
              <a:spcAft>
                <a:spcPts val="0"/>
              </a:spcAft>
              <a:buNone/>
            </a:pPr>
            <a:r>
              <a:rPr lang="en"/>
              <a:t>We can’t expect change to happen all at once from the top. It starts on a local level and builds upwards.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2006fe304b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2006fe304b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system we use is inadequate to guarantee a majority winner when more than two people run for office.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51741b4eb0_0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51741b4eb0_0_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9751784c5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9751784c5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2006fe304b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2006fe304b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system is ruled by “plurality”, not majority. And we want to change that.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2006fe304b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2006fe304b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do we want to change this? For one, the reason we run for office and become public servants is because we want to make our community a better place. </a:t>
            </a:r>
            <a:endParaRPr>
              <a:solidFill>
                <a:schemeClr val="dk1"/>
              </a:solidFill>
            </a:endParaRPr>
          </a:p>
          <a:p>
            <a:pPr indent="0" lvl="0" marL="0" rtl="0" algn="l">
              <a:spcBef>
                <a:spcPts val="0"/>
              </a:spcBef>
              <a:spcAft>
                <a:spcPts val="0"/>
              </a:spcAft>
              <a:buNone/>
            </a:pPr>
            <a:r>
              <a:rPr lang="en">
                <a:solidFill>
                  <a:schemeClr val="dk1"/>
                </a:solidFill>
              </a:rPr>
              <a:t>However, </a:t>
            </a:r>
            <a:r>
              <a:rPr lang="en">
                <a:solidFill>
                  <a:schemeClr val="dk1"/>
                </a:solidFill>
              </a:rPr>
              <a:t>The problem with plurality-run systems is an inverse reaction to change. The greater the need for change, the less likely we’ll be to get it. What do I mean by that? If you have someone in office who is doing a terrible job and only has a 20% approval rating, you would think they wouldn’t make it past the next term. But what happens is, when people are unhappy with their leadership, they run for office. The American way. The more people that run office, the more the vote gets split.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Elections are the foundation of democracy, and in this system, elections are decided by small holdouts in the population rather than a representative majority of the population.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2006fe304b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2006fe304b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2006fe304b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2006fe304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(I’m using orange and purple as placeholders)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2006fe304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2006fe304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1" name="Google Shape;101;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sp>
        <p:nvSpPr>
          <p:cNvPr id="107" name="Google Shape;10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8" name="Google Shape;108;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3" name="Google Shape;113;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4" name="Google Shape;11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Google Shape;11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0" name="Google Shape;120;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Google Shape;12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sp>
        <p:nvSpPr>
          <p:cNvPr id="123" name="Google Shape;123;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4" name="Google Shape;12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8" name="Google Shape;128;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Google Shape;129;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0" name="Google Shape;130;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1" name="Shape 131"/>
        <p:cNvGrpSpPr/>
        <p:nvPr/>
      </p:nvGrpSpPr>
      <p:grpSpPr>
        <a:xfrm>
          <a:off x="0" y="0"/>
          <a:ext cx="0" cy="0"/>
          <a:chOff x="0" y="0"/>
          <a:chExt cx="0" cy="0"/>
        </a:xfrm>
      </p:grpSpPr>
      <p:sp>
        <p:nvSpPr>
          <p:cNvPr id="132" name="Google Shape;132;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3" name="Google Shape;13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4" name="Shape 134"/>
        <p:cNvGrpSpPr/>
        <p:nvPr/>
      </p:nvGrpSpPr>
      <p:grpSpPr>
        <a:xfrm>
          <a:off x="0" y="0"/>
          <a:ext cx="0" cy="0"/>
          <a:chOff x="0" y="0"/>
          <a:chExt cx="0" cy="0"/>
        </a:xfrm>
      </p:grpSpPr>
      <p:sp>
        <p:nvSpPr>
          <p:cNvPr id="135" name="Google Shape;135;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6" name="Google Shape;136;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7" name="Google Shape;13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5C8AAC"/>
              </a:buClr>
              <a:buSzPts val="1800"/>
              <a:buChar char="●"/>
              <a:defRPr sz="1800">
                <a:solidFill>
                  <a:srgbClr val="5C8AAC"/>
                </a:solidFill>
              </a:defRPr>
            </a:lvl1pPr>
            <a:lvl2pPr indent="-317500" lvl="1" marL="914400" rtl="0">
              <a:lnSpc>
                <a:spcPct val="115000"/>
              </a:lnSpc>
              <a:spcBef>
                <a:spcPts val="1600"/>
              </a:spcBef>
              <a:spcAft>
                <a:spcPts val="0"/>
              </a:spcAft>
              <a:buClr>
                <a:srgbClr val="5C8AAC"/>
              </a:buClr>
              <a:buSzPts val="1400"/>
              <a:buChar char="○"/>
              <a:defRPr>
                <a:solidFill>
                  <a:srgbClr val="5C8AAC"/>
                </a:solidFill>
              </a:defRPr>
            </a:lvl2pPr>
            <a:lvl3pPr indent="-317500" lvl="2" marL="1371600" rtl="0">
              <a:lnSpc>
                <a:spcPct val="115000"/>
              </a:lnSpc>
              <a:spcBef>
                <a:spcPts val="1600"/>
              </a:spcBef>
              <a:spcAft>
                <a:spcPts val="0"/>
              </a:spcAft>
              <a:buClr>
                <a:srgbClr val="5C8AAC"/>
              </a:buClr>
              <a:buSzPts val="1400"/>
              <a:buChar char="■"/>
              <a:defRPr>
                <a:solidFill>
                  <a:srgbClr val="5C8AAC"/>
                </a:solidFill>
              </a:defRPr>
            </a:lvl3pPr>
            <a:lvl4pPr indent="-317500" lvl="3" marL="1828800" rtl="0">
              <a:lnSpc>
                <a:spcPct val="115000"/>
              </a:lnSpc>
              <a:spcBef>
                <a:spcPts val="1600"/>
              </a:spcBef>
              <a:spcAft>
                <a:spcPts val="0"/>
              </a:spcAft>
              <a:buClr>
                <a:srgbClr val="5C8AAC"/>
              </a:buClr>
              <a:buSzPts val="1400"/>
              <a:buChar char="●"/>
              <a:defRPr>
                <a:solidFill>
                  <a:srgbClr val="5C8AAC"/>
                </a:solidFill>
              </a:defRPr>
            </a:lvl4pPr>
            <a:lvl5pPr indent="-317500" lvl="4" marL="2286000" rtl="0">
              <a:lnSpc>
                <a:spcPct val="115000"/>
              </a:lnSpc>
              <a:spcBef>
                <a:spcPts val="1600"/>
              </a:spcBef>
              <a:spcAft>
                <a:spcPts val="0"/>
              </a:spcAft>
              <a:buClr>
                <a:srgbClr val="5C8AAC"/>
              </a:buClr>
              <a:buSzPts val="1400"/>
              <a:buChar char="○"/>
              <a:defRPr>
                <a:solidFill>
                  <a:srgbClr val="5C8AAC"/>
                </a:solidFill>
              </a:defRPr>
            </a:lvl5pPr>
            <a:lvl6pPr indent="-317500" lvl="5" marL="2743200" rtl="0">
              <a:lnSpc>
                <a:spcPct val="115000"/>
              </a:lnSpc>
              <a:spcBef>
                <a:spcPts val="1600"/>
              </a:spcBef>
              <a:spcAft>
                <a:spcPts val="0"/>
              </a:spcAft>
              <a:buClr>
                <a:srgbClr val="5C8AAC"/>
              </a:buClr>
              <a:buSzPts val="1400"/>
              <a:buChar char="■"/>
              <a:defRPr>
                <a:solidFill>
                  <a:srgbClr val="5C8AAC"/>
                </a:solidFill>
              </a:defRPr>
            </a:lvl6pPr>
            <a:lvl7pPr indent="-317500" lvl="6" marL="3200400" rtl="0">
              <a:lnSpc>
                <a:spcPct val="115000"/>
              </a:lnSpc>
              <a:spcBef>
                <a:spcPts val="1600"/>
              </a:spcBef>
              <a:spcAft>
                <a:spcPts val="0"/>
              </a:spcAft>
              <a:buClr>
                <a:srgbClr val="5C8AAC"/>
              </a:buClr>
              <a:buSzPts val="1400"/>
              <a:buChar char="●"/>
              <a:defRPr>
                <a:solidFill>
                  <a:srgbClr val="5C8AAC"/>
                </a:solidFill>
              </a:defRPr>
            </a:lvl7pPr>
            <a:lvl8pPr indent="-317500" lvl="7" marL="3657600" rtl="0">
              <a:lnSpc>
                <a:spcPct val="115000"/>
              </a:lnSpc>
              <a:spcBef>
                <a:spcPts val="1600"/>
              </a:spcBef>
              <a:spcAft>
                <a:spcPts val="0"/>
              </a:spcAft>
              <a:buClr>
                <a:srgbClr val="5C8AAC"/>
              </a:buClr>
              <a:buSzPts val="1400"/>
              <a:buChar char="○"/>
              <a:defRPr>
                <a:solidFill>
                  <a:srgbClr val="5C8AAC"/>
                </a:solidFill>
              </a:defRPr>
            </a:lvl8pPr>
            <a:lvl9pPr indent="-317500" lvl="8" marL="4114800" rtl="0">
              <a:lnSpc>
                <a:spcPct val="115000"/>
              </a:lnSpc>
              <a:spcBef>
                <a:spcPts val="1600"/>
              </a:spcBef>
              <a:spcAft>
                <a:spcPts val="1600"/>
              </a:spcAft>
              <a:buClr>
                <a:srgbClr val="5C8AAC"/>
              </a:buClr>
              <a:buSzPts val="1400"/>
              <a:buChar char="■"/>
              <a:defRPr>
                <a:solidFill>
                  <a:srgbClr val="5C8AAC"/>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ato"/>
              <a:buNone/>
              <a:defRPr sz="2800">
                <a:solidFill>
                  <a:schemeClr val="dk1"/>
                </a:solidFill>
                <a:latin typeface="Lato"/>
                <a:ea typeface="Lato"/>
                <a:cs typeface="Lato"/>
                <a:sym typeface="Lat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7" name="Google Shape;9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98" name="Google Shape;9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43.jpg"/><Relationship Id="rId5" Type="http://schemas.openxmlformats.org/officeDocument/2006/relationships/image" Target="../media/image46.jpg"/><Relationship Id="rId6"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1.png"/><Relationship Id="rId5" Type="http://schemas.openxmlformats.org/officeDocument/2006/relationships/image" Target="../media/image36.png"/><Relationship Id="rId6"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9.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60.png"/><Relationship Id="rId5" Type="http://schemas.openxmlformats.org/officeDocument/2006/relationships/image" Target="../media/image57.png"/><Relationship Id="rId6" Type="http://schemas.openxmlformats.org/officeDocument/2006/relationships/image" Target="../media/image59.png"/><Relationship Id="rId7" Type="http://schemas.openxmlformats.org/officeDocument/2006/relationships/image" Target="../media/image40.png"/><Relationship Id="rId8"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41.jpg"/><Relationship Id="rId10" Type="http://schemas.openxmlformats.org/officeDocument/2006/relationships/image" Target="../media/image47.png"/><Relationship Id="rId9" Type="http://schemas.openxmlformats.org/officeDocument/2006/relationships/image" Target="../media/image38.png"/><Relationship Id="rId5" Type="http://schemas.openxmlformats.org/officeDocument/2006/relationships/image" Target="../media/image51.png"/><Relationship Id="rId6" Type="http://schemas.openxmlformats.org/officeDocument/2006/relationships/image" Target="../media/image44.jpg"/><Relationship Id="rId7" Type="http://schemas.openxmlformats.org/officeDocument/2006/relationships/image" Target="../media/image55.png"/><Relationship Id="rId8"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1.png"/><Relationship Id="rId5" Type="http://schemas.openxmlformats.org/officeDocument/2006/relationships/image" Target="../media/image58.png"/><Relationship Id="rId6" Type="http://schemas.openxmlformats.org/officeDocument/2006/relationships/image" Target="../media/image50.png"/><Relationship Id="rId7" Type="http://schemas.openxmlformats.org/officeDocument/2006/relationships/image" Target="../media/image53.png"/><Relationship Id="rId8"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jpg"/><Relationship Id="rId10" Type="http://schemas.openxmlformats.org/officeDocument/2006/relationships/image" Target="../media/image9.png"/><Relationship Id="rId9" Type="http://schemas.openxmlformats.org/officeDocument/2006/relationships/image" Target="../media/image10.png"/><Relationship Id="rId5" Type="http://schemas.openxmlformats.org/officeDocument/2006/relationships/image" Target="../media/image14.jpg"/><Relationship Id="rId6" Type="http://schemas.openxmlformats.org/officeDocument/2006/relationships/image" Target="../media/image2.jpg"/><Relationship Id="rId7" Type="http://schemas.openxmlformats.org/officeDocument/2006/relationships/image" Target="../media/image3.jpg"/><Relationship Id="rId8"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jpg"/><Relationship Id="rId9" Type="http://schemas.openxmlformats.org/officeDocument/2006/relationships/image" Target="../media/image10.png"/><Relationship Id="rId5" Type="http://schemas.openxmlformats.org/officeDocument/2006/relationships/image" Target="../media/image16.jpg"/><Relationship Id="rId6" Type="http://schemas.openxmlformats.org/officeDocument/2006/relationships/image" Target="../media/image13.jpg"/><Relationship Id="rId7" Type="http://schemas.openxmlformats.org/officeDocument/2006/relationships/image" Target="../media/image19.jpg"/><Relationship Id="rId8"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37"/>
          <p:cNvPicPr preferRelativeResize="0"/>
          <p:nvPr/>
        </p:nvPicPr>
        <p:blipFill>
          <a:blip r:embed="rId3">
            <a:alphaModFix/>
          </a:blip>
          <a:stretch>
            <a:fillRect/>
          </a:stretch>
        </p:blipFill>
        <p:spPr>
          <a:xfrm>
            <a:off x="0" y="0"/>
            <a:ext cx="2442350" cy="2432799"/>
          </a:xfrm>
          <a:prstGeom prst="rect">
            <a:avLst/>
          </a:prstGeom>
          <a:noFill/>
          <a:ln>
            <a:noFill/>
          </a:ln>
        </p:spPr>
      </p:pic>
      <p:pic>
        <p:nvPicPr>
          <p:cNvPr id="145" name="Google Shape;145;p37"/>
          <p:cNvPicPr preferRelativeResize="0"/>
          <p:nvPr/>
        </p:nvPicPr>
        <p:blipFill>
          <a:blip r:embed="rId4">
            <a:alphaModFix/>
          </a:blip>
          <a:stretch>
            <a:fillRect/>
          </a:stretch>
        </p:blipFill>
        <p:spPr>
          <a:xfrm>
            <a:off x="6701651" y="2710691"/>
            <a:ext cx="2442350" cy="2432810"/>
          </a:xfrm>
          <a:prstGeom prst="rect">
            <a:avLst/>
          </a:prstGeom>
          <a:noFill/>
          <a:ln>
            <a:noFill/>
          </a:ln>
        </p:spPr>
      </p:pic>
      <p:pic>
        <p:nvPicPr>
          <p:cNvPr id="146" name="Google Shape;146;p37"/>
          <p:cNvPicPr preferRelativeResize="0"/>
          <p:nvPr/>
        </p:nvPicPr>
        <p:blipFill>
          <a:blip r:embed="rId5">
            <a:alphaModFix/>
          </a:blip>
          <a:stretch>
            <a:fillRect/>
          </a:stretch>
        </p:blipFill>
        <p:spPr>
          <a:xfrm>
            <a:off x="3167825" y="1256100"/>
            <a:ext cx="2143125" cy="214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6"/>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278" name="Google Shape;278;p46"/>
          <p:cNvPicPr preferRelativeResize="0"/>
          <p:nvPr/>
        </p:nvPicPr>
        <p:blipFill rotWithShape="1">
          <a:blip r:embed="rId4">
            <a:alphaModFix/>
          </a:blip>
          <a:srcRect b="0" l="6963" r="6963" t="0"/>
          <a:stretch/>
        </p:blipFill>
        <p:spPr>
          <a:xfrm>
            <a:off x="1149975" y="152400"/>
            <a:ext cx="5471263" cy="4838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47"/>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284" name="Google Shape;284;p47"/>
          <p:cNvPicPr preferRelativeResize="0"/>
          <p:nvPr/>
        </p:nvPicPr>
        <p:blipFill rotWithShape="1">
          <a:blip r:embed="rId4">
            <a:alphaModFix/>
          </a:blip>
          <a:srcRect b="0" l="6963" r="6963" t="0"/>
          <a:stretch/>
        </p:blipFill>
        <p:spPr>
          <a:xfrm>
            <a:off x="1149975" y="152400"/>
            <a:ext cx="5471263" cy="4838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48"/>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290" name="Google Shape;290;p48"/>
          <p:cNvPicPr preferRelativeResize="0"/>
          <p:nvPr/>
        </p:nvPicPr>
        <p:blipFill rotWithShape="1">
          <a:blip r:embed="rId4">
            <a:alphaModFix/>
          </a:blip>
          <a:srcRect b="0" l="6963" r="6963" t="0"/>
          <a:stretch/>
        </p:blipFill>
        <p:spPr>
          <a:xfrm>
            <a:off x="1149975" y="152400"/>
            <a:ext cx="5471263"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49"/>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296" name="Google Shape;296;p49"/>
          <p:cNvPicPr preferRelativeResize="0"/>
          <p:nvPr/>
        </p:nvPicPr>
        <p:blipFill rotWithShape="1">
          <a:blip r:embed="rId4">
            <a:alphaModFix/>
          </a:blip>
          <a:srcRect b="0" l="6963" r="6963" t="0"/>
          <a:stretch/>
        </p:blipFill>
        <p:spPr>
          <a:xfrm>
            <a:off x="1149975" y="152400"/>
            <a:ext cx="5471263" cy="4838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0"/>
          <p:cNvSpPr txBox="1"/>
          <p:nvPr>
            <p:ph idx="1" type="body"/>
          </p:nvPr>
        </p:nvSpPr>
        <p:spPr>
          <a:xfrm>
            <a:off x="1661550" y="1591400"/>
            <a:ext cx="62427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DA3745"/>
                </a:solidFill>
                <a:latin typeface="Montserrat"/>
                <a:ea typeface="Montserrat"/>
                <a:cs typeface="Montserrat"/>
                <a:sym typeface="Montserrat"/>
              </a:rPr>
              <a:t>Fails</a:t>
            </a:r>
            <a:r>
              <a:rPr lang="en" sz="2400">
                <a:solidFill>
                  <a:srgbClr val="11689B"/>
                </a:solidFill>
                <a:latin typeface="Montserrat Medium"/>
                <a:ea typeface="Montserrat Medium"/>
                <a:cs typeface="Montserrat Medium"/>
                <a:sym typeface="Montserrat Medium"/>
              </a:rPr>
              <a:t> to guarantee majority winners</a:t>
            </a:r>
            <a:endParaRPr sz="2400">
              <a:solidFill>
                <a:srgbClr val="11689B"/>
              </a:solidFill>
              <a:latin typeface="Montserrat Medium"/>
              <a:ea typeface="Montserrat Medium"/>
              <a:cs typeface="Montserrat Medium"/>
              <a:sym typeface="Montserrat Medium"/>
            </a:endParaRPr>
          </a:p>
          <a:p>
            <a:pPr indent="0" lvl="0" marL="0" rtl="0" algn="l">
              <a:spcBef>
                <a:spcPts val="1600"/>
              </a:spcBef>
              <a:spcAft>
                <a:spcPts val="0"/>
              </a:spcAft>
              <a:buNone/>
            </a:pPr>
            <a:r>
              <a:rPr b="1" lang="en" sz="2400">
                <a:solidFill>
                  <a:srgbClr val="DA3745"/>
                </a:solidFill>
                <a:latin typeface="Montserrat"/>
                <a:ea typeface="Montserrat"/>
                <a:cs typeface="Montserrat"/>
                <a:sym typeface="Montserrat"/>
              </a:rPr>
              <a:t>Fails</a:t>
            </a:r>
            <a:r>
              <a:rPr lang="en" sz="2400">
                <a:solidFill>
                  <a:srgbClr val="11689B"/>
                </a:solidFill>
                <a:latin typeface="Montserrat Medium"/>
                <a:ea typeface="Montserrat Medium"/>
                <a:cs typeface="Montserrat Medium"/>
                <a:sym typeface="Montserrat Medium"/>
              </a:rPr>
              <a:t> to eliminate the spoiler effect</a:t>
            </a:r>
            <a:endParaRPr sz="2400">
              <a:solidFill>
                <a:srgbClr val="11689B"/>
              </a:solidFill>
              <a:latin typeface="Montserrat Medium"/>
              <a:ea typeface="Montserrat Medium"/>
              <a:cs typeface="Montserrat Medium"/>
              <a:sym typeface="Montserrat Medium"/>
            </a:endParaRPr>
          </a:p>
          <a:p>
            <a:pPr indent="0" lvl="0" marL="0" rtl="0" algn="l">
              <a:spcBef>
                <a:spcPts val="1600"/>
              </a:spcBef>
              <a:spcAft>
                <a:spcPts val="1600"/>
              </a:spcAft>
              <a:buNone/>
            </a:pPr>
            <a:r>
              <a:rPr b="1" lang="en" sz="2400">
                <a:solidFill>
                  <a:srgbClr val="DA3745"/>
                </a:solidFill>
                <a:latin typeface="Montserrat"/>
                <a:ea typeface="Montserrat"/>
                <a:cs typeface="Montserrat"/>
                <a:sym typeface="Montserrat"/>
              </a:rPr>
              <a:t>Fails</a:t>
            </a:r>
            <a:r>
              <a:rPr lang="en" sz="2400">
                <a:solidFill>
                  <a:srgbClr val="11689B"/>
                </a:solidFill>
                <a:latin typeface="Montserrat Medium"/>
                <a:ea typeface="Montserrat Medium"/>
                <a:cs typeface="Montserrat Medium"/>
                <a:sym typeface="Montserrat Medium"/>
              </a:rPr>
              <a:t> to create a democracy</a:t>
            </a:r>
            <a:endParaRPr sz="2400">
              <a:solidFill>
                <a:srgbClr val="11689B"/>
              </a:solidFill>
              <a:latin typeface="Montserrat Medium"/>
              <a:ea typeface="Montserrat Medium"/>
              <a:cs typeface="Montserrat Medium"/>
              <a:sym typeface="Montserrat Medium"/>
            </a:endParaRPr>
          </a:p>
        </p:txBody>
      </p:sp>
      <p:sp>
        <p:nvSpPr>
          <p:cNvPr id="302" name="Google Shape;302;p50"/>
          <p:cNvSpPr txBox="1"/>
          <p:nvPr>
            <p:ph type="title"/>
          </p:nvPr>
        </p:nvSpPr>
        <p:spPr>
          <a:xfrm>
            <a:off x="1506525" y="392525"/>
            <a:ext cx="7431900" cy="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11689B"/>
                </a:solidFill>
                <a:latin typeface="Montserrat"/>
                <a:ea typeface="Montserrat"/>
                <a:cs typeface="Montserrat"/>
                <a:sym typeface="Montserrat"/>
              </a:rPr>
              <a:t>The plurality system is the </a:t>
            </a:r>
            <a:r>
              <a:rPr b="1" lang="en" sz="2400">
                <a:solidFill>
                  <a:srgbClr val="DA3745"/>
                </a:solidFill>
                <a:latin typeface="Montserrat"/>
                <a:ea typeface="Montserrat"/>
                <a:cs typeface="Montserrat"/>
                <a:sym typeface="Montserrat"/>
              </a:rPr>
              <a:t>design flaw.</a:t>
            </a:r>
            <a:endParaRPr b="1" sz="2400">
              <a:solidFill>
                <a:srgbClr val="DA3745"/>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11689B"/>
              </a:solidFill>
              <a:latin typeface="Montserrat Medium"/>
              <a:ea typeface="Montserrat Medium"/>
              <a:cs typeface="Montserrat Medium"/>
              <a:sym typeface="Montserrat Medium"/>
            </a:endParaRPr>
          </a:p>
        </p:txBody>
      </p:sp>
      <p:pic>
        <p:nvPicPr>
          <p:cNvPr id="303" name="Google Shape;303;p50"/>
          <p:cNvPicPr preferRelativeResize="0"/>
          <p:nvPr/>
        </p:nvPicPr>
        <p:blipFill>
          <a:blip r:embed="rId3">
            <a:alphaModFix/>
          </a:blip>
          <a:stretch>
            <a:fillRect/>
          </a:stretch>
        </p:blipFill>
        <p:spPr>
          <a:xfrm>
            <a:off x="102875" y="134250"/>
            <a:ext cx="894700" cy="894700"/>
          </a:xfrm>
          <a:prstGeom prst="rect">
            <a:avLst/>
          </a:prstGeom>
          <a:noFill/>
          <a:ln>
            <a:noFill/>
          </a:ln>
        </p:spPr>
      </p:pic>
      <p:sp>
        <p:nvSpPr>
          <p:cNvPr id="304" name="Google Shape;304;p50"/>
          <p:cNvSpPr txBox="1"/>
          <p:nvPr/>
        </p:nvSpPr>
        <p:spPr>
          <a:xfrm>
            <a:off x="1851600" y="3841625"/>
            <a:ext cx="56850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2400">
                <a:solidFill>
                  <a:srgbClr val="DA3745"/>
                </a:solidFill>
                <a:latin typeface="Montserrat"/>
                <a:ea typeface="Montserrat"/>
                <a:cs typeface="Montserrat"/>
                <a:sym typeface="Montserrat"/>
              </a:rPr>
              <a:t>What if there were a better way?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Effect filter="fade" transition="in">
                                      <p:cBhvr>
                                        <p:cTn dur="1000"/>
                                        <p:tgtEl>
                                          <p:spTgt spid="3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animEffect filter="fade" transition="in">
                                      <p:cBhvr>
                                        <p:cTn dur="1000"/>
                                        <p:tgtEl>
                                          <p:spTgt spid="3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animEffect filter="fade" transition="in">
                                      <p:cBhvr>
                                        <p:cTn dur="1000"/>
                                        <p:tgtEl>
                                          <p:spTgt spid="3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1"/>
          <p:cNvSpPr txBox="1"/>
          <p:nvPr>
            <p:ph idx="1" type="body"/>
          </p:nvPr>
        </p:nvSpPr>
        <p:spPr>
          <a:xfrm>
            <a:off x="1620775" y="1853775"/>
            <a:ext cx="6316500" cy="241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11689B"/>
                </a:solidFill>
                <a:latin typeface="Montserrat Medium"/>
                <a:ea typeface="Montserrat Medium"/>
                <a:cs typeface="Montserrat Medium"/>
                <a:sym typeface="Montserrat Medium"/>
              </a:rPr>
              <a:t>Instead of picking just one candidate,</a:t>
            </a:r>
            <a:br>
              <a:rPr lang="en" sz="2400">
                <a:solidFill>
                  <a:srgbClr val="11689B"/>
                </a:solidFill>
                <a:latin typeface="Montserrat Medium"/>
                <a:ea typeface="Montserrat Medium"/>
                <a:cs typeface="Montserrat Medium"/>
                <a:sym typeface="Montserrat Medium"/>
              </a:rPr>
            </a:br>
            <a:r>
              <a:rPr b="1" lang="en" sz="2400">
                <a:solidFill>
                  <a:srgbClr val="DA3745"/>
                </a:solidFill>
                <a:latin typeface="Montserrat"/>
                <a:ea typeface="Montserrat"/>
                <a:cs typeface="Montserrat"/>
                <a:sym typeface="Montserrat"/>
              </a:rPr>
              <a:t>Ranked Choice Voting</a:t>
            </a:r>
            <a:r>
              <a:rPr lang="en" sz="2400">
                <a:solidFill>
                  <a:srgbClr val="11689B"/>
                </a:solidFill>
                <a:latin typeface="Montserrat Medium"/>
                <a:ea typeface="Montserrat Medium"/>
                <a:cs typeface="Montserrat Medium"/>
                <a:sym typeface="Montserrat Medium"/>
              </a:rPr>
              <a:t> lets you rank multiple candidates </a:t>
            </a:r>
            <a:r>
              <a:rPr b="1" lang="en" sz="2400">
                <a:solidFill>
                  <a:srgbClr val="DA3745"/>
                </a:solidFill>
                <a:latin typeface="Montserrat"/>
                <a:ea typeface="Montserrat"/>
                <a:cs typeface="Montserrat"/>
                <a:sym typeface="Montserrat"/>
              </a:rPr>
              <a:t>in the order you prefer them.</a:t>
            </a:r>
            <a:endParaRPr b="1" sz="2400">
              <a:solidFill>
                <a:srgbClr val="DA3745"/>
              </a:solidFill>
              <a:latin typeface="Montserrat"/>
              <a:ea typeface="Montserrat"/>
              <a:cs typeface="Montserrat"/>
              <a:sym typeface="Montserrat"/>
            </a:endParaRPr>
          </a:p>
        </p:txBody>
      </p:sp>
      <p:sp>
        <p:nvSpPr>
          <p:cNvPr id="310" name="Google Shape;310;p51"/>
          <p:cNvSpPr txBox="1"/>
          <p:nvPr>
            <p:ph type="title"/>
          </p:nvPr>
        </p:nvSpPr>
        <p:spPr>
          <a:xfrm>
            <a:off x="1620775" y="736750"/>
            <a:ext cx="7431900" cy="449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2400">
                <a:solidFill>
                  <a:srgbClr val="DA3745"/>
                </a:solidFill>
                <a:latin typeface="Montserrat"/>
                <a:ea typeface="Montserrat"/>
                <a:cs typeface="Montserrat"/>
                <a:sym typeface="Montserrat"/>
              </a:rPr>
              <a:t>Ranked Choice Voting</a:t>
            </a:r>
            <a:endParaRPr b="1" sz="2400">
              <a:solidFill>
                <a:srgbClr val="B7092D"/>
              </a:solidFill>
              <a:latin typeface="Montserrat"/>
              <a:ea typeface="Montserrat"/>
              <a:cs typeface="Montserrat"/>
              <a:sym typeface="Montserrat"/>
            </a:endParaRPr>
          </a:p>
        </p:txBody>
      </p:sp>
      <p:sp>
        <p:nvSpPr>
          <p:cNvPr id="311" name="Google Shape;311;p51"/>
          <p:cNvSpPr txBox="1"/>
          <p:nvPr>
            <p:ph type="title"/>
          </p:nvPr>
        </p:nvSpPr>
        <p:spPr>
          <a:xfrm>
            <a:off x="1620775" y="287649"/>
            <a:ext cx="7211100" cy="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1689B"/>
                </a:solidFill>
                <a:latin typeface="Montserrat"/>
                <a:ea typeface="Montserrat"/>
                <a:cs typeface="Montserrat"/>
                <a:sym typeface="Montserrat"/>
              </a:rPr>
              <a:t>THE SOLUTION</a:t>
            </a:r>
            <a:endParaRPr b="1" sz="2000">
              <a:solidFill>
                <a:srgbClr val="11689B"/>
              </a:solidFill>
              <a:latin typeface="Montserrat"/>
              <a:ea typeface="Montserrat"/>
              <a:cs typeface="Montserrat"/>
              <a:sym typeface="Montserrat"/>
            </a:endParaRPr>
          </a:p>
        </p:txBody>
      </p:sp>
      <p:pic>
        <p:nvPicPr>
          <p:cNvPr id="312" name="Google Shape;312;p51"/>
          <p:cNvPicPr preferRelativeResize="0"/>
          <p:nvPr/>
        </p:nvPicPr>
        <p:blipFill>
          <a:blip r:embed="rId3">
            <a:alphaModFix/>
          </a:blip>
          <a:stretch>
            <a:fillRect/>
          </a:stretch>
        </p:blipFill>
        <p:spPr>
          <a:xfrm>
            <a:off x="102875" y="134250"/>
            <a:ext cx="894700" cy="89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2"/>
          <p:cNvSpPr txBox="1"/>
          <p:nvPr>
            <p:ph idx="1" type="body"/>
          </p:nvPr>
        </p:nvSpPr>
        <p:spPr>
          <a:xfrm>
            <a:off x="1344925" y="1366550"/>
            <a:ext cx="7504200" cy="232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solidFill>
                  <a:srgbClr val="11689B"/>
                </a:solidFill>
                <a:latin typeface="Montserrat Medium"/>
                <a:ea typeface="Montserrat Medium"/>
                <a:cs typeface="Montserrat Medium"/>
                <a:sym typeface="Montserrat Medium"/>
              </a:rPr>
              <a:t>To win under </a:t>
            </a:r>
            <a:r>
              <a:rPr b="1" lang="en" sz="3000">
                <a:solidFill>
                  <a:srgbClr val="DA3745"/>
                </a:solidFill>
                <a:latin typeface="Montserrat"/>
                <a:ea typeface="Montserrat"/>
                <a:cs typeface="Montserrat"/>
                <a:sym typeface="Montserrat"/>
              </a:rPr>
              <a:t>Ranked Choice Voting,</a:t>
            </a:r>
            <a:r>
              <a:rPr lang="en" sz="3000">
                <a:solidFill>
                  <a:srgbClr val="11689B"/>
                </a:solidFill>
                <a:latin typeface="Montserrat Medium"/>
                <a:ea typeface="Montserrat Medium"/>
                <a:cs typeface="Montserrat Medium"/>
                <a:sym typeface="Montserrat Medium"/>
              </a:rPr>
              <a:t> a candidate must get a </a:t>
            </a:r>
            <a:r>
              <a:rPr b="1" lang="en" sz="3000">
                <a:solidFill>
                  <a:srgbClr val="DA3745"/>
                </a:solidFill>
                <a:latin typeface="Montserrat"/>
                <a:ea typeface="Montserrat"/>
                <a:cs typeface="Montserrat"/>
                <a:sym typeface="Montserrat"/>
              </a:rPr>
              <a:t>majority of the votes </a:t>
            </a:r>
            <a:r>
              <a:rPr i="1" lang="en" sz="3000">
                <a:solidFill>
                  <a:srgbClr val="11689B"/>
                </a:solidFill>
                <a:latin typeface="Montserrat Medium"/>
                <a:ea typeface="Montserrat Medium"/>
                <a:cs typeface="Montserrat Medium"/>
                <a:sym typeface="Montserrat Medium"/>
              </a:rPr>
              <a:t>(&gt;50%),</a:t>
            </a:r>
            <a:r>
              <a:rPr lang="en" sz="3000">
                <a:solidFill>
                  <a:srgbClr val="11689B"/>
                </a:solidFill>
                <a:latin typeface="Montserrat Medium"/>
                <a:ea typeface="Montserrat Medium"/>
                <a:cs typeface="Montserrat Medium"/>
                <a:sym typeface="Montserrat Medium"/>
              </a:rPr>
              <a:t> either in the</a:t>
            </a:r>
            <a:br>
              <a:rPr lang="en" sz="3000">
                <a:solidFill>
                  <a:srgbClr val="11689B"/>
                </a:solidFill>
                <a:latin typeface="Montserrat Medium"/>
                <a:ea typeface="Montserrat Medium"/>
                <a:cs typeface="Montserrat Medium"/>
                <a:sym typeface="Montserrat Medium"/>
              </a:rPr>
            </a:br>
            <a:r>
              <a:rPr lang="en" sz="3000">
                <a:solidFill>
                  <a:srgbClr val="11689B"/>
                </a:solidFill>
                <a:latin typeface="Montserrat Medium"/>
                <a:ea typeface="Montserrat Medium"/>
                <a:cs typeface="Montserrat Medium"/>
                <a:sym typeface="Montserrat Medium"/>
              </a:rPr>
              <a:t>first round, or in the “instant runoff.”</a:t>
            </a:r>
            <a:endParaRPr sz="3000">
              <a:solidFill>
                <a:srgbClr val="11689B"/>
              </a:solidFill>
              <a:latin typeface="Montserrat Medium"/>
              <a:ea typeface="Montserrat Medium"/>
              <a:cs typeface="Montserrat Medium"/>
              <a:sym typeface="Montserrat Medium"/>
            </a:endParaRPr>
          </a:p>
        </p:txBody>
      </p:sp>
      <p:pic>
        <p:nvPicPr>
          <p:cNvPr id="318" name="Google Shape;318;p52"/>
          <p:cNvPicPr preferRelativeResize="0"/>
          <p:nvPr/>
        </p:nvPicPr>
        <p:blipFill>
          <a:blip r:embed="rId3">
            <a:alphaModFix/>
          </a:blip>
          <a:stretch>
            <a:fillRect/>
          </a:stretch>
        </p:blipFill>
        <p:spPr>
          <a:xfrm>
            <a:off x="102875" y="134250"/>
            <a:ext cx="894700" cy="894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3"/>
          <p:cNvSpPr txBox="1"/>
          <p:nvPr>
            <p:ph idx="1" type="body"/>
          </p:nvPr>
        </p:nvSpPr>
        <p:spPr>
          <a:xfrm>
            <a:off x="1344925" y="1366550"/>
            <a:ext cx="7504200" cy="232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solidFill>
                  <a:srgbClr val="11689B"/>
                </a:solidFill>
                <a:latin typeface="Montserrat Medium"/>
                <a:ea typeface="Montserrat Medium"/>
                <a:cs typeface="Montserrat Medium"/>
                <a:sym typeface="Montserrat Medium"/>
              </a:rPr>
              <a:t>Ranked Choice Voting is also called </a:t>
            </a:r>
            <a:r>
              <a:rPr b="1" lang="en" sz="3000">
                <a:solidFill>
                  <a:srgbClr val="DA3745"/>
                </a:solidFill>
                <a:latin typeface="Montserrat"/>
                <a:ea typeface="Montserrat"/>
                <a:cs typeface="Montserrat"/>
                <a:sym typeface="Montserrat"/>
              </a:rPr>
              <a:t>Instant Runoff Voting</a:t>
            </a:r>
            <a:endParaRPr sz="3000">
              <a:solidFill>
                <a:srgbClr val="11689B"/>
              </a:solidFill>
              <a:latin typeface="Montserrat Medium"/>
              <a:ea typeface="Montserrat Medium"/>
              <a:cs typeface="Montserrat Medium"/>
              <a:sym typeface="Montserrat Medium"/>
            </a:endParaRPr>
          </a:p>
        </p:txBody>
      </p:sp>
      <p:pic>
        <p:nvPicPr>
          <p:cNvPr id="324" name="Google Shape;324;p53"/>
          <p:cNvPicPr preferRelativeResize="0"/>
          <p:nvPr/>
        </p:nvPicPr>
        <p:blipFill>
          <a:blip r:embed="rId3">
            <a:alphaModFix/>
          </a:blip>
          <a:stretch>
            <a:fillRect/>
          </a:stretch>
        </p:blipFill>
        <p:spPr>
          <a:xfrm>
            <a:off x="102875" y="134250"/>
            <a:ext cx="894700" cy="894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54"/>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330" name="Google Shape;330;p54"/>
          <p:cNvPicPr preferRelativeResize="0"/>
          <p:nvPr/>
        </p:nvPicPr>
        <p:blipFill rotWithShape="1">
          <a:blip r:embed="rId4">
            <a:alphaModFix/>
          </a:blip>
          <a:srcRect b="33395" l="0" r="0" t="50000"/>
          <a:stretch/>
        </p:blipFill>
        <p:spPr>
          <a:xfrm>
            <a:off x="703977" y="1944725"/>
            <a:ext cx="8084593" cy="894699"/>
          </a:xfrm>
          <a:prstGeom prst="rect">
            <a:avLst/>
          </a:prstGeom>
          <a:noFill/>
          <a:ln>
            <a:noFill/>
          </a:ln>
        </p:spPr>
      </p:pic>
      <p:sp>
        <p:nvSpPr>
          <p:cNvPr id="331" name="Google Shape;331;p54"/>
          <p:cNvSpPr txBox="1"/>
          <p:nvPr/>
        </p:nvSpPr>
        <p:spPr>
          <a:xfrm>
            <a:off x="1310616"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16%</a:t>
            </a:r>
            <a:endParaRPr b="1" sz="900">
              <a:solidFill>
                <a:srgbClr val="B7092D"/>
              </a:solidFill>
            </a:endParaRPr>
          </a:p>
        </p:txBody>
      </p:sp>
      <p:sp>
        <p:nvSpPr>
          <p:cNvPr id="332" name="Google Shape;332;p54"/>
          <p:cNvSpPr txBox="1"/>
          <p:nvPr/>
        </p:nvSpPr>
        <p:spPr>
          <a:xfrm>
            <a:off x="2333959"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12%</a:t>
            </a:r>
            <a:endParaRPr b="1" sz="900">
              <a:solidFill>
                <a:srgbClr val="B7092D"/>
              </a:solidFill>
            </a:endParaRPr>
          </a:p>
        </p:txBody>
      </p:sp>
      <p:sp>
        <p:nvSpPr>
          <p:cNvPr id="333" name="Google Shape;333;p54"/>
          <p:cNvSpPr txBox="1"/>
          <p:nvPr/>
        </p:nvSpPr>
        <p:spPr>
          <a:xfrm>
            <a:off x="3357302"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22%</a:t>
            </a:r>
            <a:endParaRPr b="1" sz="900">
              <a:solidFill>
                <a:srgbClr val="B7092D"/>
              </a:solidFill>
            </a:endParaRPr>
          </a:p>
        </p:txBody>
      </p:sp>
      <p:sp>
        <p:nvSpPr>
          <p:cNvPr id="334" name="Google Shape;334;p54"/>
          <p:cNvSpPr txBox="1"/>
          <p:nvPr/>
        </p:nvSpPr>
        <p:spPr>
          <a:xfrm>
            <a:off x="5480189"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6%</a:t>
            </a:r>
            <a:endParaRPr b="1" sz="900">
              <a:solidFill>
                <a:srgbClr val="B7092D"/>
              </a:solidFill>
            </a:endParaRPr>
          </a:p>
        </p:txBody>
      </p:sp>
      <p:sp>
        <p:nvSpPr>
          <p:cNvPr id="335" name="Google Shape;335;p54"/>
          <p:cNvSpPr txBox="1"/>
          <p:nvPr/>
        </p:nvSpPr>
        <p:spPr>
          <a:xfrm>
            <a:off x="4456845"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10%</a:t>
            </a:r>
            <a:endParaRPr b="1" sz="900">
              <a:solidFill>
                <a:srgbClr val="B7092D"/>
              </a:solidFill>
            </a:endParaRPr>
          </a:p>
        </p:txBody>
      </p:sp>
      <p:sp>
        <p:nvSpPr>
          <p:cNvPr id="336" name="Google Shape;336;p54"/>
          <p:cNvSpPr txBox="1"/>
          <p:nvPr/>
        </p:nvSpPr>
        <p:spPr>
          <a:xfrm>
            <a:off x="7603075"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20%</a:t>
            </a:r>
            <a:endParaRPr b="1" sz="900">
              <a:solidFill>
                <a:srgbClr val="B7092D"/>
              </a:solidFill>
            </a:endParaRPr>
          </a:p>
        </p:txBody>
      </p:sp>
      <p:sp>
        <p:nvSpPr>
          <p:cNvPr id="337" name="Google Shape;337;p54"/>
          <p:cNvSpPr txBox="1"/>
          <p:nvPr/>
        </p:nvSpPr>
        <p:spPr>
          <a:xfrm>
            <a:off x="6503532"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14%</a:t>
            </a:r>
            <a:endParaRPr b="1" sz="900">
              <a:solidFill>
                <a:srgbClr val="B7092D"/>
              </a:solidFill>
            </a:endParaRPr>
          </a:p>
        </p:txBody>
      </p:sp>
      <p:sp>
        <p:nvSpPr>
          <p:cNvPr id="338" name="Google Shape;338;p54"/>
          <p:cNvSpPr txBox="1"/>
          <p:nvPr/>
        </p:nvSpPr>
        <p:spPr>
          <a:xfrm>
            <a:off x="5342508" y="1659225"/>
            <a:ext cx="1032600" cy="11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7200">
                <a:solidFill>
                  <a:srgbClr val="B7092D"/>
                </a:solidFill>
                <a:latin typeface="Montserrat"/>
                <a:ea typeface="Montserrat"/>
                <a:cs typeface="Montserrat"/>
                <a:sym typeface="Montserrat"/>
              </a:rPr>
              <a:t>X</a:t>
            </a:r>
            <a:endParaRPr b="1" sz="7200">
              <a:solidFill>
                <a:srgbClr val="B7092D"/>
              </a:solidFill>
            </a:endParaRPr>
          </a:p>
        </p:txBody>
      </p:sp>
      <p:sp>
        <p:nvSpPr>
          <p:cNvPr id="339" name="Google Shape;339;p54"/>
          <p:cNvSpPr txBox="1"/>
          <p:nvPr>
            <p:ph idx="1" type="body"/>
          </p:nvPr>
        </p:nvSpPr>
        <p:spPr>
          <a:xfrm>
            <a:off x="1344925" y="890300"/>
            <a:ext cx="7504200" cy="57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rgbClr val="11689B"/>
                </a:solidFill>
                <a:latin typeface="Montserrat Medium"/>
                <a:ea typeface="Montserrat Medium"/>
                <a:cs typeface="Montserrat Medium"/>
                <a:sym typeface="Montserrat Medium"/>
              </a:rPr>
              <a:t>Here’s how a runoff works:</a:t>
            </a:r>
            <a:endParaRPr sz="2000">
              <a:solidFill>
                <a:srgbClr val="11689B"/>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55"/>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345" name="Google Shape;345;p55"/>
          <p:cNvPicPr preferRelativeResize="0"/>
          <p:nvPr/>
        </p:nvPicPr>
        <p:blipFill rotWithShape="1">
          <a:blip r:embed="rId4">
            <a:alphaModFix/>
          </a:blip>
          <a:srcRect b="33395" l="0" r="0" t="50000"/>
          <a:stretch/>
        </p:blipFill>
        <p:spPr>
          <a:xfrm>
            <a:off x="703977" y="1944725"/>
            <a:ext cx="8084593" cy="894699"/>
          </a:xfrm>
          <a:prstGeom prst="rect">
            <a:avLst/>
          </a:prstGeom>
          <a:noFill/>
          <a:ln>
            <a:noFill/>
          </a:ln>
        </p:spPr>
      </p:pic>
      <p:sp>
        <p:nvSpPr>
          <p:cNvPr id="346" name="Google Shape;346;p55"/>
          <p:cNvSpPr txBox="1"/>
          <p:nvPr/>
        </p:nvSpPr>
        <p:spPr>
          <a:xfrm>
            <a:off x="1310616"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16%</a:t>
            </a:r>
            <a:endParaRPr b="1" sz="900">
              <a:solidFill>
                <a:srgbClr val="B7092D"/>
              </a:solidFill>
            </a:endParaRPr>
          </a:p>
        </p:txBody>
      </p:sp>
      <p:sp>
        <p:nvSpPr>
          <p:cNvPr id="347" name="Google Shape;347;p55"/>
          <p:cNvSpPr txBox="1"/>
          <p:nvPr/>
        </p:nvSpPr>
        <p:spPr>
          <a:xfrm>
            <a:off x="2333959"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12%</a:t>
            </a:r>
            <a:endParaRPr b="1" sz="900">
              <a:solidFill>
                <a:srgbClr val="B7092D"/>
              </a:solidFill>
            </a:endParaRPr>
          </a:p>
        </p:txBody>
      </p:sp>
      <p:sp>
        <p:nvSpPr>
          <p:cNvPr id="348" name="Google Shape;348;p55"/>
          <p:cNvSpPr txBox="1"/>
          <p:nvPr/>
        </p:nvSpPr>
        <p:spPr>
          <a:xfrm>
            <a:off x="3357302"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24</a:t>
            </a:r>
            <a:r>
              <a:rPr b="1" lang="en" sz="1900">
                <a:solidFill>
                  <a:srgbClr val="B7092D"/>
                </a:solidFill>
                <a:latin typeface="Montserrat"/>
                <a:ea typeface="Montserrat"/>
                <a:cs typeface="Montserrat"/>
                <a:sym typeface="Montserrat"/>
              </a:rPr>
              <a:t>%</a:t>
            </a:r>
            <a:endParaRPr b="1" sz="900">
              <a:solidFill>
                <a:srgbClr val="B7092D"/>
              </a:solidFill>
            </a:endParaRPr>
          </a:p>
        </p:txBody>
      </p:sp>
      <p:sp>
        <p:nvSpPr>
          <p:cNvPr id="349" name="Google Shape;349;p55"/>
          <p:cNvSpPr txBox="1"/>
          <p:nvPr/>
        </p:nvSpPr>
        <p:spPr>
          <a:xfrm>
            <a:off x="5480189"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6</a:t>
            </a:r>
            <a:r>
              <a:rPr b="1" lang="en" sz="1900">
                <a:solidFill>
                  <a:srgbClr val="B7092D"/>
                </a:solidFill>
                <a:latin typeface="Montserrat"/>
                <a:ea typeface="Montserrat"/>
                <a:cs typeface="Montserrat"/>
                <a:sym typeface="Montserrat"/>
              </a:rPr>
              <a:t>%</a:t>
            </a:r>
            <a:endParaRPr b="1" sz="900">
              <a:solidFill>
                <a:srgbClr val="B7092D"/>
              </a:solidFill>
            </a:endParaRPr>
          </a:p>
        </p:txBody>
      </p:sp>
      <p:sp>
        <p:nvSpPr>
          <p:cNvPr id="350" name="Google Shape;350;p55"/>
          <p:cNvSpPr txBox="1"/>
          <p:nvPr/>
        </p:nvSpPr>
        <p:spPr>
          <a:xfrm>
            <a:off x="4456845"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14%</a:t>
            </a:r>
            <a:endParaRPr b="1" sz="900">
              <a:solidFill>
                <a:srgbClr val="B7092D"/>
              </a:solidFill>
            </a:endParaRPr>
          </a:p>
        </p:txBody>
      </p:sp>
      <p:sp>
        <p:nvSpPr>
          <p:cNvPr id="351" name="Google Shape;351;p55"/>
          <p:cNvSpPr txBox="1"/>
          <p:nvPr/>
        </p:nvSpPr>
        <p:spPr>
          <a:xfrm>
            <a:off x="7603075"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20</a:t>
            </a:r>
            <a:r>
              <a:rPr b="1" lang="en" sz="1900">
                <a:solidFill>
                  <a:srgbClr val="B7092D"/>
                </a:solidFill>
                <a:latin typeface="Montserrat"/>
                <a:ea typeface="Montserrat"/>
                <a:cs typeface="Montserrat"/>
                <a:sym typeface="Montserrat"/>
              </a:rPr>
              <a:t>%</a:t>
            </a:r>
            <a:endParaRPr b="1" sz="900">
              <a:solidFill>
                <a:srgbClr val="B7092D"/>
              </a:solidFill>
            </a:endParaRPr>
          </a:p>
        </p:txBody>
      </p:sp>
      <p:sp>
        <p:nvSpPr>
          <p:cNvPr id="352" name="Google Shape;352;p55"/>
          <p:cNvSpPr txBox="1"/>
          <p:nvPr/>
        </p:nvSpPr>
        <p:spPr>
          <a:xfrm>
            <a:off x="6503532" y="2918925"/>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14</a:t>
            </a:r>
            <a:r>
              <a:rPr b="1" lang="en" sz="1900">
                <a:solidFill>
                  <a:srgbClr val="B7092D"/>
                </a:solidFill>
                <a:latin typeface="Montserrat"/>
                <a:ea typeface="Montserrat"/>
                <a:cs typeface="Montserrat"/>
                <a:sym typeface="Montserrat"/>
              </a:rPr>
              <a:t>%</a:t>
            </a:r>
            <a:endParaRPr b="1" sz="900">
              <a:solidFill>
                <a:srgbClr val="B7092D"/>
              </a:solidFill>
            </a:endParaRPr>
          </a:p>
        </p:txBody>
      </p:sp>
      <p:sp>
        <p:nvSpPr>
          <p:cNvPr id="353" name="Google Shape;353;p55"/>
          <p:cNvSpPr/>
          <p:nvPr/>
        </p:nvSpPr>
        <p:spPr>
          <a:xfrm>
            <a:off x="5392550" y="1721450"/>
            <a:ext cx="844800" cy="1875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Lato"/>
              <a:ea typeface="Lato"/>
              <a:cs typeface="Lato"/>
              <a:sym typeface="Lato"/>
            </a:endParaRPr>
          </a:p>
        </p:txBody>
      </p:sp>
      <p:sp>
        <p:nvSpPr>
          <p:cNvPr id="354" name="Google Shape;354;p55"/>
          <p:cNvSpPr txBox="1"/>
          <p:nvPr/>
        </p:nvSpPr>
        <p:spPr>
          <a:xfrm>
            <a:off x="2233786" y="1735425"/>
            <a:ext cx="1032600" cy="11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7200">
                <a:solidFill>
                  <a:srgbClr val="B7092D"/>
                </a:solidFill>
                <a:latin typeface="Montserrat"/>
                <a:ea typeface="Montserrat"/>
                <a:cs typeface="Montserrat"/>
                <a:sym typeface="Montserrat"/>
              </a:rPr>
              <a:t>X</a:t>
            </a:r>
            <a:endParaRPr b="1" sz="7200">
              <a:solidFill>
                <a:srgbClr val="B7092D"/>
              </a:solidFill>
            </a:endParaRPr>
          </a:p>
        </p:txBody>
      </p:sp>
      <p:sp>
        <p:nvSpPr>
          <p:cNvPr id="355" name="Google Shape;355;p55"/>
          <p:cNvSpPr txBox="1"/>
          <p:nvPr>
            <p:ph idx="1" type="body"/>
          </p:nvPr>
        </p:nvSpPr>
        <p:spPr>
          <a:xfrm>
            <a:off x="1344925" y="890300"/>
            <a:ext cx="7504200" cy="57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rgbClr val="11689B"/>
                </a:solidFill>
                <a:latin typeface="Montserrat Medium"/>
                <a:ea typeface="Montserrat Medium"/>
                <a:cs typeface="Montserrat Medium"/>
                <a:sym typeface="Montserrat Medium"/>
              </a:rPr>
              <a:t>Here’s how a runoff works:</a:t>
            </a:r>
            <a:endParaRPr sz="2000">
              <a:solidFill>
                <a:srgbClr val="11689B"/>
              </a:solidFill>
              <a:latin typeface="Montserrat Medium"/>
              <a:ea typeface="Montserrat Medium"/>
              <a:cs typeface="Montserrat Medium"/>
              <a:sym typeface="Montserrat Medium"/>
            </a:endParaRPr>
          </a:p>
        </p:txBody>
      </p:sp>
      <p:sp>
        <p:nvSpPr>
          <p:cNvPr id="356" name="Google Shape;356;p55"/>
          <p:cNvSpPr txBox="1"/>
          <p:nvPr>
            <p:ph idx="1" type="body"/>
          </p:nvPr>
        </p:nvSpPr>
        <p:spPr>
          <a:xfrm>
            <a:off x="1083350" y="3849800"/>
            <a:ext cx="7504200" cy="578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i="1" lang="en" sz="2000">
                <a:solidFill>
                  <a:srgbClr val="11689B"/>
                </a:solidFill>
                <a:latin typeface="Montserrat"/>
                <a:ea typeface="Montserrat"/>
                <a:cs typeface="Montserrat"/>
                <a:sym typeface="Montserrat"/>
              </a:rPr>
              <a:t>Back to the polls for another election!</a:t>
            </a:r>
            <a:endParaRPr b="1" i="1" sz="2000">
              <a:solidFill>
                <a:srgbClr val="11689B"/>
              </a:solidFill>
              <a:latin typeface="Montserrat"/>
              <a:ea typeface="Montserrat"/>
              <a:cs typeface="Montserrat"/>
              <a:sym typeface="Montserrat"/>
            </a:endParaRPr>
          </a:p>
        </p:txBody>
      </p:sp>
      <p:sp>
        <p:nvSpPr>
          <p:cNvPr id="357" name="Google Shape;357;p55"/>
          <p:cNvSpPr txBox="1"/>
          <p:nvPr>
            <p:ph idx="1" type="body"/>
          </p:nvPr>
        </p:nvSpPr>
        <p:spPr>
          <a:xfrm>
            <a:off x="703977" y="4518478"/>
            <a:ext cx="7504200" cy="1366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500">
                <a:solidFill>
                  <a:srgbClr val="11689B"/>
                </a:solidFill>
                <a:latin typeface="Montserrat Medium"/>
                <a:ea typeface="Montserrat Medium"/>
                <a:cs typeface="Montserrat Medium"/>
                <a:sym typeface="Montserrat Medium"/>
              </a:rPr>
              <a:t>Continue until a </a:t>
            </a:r>
            <a:r>
              <a:rPr b="1" lang="en" sz="2500">
                <a:solidFill>
                  <a:srgbClr val="B7092D"/>
                </a:solidFill>
                <a:latin typeface="Montserrat"/>
                <a:ea typeface="Montserrat"/>
                <a:cs typeface="Montserrat"/>
                <a:sym typeface="Montserrat"/>
              </a:rPr>
              <a:t>majority</a:t>
            </a:r>
            <a:r>
              <a:rPr lang="en" sz="2500">
                <a:solidFill>
                  <a:srgbClr val="11689B"/>
                </a:solidFill>
                <a:latin typeface="Montserrat Medium"/>
                <a:ea typeface="Montserrat Medium"/>
                <a:cs typeface="Montserrat Medium"/>
                <a:sym typeface="Montserrat Medium"/>
              </a:rPr>
              <a:t> winner emerges</a:t>
            </a:r>
            <a:endParaRPr sz="2500">
              <a:solidFill>
                <a:srgbClr val="11689B"/>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38"/>
          <p:cNvPicPr preferRelativeResize="0"/>
          <p:nvPr/>
        </p:nvPicPr>
        <p:blipFill>
          <a:blip r:embed="rId3">
            <a:alphaModFix/>
          </a:blip>
          <a:stretch>
            <a:fillRect/>
          </a:stretch>
        </p:blipFill>
        <p:spPr>
          <a:xfrm>
            <a:off x="0" y="0"/>
            <a:ext cx="2442350" cy="2432799"/>
          </a:xfrm>
          <a:prstGeom prst="rect">
            <a:avLst/>
          </a:prstGeom>
          <a:noFill/>
          <a:ln>
            <a:noFill/>
          </a:ln>
        </p:spPr>
      </p:pic>
      <p:pic>
        <p:nvPicPr>
          <p:cNvPr id="152" name="Google Shape;152;p38"/>
          <p:cNvPicPr preferRelativeResize="0"/>
          <p:nvPr/>
        </p:nvPicPr>
        <p:blipFill>
          <a:blip r:embed="rId4">
            <a:alphaModFix/>
          </a:blip>
          <a:stretch>
            <a:fillRect/>
          </a:stretch>
        </p:blipFill>
        <p:spPr>
          <a:xfrm>
            <a:off x="6701651" y="2710691"/>
            <a:ext cx="2442350" cy="2432810"/>
          </a:xfrm>
          <a:prstGeom prst="rect">
            <a:avLst/>
          </a:prstGeom>
          <a:noFill/>
          <a:ln>
            <a:noFill/>
          </a:ln>
        </p:spPr>
      </p:pic>
      <p:sp>
        <p:nvSpPr>
          <p:cNvPr id="153" name="Google Shape;153;p38"/>
          <p:cNvSpPr txBox="1"/>
          <p:nvPr/>
        </p:nvSpPr>
        <p:spPr>
          <a:xfrm>
            <a:off x="1824150" y="1898350"/>
            <a:ext cx="5495700" cy="128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Montserrat"/>
                <a:ea typeface="Montserrat"/>
                <a:cs typeface="Montserrat"/>
                <a:sym typeface="Montserrat"/>
              </a:rPr>
              <a:t>Democracy</a:t>
            </a:r>
            <a:r>
              <a:rPr lang="en" sz="2100">
                <a:latin typeface="Montserrat Medium"/>
                <a:ea typeface="Montserrat Medium"/>
                <a:cs typeface="Montserrat Medium"/>
                <a:sym typeface="Montserrat Medium"/>
              </a:rPr>
              <a:t>: control of an organization or group by the </a:t>
            </a:r>
            <a:r>
              <a:rPr lang="en" sz="2100" u="sng">
                <a:latin typeface="Montserrat Medium"/>
                <a:ea typeface="Montserrat Medium"/>
                <a:cs typeface="Montserrat Medium"/>
                <a:sym typeface="Montserrat Medium"/>
              </a:rPr>
              <a:t>majority</a:t>
            </a:r>
            <a:r>
              <a:rPr lang="en" sz="2100">
                <a:latin typeface="Montserrat Medium"/>
                <a:ea typeface="Montserrat Medium"/>
                <a:cs typeface="Montserrat Medium"/>
                <a:sym typeface="Montserrat Medium"/>
              </a:rPr>
              <a:t> of its members.</a:t>
            </a:r>
            <a:endParaRPr sz="2100">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latin typeface="Montserrat Medium"/>
              <a:ea typeface="Montserrat Medium"/>
              <a:cs typeface="Montserrat Medium"/>
              <a:sym typeface="Montserrat Medium"/>
            </a:endParaRPr>
          </a:p>
          <a:p>
            <a:pPr indent="0" lvl="0" marL="0" rtl="0" algn="ctr">
              <a:spcBef>
                <a:spcPts val="0"/>
              </a:spcBef>
              <a:spcAft>
                <a:spcPts val="0"/>
              </a:spcAft>
              <a:buNone/>
            </a:pPr>
            <a:r>
              <a:rPr i="1" lang="en" sz="1500">
                <a:latin typeface="Montserrat Medium"/>
                <a:ea typeface="Montserrat Medium"/>
                <a:cs typeface="Montserrat Medium"/>
                <a:sym typeface="Montserrat Medium"/>
              </a:rPr>
              <a:t>~ Merriam-Webster Dictionary</a:t>
            </a:r>
            <a:endParaRPr i="1" sz="1500">
              <a:latin typeface="Montserrat Medium"/>
              <a:ea typeface="Montserrat Medium"/>
              <a:cs typeface="Montserrat Medium"/>
              <a:sym typeface="Montserra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6"/>
          <p:cNvSpPr txBox="1"/>
          <p:nvPr>
            <p:ph idx="1" type="body"/>
          </p:nvPr>
        </p:nvSpPr>
        <p:spPr>
          <a:xfrm>
            <a:off x="819902" y="1622275"/>
            <a:ext cx="7504200" cy="1366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2500">
                <a:solidFill>
                  <a:srgbClr val="B7092D"/>
                </a:solidFill>
                <a:latin typeface="Montserrat"/>
                <a:ea typeface="Montserrat"/>
                <a:cs typeface="Montserrat"/>
                <a:sym typeface="Montserrat"/>
              </a:rPr>
              <a:t>Runoffs</a:t>
            </a:r>
            <a:r>
              <a:rPr lang="en" sz="2500">
                <a:solidFill>
                  <a:srgbClr val="11689B"/>
                </a:solidFill>
                <a:latin typeface="Montserrat Medium"/>
                <a:ea typeface="Montserrat Medium"/>
                <a:cs typeface="Montserrat Medium"/>
                <a:sym typeface="Montserrat Medium"/>
              </a:rPr>
              <a:t> work, but they have their drawbacks</a:t>
            </a:r>
            <a:endParaRPr sz="2500">
              <a:solidFill>
                <a:srgbClr val="11689B"/>
              </a:solidFill>
              <a:latin typeface="Montserrat Medium"/>
              <a:ea typeface="Montserrat Medium"/>
              <a:cs typeface="Montserrat Medium"/>
              <a:sym typeface="Montserrat Medium"/>
            </a:endParaRPr>
          </a:p>
        </p:txBody>
      </p:sp>
      <p:pic>
        <p:nvPicPr>
          <p:cNvPr id="363" name="Google Shape;363;p56"/>
          <p:cNvPicPr preferRelativeResize="0"/>
          <p:nvPr/>
        </p:nvPicPr>
        <p:blipFill>
          <a:blip r:embed="rId3">
            <a:alphaModFix/>
          </a:blip>
          <a:stretch>
            <a:fillRect/>
          </a:stretch>
        </p:blipFill>
        <p:spPr>
          <a:xfrm>
            <a:off x="102875" y="134250"/>
            <a:ext cx="894700" cy="894700"/>
          </a:xfrm>
          <a:prstGeom prst="rect">
            <a:avLst/>
          </a:prstGeom>
          <a:noFill/>
          <a:ln>
            <a:noFill/>
          </a:ln>
        </p:spPr>
      </p:pic>
      <p:sp>
        <p:nvSpPr>
          <p:cNvPr id="364" name="Google Shape;364;p56"/>
          <p:cNvSpPr txBox="1"/>
          <p:nvPr>
            <p:ph idx="1" type="body"/>
          </p:nvPr>
        </p:nvSpPr>
        <p:spPr>
          <a:xfrm>
            <a:off x="997575" y="2429500"/>
            <a:ext cx="7504200" cy="7137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11689B"/>
              </a:buClr>
              <a:buSzPts val="2500"/>
              <a:buFont typeface="Montserrat Medium"/>
              <a:buChar char="●"/>
            </a:pPr>
            <a:r>
              <a:rPr lang="en" sz="2500">
                <a:solidFill>
                  <a:srgbClr val="11689B"/>
                </a:solidFill>
                <a:latin typeface="Montserrat Medium"/>
                <a:ea typeface="Montserrat Medium"/>
                <a:cs typeface="Montserrat Medium"/>
                <a:sym typeface="Montserrat Medium"/>
              </a:rPr>
              <a:t>Time consuming</a:t>
            </a:r>
            <a:endParaRPr sz="2500">
              <a:solidFill>
                <a:srgbClr val="11689B"/>
              </a:solidFill>
              <a:latin typeface="Montserrat Medium"/>
              <a:ea typeface="Montserrat Medium"/>
              <a:cs typeface="Montserrat Medium"/>
              <a:sym typeface="Montserrat Medium"/>
            </a:endParaRPr>
          </a:p>
        </p:txBody>
      </p:sp>
      <p:sp>
        <p:nvSpPr>
          <p:cNvPr id="365" name="Google Shape;365;p56"/>
          <p:cNvSpPr txBox="1"/>
          <p:nvPr>
            <p:ph idx="1" type="body"/>
          </p:nvPr>
        </p:nvSpPr>
        <p:spPr>
          <a:xfrm>
            <a:off x="997575" y="3081275"/>
            <a:ext cx="7504200" cy="7137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11689B"/>
              </a:buClr>
              <a:buSzPts val="2500"/>
              <a:buFont typeface="Montserrat Medium"/>
              <a:buChar char="●"/>
            </a:pPr>
            <a:r>
              <a:rPr lang="en" sz="2500">
                <a:solidFill>
                  <a:srgbClr val="11689B"/>
                </a:solidFill>
                <a:latin typeface="Montserrat Medium"/>
                <a:ea typeface="Montserrat Medium"/>
                <a:cs typeface="Montserrat Medium"/>
                <a:sym typeface="Montserrat Medium"/>
              </a:rPr>
              <a:t>Expensive</a:t>
            </a:r>
            <a:endParaRPr sz="2500">
              <a:solidFill>
                <a:srgbClr val="11689B"/>
              </a:solidFill>
              <a:latin typeface="Montserrat Medium"/>
              <a:ea typeface="Montserrat Medium"/>
              <a:cs typeface="Montserrat Medium"/>
              <a:sym typeface="Montserrat Medium"/>
            </a:endParaRPr>
          </a:p>
        </p:txBody>
      </p:sp>
      <p:sp>
        <p:nvSpPr>
          <p:cNvPr id="366" name="Google Shape;366;p56"/>
          <p:cNvSpPr txBox="1"/>
          <p:nvPr>
            <p:ph idx="1" type="body"/>
          </p:nvPr>
        </p:nvSpPr>
        <p:spPr>
          <a:xfrm>
            <a:off x="997575" y="3724825"/>
            <a:ext cx="7504200" cy="7137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11689B"/>
              </a:buClr>
              <a:buSzPts val="2500"/>
              <a:buFont typeface="Montserrat Medium"/>
              <a:buChar char="●"/>
            </a:pPr>
            <a:r>
              <a:rPr lang="en" sz="2500">
                <a:solidFill>
                  <a:srgbClr val="11689B"/>
                </a:solidFill>
                <a:latin typeface="Montserrat Medium"/>
                <a:ea typeface="Montserrat Medium"/>
                <a:cs typeface="Montserrat Medium"/>
                <a:sym typeface="Montserrat Medium"/>
              </a:rPr>
              <a:t>Requires repeat turnout</a:t>
            </a:r>
            <a:endParaRPr sz="2500">
              <a:solidFill>
                <a:srgbClr val="11689B"/>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57"/>
          <p:cNvPicPr preferRelativeResize="0"/>
          <p:nvPr/>
        </p:nvPicPr>
        <p:blipFill rotWithShape="1">
          <a:blip r:embed="rId3">
            <a:alphaModFix/>
          </a:blip>
          <a:srcRect b="24883" l="5006" r="9119" t="10633"/>
          <a:stretch/>
        </p:blipFill>
        <p:spPr>
          <a:xfrm>
            <a:off x="269791" y="624150"/>
            <a:ext cx="8686385" cy="3975100"/>
          </a:xfrm>
          <a:prstGeom prst="rect">
            <a:avLst/>
          </a:prstGeom>
          <a:noFill/>
          <a:ln>
            <a:noFill/>
          </a:ln>
        </p:spPr>
      </p:pic>
      <p:pic>
        <p:nvPicPr>
          <p:cNvPr id="372" name="Google Shape;372;p57"/>
          <p:cNvPicPr preferRelativeResize="0"/>
          <p:nvPr/>
        </p:nvPicPr>
        <p:blipFill>
          <a:blip r:embed="rId4">
            <a:alphaModFix/>
          </a:blip>
          <a:stretch>
            <a:fillRect/>
          </a:stretch>
        </p:blipFill>
        <p:spPr>
          <a:xfrm>
            <a:off x="102875" y="134250"/>
            <a:ext cx="894700" cy="894700"/>
          </a:xfrm>
          <a:prstGeom prst="rect">
            <a:avLst/>
          </a:prstGeom>
          <a:noFill/>
          <a:ln>
            <a:noFill/>
          </a:ln>
        </p:spPr>
      </p:pic>
      <p:sp>
        <p:nvSpPr>
          <p:cNvPr id="373" name="Google Shape;373;p57"/>
          <p:cNvSpPr/>
          <p:nvPr/>
        </p:nvSpPr>
        <p:spPr>
          <a:xfrm>
            <a:off x="3786200" y="2673150"/>
            <a:ext cx="99300" cy="1164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7"/>
          <p:cNvSpPr/>
          <p:nvPr/>
        </p:nvSpPr>
        <p:spPr>
          <a:xfrm>
            <a:off x="4330600" y="2429325"/>
            <a:ext cx="99300" cy="1164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7"/>
          <p:cNvSpPr/>
          <p:nvPr/>
        </p:nvSpPr>
        <p:spPr>
          <a:xfrm>
            <a:off x="4059100" y="3339250"/>
            <a:ext cx="99300" cy="1164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7"/>
          <p:cNvSpPr/>
          <p:nvPr/>
        </p:nvSpPr>
        <p:spPr>
          <a:xfrm>
            <a:off x="3918575" y="1495075"/>
            <a:ext cx="1995300" cy="29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77" name="Google Shape;377;p57"/>
          <p:cNvSpPr/>
          <p:nvPr/>
        </p:nvSpPr>
        <p:spPr>
          <a:xfrm>
            <a:off x="7738725" y="1495075"/>
            <a:ext cx="1300200" cy="226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76"/>
                                        </p:tgtEl>
                                      </p:cBhvr>
                                    </p:animEffect>
                                    <p:set>
                                      <p:cBhvr>
                                        <p:cTn dur="1" fill="hold">
                                          <p:stCondLst>
                                            <p:cond delay="1000"/>
                                          </p:stCondLst>
                                        </p:cTn>
                                        <p:tgtEl>
                                          <p:spTgt spid="3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77"/>
                                        </p:tgtEl>
                                      </p:cBhvr>
                                    </p:animEffect>
                                    <p:set>
                                      <p:cBhvr>
                                        <p:cTn dur="1" fill="hold">
                                          <p:stCondLst>
                                            <p:cond delay="1000"/>
                                          </p:stCondLst>
                                        </p:cTn>
                                        <p:tgtEl>
                                          <p:spTgt spid="3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8"/>
          <p:cNvSpPr txBox="1"/>
          <p:nvPr>
            <p:ph idx="1" type="body"/>
          </p:nvPr>
        </p:nvSpPr>
        <p:spPr>
          <a:xfrm>
            <a:off x="2446250" y="1381425"/>
            <a:ext cx="7504200" cy="3534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3000">
                <a:solidFill>
                  <a:srgbClr val="11689B"/>
                </a:solidFill>
                <a:latin typeface="Montserrat"/>
                <a:ea typeface="Montserrat"/>
                <a:cs typeface="Montserrat"/>
                <a:sym typeface="Montserrat"/>
              </a:rPr>
              <a:t>This is my vote.</a:t>
            </a:r>
            <a:endParaRPr b="1" sz="3000">
              <a:solidFill>
                <a:srgbClr val="11689B"/>
              </a:solidFill>
              <a:latin typeface="Montserrat"/>
              <a:ea typeface="Montserrat"/>
              <a:cs typeface="Montserrat"/>
              <a:sym typeface="Montserrat"/>
            </a:endParaRPr>
          </a:p>
          <a:p>
            <a:pPr indent="0" lvl="0" marL="0" rtl="0" algn="l">
              <a:lnSpc>
                <a:spcPct val="150000"/>
              </a:lnSpc>
              <a:spcBef>
                <a:spcPts val="1600"/>
              </a:spcBef>
              <a:spcAft>
                <a:spcPts val="0"/>
              </a:spcAft>
              <a:buNone/>
            </a:pPr>
            <a:r>
              <a:rPr lang="en" sz="3000">
                <a:solidFill>
                  <a:srgbClr val="11689B"/>
                </a:solidFill>
                <a:latin typeface="Montserrat Medium"/>
                <a:ea typeface="Montserrat Medium"/>
                <a:cs typeface="Montserrat Medium"/>
                <a:sym typeface="Montserrat Medium"/>
              </a:rPr>
              <a:t>This is my backup choice.</a:t>
            </a:r>
            <a:endParaRPr sz="3000">
              <a:solidFill>
                <a:srgbClr val="11689B"/>
              </a:solidFill>
              <a:latin typeface="Montserrat Medium"/>
              <a:ea typeface="Montserrat Medium"/>
              <a:cs typeface="Montserrat Medium"/>
              <a:sym typeface="Montserrat Medium"/>
            </a:endParaRPr>
          </a:p>
          <a:p>
            <a:pPr indent="0" lvl="0" marL="0" rtl="0" algn="l">
              <a:lnSpc>
                <a:spcPct val="150000"/>
              </a:lnSpc>
              <a:spcBef>
                <a:spcPts val="1600"/>
              </a:spcBef>
              <a:spcAft>
                <a:spcPts val="0"/>
              </a:spcAft>
              <a:buNone/>
            </a:pPr>
            <a:r>
              <a:rPr lang="en" sz="3000">
                <a:solidFill>
                  <a:srgbClr val="11689B"/>
                </a:solidFill>
                <a:latin typeface="Montserrat Medium"/>
                <a:ea typeface="Montserrat Medium"/>
                <a:cs typeface="Montserrat Medium"/>
                <a:sym typeface="Montserrat Medium"/>
              </a:rPr>
              <a:t>This is my next backup choice.</a:t>
            </a:r>
            <a:endParaRPr sz="3000">
              <a:solidFill>
                <a:srgbClr val="11689B"/>
              </a:solidFill>
              <a:latin typeface="Montserrat Medium"/>
              <a:ea typeface="Montserrat Medium"/>
              <a:cs typeface="Montserrat Medium"/>
              <a:sym typeface="Montserrat Medium"/>
            </a:endParaRPr>
          </a:p>
          <a:p>
            <a:pPr indent="0" lvl="0" marL="0" rtl="0" algn="l">
              <a:lnSpc>
                <a:spcPct val="150000"/>
              </a:lnSpc>
              <a:spcBef>
                <a:spcPts val="1600"/>
              </a:spcBef>
              <a:spcAft>
                <a:spcPts val="1600"/>
              </a:spcAft>
              <a:buNone/>
            </a:pPr>
            <a:r>
              <a:rPr lang="en" sz="3000">
                <a:solidFill>
                  <a:srgbClr val="11689B"/>
                </a:solidFill>
                <a:latin typeface="Montserrat Medium"/>
                <a:ea typeface="Montserrat Medium"/>
                <a:cs typeface="Montserrat Medium"/>
                <a:sym typeface="Montserrat Medium"/>
              </a:rPr>
              <a:t>And so on.</a:t>
            </a:r>
            <a:endParaRPr sz="3000">
              <a:solidFill>
                <a:srgbClr val="11689B"/>
              </a:solidFill>
              <a:latin typeface="Montserrat Medium"/>
              <a:ea typeface="Montserrat Medium"/>
              <a:cs typeface="Montserrat Medium"/>
              <a:sym typeface="Montserrat Medium"/>
            </a:endParaRPr>
          </a:p>
        </p:txBody>
      </p:sp>
      <p:pic>
        <p:nvPicPr>
          <p:cNvPr id="383" name="Google Shape;383;p58"/>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384" name="Google Shape;384;p58"/>
          <p:cNvPicPr preferRelativeResize="0"/>
          <p:nvPr/>
        </p:nvPicPr>
        <p:blipFill rotWithShape="1">
          <a:blip r:embed="rId4">
            <a:alphaModFix/>
          </a:blip>
          <a:srcRect b="33395" l="31316" r="56534" t="50000"/>
          <a:stretch/>
        </p:blipFill>
        <p:spPr>
          <a:xfrm>
            <a:off x="1424176" y="1305225"/>
            <a:ext cx="982252" cy="894699"/>
          </a:xfrm>
          <a:prstGeom prst="rect">
            <a:avLst/>
          </a:prstGeom>
          <a:noFill/>
          <a:ln>
            <a:noFill/>
          </a:ln>
        </p:spPr>
      </p:pic>
      <p:pic>
        <p:nvPicPr>
          <p:cNvPr id="385" name="Google Shape;385;p58"/>
          <p:cNvPicPr preferRelativeResize="0"/>
          <p:nvPr/>
        </p:nvPicPr>
        <p:blipFill rotWithShape="1">
          <a:blip r:embed="rId4">
            <a:alphaModFix/>
          </a:blip>
          <a:srcRect b="33395" l="44381" r="43468" t="50000"/>
          <a:stretch/>
        </p:blipFill>
        <p:spPr>
          <a:xfrm>
            <a:off x="1424176" y="2199275"/>
            <a:ext cx="982252" cy="894699"/>
          </a:xfrm>
          <a:prstGeom prst="rect">
            <a:avLst/>
          </a:prstGeom>
          <a:noFill/>
          <a:ln>
            <a:noFill/>
          </a:ln>
        </p:spPr>
      </p:pic>
      <p:pic>
        <p:nvPicPr>
          <p:cNvPr id="386" name="Google Shape;386;p58"/>
          <p:cNvPicPr preferRelativeResize="0"/>
          <p:nvPr/>
        </p:nvPicPr>
        <p:blipFill rotWithShape="1">
          <a:blip r:embed="rId4">
            <a:alphaModFix/>
          </a:blip>
          <a:srcRect b="18511" l="70236" r="17613" t="64883"/>
          <a:stretch/>
        </p:blipFill>
        <p:spPr>
          <a:xfrm>
            <a:off x="1424176" y="2991625"/>
            <a:ext cx="982252" cy="894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9"/>
          <p:cNvSpPr txBox="1"/>
          <p:nvPr>
            <p:ph idx="1" type="body"/>
          </p:nvPr>
        </p:nvSpPr>
        <p:spPr>
          <a:xfrm>
            <a:off x="819900" y="1363909"/>
            <a:ext cx="7504200" cy="807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900">
                <a:solidFill>
                  <a:srgbClr val="11689B"/>
                </a:solidFill>
                <a:latin typeface="Montserrat Medium"/>
                <a:ea typeface="Montserrat Medium"/>
                <a:cs typeface="Montserrat Medium"/>
                <a:sym typeface="Montserrat Medium"/>
              </a:rPr>
              <a:t>RCV is a </a:t>
            </a:r>
            <a:r>
              <a:rPr b="1" lang="en" sz="2900">
                <a:solidFill>
                  <a:srgbClr val="B7092D"/>
                </a:solidFill>
                <a:latin typeface="Montserrat"/>
                <a:ea typeface="Montserrat"/>
                <a:cs typeface="Montserrat"/>
                <a:sym typeface="Montserrat"/>
              </a:rPr>
              <a:t>representative </a:t>
            </a:r>
            <a:r>
              <a:rPr lang="en" sz="2900">
                <a:solidFill>
                  <a:srgbClr val="11689B"/>
                </a:solidFill>
                <a:latin typeface="Montserrat Medium"/>
                <a:ea typeface="Montserrat Medium"/>
                <a:cs typeface="Montserrat Medium"/>
                <a:sym typeface="Montserrat Medium"/>
              </a:rPr>
              <a:t>voting system</a:t>
            </a:r>
            <a:endParaRPr sz="2900">
              <a:solidFill>
                <a:srgbClr val="11689B"/>
              </a:solidFill>
              <a:latin typeface="Montserrat Medium"/>
              <a:ea typeface="Montserrat Medium"/>
              <a:cs typeface="Montserrat Medium"/>
              <a:sym typeface="Montserrat Medium"/>
            </a:endParaRPr>
          </a:p>
        </p:txBody>
      </p:sp>
      <p:pic>
        <p:nvPicPr>
          <p:cNvPr id="392" name="Google Shape;392;p59"/>
          <p:cNvPicPr preferRelativeResize="0"/>
          <p:nvPr/>
        </p:nvPicPr>
        <p:blipFill>
          <a:blip r:embed="rId3">
            <a:alphaModFix/>
          </a:blip>
          <a:stretch>
            <a:fillRect/>
          </a:stretch>
        </p:blipFill>
        <p:spPr>
          <a:xfrm>
            <a:off x="102875" y="134250"/>
            <a:ext cx="894700" cy="894700"/>
          </a:xfrm>
          <a:prstGeom prst="rect">
            <a:avLst/>
          </a:prstGeom>
          <a:noFill/>
          <a:ln>
            <a:noFill/>
          </a:ln>
        </p:spPr>
      </p:pic>
      <p:sp>
        <p:nvSpPr>
          <p:cNvPr id="393" name="Google Shape;393;p59"/>
          <p:cNvSpPr txBox="1"/>
          <p:nvPr>
            <p:ph idx="1" type="body"/>
          </p:nvPr>
        </p:nvSpPr>
        <p:spPr>
          <a:xfrm>
            <a:off x="997575" y="2171134"/>
            <a:ext cx="7504200" cy="7137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11689B"/>
              </a:buClr>
              <a:buSzPts val="2500"/>
              <a:buFont typeface="Montserrat Medium"/>
              <a:buChar char="●"/>
            </a:pPr>
            <a:r>
              <a:rPr lang="en" sz="2500">
                <a:solidFill>
                  <a:srgbClr val="11689B"/>
                </a:solidFill>
                <a:latin typeface="Montserrat Medium"/>
                <a:ea typeface="Montserrat Medium"/>
                <a:cs typeface="Montserrat Medium"/>
                <a:sym typeface="Montserrat Medium"/>
              </a:rPr>
              <a:t>It doesn’t give anyone an advantage</a:t>
            </a:r>
            <a:endParaRPr sz="2500">
              <a:solidFill>
                <a:srgbClr val="11689B"/>
              </a:solidFill>
              <a:latin typeface="Montserrat Medium"/>
              <a:ea typeface="Montserrat Medium"/>
              <a:cs typeface="Montserrat Medium"/>
              <a:sym typeface="Montserrat Medium"/>
            </a:endParaRPr>
          </a:p>
        </p:txBody>
      </p:sp>
      <p:sp>
        <p:nvSpPr>
          <p:cNvPr id="394" name="Google Shape;394;p59"/>
          <p:cNvSpPr txBox="1"/>
          <p:nvPr>
            <p:ph idx="1" type="body"/>
          </p:nvPr>
        </p:nvSpPr>
        <p:spPr>
          <a:xfrm>
            <a:off x="997575" y="2822909"/>
            <a:ext cx="7504200" cy="7137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11689B"/>
              </a:buClr>
              <a:buSzPts val="2500"/>
              <a:buFont typeface="Montserrat Medium"/>
              <a:buChar char="●"/>
            </a:pPr>
            <a:r>
              <a:rPr lang="en" sz="2500">
                <a:solidFill>
                  <a:srgbClr val="11689B"/>
                </a:solidFill>
                <a:latin typeface="Montserrat Medium"/>
                <a:ea typeface="Montserrat Medium"/>
                <a:cs typeface="Montserrat Medium"/>
                <a:sym typeface="Montserrat Medium"/>
              </a:rPr>
              <a:t>It doesn’t favor a particular party</a:t>
            </a:r>
            <a:endParaRPr sz="2500">
              <a:solidFill>
                <a:srgbClr val="11689B"/>
              </a:solidFill>
              <a:latin typeface="Montserrat Medium"/>
              <a:ea typeface="Montserrat Medium"/>
              <a:cs typeface="Montserrat Medium"/>
              <a:sym typeface="Montserrat Medium"/>
            </a:endParaRPr>
          </a:p>
        </p:txBody>
      </p:sp>
      <p:sp>
        <p:nvSpPr>
          <p:cNvPr id="395" name="Google Shape;395;p59"/>
          <p:cNvSpPr txBox="1"/>
          <p:nvPr>
            <p:ph idx="1" type="body"/>
          </p:nvPr>
        </p:nvSpPr>
        <p:spPr>
          <a:xfrm>
            <a:off x="997575" y="3466459"/>
            <a:ext cx="7504200" cy="7137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rgbClr val="11689B"/>
              </a:buClr>
              <a:buSzPts val="2500"/>
              <a:buFont typeface="Montserrat Medium"/>
              <a:buChar char="●"/>
            </a:pPr>
            <a:r>
              <a:rPr lang="en" sz="2500">
                <a:solidFill>
                  <a:srgbClr val="11689B"/>
                </a:solidFill>
                <a:latin typeface="Montserrat Medium"/>
                <a:ea typeface="Montserrat Medium"/>
                <a:cs typeface="Montserrat Medium"/>
                <a:sym typeface="Montserrat Medium"/>
              </a:rPr>
              <a:t>It </a:t>
            </a:r>
            <a:r>
              <a:rPr b="1" lang="en" sz="2500">
                <a:solidFill>
                  <a:srgbClr val="11689B"/>
                </a:solidFill>
                <a:latin typeface="Montserrat"/>
                <a:ea typeface="Montserrat"/>
                <a:cs typeface="Montserrat"/>
                <a:sym typeface="Montserrat"/>
              </a:rPr>
              <a:t>represents </a:t>
            </a:r>
            <a:r>
              <a:rPr lang="en" sz="2500">
                <a:solidFill>
                  <a:srgbClr val="11689B"/>
                </a:solidFill>
                <a:latin typeface="Montserrat Medium"/>
                <a:ea typeface="Montserrat Medium"/>
                <a:cs typeface="Montserrat Medium"/>
                <a:sym typeface="Montserrat Medium"/>
              </a:rPr>
              <a:t>the electorate</a:t>
            </a:r>
            <a:endParaRPr sz="2500">
              <a:solidFill>
                <a:srgbClr val="11689B"/>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0"/>
          <p:cNvSpPr txBox="1"/>
          <p:nvPr>
            <p:ph idx="1" type="body"/>
          </p:nvPr>
        </p:nvSpPr>
        <p:spPr>
          <a:xfrm>
            <a:off x="609200" y="1028950"/>
            <a:ext cx="8055300" cy="807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900">
                <a:solidFill>
                  <a:srgbClr val="11689B"/>
                </a:solidFill>
                <a:latin typeface="Montserrat Medium"/>
                <a:ea typeface="Montserrat Medium"/>
                <a:cs typeface="Montserrat Medium"/>
                <a:sym typeface="Montserrat Medium"/>
              </a:rPr>
              <a:t>In a </a:t>
            </a:r>
            <a:r>
              <a:rPr b="1" lang="en" sz="2900">
                <a:solidFill>
                  <a:srgbClr val="674EA7"/>
                </a:solidFill>
                <a:latin typeface="Montserrat"/>
                <a:ea typeface="Montserrat"/>
                <a:cs typeface="Montserrat"/>
                <a:sym typeface="Montserrat"/>
              </a:rPr>
              <a:t>purple </a:t>
            </a:r>
            <a:r>
              <a:rPr lang="en" sz="2900">
                <a:solidFill>
                  <a:srgbClr val="11689B"/>
                </a:solidFill>
                <a:latin typeface="Montserrat Medium"/>
                <a:ea typeface="Montserrat Medium"/>
                <a:cs typeface="Montserrat Medium"/>
                <a:sym typeface="Montserrat Medium"/>
              </a:rPr>
              <a:t>district, </a:t>
            </a:r>
            <a:r>
              <a:rPr b="1" lang="en" sz="2900">
                <a:solidFill>
                  <a:srgbClr val="674EA7"/>
                </a:solidFill>
                <a:latin typeface="Montserrat"/>
                <a:ea typeface="Montserrat"/>
                <a:cs typeface="Montserrat"/>
                <a:sym typeface="Montserrat"/>
              </a:rPr>
              <a:t>purple </a:t>
            </a:r>
            <a:r>
              <a:rPr lang="en" sz="2900">
                <a:solidFill>
                  <a:srgbClr val="11689B"/>
                </a:solidFill>
                <a:latin typeface="Montserrat Medium"/>
                <a:ea typeface="Montserrat Medium"/>
                <a:cs typeface="Montserrat Medium"/>
                <a:sym typeface="Montserrat Medium"/>
              </a:rPr>
              <a:t>will </a:t>
            </a:r>
            <a:r>
              <a:rPr lang="en" sz="2900">
                <a:solidFill>
                  <a:srgbClr val="11689B"/>
                </a:solidFill>
                <a:latin typeface="Montserrat Medium"/>
                <a:ea typeface="Montserrat Medium"/>
                <a:cs typeface="Montserrat Medium"/>
                <a:sym typeface="Montserrat Medium"/>
              </a:rPr>
              <a:t>always</a:t>
            </a:r>
            <a:r>
              <a:rPr lang="en" sz="2900">
                <a:solidFill>
                  <a:srgbClr val="11689B"/>
                </a:solidFill>
                <a:latin typeface="Montserrat Medium"/>
                <a:ea typeface="Montserrat Medium"/>
                <a:cs typeface="Montserrat Medium"/>
                <a:sym typeface="Montserrat Medium"/>
              </a:rPr>
              <a:t> win</a:t>
            </a:r>
            <a:endParaRPr sz="2900">
              <a:solidFill>
                <a:srgbClr val="11689B"/>
              </a:solidFill>
              <a:latin typeface="Montserrat Medium"/>
              <a:ea typeface="Montserrat Medium"/>
              <a:cs typeface="Montserrat Medium"/>
              <a:sym typeface="Montserrat Medium"/>
            </a:endParaRPr>
          </a:p>
        </p:txBody>
      </p:sp>
      <p:pic>
        <p:nvPicPr>
          <p:cNvPr id="401" name="Google Shape;401;p60"/>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402" name="Google Shape;402;p60"/>
          <p:cNvPicPr preferRelativeResize="0"/>
          <p:nvPr/>
        </p:nvPicPr>
        <p:blipFill rotWithShape="1">
          <a:blip r:embed="rId4">
            <a:alphaModFix/>
          </a:blip>
          <a:srcRect b="0" l="6963" r="6963" t="0"/>
          <a:stretch/>
        </p:blipFill>
        <p:spPr>
          <a:xfrm>
            <a:off x="394525" y="2571750"/>
            <a:ext cx="2617236" cy="2314651"/>
          </a:xfrm>
          <a:prstGeom prst="rect">
            <a:avLst/>
          </a:prstGeom>
          <a:noFill/>
          <a:ln>
            <a:noFill/>
          </a:ln>
        </p:spPr>
      </p:pic>
      <p:pic>
        <p:nvPicPr>
          <p:cNvPr id="403" name="Google Shape;403;p60"/>
          <p:cNvPicPr preferRelativeResize="0"/>
          <p:nvPr/>
        </p:nvPicPr>
        <p:blipFill rotWithShape="1">
          <a:blip r:embed="rId5">
            <a:alphaModFix/>
          </a:blip>
          <a:srcRect b="0" l="6963" r="6963" t="0"/>
          <a:stretch/>
        </p:blipFill>
        <p:spPr>
          <a:xfrm>
            <a:off x="3523500" y="2679500"/>
            <a:ext cx="2617236" cy="2314651"/>
          </a:xfrm>
          <a:prstGeom prst="rect">
            <a:avLst/>
          </a:prstGeom>
          <a:noFill/>
          <a:ln>
            <a:noFill/>
          </a:ln>
        </p:spPr>
      </p:pic>
      <p:pic>
        <p:nvPicPr>
          <p:cNvPr id="404" name="Google Shape;404;p60"/>
          <p:cNvPicPr preferRelativeResize="0"/>
          <p:nvPr/>
        </p:nvPicPr>
        <p:blipFill rotWithShape="1">
          <a:blip r:embed="rId6">
            <a:alphaModFix/>
          </a:blip>
          <a:srcRect b="0" l="0" r="0" t="0"/>
          <a:stretch/>
        </p:blipFill>
        <p:spPr>
          <a:xfrm>
            <a:off x="6399450" y="2679500"/>
            <a:ext cx="2617235" cy="2314651"/>
          </a:xfrm>
          <a:prstGeom prst="rect">
            <a:avLst/>
          </a:prstGeom>
          <a:noFill/>
          <a:ln>
            <a:noFill/>
          </a:ln>
        </p:spPr>
      </p:pic>
      <p:sp>
        <p:nvSpPr>
          <p:cNvPr id="405" name="Google Shape;405;p60"/>
          <p:cNvSpPr/>
          <p:nvPr/>
        </p:nvSpPr>
        <p:spPr>
          <a:xfrm>
            <a:off x="228200" y="2679500"/>
            <a:ext cx="2721300" cy="2048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06" name="Google Shape;406;p60"/>
          <p:cNvSpPr/>
          <p:nvPr/>
        </p:nvSpPr>
        <p:spPr>
          <a:xfrm>
            <a:off x="3229766" y="2679500"/>
            <a:ext cx="2721300" cy="2048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07" name="Google Shape;407;p60"/>
          <p:cNvSpPr/>
          <p:nvPr/>
        </p:nvSpPr>
        <p:spPr>
          <a:xfrm>
            <a:off x="6216448" y="2679500"/>
            <a:ext cx="2721300" cy="2048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08" name="Google Shape;408;p60"/>
          <p:cNvSpPr txBox="1"/>
          <p:nvPr>
            <p:ph idx="1" type="body"/>
          </p:nvPr>
        </p:nvSpPr>
        <p:spPr>
          <a:xfrm>
            <a:off x="228200" y="2108900"/>
            <a:ext cx="2721300" cy="57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solidFill>
                  <a:srgbClr val="11689B"/>
                </a:solidFill>
                <a:latin typeface="Montserrat Medium"/>
                <a:ea typeface="Montserrat Medium"/>
                <a:cs typeface="Montserrat Medium"/>
                <a:sym typeface="Montserrat Medium"/>
              </a:rPr>
              <a:t>Round 1</a:t>
            </a:r>
            <a:endParaRPr i="1">
              <a:solidFill>
                <a:srgbClr val="11689B"/>
              </a:solidFill>
              <a:latin typeface="Montserrat Medium"/>
              <a:ea typeface="Montserrat Medium"/>
              <a:cs typeface="Montserrat Medium"/>
              <a:sym typeface="Montserrat Medium"/>
            </a:endParaRPr>
          </a:p>
        </p:txBody>
      </p:sp>
      <p:sp>
        <p:nvSpPr>
          <p:cNvPr id="409" name="Google Shape;409;p60"/>
          <p:cNvSpPr txBox="1"/>
          <p:nvPr>
            <p:ph idx="1" type="body"/>
          </p:nvPr>
        </p:nvSpPr>
        <p:spPr>
          <a:xfrm>
            <a:off x="3276200" y="2108900"/>
            <a:ext cx="2721300" cy="57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solidFill>
                  <a:srgbClr val="11689B"/>
                </a:solidFill>
                <a:latin typeface="Montserrat Medium"/>
                <a:ea typeface="Montserrat Medium"/>
                <a:cs typeface="Montserrat Medium"/>
                <a:sym typeface="Montserrat Medium"/>
              </a:rPr>
              <a:t>Round 2</a:t>
            </a:r>
            <a:endParaRPr i="1">
              <a:solidFill>
                <a:srgbClr val="11689B"/>
              </a:solidFill>
              <a:latin typeface="Montserrat Medium"/>
              <a:ea typeface="Montserrat Medium"/>
              <a:cs typeface="Montserrat Medium"/>
              <a:sym typeface="Montserrat Medium"/>
            </a:endParaRPr>
          </a:p>
        </p:txBody>
      </p:sp>
      <p:sp>
        <p:nvSpPr>
          <p:cNvPr id="410" name="Google Shape;410;p60"/>
          <p:cNvSpPr txBox="1"/>
          <p:nvPr>
            <p:ph idx="1" type="body"/>
          </p:nvPr>
        </p:nvSpPr>
        <p:spPr>
          <a:xfrm>
            <a:off x="6324200" y="2108900"/>
            <a:ext cx="2721300" cy="57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a:solidFill>
                  <a:srgbClr val="11689B"/>
                </a:solidFill>
                <a:latin typeface="Montserrat Medium"/>
                <a:ea typeface="Montserrat Medium"/>
                <a:cs typeface="Montserrat Medium"/>
                <a:sym typeface="Montserrat Medium"/>
              </a:rPr>
              <a:t>Round 3</a:t>
            </a:r>
            <a:endParaRPr i="1">
              <a:solidFill>
                <a:srgbClr val="11689B"/>
              </a:solidFill>
              <a:latin typeface="Montserrat Medium"/>
              <a:ea typeface="Montserrat Medium"/>
              <a:cs typeface="Montserrat Medium"/>
              <a:sym typeface="Montserrat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1"/>
          <p:cNvSpPr txBox="1"/>
          <p:nvPr>
            <p:ph idx="1" type="body"/>
          </p:nvPr>
        </p:nvSpPr>
        <p:spPr>
          <a:xfrm>
            <a:off x="819900" y="1764459"/>
            <a:ext cx="7504200" cy="807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900">
                <a:solidFill>
                  <a:srgbClr val="11689B"/>
                </a:solidFill>
                <a:latin typeface="Montserrat Medium"/>
                <a:ea typeface="Montserrat Medium"/>
                <a:cs typeface="Montserrat Medium"/>
                <a:sym typeface="Montserrat Medium"/>
              </a:rPr>
              <a:t>RCV has </a:t>
            </a:r>
            <a:r>
              <a:rPr b="1" lang="en" sz="2900">
                <a:solidFill>
                  <a:srgbClr val="B7092D"/>
                </a:solidFill>
                <a:latin typeface="Montserrat"/>
                <a:ea typeface="Montserrat"/>
                <a:cs typeface="Montserrat"/>
                <a:sym typeface="Montserrat"/>
              </a:rPr>
              <a:t>other benefits</a:t>
            </a:r>
            <a:endParaRPr sz="2900">
              <a:solidFill>
                <a:srgbClr val="11689B"/>
              </a:solidFill>
              <a:latin typeface="Montserrat Medium"/>
              <a:ea typeface="Montserrat Medium"/>
              <a:cs typeface="Montserrat Medium"/>
              <a:sym typeface="Montserrat Medium"/>
            </a:endParaRPr>
          </a:p>
        </p:txBody>
      </p:sp>
      <p:pic>
        <p:nvPicPr>
          <p:cNvPr id="416" name="Google Shape;416;p61"/>
          <p:cNvPicPr preferRelativeResize="0"/>
          <p:nvPr/>
        </p:nvPicPr>
        <p:blipFill>
          <a:blip r:embed="rId3">
            <a:alphaModFix/>
          </a:blip>
          <a:stretch>
            <a:fillRect/>
          </a:stretch>
        </p:blipFill>
        <p:spPr>
          <a:xfrm>
            <a:off x="102875" y="134250"/>
            <a:ext cx="894700" cy="894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2"/>
          <p:cNvSpPr txBox="1"/>
          <p:nvPr/>
        </p:nvSpPr>
        <p:spPr>
          <a:xfrm>
            <a:off x="1372775" y="146425"/>
            <a:ext cx="6765300" cy="9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1689B"/>
                </a:solidFill>
                <a:latin typeface="Montserrat"/>
                <a:ea typeface="Montserrat"/>
                <a:cs typeface="Montserrat"/>
                <a:sym typeface="Montserrat"/>
              </a:rPr>
              <a:t>RCV Benefit: Campaign Civility</a:t>
            </a:r>
            <a:endParaRPr b="1" sz="2400">
              <a:solidFill>
                <a:srgbClr val="11689B"/>
              </a:solidFill>
              <a:latin typeface="Montserrat"/>
              <a:ea typeface="Montserrat"/>
              <a:cs typeface="Montserrat"/>
              <a:sym typeface="Montserrat"/>
            </a:endParaRPr>
          </a:p>
        </p:txBody>
      </p:sp>
      <p:sp>
        <p:nvSpPr>
          <p:cNvPr id="422" name="Google Shape;422;p62"/>
          <p:cNvSpPr txBox="1"/>
          <p:nvPr/>
        </p:nvSpPr>
        <p:spPr>
          <a:xfrm>
            <a:off x="2164350" y="983300"/>
            <a:ext cx="6765300" cy="18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11689B"/>
                </a:solidFill>
                <a:latin typeface="Montserrat"/>
                <a:ea typeface="Montserrat"/>
                <a:cs typeface="Montserrat"/>
                <a:sym typeface="Montserrat"/>
              </a:rPr>
              <a:t>“There was relatively little elbowing and attacking because every candidate wanted to be the </a:t>
            </a:r>
            <a:r>
              <a:rPr lang="en" sz="2200">
                <a:solidFill>
                  <a:srgbClr val="DA3745"/>
                </a:solidFill>
                <a:latin typeface="Montserrat"/>
                <a:ea typeface="Montserrat"/>
                <a:cs typeface="Montserrat"/>
                <a:sym typeface="Montserrat"/>
              </a:rPr>
              <a:t>second choice</a:t>
            </a:r>
            <a:r>
              <a:rPr lang="en" sz="2200">
                <a:solidFill>
                  <a:srgbClr val="11689B"/>
                </a:solidFill>
                <a:latin typeface="Montserrat"/>
                <a:ea typeface="Montserrat"/>
                <a:cs typeface="Montserrat"/>
                <a:sym typeface="Montserrat"/>
              </a:rPr>
              <a:t> of their opponents’ supporters.”</a:t>
            </a:r>
            <a:endParaRPr sz="2200">
              <a:solidFill>
                <a:srgbClr val="11689B"/>
              </a:solidFill>
              <a:latin typeface="Montserrat"/>
              <a:ea typeface="Montserrat"/>
              <a:cs typeface="Montserrat"/>
              <a:sym typeface="Montserrat"/>
            </a:endParaRPr>
          </a:p>
        </p:txBody>
      </p:sp>
      <p:pic>
        <p:nvPicPr>
          <p:cNvPr id="423" name="Google Shape;423;p62"/>
          <p:cNvPicPr preferRelativeResize="0"/>
          <p:nvPr/>
        </p:nvPicPr>
        <p:blipFill>
          <a:blip r:embed="rId3">
            <a:alphaModFix/>
          </a:blip>
          <a:stretch>
            <a:fillRect/>
          </a:stretch>
        </p:blipFill>
        <p:spPr>
          <a:xfrm>
            <a:off x="338450" y="1028950"/>
            <a:ext cx="1718925" cy="1718925"/>
          </a:xfrm>
          <a:prstGeom prst="rect">
            <a:avLst/>
          </a:prstGeom>
          <a:noFill/>
          <a:ln>
            <a:noFill/>
          </a:ln>
        </p:spPr>
      </p:pic>
      <p:sp>
        <p:nvSpPr>
          <p:cNvPr id="424" name="Google Shape;424;p62"/>
          <p:cNvSpPr txBox="1"/>
          <p:nvPr/>
        </p:nvSpPr>
        <p:spPr>
          <a:xfrm>
            <a:off x="199250" y="2785675"/>
            <a:ext cx="2621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Medium"/>
                <a:ea typeface="Montserrat Medium"/>
                <a:cs typeface="Montserrat Medium"/>
                <a:sym typeface="Montserrat Medium"/>
              </a:rPr>
              <a:t>Former Minneapolis Mayor </a:t>
            </a:r>
            <a:endParaRPr>
              <a:solidFill>
                <a:srgbClr val="11689B"/>
              </a:solidFill>
              <a:latin typeface="Montserrat Medium"/>
              <a:ea typeface="Montserrat Medium"/>
              <a:cs typeface="Montserrat Medium"/>
              <a:sym typeface="Montserrat Medium"/>
            </a:endParaRPr>
          </a:p>
          <a:p>
            <a:pPr indent="0" lvl="0" marL="0" rtl="0" algn="ctr">
              <a:spcBef>
                <a:spcPts val="0"/>
              </a:spcBef>
              <a:spcAft>
                <a:spcPts val="0"/>
              </a:spcAft>
              <a:buNone/>
            </a:pPr>
            <a:r>
              <a:rPr b="1" lang="en">
                <a:solidFill>
                  <a:srgbClr val="11689B"/>
                </a:solidFill>
                <a:latin typeface="Montserrat"/>
                <a:ea typeface="Montserrat"/>
                <a:cs typeface="Montserrat"/>
                <a:sym typeface="Montserrat"/>
              </a:rPr>
              <a:t>Betsy Hodges</a:t>
            </a:r>
            <a:endParaRPr b="1">
              <a:solidFill>
                <a:srgbClr val="11689B"/>
              </a:solidFill>
              <a:latin typeface="Montserrat"/>
              <a:ea typeface="Montserrat"/>
              <a:cs typeface="Montserrat"/>
              <a:sym typeface="Montserrat"/>
            </a:endParaRPr>
          </a:p>
        </p:txBody>
      </p:sp>
      <p:pic>
        <p:nvPicPr>
          <p:cNvPr id="425" name="Google Shape;425;p62"/>
          <p:cNvPicPr preferRelativeResize="0"/>
          <p:nvPr/>
        </p:nvPicPr>
        <p:blipFill>
          <a:blip r:embed="rId4">
            <a:alphaModFix/>
          </a:blip>
          <a:stretch>
            <a:fillRect/>
          </a:stretch>
        </p:blipFill>
        <p:spPr>
          <a:xfrm>
            <a:off x="102875" y="134250"/>
            <a:ext cx="894700" cy="894700"/>
          </a:xfrm>
          <a:prstGeom prst="rect">
            <a:avLst/>
          </a:prstGeom>
          <a:noFill/>
          <a:ln>
            <a:noFill/>
          </a:ln>
        </p:spPr>
      </p:pic>
      <p:pic>
        <p:nvPicPr>
          <p:cNvPr id="426" name="Google Shape;426;p62"/>
          <p:cNvPicPr preferRelativeResize="0"/>
          <p:nvPr/>
        </p:nvPicPr>
        <p:blipFill>
          <a:blip r:embed="rId5">
            <a:alphaModFix/>
          </a:blip>
          <a:stretch>
            <a:fillRect/>
          </a:stretch>
        </p:blipFill>
        <p:spPr>
          <a:xfrm>
            <a:off x="6285250" y="2196972"/>
            <a:ext cx="2256725" cy="2722082"/>
          </a:xfrm>
          <a:prstGeom prst="rect">
            <a:avLst/>
          </a:prstGeom>
          <a:noFill/>
          <a:ln>
            <a:noFill/>
          </a:ln>
        </p:spPr>
      </p:pic>
      <p:pic>
        <p:nvPicPr>
          <p:cNvPr id="427" name="Google Shape;427;p62"/>
          <p:cNvPicPr preferRelativeResize="0"/>
          <p:nvPr/>
        </p:nvPicPr>
        <p:blipFill>
          <a:blip r:embed="rId6">
            <a:alphaModFix/>
          </a:blip>
          <a:stretch>
            <a:fillRect/>
          </a:stretch>
        </p:blipFill>
        <p:spPr>
          <a:xfrm>
            <a:off x="3787050" y="2633277"/>
            <a:ext cx="2103224" cy="2206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1" name="Shape 431"/>
        <p:cNvGrpSpPr/>
        <p:nvPr/>
      </p:nvGrpSpPr>
      <p:grpSpPr>
        <a:xfrm>
          <a:off x="0" y="0"/>
          <a:ext cx="0" cy="0"/>
          <a:chOff x="0" y="0"/>
          <a:chExt cx="0" cy="0"/>
        </a:xfrm>
      </p:grpSpPr>
      <p:pic>
        <p:nvPicPr>
          <p:cNvPr id="432" name="Google Shape;432;p63"/>
          <p:cNvPicPr preferRelativeResize="0"/>
          <p:nvPr/>
        </p:nvPicPr>
        <p:blipFill>
          <a:blip r:embed="rId3">
            <a:alphaModFix/>
          </a:blip>
          <a:stretch>
            <a:fillRect/>
          </a:stretch>
        </p:blipFill>
        <p:spPr>
          <a:xfrm>
            <a:off x="5496340" y="1400351"/>
            <a:ext cx="2890734" cy="2980151"/>
          </a:xfrm>
          <a:prstGeom prst="rect">
            <a:avLst/>
          </a:prstGeom>
          <a:noFill/>
          <a:ln>
            <a:noFill/>
          </a:ln>
        </p:spPr>
      </p:pic>
      <p:pic>
        <p:nvPicPr>
          <p:cNvPr id="433" name="Google Shape;433;p63"/>
          <p:cNvPicPr preferRelativeResize="0"/>
          <p:nvPr/>
        </p:nvPicPr>
        <p:blipFill>
          <a:blip r:embed="rId4">
            <a:alphaModFix/>
          </a:blip>
          <a:stretch>
            <a:fillRect/>
          </a:stretch>
        </p:blipFill>
        <p:spPr>
          <a:xfrm>
            <a:off x="974518" y="2938663"/>
            <a:ext cx="1437450" cy="1441846"/>
          </a:xfrm>
          <a:prstGeom prst="rect">
            <a:avLst/>
          </a:prstGeom>
          <a:noFill/>
          <a:ln>
            <a:noFill/>
          </a:ln>
        </p:spPr>
      </p:pic>
      <p:sp>
        <p:nvSpPr>
          <p:cNvPr id="434" name="Google Shape;434;p63"/>
          <p:cNvSpPr txBox="1"/>
          <p:nvPr>
            <p:ph idx="4294967295" type="title"/>
          </p:nvPr>
        </p:nvSpPr>
        <p:spPr>
          <a:xfrm>
            <a:off x="311700" y="407944"/>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11689B"/>
                </a:solidFill>
                <a:latin typeface="Montserrat Medium"/>
                <a:ea typeface="Montserrat Medium"/>
                <a:cs typeface="Montserrat Medium"/>
                <a:sym typeface="Montserrat Medium"/>
              </a:rPr>
              <a:t>Campaigning under</a:t>
            </a:r>
            <a:r>
              <a:rPr b="1" lang="en" sz="2200">
                <a:solidFill>
                  <a:srgbClr val="11689B"/>
                </a:solidFill>
                <a:latin typeface="Montserrat"/>
                <a:ea typeface="Montserrat"/>
                <a:cs typeface="Montserrat"/>
                <a:sym typeface="Montserrat"/>
              </a:rPr>
              <a:t> </a:t>
            </a:r>
            <a:r>
              <a:rPr b="1" lang="en" sz="2200">
                <a:solidFill>
                  <a:srgbClr val="DA3745"/>
                </a:solidFill>
                <a:latin typeface="Montserrat"/>
                <a:ea typeface="Montserrat"/>
                <a:cs typeface="Montserrat"/>
                <a:sym typeface="Montserrat"/>
              </a:rPr>
              <a:t>Plurality</a:t>
            </a:r>
            <a:endParaRPr b="1">
              <a:latin typeface="Lato"/>
              <a:ea typeface="Lato"/>
              <a:cs typeface="Lato"/>
              <a:sym typeface="Lato"/>
            </a:endParaRPr>
          </a:p>
        </p:txBody>
      </p:sp>
      <p:pic>
        <p:nvPicPr>
          <p:cNvPr id="435" name="Google Shape;435;p63"/>
          <p:cNvPicPr preferRelativeResize="0"/>
          <p:nvPr/>
        </p:nvPicPr>
        <p:blipFill>
          <a:blip r:embed="rId5">
            <a:alphaModFix/>
          </a:blip>
          <a:stretch>
            <a:fillRect/>
          </a:stretch>
        </p:blipFill>
        <p:spPr>
          <a:xfrm>
            <a:off x="3386097" y="2724150"/>
            <a:ext cx="1878850" cy="1601825"/>
          </a:xfrm>
          <a:prstGeom prst="rect">
            <a:avLst/>
          </a:prstGeom>
          <a:noFill/>
          <a:ln>
            <a:noFill/>
          </a:ln>
        </p:spPr>
      </p:pic>
      <p:pic>
        <p:nvPicPr>
          <p:cNvPr id="436" name="Google Shape;436;p63"/>
          <p:cNvPicPr preferRelativeResize="0"/>
          <p:nvPr/>
        </p:nvPicPr>
        <p:blipFill>
          <a:blip r:embed="rId6">
            <a:alphaModFix/>
          </a:blip>
          <a:stretch>
            <a:fillRect/>
          </a:stretch>
        </p:blipFill>
        <p:spPr>
          <a:xfrm>
            <a:off x="974525" y="2938663"/>
            <a:ext cx="1437457" cy="1441850"/>
          </a:xfrm>
          <a:prstGeom prst="rect">
            <a:avLst/>
          </a:prstGeom>
          <a:noFill/>
          <a:ln>
            <a:noFill/>
          </a:ln>
        </p:spPr>
      </p:pic>
      <p:pic>
        <p:nvPicPr>
          <p:cNvPr id="437" name="Google Shape;437;p63"/>
          <p:cNvPicPr preferRelativeResize="0"/>
          <p:nvPr/>
        </p:nvPicPr>
        <p:blipFill>
          <a:blip r:embed="rId7">
            <a:alphaModFix/>
          </a:blip>
          <a:stretch>
            <a:fillRect/>
          </a:stretch>
        </p:blipFill>
        <p:spPr>
          <a:xfrm>
            <a:off x="102875" y="134250"/>
            <a:ext cx="894700" cy="894700"/>
          </a:xfrm>
          <a:prstGeom prst="rect">
            <a:avLst/>
          </a:prstGeom>
          <a:noFill/>
          <a:ln>
            <a:noFill/>
          </a:ln>
        </p:spPr>
      </p:pic>
      <p:sp>
        <p:nvSpPr>
          <p:cNvPr id="438" name="Google Shape;438;p63"/>
          <p:cNvSpPr txBox="1"/>
          <p:nvPr/>
        </p:nvSpPr>
        <p:spPr>
          <a:xfrm rot="-1506372">
            <a:off x="3260837" y="2930210"/>
            <a:ext cx="1069769" cy="4428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Vote For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3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64"/>
          <p:cNvPicPr preferRelativeResize="0"/>
          <p:nvPr/>
        </p:nvPicPr>
        <p:blipFill>
          <a:blip r:embed="rId3">
            <a:alphaModFix/>
          </a:blip>
          <a:stretch>
            <a:fillRect/>
          </a:stretch>
        </p:blipFill>
        <p:spPr>
          <a:xfrm>
            <a:off x="5496340" y="1400351"/>
            <a:ext cx="2890734" cy="2980151"/>
          </a:xfrm>
          <a:prstGeom prst="rect">
            <a:avLst/>
          </a:prstGeom>
          <a:noFill/>
          <a:ln>
            <a:noFill/>
          </a:ln>
        </p:spPr>
      </p:pic>
      <p:sp>
        <p:nvSpPr>
          <p:cNvPr id="444" name="Google Shape;444;p64"/>
          <p:cNvSpPr txBox="1"/>
          <p:nvPr>
            <p:ph idx="4294967295" type="title"/>
          </p:nvPr>
        </p:nvSpPr>
        <p:spPr>
          <a:xfrm>
            <a:off x="311700" y="399569"/>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11689B"/>
                </a:solidFill>
                <a:latin typeface="Montserrat Medium"/>
                <a:ea typeface="Montserrat Medium"/>
                <a:cs typeface="Montserrat Medium"/>
                <a:sym typeface="Montserrat Medium"/>
              </a:rPr>
              <a:t>Campaigning under</a:t>
            </a:r>
            <a:r>
              <a:rPr b="1" lang="en" sz="2200">
                <a:solidFill>
                  <a:srgbClr val="11689B"/>
                </a:solidFill>
                <a:latin typeface="Montserrat"/>
                <a:ea typeface="Montserrat"/>
                <a:cs typeface="Montserrat"/>
                <a:sym typeface="Montserrat"/>
              </a:rPr>
              <a:t> </a:t>
            </a:r>
            <a:r>
              <a:rPr b="1" lang="en" sz="2200">
                <a:solidFill>
                  <a:srgbClr val="DA3745"/>
                </a:solidFill>
                <a:latin typeface="Montserrat"/>
                <a:ea typeface="Montserrat"/>
                <a:cs typeface="Montserrat"/>
                <a:sym typeface="Montserrat"/>
              </a:rPr>
              <a:t>Ranked Choice</a:t>
            </a:r>
            <a:endParaRPr b="1">
              <a:latin typeface="Lato"/>
              <a:ea typeface="Lato"/>
              <a:cs typeface="Lato"/>
              <a:sym typeface="Lato"/>
            </a:endParaRPr>
          </a:p>
        </p:txBody>
      </p:sp>
      <p:pic>
        <p:nvPicPr>
          <p:cNvPr id="445" name="Google Shape;445;p64"/>
          <p:cNvPicPr preferRelativeResize="0"/>
          <p:nvPr/>
        </p:nvPicPr>
        <p:blipFill>
          <a:blip r:embed="rId4">
            <a:alphaModFix/>
          </a:blip>
          <a:stretch>
            <a:fillRect/>
          </a:stretch>
        </p:blipFill>
        <p:spPr>
          <a:xfrm>
            <a:off x="6121400" y="2907875"/>
            <a:ext cx="1437457" cy="1441850"/>
          </a:xfrm>
          <a:prstGeom prst="rect">
            <a:avLst/>
          </a:prstGeom>
          <a:noFill/>
          <a:ln>
            <a:noFill/>
          </a:ln>
        </p:spPr>
      </p:pic>
      <p:pic>
        <p:nvPicPr>
          <p:cNvPr id="446" name="Google Shape;446;p64"/>
          <p:cNvPicPr preferRelativeResize="0"/>
          <p:nvPr/>
        </p:nvPicPr>
        <p:blipFill>
          <a:blip r:embed="rId5">
            <a:alphaModFix/>
          </a:blip>
          <a:stretch>
            <a:fillRect/>
          </a:stretch>
        </p:blipFill>
        <p:spPr>
          <a:xfrm>
            <a:off x="3386097" y="2724150"/>
            <a:ext cx="1878850" cy="1601825"/>
          </a:xfrm>
          <a:prstGeom prst="rect">
            <a:avLst/>
          </a:prstGeom>
          <a:noFill/>
          <a:ln>
            <a:noFill/>
          </a:ln>
        </p:spPr>
      </p:pic>
      <p:pic>
        <p:nvPicPr>
          <p:cNvPr id="447" name="Google Shape;447;p64"/>
          <p:cNvPicPr preferRelativeResize="0"/>
          <p:nvPr/>
        </p:nvPicPr>
        <p:blipFill>
          <a:blip r:embed="rId6">
            <a:alphaModFix/>
          </a:blip>
          <a:stretch>
            <a:fillRect/>
          </a:stretch>
        </p:blipFill>
        <p:spPr>
          <a:xfrm>
            <a:off x="102875" y="134250"/>
            <a:ext cx="894700" cy="894700"/>
          </a:xfrm>
          <a:prstGeom prst="rect">
            <a:avLst/>
          </a:prstGeom>
          <a:noFill/>
          <a:ln>
            <a:noFill/>
          </a:ln>
        </p:spPr>
      </p:pic>
      <p:pic>
        <p:nvPicPr>
          <p:cNvPr id="448" name="Google Shape;448;p64"/>
          <p:cNvPicPr preferRelativeResize="0"/>
          <p:nvPr/>
        </p:nvPicPr>
        <p:blipFill>
          <a:blip r:embed="rId4">
            <a:alphaModFix/>
          </a:blip>
          <a:stretch>
            <a:fillRect/>
          </a:stretch>
        </p:blipFill>
        <p:spPr>
          <a:xfrm>
            <a:off x="974525" y="2938663"/>
            <a:ext cx="1437457" cy="144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5"/>
          <p:cNvSpPr txBox="1"/>
          <p:nvPr>
            <p:ph idx="1" type="body"/>
          </p:nvPr>
        </p:nvSpPr>
        <p:spPr>
          <a:xfrm>
            <a:off x="1616975" y="1388475"/>
            <a:ext cx="6954000" cy="33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DA3745"/>
                </a:solidFill>
                <a:latin typeface="Montserrat"/>
                <a:ea typeface="Montserrat"/>
                <a:cs typeface="Montserrat"/>
                <a:sym typeface="Montserrat"/>
              </a:rPr>
              <a:t>Eliminates</a:t>
            </a:r>
            <a:r>
              <a:rPr lang="en" sz="2400">
                <a:solidFill>
                  <a:srgbClr val="000000"/>
                </a:solidFill>
                <a:latin typeface="Montserrat Medium"/>
                <a:ea typeface="Montserrat Medium"/>
                <a:cs typeface="Montserrat Medium"/>
                <a:sym typeface="Montserrat Medium"/>
              </a:rPr>
              <a:t> </a:t>
            </a:r>
            <a:r>
              <a:rPr lang="en" sz="2400">
                <a:solidFill>
                  <a:srgbClr val="11689B"/>
                </a:solidFill>
                <a:latin typeface="Montserrat Medium"/>
                <a:ea typeface="Montserrat Medium"/>
                <a:cs typeface="Montserrat Medium"/>
                <a:sym typeface="Montserrat Medium"/>
              </a:rPr>
              <a:t>spoilers and vote-splitting.</a:t>
            </a:r>
            <a:endParaRPr sz="2400">
              <a:solidFill>
                <a:srgbClr val="11689B"/>
              </a:solidFill>
              <a:latin typeface="Montserrat Medium"/>
              <a:ea typeface="Montserrat Medium"/>
              <a:cs typeface="Montserrat Medium"/>
              <a:sym typeface="Montserrat Medium"/>
            </a:endParaRPr>
          </a:p>
          <a:p>
            <a:pPr indent="0" lvl="0" marL="0" rtl="0" algn="l">
              <a:spcBef>
                <a:spcPts val="1600"/>
              </a:spcBef>
              <a:spcAft>
                <a:spcPts val="0"/>
              </a:spcAft>
              <a:buClr>
                <a:schemeClr val="dk1"/>
              </a:buClr>
              <a:buSzPts val="1100"/>
              <a:buFont typeface="Arial"/>
              <a:buNone/>
            </a:pPr>
            <a:r>
              <a:rPr b="1" lang="en" sz="2400">
                <a:solidFill>
                  <a:srgbClr val="DA3745"/>
                </a:solidFill>
                <a:latin typeface="Montserrat"/>
                <a:ea typeface="Montserrat"/>
                <a:cs typeface="Montserrat"/>
                <a:sym typeface="Montserrat"/>
              </a:rPr>
              <a:t>Ensures Majority </a:t>
            </a:r>
            <a:r>
              <a:rPr lang="en" sz="2400">
                <a:solidFill>
                  <a:srgbClr val="11689B"/>
                </a:solidFill>
                <a:latin typeface="Montserrat Medium"/>
                <a:ea typeface="Montserrat Medium"/>
                <a:cs typeface="Montserrat Medium"/>
                <a:sym typeface="Montserrat Medium"/>
              </a:rPr>
              <a:t>support</a:t>
            </a:r>
            <a:endParaRPr b="1" sz="2400">
              <a:solidFill>
                <a:srgbClr val="DA3745"/>
              </a:solidFill>
              <a:latin typeface="Montserrat"/>
              <a:ea typeface="Montserrat"/>
              <a:cs typeface="Montserrat"/>
              <a:sym typeface="Montserrat"/>
            </a:endParaRPr>
          </a:p>
          <a:p>
            <a:pPr indent="0" lvl="0" marL="0" rtl="0" algn="l">
              <a:spcBef>
                <a:spcPts val="1600"/>
              </a:spcBef>
              <a:spcAft>
                <a:spcPts val="0"/>
              </a:spcAft>
              <a:buNone/>
            </a:pPr>
            <a:r>
              <a:rPr b="1" lang="en" sz="2400">
                <a:solidFill>
                  <a:srgbClr val="DA3745"/>
                </a:solidFill>
                <a:latin typeface="Montserrat"/>
                <a:ea typeface="Montserrat"/>
                <a:cs typeface="Montserrat"/>
                <a:sym typeface="Montserrat"/>
              </a:rPr>
              <a:t>Changes </a:t>
            </a:r>
            <a:r>
              <a:rPr lang="en" sz="2400">
                <a:solidFill>
                  <a:srgbClr val="11689B"/>
                </a:solidFill>
                <a:latin typeface="Montserrat Medium"/>
                <a:ea typeface="Montserrat Medium"/>
                <a:cs typeface="Montserrat Medium"/>
                <a:sym typeface="Montserrat Medium"/>
              </a:rPr>
              <a:t>the tone of our elections</a:t>
            </a:r>
            <a:endParaRPr sz="2400">
              <a:solidFill>
                <a:srgbClr val="11689B"/>
              </a:solidFill>
              <a:latin typeface="Montserrat Medium"/>
              <a:ea typeface="Montserrat Medium"/>
              <a:cs typeface="Montserrat Medium"/>
              <a:sym typeface="Montserrat Medium"/>
            </a:endParaRPr>
          </a:p>
          <a:p>
            <a:pPr indent="0" lvl="0" marL="0" rtl="0" algn="l">
              <a:spcBef>
                <a:spcPts val="1600"/>
              </a:spcBef>
              <a:spcAft>
                <a:spcPts val="0"/>
              </a:spcAft>
              <a:buNone/>
            </a:pPr>
            <a:r>
              <a:t/>
            </a:r>
            <a:endParaRPr sz="2400">
              <a:solidFill>
                <a:srgbClr val="11689B"/>
              </a:solidFill>
              <a:latin typeface="Montserrat Medium"/>
              <a:ea typeface="Montserrat Medium"/>
              <a:cs typeface="Montserrat Medium"/>
              <a:sym typeface="Montserrat Medium"/>
            </a:endParaRPr>
          </a:p>
          <a:p>
            <a:pPr indent="0" lvl="0" marL="0" rtl="0" algn="l">
              <a:spcBef>
                <a:spcPts val="1600"/>
              </a:spcBef>
              <a:spcAft>
                <a:spcPts val="0"/>
              </a:spcAft>
              <a:buClr>
                <a:schemeClr val="dk1"/>
              </a:buClr>
              <a:buSzPts val="1100"/>
              <a:buFont typeface="Arial"/>
              <a:buNone/>
            </a:pPr>
            <a:r>
              <a:rPr b="1" lang="en" sz="2400">
                <a:solidFill>
                  <a:srgbClr val="11689B"/>
                </a:solidFill>
                <a:latin typeface="Montserrat"/>
                <a:ea typeface="Montserrat"/>
                <a:cs typeface="Montserrat"/>
                <a:sym typeface="Montserrat"/>
              </a:rPr>
              <a:t>Will transform politics in Delaware.</a:t>
            </a:r>
            <a:endParaRPr b="1" sz="2400">
              <a:solidFill>
                <a:srgbClr val="11689B"/>
              </a:solidFill>
              <a:latin typeface="Montserrat"/>
              <a:ea typeface="Montserrat"/>
              <a:cs typeface="Montserrat"/>
              <a:sym typeface="Montserrat"/>
            </a:endParaRPr>
          </a:p>
          <a:p>
            <a:pPr indent="0" lvl="0" marL="0" rtl="0" algn="l">
              <a:spcBef>
                <a:spcPts val="1600"/>
              </a:spcBef>
              <a:spcAft>
                <a:spcPts val="0"/>
              </a:spcAft>
              <a:buNone/>
            </a:pPr>
            <a:r>
              <a:t/>
            </a:r>
            <a:endParaRPr sz="2400">
              <a:solidFill>
                <a:srgbClr val="11689B"/>
              </a:solidFill>
              <a:latin typeface="Montserrat Medium"/>
              <a:ea typeface="Montserrat Medium"/>
              <a:cs typeface="Montserrat Medium"/>
              <a:sym typeface="Montserrat Medium"/>
            </a:endParaRPr>
          </a:p>
          <a:p>
            <a:pPr indent="0" lvl="0" marL="0" rtl="0" algn="l">
              <a:spcBef>
                <a:spcPts val="1600"/>
              </a:spcBef>
              <a:spcAft>
                <a:spcPts val="1600"/>
              </a:spcAft>
              <a:buNone/>
            </a:pPr>
            <a:r>
              <a:t/>
            </a:r>
            <a:endParaRPr b="1" sz="2400">
              <a:solidFill>
                <a:srgbClr val="11689B"/>
              </a:solidFill>
              <a:latin typeface="Montserrat"/>
              <a:ea typeface="Montserrat"/>
              <a:cs typeface="Montserrat"/>
              <a:sym typeface="Montserrat"/>
            </a:endParaRPr>
          </a:p>
        </p:txBody>
      </p:sp>
      <p:sp>
        <p:nvSpPr>
          <p:cNvPr id="454" name="Google Shape;454;p65"/>
          <p:cNvSpPr txBox="1"/>
          <p:nvPr>
            <p:ph type="title"/>
          </p:nvPr>
        </p:nvSpPr>
        <p:spPr>
          <a:xfrm>
            <a:off x="311700" y="399164"/>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11689B"/>
                </a:solidFill>
                <a:latin typeface="Montserrat"/>
                <a:ea typeface="Montserrat"/>
                <a:cs typeface="Montserrat"/>
                <a:sym typeface="Montserrat"/>
              </a:rPr>
              <a:t>RCV is a real, practical </a:t>
            </a:r>
            <a:r>
              <a:rPr b="1" lang="en" sz="2400">
                <a:solidFill>
                  <a:srgbClr val="DA3745"/>
                </a:solidFill>
                <a:latin typeface="Montserrat"/>
                <a:ea typeface="Montserrat"/>
                <a:cs typeface="Montserrat"/>
                <a:sym typeface="Montserrat"/>
              </a:rPr>
              <a:t>solution.</a:t>
            </a:r>
            <a:endParaRPr b="1" sz="2400">
              <a:solidFill>
                <a:srgbClr val="DA3745"/>
              </a:solidFill>
              <a:latin typeface="Montserrat"/>
              <a:ea typeface="Montserrat"/>
              <a:cs typeface="Montserrat"/>
              <a:sym typeface="Montserrat"/>
            </a:endParaRPr>
          </a:p>
        </p:txBody>
      </p:sp>
      <p:pic>
        <p:nvPicPr>
          <p:cNvPr id="455" name="Google Shape;455;p65"/>
          <p:cNvPicPr preferRelativeResize="0"/>
          <p:nvPr/>
        </p:nvPicPr>
        <p:blipFill>
          <a:blip r:embed="rId3">
            <a:alphaModFix/>
          </a:blip>
          <a:stretch>
            <a:fillRect/>
          </a:stretch>
        </p:blipFill>
        <p:spPr>
          <a:xfrm>
            <a:off x="102875" y="134250"/>
            <a:ext cx="894700" cy="89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0" st="0"/>
                                            </p:txEl>
                                          </p:spTgt>
                                        </p:tgtEl>
                                        <p:attrNameLst>
                                          <p:attrName>style.visibility</p:attrName>
                                        </p:attrNameLst>
                                      </p:cBhvr>
                                      <p:to>
                                        <p:strVal val="visible"/>
                                      </p:to>
                                    </p:set>
                                    <p:animEffect filter="fade" transition="in">
                                      <p:cBhvr>
                                        <p:cTn dur="1000"/>
                                        <p:tgtEl>
                                          <p:spTgt spid="4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1" st="1"/>
                                            </p:txEl>
                                          </p:spTgt>
                                        </p:tgtEl>
                                        <p:attrNameLst>
                                          <p:attrName>style.visibility</p:attrName>
                                        </p:attrNameLst>
                                      </p:cBhvr>
                                      <p:to>
                                        <p:strVal val="visible"/>
                                      </p:to>
                                    </p:set>
                                    <p:animEffect filter="fade" transition="in">
                                      <p:cBhvr>
                                        <p:cTn dur="1000"/>
                                        <p:tgtEl>
                                          <p:spTgt spid="4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2" st="2"/>
                                            </p:txEl>
                                          </p:spTgt>
                                        </p:tgtEl>
                                        <p:attrNameLst>
                                          <p:attrName>style.visibility</p:attrName>
                                        </p:attrNameLst>
                                      </p:cBhvr>
                                      <p:to>
                                        <p:strVal val="visible"/>
                                      </p:to>
                                    </p:set>
                                    <p:animEffect filter="fade" transition="in">
                                      <p:cBhvr>
                                        <p:cTn dur="1000"/>
                                        <p:tgtEl>
                                          <p:spTgt spid="4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3" st="3"/>
                                            </p:txEl>
                                          </p:spTgt>
                                        </p:tgtEl>
                                        <p:attrNameLst>
                                          <p:attrName>style.visibility</p:attrName>
                                        </p:attrNameLst>
                                      </p:cBhvr>
                                      <p:to>
                                        <p:strVal val="visible"/>
                                      </p:to>
                                    </p:set>
                                    <p:animEffect filter="fade" transition="in">
                                      <p:cBhvr>
                                        <p:cTn dur="1000"/>
                                        <p:tgtEl>
                                          <p:spTgt spid="4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4" st="4"/>
                                            </p:txEl>
                                          </p:spTgt>
                                        </p:tgtEl>
                                        <p:attrNameLst>
                                          <p:attrName>style.visibility</p:attrName>
                                        </p:attrNameLst>
                                      </p:cBhvr>
                                      <p:to>
                                        <p:strVal val="visible"/>
                                      </p:to>
                                    </p:set>
                                    <p:animEffect filter="fade" transition="in">
                                      <p:cBhvr>
                                        <p:cTn dur="1000"/>
                                        <p:tgtEl>
                                          <p:spTgt spid="4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5" st="5"/>
                                            </p:txEl>
                                          </p:spTgt>
                                        </p:tgtEl>
                                        <p:attrNameLst>
                                          <p:attrName>style.visibility</p:attrName>
                                        </p:attrNameLst>
                                      </p:cBhvr>
                                      <p:to>
                                        <p:strVal val="visible"/>
                                      </p:to>
                                    </p:set>
                                    <p:animEffect filter="fade" transition="in">
                                      <p:cBhvr>
                                        <p:cTn dur="1000"/>
                                        <p:tgtEl>
                                          <p:spTgt spid="4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xEl>
                                              <p:pRg end="6" st="6"/>
                                            </p:txEl>
                                          </p:spTgt>
                                        </p:tgtEl>
                                        <p:attrNameLst>
                                          <p:attrName>style.visibility</p:attrName>
                                        </p:attrNameLst>
                                      </p:cBhvr>
                                      <p:to>
                                        <p:strVal val="visible"/>
                                      </p:to>
                                    </p:set>
                                    <p:animEffect filter="fade" transition="in">
                                      <p:cBhvr>
                                        <p:cTn dur="1000"/>
                                        <p:tgtEl>
                                          <p:spTgt spid="45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9"/>
          <p:cNvSpPr txBox="1"/>
          <p:nvPr>
            <p:ph type="title"/>
          </p:nvPr>
        </p:nvSpPr>
        <p:spPr>
          <a:xfrm>
            <a:off x="311700" y="166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DA3745"/>
                </a:solidFill>
                <a:latin typeface="Montserrat"/>
                <a:ea typeface="Montserrat"/>
                <a:cs typeface="Montserrat"/>
                <a:sym typeface="Montserrat"/>
              </a:rPr>
              <a:t>Is this Democracy?</a:t>
            </a:r>
            <a:endParaRPr b="1" sz="2400">
              <a:solidFill>
                <a:srgbClr val="DA3745"/>
              </a:solidFill>
              <a:latin typeface="Montserrat"/>
              <a:ea typeface="Montserrat"/>
              <a:cs typeface="Montserrat"/>
              <a:sym typeface="Montserrat"/>
            </a:endParaRPr>
          </a:p>
          <a:p>
            <a:pPr indent="0" lvl="0" marL="0" rtl="0" algn="l">
              <a:spcBef>
                <a:spcPts val="0"/>
              </a:spcBef>
              <a:spcAft>
                <a:spcPts val="0"/>
              </a:spcAft>
              <a:buNone/>
            </a:pPr>
            <a:r>
              <a:t/>
            </a:r>
            <a:endParaRPr/>
          </a:p>
        </p:txBody>
      </p:sp>
      <p:pic>
        <p:nvPicPr>
          <p:cNvPr id="159" name="Google Shape;159;p39"/>
          <p:cNvPicPr preferRelativeResize="0"/>
          <p:nvPr/>
        </p:nvPicPr>
        <p:blipFill>
          <a:blip r:embed="rId3">
            <a:alphaModFix/>
          </a:blip>
          <a:stretch>
            <a:fillRect/>
          </a:stretch>
        </p:blipFill>
        <p:spPr>
          <a:xfrm>
            <a:off x="3239762" y="3589350"/>
            <a:ext cx="5571445" cy="1325925"/>
          </a:xfrm>
          <a:prstGeom prst="rect">
            <a:avLst/>
          </a:prstGeom>
          <a:noFill/>
          <a:ln>
            <a:noFill/>
          </a:ln>
        </p:spPr>
      </p:pic>
      <p:pic>
        <p:nvPicPr>
          <p:cNvPr id="160" name="Google Shape;160;p39"/>
          <p:cNvPicPr preferRelativeResize="0"/>
          <p:nvPr/>
        </p:nvPicPr>
        <p:blipFill>
          <a:blip r:embed="rId4">
            <a:alphaModFix/>
          </a:blip>
          <a:stretch>
            <a:fillRect/>
          </a:stretch>
        </p:blipFill>
        <p:spPr>
          <a:xfrm>
            <a:off x="3239800" y="739396"/>
            <a:ext cx="6044601" cy="1325925"/>
          </a:xfrm>
          <a:prstGeom prst="rect">
            <a:avLst/>
          </a:prstGeom>
          <a:noFill/>
          <a:ln>
            <a:noFill/>
          </a:ln>
        </p:spPr>
      </p:pic>
      <p:pic>
        <p:nvPicPr>
          <p:cNvPr id="161" name="Google Shape;161;p39"/>
          <p:cNvPicPr preferRelativeResize="0"/>
          <p:nvPr/>
        </p:nvPicPr>
        <p:blipFill>
          <a:blip r:embed="rId5">
            <a:alphaModFix/>
          </a:blip>
          <a:stretch>
            <a:fillRect/>
          </a:stretch>
        </p:blipFill>
        <p:spPr>
          <a:xfrm>
            <a:off x="3239800" y="2164377"/>
            <a:ext cx="5571383" cy="1325925"/>
          </a:xfrm>
          <a:prstGeom prst="rect">
            <a:avLst/>
          </a:prstGeom>
          <a:noFill/>
          <a:ln>
            <a:noFill/>
          </a:ln>
        </p:spPr>
      </p:pic>
      <p:sp>
        <p:nvSpPr>
          <p:cNvPr id="162" name="Google Shape;162;p39"/>
          <p:cNvSpPr txBox="1"/>
          <p:nvPr/>
        </p:nvSpPr>
        <p:spPr>
          <a:xfrm>
            <a:off x="3751775" y="739400"/>
            <a:ext cx="820200" cy="375600"/>
          </a:xfrm>
          <a:prstGeom prst="rect">
            <a:avLst/>
          </a:prstGeom>
          <a:solidFill>
            <a:srgbClr val="0D3D6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lt1"/>
                </a:solidFill>
                <a:latin typeface="Lato"/>
                <a:ea typeface="Lato"/>
                <a:cs typeface="Lato"/>
                <a:sym typeface="Lato"/>
              </a:rPr>
              <a:t>24%</a:t>
            </a:r>
            <a:endParaRPr b="1" sz="1900">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6"/>
          <p:cNvSpPr txBox="1"/>
          <p:nvPr/>
        </p:nvSpPr>
        <p:spPr>
          <a:xfrm>
            <a:off x="1372775" y="146425"/>
            <a:ext cx="7722600" cy="9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RCV Benefit: New and Diverse Voices</a:t>
            </a:r>
            <a:endParaRPr sz="2400">
              <a:solidFill>
                <a:srgbClr val="11689B"/>
              </a:solidFill>
              <a:latin typeface="Montserrat Medium"/>
              <a:ea typeface="Montserrat Medium"/>
              <a:cs typeface="Montserrat Medium"/>
              <a:sym typeface="Montserrat Medium"/>
            </a:endParaRPr>
          </a:p>
        </p:txBody>
      </p:sp>
      <p:pic>
        <p:nvPicPr>
          <p:cNvPr id="461" name="Google Shape;461;p66"/>
          <p:cNvPicPr preferRelativeResize="0"/>
          <p:nvPr/>
        </p:nvPicPr>
        <p:blipFill>
          <a:blip r:embed="rId3">
            <a:alphaModFix/>
          </a:blip>
          <a:stretch>
            <a:fillRect/>
          </a:stretch>
        </p:blipFill>
        <p:spPr>
          <a:xfrm>
            <a:off x="1713188" y="939875"/>
            <a:ext cx="6471977" cy="3118400"/>
          </a:xfrm>
          <a:prstGeom prst="rect">
            <a:avLst/>
          </a:prstGeom>
          <a:noFill/>
          <a:ln>
            <a:noFill/>
          </a:ln>
        </p:spPr>
      </p:pic>
      <p:sp>
        <p:nvSpPr>
          <p:cNvPr id="462" name="Google Shape;462;p66"/>
          <p:cNvSpPr txBox="1"/>
          <p:nvPr/>
        </p:nvSpPr>
        <p:spPr>
          <a:xfrm>
            <a:off x="2485788" y="4058275"/>
            <a:ext cx="25083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ontserrat Medium"/>
                <a:ea typeface="Montserrat Medium"/>
                <a:cs typeface="Montserrat Medium"/>
                <a:sym typeface="Montserrat Medium"/>
              </a:rPr>
              <a:t>Cities that adopted RCV</a:t>
            </a:r>
            <a:endParaRPr sz="1200">
              <a:latin typeface="Montserrat Medium"/>
              <a:ea typeface="Montserrat Medium"/>
              <a:cs typeface="Montserrat Medium"/>
              <a:sym typeface="Montserrat Medium"/>
            </a:endParaRPr>
          </a:p>
        </p:txBody>
      </p:sp>
      <p:sp>
        <p:nvSpPr>
          <p:cNvPr id="463" name="Google Shape;463;p66"/>
          <p:cNvSpPr txBox="1"/>
          <p:nvPr/>
        </p:nvSpPr>
        <p:spPr>
          <a:xfrm>
            <a:off x="5245013" y="4058275"/>
            <a:ext cx="25557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ontserrat Medium"/>
                <a:ea typeface="Montserrat Medium"/>
                <a:cs typeface="Montserrat Medium"/>
                <a:sym typeface="Montserrat Medium"/>
              </a:rPr>
              <a:t>Cities that did not adopt RCV</a:t>
            </a:r>
            <a:endParaRPr sz="1200">
              <a:latin typeface="Montserrat Medium"/>
              <a:ea typeface="Montserrat Medium"/>
              <a:cs typeface="Montserrat Medium"/>
              <a:sym typeface="Montserrat Medium"/>
            </a:endParaRPr>
          </a:p>
        </p:txBody>
      </p:sp>
      <p:sp>
        <p:nvSpPr>
          <p:cNvPr id="464" name="Google Shape;464;p66"/>
          <p:cNvSpPr txBox="1"/>
          <p:nvPr/>
        </p:nvSpPr>
        <p:spPr>
          <a:xfrm>
            <a:off x="3613575" y="4543475"/>
            <a:ext cx="3468000" cy="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ontserrat Medium"/>
                <a:ea typeface="Montserrat Medium"/>
                <a:cs typeface="Montserrat Medium"/>
                <a:sym typeface="Montserrat Medium"/>
              </a:rPr>
              <a:t>Before RCV			After RCV</a:t>
            </a:r>
            <a:endParaRPr sz="1200">
              <a:latin typeface="Montserrat Medium"/>
              <a:ea typeface="Montserrat Medium"/>
              <a:cs typeface="Montserrat Medium"/>
              <a:sym typeface="Montserrat Medium"/>
            </a:endParaRPr>
          </a:p>
        </p:txBody>
      </p:sp>
      <p:sp>
        <p:nvSpPr>
          <p:cNvPr id="465" name="Google Shape;465;p66"/>
          <p:cNvSpPr/>
          <p:nvPr/>
        </p:nvSpPr>
        <p:spPr>
          <a:xfrm>
            <a:off x="3351175" y="4645625"/>
            <a:ext cx="299400" cy="207300"/>
          </a:xfrm>
          <a:prstGeom prst="rect">
            <a:avLst/>
          </a:prstGeom>
          <a:solidFill>
            <a:srgbClr val="5400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6"/>
          <p:cNvSpPr/>
          <p:nvPr/>
        </p:nvSpPr>
        <p:spPr>
          <a:xfrm>
            <a:off x="5178425" y="4645625"/>
            <a:ext cx="299400" cy="2073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6"/>
          <p:cNvSpPr txBox="1"/>
          <p:nvPr/>
        </p:nvSpPr>
        <p:spPr>
          <a:xfrm rot="-5400000">
            <a:off x="622025" y="2261200"/>
            <a:ext cx="2465100" cy="57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ontserrat Medium"/>
                <a:ea typeface="Montserrat Medium"/>
                <a:cs typeface="Montserrat Medium"/>
                <a:sym typeface="Montserrat Medium"/>
              </a:rPr>
              <a:t>Percentage People of Color</a:t>
            </a:r>
            <a:endParaRPr sz="1200">
              <a:latin typeface="Montserrat Medium"/>
              <a:ea typeface="Montserrat Medium"/>
              <a:cs typeface="Montserrat Medium"/>
              <a:sym typeface="Montserrat Medium"/>
            </a:endParaRPr>
          </a:p>
          <a:p>
            <a:pPr indent="0" lvl="0" marL="0" rtl="0" algn="ctr">
              <a:spcBef>
                <a:spcPts val="0"/>
              </a:spcBef>
              <a:spcAft>
                <a:spcPts val="0"/>
              </a:spcAft>
              <a:buNone/>
            </a:pPr>
            <a:r>
              <a:rPr lang="en" sz="1200">
                <a:latin typeface="Montserrat Medium"/>
                <a:ea typeface="Montserrat Medium"/>
                <a:cs typeface="Montserrat Medium"/>
                <a:sym typeface="Montserrat Medium"/>
              </a:rPr>
              <a:t> Winning Office</a:t>
            </a:r>
            <a:endParaRPr sz="1200">
              <a:latin typeface="Montserrat Medium"/>
              <a:ea typeface="Montserrat Medium"/>
              <a:cs typeface="Montserrat Medium"/>
              <a:sym typeface="Montserrat Medium"/>
            </a:endParaRPr>
          </a:p>
        </p:txBody>
      </p:sp>
      <p:pic>
        <p:nvPicPr>
          <p:cNvPr id="468" name="Google Shape;468;p66"/>
          <p:cNvPicPr preferRelativeResize="0"/>
          <p:nvPr/>
        </p:nvPicPr>
        <p:blipFill>
          <a:blip r:embed="rId4">
            <a:alphaModFix/>
          </a:blip>
          <a:stretch>
            <a:fillRect/>
          </a:stretch>
        </p:blipFill>
        <p:spPr>
          <a:xfrm>
            <a:off x="102875" y="134250"/>
            <a:ext cx="894700" cy="894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7"/>
          <p:cNvSpPr txBox="1"/>
          <p:nvPr/>
        </p:nvSpPr>
        <p:spPr>
          <a:xfrm>
            <a:off x="1372775" y="146425"/>
            <a:ext cx="6765300" cy="9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RCV Benefit: New and Diverse Voices</a:t>
            </a:r>
            <a:endParaRPr sz="2400">
              <a:solidFill>
                <a:srgbClr val="11689B"/>
              </a:solidFill>
              <a:latin typeface="Montserrat Medium"/>
              <a:ea typeface="Montserrat Medium"/>
              <a:cs typeface="Montserrat Medium"/>
              <a:sym typeface="Montserrat Medium"/>
            </a:endParaRPr>
          </a:p>
        </p:txBody>
      </p:sp>
      <p:grpSp>
        <p:nvGrpSpPr>
          <p:cNvPr id="474" name="Google Shape;474;p67"/>
          <p:cNvGrpSpPr/>
          <p:nvPr/>
        </p:nvGrpSpPr>
        <p:grpSpPr>
          <a:xfrm>
            <a:off x="1531200" y="1616950"/>
            <a:ext cx="6448450" cy="3060275"/>
            <a:chOff x="1531200" y="1187725"/>
            <a:chExt cx="6448450" cy="3060275"/>
          </a:xfrm>
        </p:grpSpPr>
        <p:pic>
          <p:nvPicPr>
            <p:cNvPr id="475" name="Google Shape;475;p67"/>
            <p:cNvPicPr preferRelativeResize="0"/>
            <p:nvPr/>
          </p:nvPicPr>
          <p:blipFill>
            <a:blip r:embed="rId3">
              <a:alphaModFix/>
            </a:blip>
            <a:stretch>
              <a:fillRect/>
            </a:stretch>
          </p:blipFill>
          <p:spPr>
            <a:xfrm>
              <a:off x="1531200" y="1187725"/>
              <a:ext cx="6448450" cy="3060275"/>
            </a:xfrm>
            <a:prstGeom prst="rect">
              <a:avLst/>
            </a:prstGeom>
            <a:noFill/>
            <a:ln>
              <a:noFill/>
            </a:ln>
          </p:spPr>
        </p:pic>
        <p:sp>
          <p:nvSpPr>
            <p:cNvPr id="476" name="Google Shape;476;p67"/>
            <p:cNvSpPr txBox="1"/>
            <p:nvPr/>
          </p:nvSpPr>
          <p:spPr>
            <a:xfrm>
              <a:off x="2545850" y="2804875"/>
              <a:ext cx="828900" cy="49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Montserrat Medium"/>
                  <a:ea typeface="Montserrat Medium"/>
                  <a:cs typeface="Montserrat Medium"/>
                  <a:sym typeface="Montserrat Medium"/>
                </a:rPr>
                <a:t>Men</a:t>
              </a:r>
              <a:endParaRPr sz="1800">
                <a:solidFill>
                  <a:srgbClr val="FFFFFF"/>
                </a:solidFill>
                <a:latin typeface="Montserrat Medium"/>
                <a:ea typeface="Montserrat Medium"/>
                <a:cs typeface="Montserrat Medium"/>
                <a:sym typeface="Montserrat Medium"/>
              </a:endParaRPr>
            </a:p>
          </p:txBody>
        </p:sp>
        <p:sp>
          <p:nvSpPr>
            <p:cNvPr id="477" name="Google Shape;477;p67"/>
            <p:cNvSpPr txBox="1"/>
            <p:nvPr/>
          </p:nvSpPr>
          <p:spPr>
            <a:xfrm>
              <a:off x="3278450" y="2245100"/>
              <a:ext cx="11694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Montserrat Medium"/>
                  <a:ea typeface="Montserrat Medium"/>
                  <a:cs typeface="Montserrat Medium"/>
                  <a:sym typeface="Montserrat Medium"/>
                </a:rPr>
                <a:t>Women</a:t>
              </a:r>
              <a:endParaRPr sz="1800">
                <a:solidFill>
                  <a:srgbClr val="FFFFFF"/>
                </a:solidFill>
                <a:latin typeface="Montserrat Medium"/>
                <a:ea typeface="Montserrat Medium"/>
                <a:cs typeface="Montserrat Medium"/>
                <a:sym typeface="Montserrat Medium"/>
              </a:endParaRPr>
            </a:p>
          </p:txBody>
        </p:sp>
        <p:sp>
          <p:nvSpPr>
            <p:cNvPr id="478" name="Google Shape;478;p67"/>
            <p:cNvSpPr txBox="1"/>
            <p:nvPr/>
          </p:nvSpPr>
          <p:spPr>
            <a:xfrm>
              <a:off x="5325500" y="2469150"/>
              <a:ext cx="7875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Montserrat Medium"/>
                  <a:ea typeface="Montserrat Medium"/>
                  <a:cs typeface="Montserrat Medium"/>
                  <a:sym typeface="Montserrat Medium"/>
                </a:rPr>
                <a:t>Men</a:t>
              </a:r>
              <a:endParaRPr sz="1800">
                <a:solidFill>
                  <a:srgbClr val="FFFFFF"/>
                </a:solidFill>
                <a:latin typeface="Montserrat Medium"/>
                <a:ea typeface="Montserrat Medium"/>
                <a:cs typeface="Montserrat Medium"/>
                <a:sym typeface="Montserrat Medium"/>
              </a:endParaRPr>
            </a:p>
          </p:txBody>
        </p:sp>
        <p:sp>
          <p:nvSpPr>
            <p:cNvPr id="479" name="Google Shape;479;p67"/>
            <p:cNvSpPr txBox="1"/>
            <p:nvPr/>
          </p:nvSpPr>
          <p:spPr>
            <a:xfrm>
              <a:off x="6232775" y="2469138"/>
              <a:ext cx="11694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Montserrat Medium"/>
                  <a:ea typeface="Montserrat Medium"/>
                  <a:cs typeface="Montserrat Medium"/>
                  <a:sym typeface="Montserrat Medium"/>
                </a:rPr>
                <a:t>Women</a:t>
              </a:r>
              <a:endParaRPr sz="1800">
                <a:solidFill>
                  <a:srgbClr val="FFFFFF"/>
                </a:solidFill>
                <a:latin typeface="Montserrat Medium"/>
                <a:ea typeface="Montserrat Medium"/>
                <a:cs typeface="Montserrat Medium"/>
                <a:sym typeface="Montserrat Medium"/>
              </a:endParaRPr>
            </a:p>
          </p:txBody>
        </p:sp>
      </p:grpSp>
      <p:sp>
        <p:nvSpPr>
          <p:cNvPr id="480" name="Google Shape;480;p67"/>
          <p:cNvSpPr txBox="1"/>
          <p:nvPr/>
        </p:nvSpPr>
        <p:spPr>
          <a:xfrm>
            <a:off x="2234275" y="1127725"/>
            <a:ext cx="52998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1689B"/>
                </a:solidFill>
                <a:latin typeface="Montserrat Medium"/>
                <a:ea typeface="Montserrat Medium"/>
                <a:cs typeface="Montserrat Medium"/>
                <a:sym typeface="Montserrat Medium"/>
              </a:rPr>
              <a:t>Women’s Representation on City Councils...</a:t>
            </a:r>
            <a:endParaRPr sz="1800">
              <a:solidFill>
                <a:srgbClr val="11689B"/>
              </a:solidFill>
              <a:latin typeface="Montserrat Medium"/>
              <a:ea typeface="Montserrat Medium"/>
              <a:cs typeface="Montserrat Medium"/>
              <a:sym typeface="Montserrat Medium"/>
            </a:endParaRPr>
          </a:p>
        </p:txBody>
      </p:sp>
      <p:sp>
        <p:nvSpPr>
          <p:cNvPr id="481" name="Google Shape;481;p67"/>
          <p:cNvSpPr txBox="1"/>
          <p:nvPr/>
        </p:nvSpPr>
        <p:spPr>
          <a:xfrm>
            <a:off x="5606025" y="1580525"/>
            <a:ext cx="15654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1689B"/>
                </a:solidFill>
                <a:latin typeface="Montserrat Medium"/>
                <a:ea typeface="Montserrat Medium"/>
                <a:cs typeface="Montserrat Medium"/>
                <a:sym typeface="Montserrat Medium"/>
              </a:rPr>
              <a:t>After RCV</a:t>
            </a:r>
            <a:endParaRPr sz="1800">
              <a:solidFill>
                <a:srgbClr val="11689B"/>
              </a:solidFill>
              <a:latin typeface="Montserrat Medium"/>
              <a:ea typeface="Montserrat Medium"/>
              <a:cs typeface="Montserrat Medium"/>
              <a:sym typeface="Montserrat Medium"/>
            </a:endParaRPr>
          </a:p>
        </p:txBody>
      </p:sp>
      <p:sp>
        <p:nvSpPr>
          <p:cNvPr id="482" name="Google Shape;482;p67"/>
          <p:cNvSpPr txBox="1"/>
          <p:nvPr/>
        </p:nvSpPr>
        <p:spPr>
          <a:xfrm>
            <a:off x="2613050" y="1580525"/>
            <a:ext cx="1834800" cy="4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1689B"/>
                </a:solidFill>
                <a:latin typeface="Montserrat Medium"/>
                <a:ea typeface="Montserrat Medium"/>
                <a:cs typeface="Montserrat Medium"/>
                <a:sym typeface="Montserrat Medium"/>
              </a:rPr>
              <a:t>Before RCV</a:t>
            </a:r>
            <a:endParaRPr sz="1800">
              <a:solidFill>
                <a:srgbClr val="11689B"/>
              </a:solidFill>
              <a:latin typeface="Montserrat Medium"/>
              <a:ea typeface="Montserrat Medium"/>
              <a:cs typeface="Montserrat Medium"/>
              <a:sym typeface="Montserrat Medium"/>
            </a:endParaRPr>
          </a:p>
        </p:txBody>
      </p:sp>
      <p:pic>
        <p:nvPicPr>
          <p:cNvPr id="483" name="Google Shape;483;p67"/>
          <p:cNvPicPr preferRelativeResize="0"/>
          <p:nvPr/>
        </p:nvPicPr>
        <p:blipFill>
          <a:blip r:embed="rId4">
            <a:alphaModFix/>
          </a:blip>
          <a:stretch>
            <a:fillRect/>
          </a:stretch>
        </p:blipFill>
        <p:spPr>
          <a:xfrm>
            <a:off x="102875" y="134250"/>
            <a:ext cx="894700" cy="894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8"/>
          <p:cNvSpPr txBox="1"/>
          <p:nvPr/>
        </p:nvSpPr>
        <p:spPr>
          <a:xfrm>
            <a:off x="1372775" y="146425"/>
            <a:ext cx="67653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Broadly Endorsed</a:t>
            </a:r>
            <a:endParaRPr sz="2400">
              <a:solidFill>
                <a:srgbClr val="11689B"/>
              </a:solidFill>
              <a:latin typeface="Montserrat Medium"/>
              <a:ea typeface="Montserrat Medium"/>
              <a:cs typeface="Montserrat Medium"/>
              <a:sym typeface="Montserrat Medium"/>
            </a:endParaRPr>
          </a:p>
        </p:txBody>
      </p:sp>
      <p:pic>
        <p:nvPicPr>
          <p:cNvPr id="489" name="Google Shape;489;p68"/>
          <p:cNvPicPr preferRelativeResize="0"/>
          <p:nvPr/>
        </p:nvPicPr>
        <p:blipFill>
          <a:blip r:embed="rId3">
            <a:alphaModFix/>
          </a:blip>
          <a:stretch>
            <a:fillRect/>
          </a:stretch>
        </p:blipFill>
        <p:spPr>
          <a:xfrm>
            <a:off x="272675" y="146425"/>
            <a:ext cx="894700" cy="894700"/>
          </a:xfrm>
          <a:prstGeom prst="rect">
            <a:avLst/>
          </a:prstGeom>
          <a:noFill/>
          <a:ln>
            <a:noFill/>
          </a:ln>
        </p:spPr>
      </p:pic>
      <p:pic>
        <p:nvPicPr>
          <p:cNvPr id="490" name="Google Shape;490;p68"/>
          <p:cNvPicPr preferRelativeResize="0"/>
          <p:nvPr/>
        </p:nvPicPr>
        <p:blipFill>
          <a:blip r:embed="rId4">
            <a:alphaModFix/>
          </a:blip>
          <a:stretch>
            <a:fillRect/>
          </a:stretch>
        </p:blipFill>
        <p:spPr>
          <a:xfrm>
            <a:off x="272675" y="1194625"/>
            <a:ext cx="2331774" cy="2331774"/>
          </a:xfrm>
          <a:prstGeom prst="rect">
            <a:avLst/>
          </a:prstGeom>
          <a:noFill/>
          <a:ln>
            <a:noFill/>
          </a:ln>
        </p:spPr>
      </p:pic>
      <p:pic>
        <p:nvPicPr>
          <p:cNvPr id="491" name="Google Shape;491;p68"/>
          <p:cNvPicPr preferRelativeResize="0"/>
          <p:nvPr/>
        </p:nvPicPr>
        <p:blipFill>
          <a:blip r:embed="rId5">
            <a:alphaModFix/>
          </a:blip>
          <a:stretch>
            <a:fillRect/>
          </a:stretch>
        </p:blipFill>
        <p:spPr>
          <a:xfrm>
            <a:off x="3141800" y="1194625"/>
            <a:ext cx="2331774" cy="2331774"/>
          </a:xfrm>
          <a:prstGeom prst="rect">
            <a:avLst/>
          </a:prstGeom>
          <a:noFill/>
          <a:ln>
            <a:noFill/>
          </a:ln>
        </p:spPr>
      </p:pic>
      <p:pic>
        <p:nvPicPr>
          <p:cNvPr id="492" name="Google Shape;492;p68"/>
          <p:cNvPicPr preferRelativeResize="0"/>
          <p:nvPr/>
        </p:nvPicPr>
        <p:blipFill>
          <a:blip r:embed="rId6">
            <a:alphaModFix/>
          </a:blip>
          <a:stretch>
            <a:fillRect/>
          </a:stretch>
        </p:blipFill>
        <p:spPr>
          <a:xfrm>
            <a:off x="6085500" y="1137499"/>
            <a:ext cx="2388876" cy="2388901"/>
          </a:xfrm>
          <a:prstGeom prst="rect">
            <a:avLst/>
          </a:prstGeom>
          <a:noFill/>
          <a:ln>
            <a:noFill/>
          </a:ln>
        </p:spPr>
      </p:pic>
      <p:pic>
        <p:nvPicPr>
          <p:cNvPr id="493" name="Google Shape;493;p68"/>
          <p:cNvPicPr preferRelativeResize="0"/>
          <p:nvPr/>
        </p:nvPicPr>
        <p:blipFill>
          <a:blip r:embed="rId7">
            <a:alphaModFix/>
          </a:blip>
          <a:stretch>
            <a:fillRect/>
          </a:stretch>
        </p:blipFill>
        <p:spPr>
          <a:xfrm>
            <a:off x="1938650" y="3896429"/>
            <a:ext cx="1589223" cy="894700"/>
          </a:xfrm>
          <a:prstGeom prst="rect">
            <a:avLst/>
          </a:prstGeom>
          <a:noFill/>
          <a:ln>
            <a:noFill/>
          </a:ln>
        </p:spPr>
      </p:pic>
      <p:pic>
        <p:nvPicPr>
          <p:cNvPr id="494" name="Google Shape;494;p68"/>
          <p:cNvPicPr preferRelativeResize="0"/>
          <p:nvPr/>
        </p:nvPicPr>
        <p:blipFill>
          <a:blip r:embed="rId8">
            <a:alphaModFix/>
          </a:blip>
          <a:stretch>
            <a:fillRect/>
          </a:stretch>
        </p:blipFill>
        <p:spPr>
          <a:xfrm>
            <a:off x="5178900" y="3845172"/>
            <a:ext cx="2388864" cy="894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9"/>
          <p:cNvSpPr txBox="1"/>
          <p:nvPr/>
        </p:nvSpPr>
        <p:spPr>
          <a:xfrm>
            <a:off x="1372775" y="146425"/>
            <a:ext cx="67653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Endorsed in Delaware</a:t>
            </a:r>
            <a:endParaRPr sz="2400">
              <a:solidFill>
                <a:srgbClr val="11689B"/>
              </a:solidFill>
              <a:latin typeface="Montserrat Medium"/>
              <a:ea typeface="Montserrat Medium"/>
              <a:cs typeface="Montserrat Medium"/>
              <a:sym typeface="Montserrat Medium"/>
            </a:endParaRPr>
          </a:p>
        </p:txBody>
      </p:sp>
      <p:pic>
        <p:nvPicPr>
          <p:cNvPr id="500" name="Google Shape;500;p69"/>
          <p:cNvPicPr preferRelativeResize="0"/>
          <p:nvPr/>
        </p:nvPicPr>
        <p:blipFill>
          <a:blip r:embed="rId3">
            <a:alphaModFix/>
          </a:blip>
          <a:stretch>
            <a:fillRect/>
          </a:stretch>
        </p:blipFill>
        <p:spPr>
          <a:xfrm>
            <a:off x="272675" y="146425"/>
            <a:ext cx="894700" cy="894700"/>
          </a:xfrm>
          <a:prstGeom prst="rect">
            <a:avLst/>
          </a:prstGeom>
          <a:noFill/>
          <a:ln>
            <a:noFill/>
          </a:ln>
        </p:spPr>
      </p:pic>
      <p:pic>
        <p:nvPicPr>
          <p:cNvPr id="501" name="Google Shape;501;p69"/>
          <p:cNvPicPr preferRelativeResize="0"/>
          <p:nvPr/>
        </p:nvPicPr>
        <p:blipFill>
          <a:blip r:embed="rId4">
            <a:alphaModFix/>
          </a:blip>
          <a:stretch>
            <a:fillRect/>
          </a:stretch>
        </p:blipFill>
        <p:spPr>
          <a:xfrm>
            <a:off x="810600" y="1266862"/>
            <a:ext cx="1815555" cy="997525"/>
          </a:xfrm>
          <a:prstGeom prst="rect">
            <a:avLst/>
          </a:prstGeom>
          <a:noFill/>
          <a:ln>
            <a:noFill/>
          </a:ln>
        </p:spPr>
      </p:pic>
      <p:pic>
        <p:nvPicPr>
          <p:cNvPr id="502" name="Google Shape;502;p69"/>
          <p:cNvPicPr preferRelativeResize="0"/>
          <p:nvPr/>
        </p:nvPicPr>
        <p:blipFill>
          <a:blip r:embed="rId5">
            <a:alphaModFix/>
          </a:blip>
          <a:stretch>
            <a:fillRect/>
          </a:stretch>
        </p:blipFill>
        <p:spPr>
          <a:xfrm>
            <a:off x="2124393" y="3050412"/>
            <a:ext cx="1477706" cy="1032525"/>
          </a:xfrm>
          <a:prstGeom prst="rect">
            <a:avLst/>
          </a:prstGeom>
          <a:noFill/>
          <a:ln>
            <a:noFill/>
          </a:ln>
        </p:spPr>
      </p:pic>
      <p:pic>
        <p:nvPicPr>
          <p:cNvPr id="503" name="Google Shape;503;p69"/>
          <p:cNvPicPr preferRelativeResize="0"/>
          <p:nvPr/>
        </p:nvPicPr>
        <p:blipFill>
          <a:blip r:embed="rId6">
            <a:alphaModFix/>
          </a:blip>
          <a:stretch>
            <a:fillRect/>
          </a:stretch>
        </p:blipFill>
        <p:spPr>
          <a:xfrm>
            <a:off x="4932600" y="2794975"/>
            <a:ext cx="1185975" cy="1233400"/>
          </a:xfrm>
          <a:prstGeom prst="rect">
            <a:avLst/>
          </a:prstGeom>
          <a:noFill/>
          <a:ln>
            <a:noFill/>
          </a:ln>
        </p:spPr>
      </p:pic>
      <p:pic>
        <p:nvPicPr>
          <p:cNvPr id="504" name="Google Shape;504;p69"/>
          <p:cNvPicPr preferRelativeResize="0"/>
          <p:nvPr/>
        </p:nvPicPr>
        <p:blipFill>
          <a:blip r:embed="rId7">
            <a:alphaModFix/>
          </a:blip>
          <a:stretch>
            <a:fillRect/>
          </a:stretch>
        </p:blipFill>
        <p:spPr>
          <a:xfrm>
            <a:off x="5639175" y="418350"/>
            <a:ext cx="3153600" cy="660050"/>
          </a:xfrm>
          <a:prstGeom prst="rect">
            <a:avLst/>
          </a:prstGeom>
          <a:noFill/>
          <a:ln>
            <a:noFill/>
          </a:ln>
        </p:spPr>
      </p:pic>
      <p:pic>
        <p:nvPicPr>
          <p:cNvPr id="505" name="Google Shape;505;p69"/>
          <p:cNvPicPr preferRelativeResize="0"/>
          <p:nvPr/>
        </p:nvPicPr>
        <p:blipFill>
          <a:blip r:embed="rId8">
            <a:alphaModFix/>
          </a:blip>
          <a:stretch>
            <a:fillRect/>
          </a:stretch>
        </p:blipFill>
        <p:spPr>
          <a:xfrm>
            <a:off x="3216150" y="1249363"/>
            <a:ext cx="2221850" cy="1032525"/>
          </a:xfrm>
          <a:prstGeom prst="rect">
            <a:avLst/>
          </a:prstGeom>
          <a:noFill/>
          <a:ln>
            <a:noFill/>
          </a:ln>
        </p:spPr>
      </p:pic>
      <p:pic>
        <p:nvPicPr>
          <p:cNvPr id="506" name="Google Shape;506;p69"/>
          <p:cNvPicPr preferRelativeResize="0"/>
          <p:nvPr/>
        </p:nvPicPr>
        <p:blipFill>
          <a:blip r:embed="rId9">
            <a:alphaModFix/>
          </a:blip>
          <a:stretch>
            <a:fillRect/>
          </a:stretch>
        </p:blipFill>
        <p:spPr>
          <a:xfrm>
            <a:off x="7191389" y="1399550"/>
            <a:ext cx="1022475" cy="1172200"/>
          </a:xfrm>
          <a:prstGeom prst="rect">
            <a:avLst/>
          </a:prstGeom>
          <a:noFill/>
          <a:ln>
            <a:noFill/>
          </a:ln>
        </p:spPr>
      </p:pic>
      <p:pic>
        <p:nvPicPr>
          <p:cNvPr id="507" name="Google Shape;507;p69"/>
          <p:cNvPicPr preferRelativeResize="0"/>
          <p:nvPr/>
        </p:nvPicPr>
        <p:blipFill>
          <a:blip r:embed="rId10">
            <a:alphaModFix/>
          </a:blip>
          <a:stretch>
            <a:fillRect/>
          </a:stretch>
        </p:blipFill>
        <p:spPr>
          <a:xfrm>
            <a:off x="5719462" y="1270988"/>
            <a:ext cx="989300" cy="989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1" name="Shape 511"/>
        <p:cNvGrpSpPr/>
        <p:nvPr/>
      </p:nvGrpSpPr>
      <p:grpSpPr>
        <a:xfrm>
          <a:off x="0" y="0"/>
          <a:ext cx="0" cy="0"/>
          <a:chOff x="0" y="0"/>
          <a:chExt cx="0" cy="0"/>
        </a:xfrm>
      </p:grpSpPr>
      <p:sp>
        <p:nvSpPr>
          <p:cNvPr id="512" name="Google Shape;512;p70"/>
          <p:cNvSpPr txBox="1"/>
          <p:nvPr>
            <p:ph idx="4294967295" type="title"/>
          </p:nvPr>
        </p:nvSpPr>
        <p:spPr>
          <a:xfrm>
            <a:off x="1621625" y="171125"/>
            <a:ext cx="6893100" cy="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Ranked Choice Voting Usage</a:t>
            </a:r>
            <a:endParaRPr sz="2400">
              <a:solidFill>
                <a:srgbClr val="11689B"/>
              </a:solidFill>
              <a:latin typeface="Montserrat Medium"/>
              <a:ea typeface="Montserrat Medium"/>
              <a:cs typeface="Montserrat Medium"/>
              <a:sym typeface="Montserrat Medium"/>
            </a:endParaRPr>
          </a:p>
        </p:txBody>
      </p:sp>
      <p:pic>
        <p:nvPicPr>
          <p:cNvPr id="513" name="Google Shape;513;p70"/>
          <p:cNvPicPr preferRelativeResize="0"/>
          <p:nvPr/>
        </p:nvPicPr>
        <p:blipFill>
          <a:blip r:embed="rId3">
            <a:alphaModFix/>
          </a:blip>
          <a:stretch>
            <a:fillRect/>
          </a:stretch>
        </p:blipFill>
        <p:spPr>
          <a:xfrm>
            <a:off x="102875" y="134250"/>
            <a:ext cx="894700" cy="894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71"/>
          <p:cNvPicPr preferRelativeResize="0"/>
          <p:nvPr/>
        </p:nvPicPr>
        <p:blipFill>
          <a:blip r:embed="rId3">
            <a:alphaModFix/>
          </a:blip>
          <a:stretch>
            <a:fillRect/>
          </a:stretch>
        </p:blipFill>
        <p:spPr>
          <a:xfrm>
            <a:off x="1786700" y="1246212"/>
            <a:ext cx="1561130" cy="780600"/>
          </a:xfrm>
          <a:prstGeom prst="rect">
            <a:avLst/>
          </a:prstGeom>
          <a:noFill/>
          <a:ln>
            <a:noFill/>
          </a:ln>
        </p:spPr>
      </p:pic>
      <p:pic>
        <p:nvPicPr>
          <p:cNvPr id="519" name="Google Shape;519;p71"/>
          <p:cNvPicPr preferRelativeResize="0"/>
          <p:nvPr/>
        </p:nvPicPr>
        <p:blipFill>
          <a:blip r:embed="rId4">
            <a:alphaModFix/>
          </a:blip>
          <a:stretch>
            <a:fillRect/>
          </a:stretch>
        </p:blipFill>
        <p:spPr>
          <a:xfrm>
            <a:off x="4265088" y="1246224"/>
            <a:ext cx="1561287" cy="780600"/>
          </a:xfrm>
          <a:prstGeom prst="rect">
            <a:avLst/>
          </a:prstGeom>
          <a:noFill/>
          <a:ln>
            <a:noFill/>
          </a:ln>
        </p:spPr>
      </p:pic>
      <p:pic>
        <p:nvPicPr>
          <p:cNvPr id="520" name="Google Shape;520;p71"/>
          <p:cNvPicPr preferRelativeResize="0"/>
          <p:nvPr/>
        </p:nvPicPr>
        <p:blipFill>
          <a:blip r:embed="rId5">
            <a:alphaModFix/>
          </a:blip>
          <a:stretch>
            <a:fillRect/>
          </a:stretch>
        </p:blipFill>
        <p:spPr>
          <a:xfrm>
            <a:off x="6743634" y="3426904"/>
            <a:ext cx="1561285" cy="780600"/>
          </a:xfrm>
          <a:prstGeom prst="rect">
            <a:avLst/>
          </a:prstGeom>
          <a:noFill/>
          <a:ln>
            <a:noFill/>
          </a:ln>
        </p:spPr>
      </p:pic>
      <p:pic>
        <p:nvPicPr>
          <p:cNvPr id="521" name="Google Shape;521;p71"/>
          <p:cNvPicPr preferRelativeResize="0"/>
          <p:nvPr/>
        </p:nvPicPr>
        <p:blipFill>
          <a:blip r:embed="rId6">
            <a:alphaModFix/>
          </a:blip>
          <a:stretch>
            <a:fillRect/>
          </a:stretch>
        </p:blipFill>
        <p:spPr>
          <a:xfrm>
            <a:off x="6743625" y="1246164"/>
            <a:ext cx="1561299" cy="780693"/>
          </a:xfrm>
          <a:prstGeom prst="rect">
            <a:avLst/>
          </a:prstGeom>
          <a:noFill/>
          <a:ln>
            <a:noFill/>
          </a:ln>
        </p:spPr>
      </p:pic>
      <p:pic>
        <p:nvPicPr>
          <p:cNvPr id="522" name="Google Shape;522;p71"/>
          <p:cNvPicPr preferRelativeResize="0"/>
          <p:nvPr/>
        </p:nvPicPr>
        <p:blipFill>
          <a:blip r:embed="rId7">
            <a:alphaModFix/>
          </a:blip>
          <a:stretch>
            <a:fillRect/>
          </a:stretch>
        </p:blipFill>
        <p:spPr>
          <a:xfrm>
            <a:off x="1786613" y="3426848"/>
            <a:ext cx="1561300" cy="780699"/>
          </a:xfrm>
          <a:prstGeom prst="rect">
            <a:avLst/>
          </a:prstGeom>
          <a:noFill/>
          <a:ln>
            <a:noFill/>
          </a:ln>
        </p:spPr>
      </p:pic>
      <p:sp>
        <p:nvSpPr>
          <p:cNvPr id="523" name="Google Shape;523;p71"/>
          <p:cNvSpPr txBox="1"/>
          <p:nvPr/>
        </p:nvSpPr>
        <p:spPr>
          <a:xfrm>
            <a:off x="1362650" y="146425"/>
            <a:ext cx="5728800" cy="5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RCV Usage Around the World</a:t>
            </a:r>
            <a:endParaRPr sz="2400">
              <a:solidFill>
                <a:srgbClr val="11689B"/>
              </a:solidFill>
              <a:latin typeface="Montserrat Medium"/>
              <a:ea typeface="Montserrat Medium"/>
              <a:cs typeface="Montserrat Medium"/>
              <a:sym typeface="Montserrat Medium"/>
            </a:endParaRPr>
          </a:p>
        </p:txBody>
      </p:sp>
      <p:sp>
        <p:nvSpPr>
          <p:cNvPr id="524" name="Google Shape;524;p71"/>
          <p:cNvSpPr txBox="1"/>
          <p:nvPr/>
        </p:nvSpPr>
        <p:spPr>
          <a:xfrm>
            <a:off x="4196125" y="2026825"/>
            <a:ext cx="1699200" cy="8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11689B"/>
                </a:solidFill>
                <a:latin typeface="Montserrat"/>
                <a:ea typeface="Montserrat"/>
                <a:cs typeface="Montserrat"/>
                <a:sym typeface="Montserrat"/>
              </a:rPr>
              <a:t>Ireland</a:t>
            </a:r>
            <a:endParaRPr sz="2400">
              <a:solidFill>
                <a:srgbClr val="11689B"/>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i="1" lang="en" sz="2400">
                <a:solidFill>
                  <a:srgbClr val="999999"/>
                </a:solidFill>
                <a:latin typeface="Montserrat"/>
                <a:ea typeface="Montserrat"/>
                <a:cs typeface="Montserrat"/>
                <a:sym typeface="Montserrat"/>
              </a:rPr>
              <a:t>100 years!</a:t>
            </a:r>
            <a:endParaRPr sz="2400">
              <a:solidFill>
                <a:srgbClr val="999999"/>
              </a:solidFill>
              <a:latin typeface="Montserrat"/>
              <a:ea typeface="Montserrat"/>
              <a:cs typeface="Montserrat"/>
              <a:sym typeface="Montserrat"/>
            </a:endParaRPr>
          </a:p>
        </p:txBody>
      </p:sp>
      <p:sp>
        <p:nvSpPr>
          <p:cNvPr id="525" name="Google Shape;525;p71"/>
          <p:cNvSpPr txBox="1"/>
          <p:nvPr/>
        </p:nvSpPr>
        <p:spPr>
          <a:xfrm>
            <a:off x="1665750" y="2026813"/>
            <a:ext cx="1803000" cy="8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11689B"/>
                </a:solidFill>
                <a:latin typeface="Montserrat"/>
                <a:ea typeface="Montserrat"/>
                <a:cs typeface="Montserrat"/>
                <a:sym typeface="Montserrat"/>
              </a:rPr>
              <a:t>Australia</a:t>
            </a:r>
            <a:endParaRPr sz="2400">
              <a:solidFill>
                <a:srgbClr val="11689B"/>
              </a:solidFill>
              <a:latin typeface="Montserrat"/>
              <a:ea typeface="Montserrat"/>
              <a:cs typeface="Montserrat"/>
              <a:sym typeface="Montserrat"/>
            </a:endParaRPr>
          </a:p>
          <a:p>
            <a:pPr indent="0" lvl="0" marL="0" rtl="0" algn="ctr">
              <a:spcBef>
                <a:spcPts val="0"/>
              </a:spcBef>
              <a:spcAft>
                <a:spcPts val="0"/>
              </a:spcAft>
              <a:buNone/>
            </a:pPr>
            <a:r>
              <a:rPr i="1" lang="en" sz="2400">
                <a:solidFill>
                  <a:srgbClr val="999999"/>
                </a:solidFill>
                <a:latin typeface="Montserrat"/>
                <a:ea typeface="Montserrat"/>
                <a:cs typeface="Montserrat"/>
                <a:sym typeface="Montserrat"/>
              </a:rPr>
              <a:t>100 years!</a:t>
            </a:r>
            <a:endParaRPr sz="2400">
              <a:solidFill>
                <a:srgbClr val="999999"/>
              </a:solidFill>
              <a:latin typeface="Montserrat"/>
              <a:ea typeface="Montserrat"/>
              <a:cs typeface="Montserrat"/>
              <a:sym typeface="Montserrat"/>
            </a:endParaRPr>
          </a:p>
        </p:txBody>
      </p:sp>
      <p:sp>
        <p:nvSpPr>
          <p:cNvPr id="526" name="Google Shape;526;p71"/>
          <p:cNvSpPr txBox="1"/>
          <p:nvPr/>
        </p:nvSpPr>
        <p:spPr>
          <a:xfrm>
            <a:off x="6789575" y="2026813"/>
            <a:ext cx="1469400" cy="54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11689B"/>
                </a:solidFill>
                <a:latin typeface="Montserrat"/>
                <a:ea typeface="Montserrat"/>
                <a:cs typeface="Montserrat"/>
                <a:sym typeface="Montserrat"/>
              </a:rPr>
              <a:t>Canada</a:t>
            </a:r>
            <a:endParaRPr sz="2400">
              <a:solidFill>
                <a:srgbClr val="11689B"/>
              </a:solidFill>
              <a:latin typeface="Montserrat"/>
              <a:ea typeface="Montserrat"/>
              <a:cs typeface="Montserrat"/>
              <a:sym typeface="Montserrat"/>
            </a:endParaRPr>
          </a:p>
        </p:txBody>
      </p:sp>
      <p:sp>
        <p:nvSpPr>
          <p:cNvPr id="527" name="Google Shape;527;p71"/>
          <p:cNvSpPr txBox="1"/>
          <p:nvPr/>
        </p:nvSpPr>
        <p:spPr>
          <a:xfrm>
            <a:off x="6448750" y="4207500"/>
            <a:ext cx="2245800" cy="54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11689B"/>
                </a:solidFill>
                <a:latin typeface="Montserrat"/>
                <a:ea typeface="Montserrat"/>
                <a:cs typeface="Montserrat"/>
                <a:sym typeface="Montserrat"/>
              </a:rPr>
              <a:t>New Zealand</a:t>
            </a:r>
            <a:endParaRPr sz="2400">
              <a:solidFill>
                <a:srgbClr val="11689B"/>
              </a:solidFill>
              <a:latin typeface="Montserrat"/>
              <a:ea typeface="Montserrat"/>
              <a:cs typeface="Montserrat"/>
              <a:sym typeface="Montserrat"/>
            </a:endParaRPr>
          </a:p>
        </p:txBody>
      </p:sp>
      <p:sp>
        <p:nvSpPr>
          <p:cNvPr id="528" name="Google Shape;528;p71"/>
          <p:cNvSpPr txBox="1"/>
          <p:nvPr/>
        </p:nvSpPr>
        <p:spPr>
          <a:xfrm>
            <a:off x="1786650" y="4207500"/>
            <a:ext cx="1561200" cy="54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11689B"/>
                </a:solidFill>
                <a:latin typeface="Montserrat"/>
                <a:ea typeface="Montserrat"/>
                <a:cs typeface="Montserrat"/>
                <a:sym typeface="Montserrat"/>
              </a:rPr>
              <a:t>Scotland</a:t>
            </a:r>
            <a:endParaRPr sz="2400">
              <a:solidFill>
                <a:srgbClr val="11689B"/>
              </a:solidFill>
              <a:latin typeface="Montserrat"/>
              <a:ea typeface="Montserrat"/>
              <a:cs typeface="Montserrat"/>
              <a:sym typeface="Montserrat"/>
            </a:endParaRPr>
          </a:p>
        </p:txBody>
      </p:sp>
      <p:pic>
        <p:nvPicPr>
          <p:cNvPr id="529" name="Google Shape;529;p71"/>
          <p:cNvPicPr preferRelativeResize="0"/>
          <p:nvPr/>
        </p:nvPicPr>
        <p:blipFill>
          <a:blip r:embed="rId8">
            <a:alphaModFix/>
          </a:blip>
          <a:stretch>
            <a:fillRect/>
          </a:stretch>
        </p:blipFill>
        <p:spPr>
          <a:xfrm>
            <a:off x="4265088" y="3426850"/>
            <a:ext cx="1561299" cy="780700"/>
          </a:xfrm>
          <a:prstGeom prst="rect">
            <a:avLst/>
          </a:prstGeom>
          <a:noFill/>
          <a:ln>
            <a:noFill/>
          </a:ln>
        </p:spPr>
      </p:pic>
      <p:sp>
        <p:nvSpPr>
          <p:cNvPr id="530" name="Google Shape;530;p71"/>
          <p:cNvSpPr txBox="1"/>
          <p:nvPr/>
        </p:nvSpPr>
        <p:spPr>
          <a:xfrm>
            <a:off x="4311063" y="4207488"/>
            <a:ext cx="1469400" cy="54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11689B"/>
                </a:solidFill>
                <a:latin typeface="Montserrat"/>
                <a:ea typeface="Montserrat"/>
                <a:cs typeface="Montserrat"/>
                <a:sym typeface="Montserrat"/>
              </a:rPr>
              <a:t>India</a:t>
            </a:r>
            <a:endParaRPr sz="2400">
              <a:solidFill>
                <a:srgbClr val="11689B"/>
              </a:solidFill>
              <a:latin typeface="Montserrat"/>
              <a:ea typeface="Montserrat"/>
              <a:cs typeface="Montserrat"/>
              <a:sym typeface="Montserrat"/>
            </a:endParaRPr>
          </a:p>
        </p:txBody>
      </p:sp>
      <p:pic>
        <p:nvPicPr>
          <p:cNvPr id="531" name="Google Shape;531;p71"/>
          <p:cNvPicPr preferRelativeResize="0"/>
          <p:nvPr/>
        </p:nvPicPr>
        <p:blipFill>
          <a:blip r:embed="rId9">
            <a:alphaModFix/>
          </a:blip>
          <a:stretch>
            <a:fillRect/>
          </a:stretch>
        </p:blipFill>
        <p:spPr>
          <a:xfrm>
            <a:off x="102875" y="134250"/>
            <a:ext cx="894700" cy="894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2"/>
          <p:cNvSpPr txBox="1"/>
          <p:nvPr/>
        </p:nvSpPr>
        <p:spPr>
          <a:xfrm>
            <a:off x="1372775" y="146425"/>
            <a:ext cx="67653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RCV Usage in the U.S.</a:t>
            </a:r>
            <a:endParaRPr sz="2400">
              <a:solidFill>
                <a:srgbClr val="11689B"/>
              </a:solidFill>
              <a:latin typeface="Montserrat Medium"/>
              <a:ea typeface="Montserrat Medium"/>
              <a:cs typeface="Montserrat Medium"/>
              <a:sym typeface="Montserrat Medium"/>
            </a:endParaRPr>
          </a:p>
        </p:txBody>
      </p:sp>
      <p:pic>
        <p:nvPicPr>
          <p:cNvPr id="537" name="Google Shape;537;p72"/>
          <p:cNvPicPr preferRelativeResize="0"/>
          <p:nvPr/>
        </p:nvPicPr>
        <p:blipFill>
          <a:blip r:embed="rId3">
            <a:alphaModFix/>
          </a:blip>
          <a:stretch>
            <a:fillRect/>
          </a:stretch>
        </p:blipFill>
        <p:spPr>
          <a:xfrm>
            <a:off x="102875" y="134250"/>
            <a:ext cx="894700" cy="894700"/>
          </a:xfrm>
          <a:prstGeom prst="rect">
            <a:avLst/>
          </a:prstGeom>
          <a:noFill/>
          <a:ln>
            <a:noFill/>
          </a:ln>
        </p:spPr>
      </p:pic>
      <p:sp>
        <p:nvSpPr>
          <p:cNvPr id="538" name="Google Shape;538;p72"/>
          <p:cNvSpPr txBox="1"/>
          <p:nvPr/>
        </p:nvSpPr>
        <p:spPr>
          <a:xfrm>
            <a:off x="6242000" y="1589475"/>
            <a:ext cx="2555100" cy="652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2800">
                <a:solidFill>
                  <a:srgbClr val="11689B"/>
                </a:solidFill>
                <a:latin typeface="Montserrat"/>
                <a:ea typeface="Montserrat"/>
                <a:cs typeface="Montserrat"/>
                <a:sym typeface="Montserrat"/>
              </a:rPr>
              <a:t>Used/ enacted within</a:t>
            </a:r>
            <a:r>
              <a:rPr b="1" lang="en" sz="2800">
                <a:solidFill>
                  <a:srgbClr val="DA3745"/>
                </a:solidFill>
                <a:latin typeface="Montserrat"/>
                <a:ea typeface="Montserrat"/>
                <a:cs typeface="Montserrat"/>
                <a:sym typeface="Montserrat"/>
              </a:rPr>
              <a:t> </a:t>
            </a:r>
            <a:br>
              <a:rPr b="1" lang="en" sz="2800">
                <a:solidFill>
                  <a:srgbClr val="DA3745"/>
                </a:solidFill>
                <a:latin typeface="Montserrat"/>
                <a:ea typeface="Montserrat"/>
                <a:cs typeface="Montserrat"/>
                <a:sym typeface="Montserrat"/>
              </a:rPr>
            </a:br>
            <a:r>
              <a:rPr b="1" lang="en" sz="2800">
                <a:solidFill>
                  <a:srgbClr val="DA3745"/>
                </a:solidFill>
                <a:latin typeface="Montserrat"/>
                <a:ea typeface="Montserrat"/>
                <a:cs typeface="Montserrat"/>
                <a:sym typeface="Montserrat"/>
              </a:rPr>
              <a:t>28 states</a:t>
            </a:r>
            <a:r>
              <a:rPr b="1" lang="en" sz="2800">
                <a:solidFill>
                  <a:srgbClr val="11689B"/>
                </a:solidFill>
                <a:latin typeface="Montserrat"/>
                <a:ea typeface="Montserrat"/>
                <a:cs typeface="Montserrat"/>
                <a:sym typeface="Montserrat"/>
              </a:rPr>
              <a:t> </a:t>
            </a:r>
            <a:endParaRPr b="1" sz="2800">
              <a:solidFill>
                <a:srgbClr val="11689B"/>
              </a:solidFill>
              <a:latin typeface="Montserrat"/>
              <a:ea typeface="Montserrat"/>
              <a:cs typeface="Montserrat"/>
              <a:sym typeface="Montserrat"/>
            </a:endParaRPr>
          </a:p>
          <a:p>
            <a:pPr indent="0" lvl="0" marL="0" rtl="0" algn="r">
              <a:spcBef>
                <a:spcPts val="0"/>
              </a:spcBef>
              <a:spcAft>
                <a:spcPts val="0"/>
              </a:spcAft>
              <a:buClr>
                <a:schemeClr val="dk1"/>
              </a:buClr>
              <a:buSzPts val="1100"/>
              <a:buFont typeface="Arial"/>
              <a:buNone/>
            </a:pPr>
            <a:r>
              <a:t/>
            </a:r>
            <a:endParaRPr b="1" sz="2800">
              <a:solidFill>
                <a:srgbClr val="DA3745"/>
              </a:solidFill>
              <a:latin typeface="Montserrat"/>
              <a:ea typeface="Montserrat"/>
              <a:cs typeface="Montserrat"/>
              <a:sym typeface="Montserrat"/>
            </a:endParaRPr>
          </a:p>
        </p:txBody>
      </p:sp>
      <p:pic>
        <p:nvPicPr>
          <p:cNvPr id="539" name="Google Shape;539;p72"/>
          <p:cNvPicPr preferRelativeResize="0"/>
          <p:nvPr/>
        </p:nvPicPr>
        <p:blipFill>
          <a:blip r:embed="rId4">
            <a:alphaModFix/>
          </a:blip>
          <a:stretch>
            <a:fillRect/>
          </a:stretch>
        </p:blipFill>
        <p:spPr>
          <a:xfrm>
            <a:off x="500530" y="928725"/>
            <a:ext cx="6431925" cy="3797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3"/>
          <p:cNvSpPr txBox="1"/>
          <p:nvPr/>
        </p:nvSpPr>
        <p:spPr>
          <a:xfrm>
            <a:off x="1372775" y="72475"/>
            <a:ext cx="67653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RCV Usage in the U.S.</a:t>
            </a:r>
            <a:endParaRPr sz="2400">
              <a:solidFill>
                <a:srgbClr val="11689B"/>
              </a:solidFill>
              <a:latin typeface="Montserrat Medium"/>
              <a:ea typeface="Montserrat Medium"/>
              <a:cs typeface="Montserrat Medium"/>
              <a:sym typeface="Montserrat Medium"/>
            </a:endParaRPr>
          </a:p>
        </p:txBody>
      </p:sp>
      <p:pic>
        <p:nvPicPr>
          <p:cNvPr id="545" name="Google Shape;545;p73"/>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546" name="Google Shape;546;p73"/>
          <p:cNvPicPr preferRelativeResize="0"/>
          <p:nvPr/>
        </p:nvPicPr>
        <p:blipFill rotWithShape="1">
          <a:blip r:embed="rId4">
            <a:alphaModFix/>
          </a:blip>
          <a:srcRect b="2133" l="0" r="0" t="0"/>
          <a:stretch/>
        </p:blipFill>
        <p:spPr>
          <a:xfrm>
            <a:off x="2357325" y="1216525"/>
            <a:ext cx="5402499" cy="3070900"/>
          </a:xfrm>
          <a:prstGeom prst="rect">
            <a:avLst/>
          </a:prstGeom>
          <a:noFill/>
          <a:ln>
            <a:noFill/>
          </a:ln>
        </p:spPr>
      </p:pic>
      <p:sp>
        <p:nvSpPr>
          <p:cNvPr id="547" name="Google Shape;547;p73"/>
          <p:cNvSpPr txBox="1"/>
          <p:nvPr/>
        </p:nvSpPr>
        <p:spPr>
          <a:xfrm>
            <a:off x="1984800" y="3466725"/>
            <a:ext cx="636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1 million</a:t>
            </a:r>
            <a:endParaRPr sz="900"/>
          </a:p>
        </p:txBody>
      </p:sp>
      <p:sp>
        <p:nvSpPr>
          <p:cNvPr id="548" name="Google Shape;548;p73"/>
          <p:cNvSpPr txBox="1"/>
          <p:nvPr/>
        </p:nvSpPr>
        <p:spPr>
          <a:xfrm>
            <a:off x="1984800" y="3179000"/>
            <a:ext cx="89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000000"/>
                </a:solidFill>
              </a:rPr>
              <a:t>2 million</a:t>
            </a:r>
            <a:endParaRPr/>
          </a:p>
        </p:txBody>
      </p:sp>
      <p:sp>
        <p:nvSpPr>
          <p:cNvPr id="549" name="Google Shape;549;p73"/>
          <p:cNvSpPr txBox="1"/>
          <p:nvPr/>
        </p:nvSpPr>
        <p:spPr>
          <a:xfrm>
            <a:off x="1984800" y="2899825"/>
            <a:ext cx="89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000000"/>
                </a:solidFill>
              </a:rPr>
              <a:t>3 million</a:t>
            </a:r>
            <a:endParaRPr/>
          </a:p>
        </p:txBody>
      </p:sp>
      <p:sp>
        <p:nvSpPr>
          <p:cNvPr id="550" name="Google Shape;550;p73"/>
          <p:cNvSpPr txBox="1"/>
          <p:nvPr/>
        </p:nvSpPr>
        <p:spPr>
          <a:xfrm>
            <a:off x="1984800" y="2659213"/>
            <a:ext cx="89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000000"/>
                </a:solidFill>
              </a:rPr>
              <a:t>4 million</a:t>
            </a:r>
            <a:endParaRPr/>
          </a:p>
        </p:txBody>
      </p:sp>
      <p:sp>
        <p:nvSpPr>
          <p:cNvPr id="551" name="Google Shape;551;p73"/>
          <p:cNvSpPr txBox="1"/>
          <p:nvPr/>
        </p:nvSpPr>
        <p:spPr>
          <a:xfrm>
            <a:off x="1984800" y="2410200"/>
            <a:ext cx="89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000000"/>
                </a:solidFill>
              </a:rPr>
              <a:t>5 million</a:t>
            </a:r>
            <a:endParaRPr/>
          </a:p>
        </p:txBody>
      </p:sp>
      <p:sp>
        <p:nvSpPr>
          <p:cNvPr id="552" name="Google Shape;552;p73"/>
          <p:cNvSpPr txBox="1"/>
          <p:nvPr/>
        </p:nvSpPr>
        <p:spPr>
          <a:xfrm>
            <a:off x="1984800" y="2087100"/>
            <a:ext cx="89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000000"/>
                </a:solidFill>
              </a:rPr>
              <a:t>6 million</a:t>
            </a:r>
            <a:endParaRPr/>
          </a:p>
        </p:txBody>
      </p:sp>
      <p:sp>
        <p:nvSpPr>
          <p:cNvPr id="553" name="Google Shape;553;p73"/>
          <p:cNvSpPr txBox="1"/>
          <p:nvPr/>
        </p:nvSpPr>
        <p:spPr>
          <a:xfrm>
            <a:off x="1984800" y="1851725"/>
            <a:ext cx="89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000000"/>
                </a:solidFill>
              </a:rPr>
              <a:t>7 million</a:t>
            </a:r>
            <a:endParaRPr/>
          </a:p>
        </p:txBody>
      </p:sp>
      <p:sp>
        <p:nvSpPr>
          <p:cNvPr id="554" name="Google Shape;554;p73"/>
          <p:cNvSpPr txBox="1"/>
          <p:nvPr/>
        </p:nvSpPr>
        <p:spPr>
          <a:xfrm>
            <a:off x="1984800" y="1579888"/>
            <a:ext cx="89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000000"/>
                </a:solidFill>
              </a:rPr>
              <a:t>8 million</a:t>
            </a:r>
            <a:endParaRPr/>
          </a:p>
        </p:txBody>
      </p:sp>
      <p:sp>
        <p:nvSpPr>
          <p:cNvPr id="555" name="Google Shape;555;p73"/>
          <p:cNvSpPr txBox="1"/>
          <p:nvPr/>
        </p:nvSpPr>
        <p:spPr>
          <a:xfrm>
            <a:off x="1984800" y="1293238"/>
            <a:ext cx="89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000000"/>
                </a:solidFill>
              </a:rPr>
              <a:t>9 million</a:t>
            </a:r>
            <a:endParaRPr/>
          </a:p>
        </p:txBody>
      </p:sp>
      <p:sp>
        <p:nvSpPr>
          <p:cNvPr id="556" name="Google Shape;556;p73"/>
          <p:cNvSpPr txBox="1"/>
          <p:nvPr/>
        </p:nvSpPr>
        <p:spPr>
          <a:xfrm rot="-5400000">
            <a:off x="454950" y="2302775"/>
            <a:ext cx="2705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Total Population in Jurisdiction with RCV</a:t>
            </a:r>
            <a:endParaRPr sz="1100"/>
          </a:p>
        </p:txBody>
      </p:sp>
      <p:sp>
        <p:nvSpPr>
          <p:cNvPr id="557" name="Google Shape;557;p73"/>
          <p:cNvSpPr txBox="1"/>
          <p:nvPr/>
        </p:nvSpPr>
        <p:spPr>
          <a:xfrm>
            <a:off x="2494650" y="3231350"/>
            <a:ext cx="849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San Francisco Cambridge MA</a:t>
            </a:r>
            <a:endParaRPr sz="600"/>
          </a:p>
          <a:p>
            <a:pPr indent="0" lvl="0" marL="0" rtl="0" algn="l">
              <a:spcBef>
                <a:spcPts val="0"/>
              </a:spcBef>
              <a:spcAft>
                <a:spcPts val="0"/>
              </a:spcAft>
              <a:buNone/>
            </a:pPr>
            <a:r>
              <a:rPr lang="en" sz="900"/>
              <a:t>Arden DE</a:t>
            </a:r>
            <a:endParaRPr sz="900"/>
          </a:p>
        </p:txBody>
      </p:sp>
      <p:sp>
        <p:nvSpPr>
          <p:cNvPr id="558" name="Google Shape;558;p73"/>
          <p:cNvSpPr txBox="1"/>
          <p:nvPr/>
        </p:nvSpPr>
        <p:spPr>
          <a:xfrm>
            <a:off x="2721050" y="3109675"/>
            <a:ext cx="849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Minneapolis MN</a:t>
            </a:r>
            <a:endParaRPr sz="600"/>
          </a:p>
        </p:txBody>
      </p:sp>
      <p:sp>
        <p:nvSpPr>
          <p:cNvPr id="559" name="Google Shape;559;p73"/>
          <p:cNvSpPr txBox="1"/>
          <p:nvPr/>
        </p:nvSpPr>
        <p:spPr>
          <a:xfrm>
            <a:off x="3178225" y="2789900"/>
            <a:ext cx="84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Berkeley CA</a:t>
            </a:r>
            <a:endParaRPr sz="600"/>
          </a:p>
          <a:p>
            <a:pPr indent="0" lvl="0" marL="0" rtl="0" algn="l">
              <a:spcBef>
                <a:spcPts val="0"/>
              </a:spcBef>
              <a:spcAft>
                <a:spcPts val="0"/>
              </a:spcAft>
              <a:buNone/>
            </a:pPr>
            <a:r>
              <a:rPr lang="en" sz="600"/>
              <a:t>Oakland CA</a:t>
            </a:r>
            <a:endParaRPr sz="600"/>
          </a:p>
          <a:p>
            <a:pPr indent="0" lvl="0" marL="0" rtl="0" algn="l">
              <a:spcBef>
                <a:spcPts val="0"/>
              </a:spcBef>
              <a:spcAft>
                <a:spcPts val="0"/>
              </a:spcAft>
              <a:buNone/>
            </a:pPr>
            <a:r>
              <a:rPr lang="en" sz="600"/>
              <a:t>San Leandro CA</a:t>
            </a:r>
            <a:endParaRPr sz="600"/>
          </a:p>
        </p:txBody>
      </p:sp>
      <p:cxnSp>
        <p:nvCxnSpPr>
          <p:cNvPr id="560" name="Google Shape;560;p73"/>
          <p:cNvCxnSpPr>
            <a:stCxn id="558" idx="2"/>
          </p:cNvCxnSpPr>
          <p:nvPr/>
        </p:nvCxnSpPr>
        <p:spPr>
          <a:xfrm>
            <a:off x="3145550" y="3386575"/>
            <a:ext cx="717300" cy="249900"/>
          </a:xfrm>
          <a:prstGeom prst="straightConnector1">
            <a:avLst/>
          </a:prstGeom>
          <a:noFill/>
          <a:ln cap="flat" cmpd="sng" w="9525">
            <a:solidFill>
              <a:srgbClr val="595959"/>
            </a:solidFill>
            <a:prstDash val="solid"/>
            <a:round/>
            <a:headEnd len="med" w="med" type="none"/>
            <a:tailEnd len="med" w="med" type="triangle"/>
          </a:ln>
        </p:spPr>
      </p:cxnSp>
      <p:cxnSp>
        <p:nvCxnSpPr>
          <p:cNvPr id="561" name="Google Shape;561;p73"/>
          <p:cNvCxnSpPr>
            <a:stCxn id="559" idx="2"/>
          </p:cNvCxnSpPr>
          <p:nvPr/>
        </p:nvCxnSpPr>
        <p:spPr>
          <a:xfrm>
            <a:off x="3602725" y="3251600"/>
            <a:ext cx="550200" cy="264600"/>
          </a:xfrm>
          <a:prstGeom prst="straightConnector1">
            <a:avLst/>
          </a:prstGeom>
          <a:noFill/>
          <a:ln cap="flat" cmpd="sng" w="9525">
            <a:solidFill>
              <a:srgbClr val="595959"/>
            </a:solidFill>
            <a:prstDash val="solid"/>
            <a:round/>
            <a:headEnd len="med" w="med" type="none"/>
            <a:tailEnd len="med" w="med" type="triangle"/>
          </a:ln>
        </p:spPr>
      </p:cxnSp>
      <p:sp>
        <p:nvSpPr>
          <p:cNvPr id="562" name="Google Shape;562;p73"/>
          <p:cNvSpPr txBox="1"/>
          <p:nvPr/>
        </p:nvSpPr>
        <p:spPr>
          <a:xfrm>
            <a:off x="3807900" y="2659225"/>
            <a:ext cx="84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St Paul MN</a:t>
            </a:r>
            <a:endParaRPr sz="600"/>
          </a:p>
          <a:p>
            <a:pPr indent="0" lvl="0" marL="0" rtl="0" algn="l">
              <a:spcBef>
                <a:spcPts val="0"/>
              </a:spcBef>
              <a:spcAft>
                <a:spcPts val="0"/>
              </a:spcAft>
              <a:buNone/>
            </a:pPr>
            <a:r>
              <a:rPr lang="en" sz="600"/>
              <a:t>Portland ME</a:t>
            </a:r>
            <a:endParaRPr sz="600"/>
          </a:p>
          <a:p>
            <a:pPr indent="0" lvl="0" marL="0" rtl="0" algn="l">
              <a:spcBef>
                <a:spcPts val="0"/>
              </a:spcBef>
              <a:spcAft>
                <a:spcPts val="0"/>
              </a:spcAft>
              <a:buNone/>
            </a:pPr>
            <a:r>
              <a:rPr lang="en" sz="600"/>
              <a:t>Telluride CO</a:t>
            </a:r>
            <a:endParaRPr sz="600"/>
          </a:p>
        </p:txBody>
      </p:sp>
      <p:cxnSp>
        <p:nvCxnSpPr>
          <p:cNvPr id="563" name="Google Shape;563;p73"/>
          <p:cNvCxnSpPr>
            <a:stCxn id="562" idx="2"/>
          </p:cNvCxnSpPr>
          <p:nvPr/>
        </p:nvCxnSpPr>
        <p:spPr>
          <a:xfrm>
            <a:off x="4232400" y="3120925"/>
            <a:ext cx="196500" cy="331800"/>
          </a:xfrm>
          <a:prstGeom prst="straightConnector1">
            <a:avLst/>
          </a:prstGeom>
          <a:noFill/>
          <a:ln cap="flat" cmpd="sng" w="9525">
            <a:solidFill>
              <a:srgbClr val="595959"/>
            </a:solidFill>
            <a:prstDash val="solid"/>
            <a:round/>
            <a:headEnd len="med" w="med" type="none"/>
            <a:tailEnd len="med" w="med" type="triangle"/>
          </a:ln>
        </p:spPr>
      </p:cxnSp>
      <p:sp>
        <p:nvSpPr>
          <p:cNvPr id="564" name="Google Shape;564;p73"/>
          <p:cNvSpPr txBox="1"/>
          <p:nvPr/>
        </p:nvSpPr>
        <p:spPr>
          <a:xfrm>
            <a:off x="4372550" y="2845825"/>
            <a:ext cx="1291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0000"/>
                </a:solidFill>
              </a:rPr>
              <a:t>Maine (statewide)</a:t>
            </a:r>
            <a:endParaRPr sz="1100">
              <a:solidFill>
                <a:srgbClr val="FF0000"/>
              </a:solidFill>
            </a:endParaRPr>
          </a:p>
          <a:p>
            <a:pPr indent="0" lvl="0" marL="0" rtl="0" algn="l">
              <a:spcBef>
                <a:spcPts val="0"/>
              </a:spcBef>
              <a:spcAft>
                <a:spcPts val="0"/>
              </a:spcAft>
              <a:buNone/>
            </a:pPr>
            <a:r>
              <a:rPr lang="en" sz="600"/>
              <a:t>Sante Fe NM</a:t>
            </a:r>
            <a:endParaRPr sz="600"/>
          </a:p>
        </p:txBody>
      </p:sp>
      <p:cxnSp>
        <p:nvCxnSpPr>
          <p:cNvPr id="565" name="Google Shape;565;p73"/>
          <p:cNvCxnSpPr>
            <a:stCxn id="564" idx="2"/>
          </p:cNvCxnSpPr>
          <p:nvPr/>
        </p:nvCxnSpPr>
        <p:spPr>
          <a:xfrm>
            <a:off x="5018150" y="3292225"/>
            <a:ext cx="1337100" cy="159000"/>
          </a:xfrm>
          <a:prstGeom prst="straightConnector1">
            <a:avLst/>
          </a:prstGeom>
          <a:noFill/>
          <a:ln cap="flat" cmpd="sng" w="9525">
            <a:solidFill>
              <a:srgbClr val="595959"/>
            </a:solidFill>
            <a:prstDash val="solid"/>
            <a:round/>
            <a:headEnd len="med" w="med" type="none"/>
            <a:tailEnd len="med" w="med" type="triangle"/>
          </a:ln>
        </p:spPr>
      </p:cxnSp>
      <p:sp>
        <p:nvSpPr>
          <p:cNvPr id="566" name="Google Shape;566;p73"/>
          <p:cNvSpPr txBox="1"/>
          <p:nvPr/>
        </p:nvSpPr>
        <p:spPr>
          <a:xfrm>
            <a:off x="5109875" y="2262663"/>
            <a:ext cx="849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Eastpointe MI</a:t>
            </a:r>
            <a:endParaRPr sz="600"/>
          </a:p>
          <a:p>
            <a:pPr indent="0" lvl="0" marL="0" rtl="0" algn="l">
              <a:spcBef>
                <a:spcPts val="0"/>
              </a:spcBef>
              <a:spcAft>
                <a:spcPts val="0"/>
              </a:spcAft>
              <a:buNone/>
            </a:pPr>
            <a:r>
              <a:rPr lang="en" sz="600"/>
              <a:t>St. Louis Park MN</a:t>
            </a:r>
            <a:endParaRPr sz="600"/>
          </a:p>
          <a:p>
            <a:pPr indent="0" lvl="0" marL="0" rtl="0" algn="l">
              <a:spcBef>
                <a:spcPts val="0"/>
              </a:spcBef>
              <a:spcAft>
                <a:spcPts val="0"/>
              </a:spcAft>
              <a:buNone/>
            </a:pPr>
            <a:r>
              <a:rPr lang="en" sz="600"/>
              <a:t>Vineyard UT</a:t>
            </a:r>
            <a:endParaRPr sz="600"/>
          </a:p>
          <a:p>
            <a:pPr indent="0" lvl="0" marL="0" rtl="0" algn="l">
              <a:spcBef>
                <a:spcPts val="0"/>
              </a:spcBef>
              <a:spcAft>
                <a:spcPts val="0"/>
              </a:spcAft>
              <a:buNone/>
            </a:pPr>
            <a:r>
              <a:rPr lang="en" sz="600"/>
              <a:t>Payson UT</a:t>
            </a:r>
            <a:endParaRPr sz="600"/>
          </a:p>
          <a:p>
            <a:pPr indent="0" lvl="0" marL="0" rtl="0" algn="l">
              <a:spcBef>
                <a:spcPts val="0"/>
              </a:spcBef>
              <a:spcAft>
                <a:spcPts val="0"/>
              </a:spcAft>
              <a:buNone/>
            </a:pPr>
            <a:r>
              <a:rPr lang="en" sz="600"/>
              <a:t>Las Cruces NM</a:t>
            </a:r>
            <a:endParaRPr sz="600"/>
          </a:p>
        </p:txBody>
      </p:sp>
      <p:cxnSp>
        <p:nvCxnSpPr>
          <p:cNvPr id="567" name="Google Shape;567;p73"/>
          <p:cNvCxnSpPr>
            <a:stCxn id="566" idx="2"/>
          </p:cNvCxnSpPr>
          <p:nvPr/>
        </p:nvCxnSpPr>
        <p:spPr>
          <a:xfrm>
            <a:off x="5534375" y="2909163"/>
            <a:ext cx="1026600" cy="225000"/>
          </a:xfrm>
          <a:prstGeom prst="straightConnector1">
            <a:avLst/>
          </a:prstGeom>
          <a:noFill/>
          <a:ln cap="flat" cmpd="sng" w="9525">
            <a:solidFill>
              <a:srgbClr val="595959"/>
            </a:solidFill>
            <a:prstDash val="solid"/>
            <a:round/>
            <a:headEnd len="med" w="med" type="none"/>
            <a:tailEnd len="med" w="med" type="triangle"/>
          </a:ln>
        </p:spPr>
      </p:cxnSp>
      <p:sp>
        <p:nvSpPr>
          <p:cNvPr id="568" name="Google Shape;568;p73"/>
          <p:cNvSpPr txBox="1"/>
          <p:nvPr/>
        </p:nvSpPr>
        <p:spPr>
          <a:xfrm>
            <a:off x="5524725" y="1967325"/>
            <a:ext cx="717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Benton Co OR</a:t>
            </a:r>
            <a:endParaRPr sz="600"/>
          </a:p>
          <a:p>
            <a:pPr indent="0" lvl="0" marL="0" rtl="0" algn="l">
              <a:spcBef>
                <a:spcPts val="0"/>
              </a:spcBef>
              <a:spcAft>
                <a:spcPts val="0"/>
              </a:spcAft>
              <a:buNone/>
            </a:pPr>
            <a:r>
              <a:rPr lang="en" sz="600"/>
              <a:t>Basalt CO</a:t>
            </a:r>
            <a:endParaRPr sz="600"/>
          </a:p>
        </p:txBody>
      </p:sp>
      <p:cxnSp>
        <p:nvCxnSpPr>
          <p:cNvPr id="569" name="Google Shape;569;p73"/>
          <p:cNvCxnSpPr>
            <a:stCxn id="568" idx="2"/>
          </p:cNvCxnSpPr>
          <p:nvPr/>
        </p:nvCxnSpPr>
        <p:spPr>
          <a:xfrm>
            <a:off x="5883375" y="2336625"/>
            <a:ext cx="1021800" cy="726900"/>
          </a:xfrm>
          <a:prstGeom prst="straightConnector1">
            <a:avLst/>
          </a:prstGeom>
          <a:noFill/>
          <a:ln cap="flat" cmpd="sng" w="9525">
            <a:solidFill>
              <a:srgbClr val="595959"/>
            </a:solidFill>
            <a:prstDash val="solid"/>
            <a:round/>
            <a:headEnd len="med" w="med" type="none"/>
            <a:tailEnd len="med" w="med" type="triangle"/>
          </a:ln>
        </p:spPr>
      </p:cxnSp>
      <p:sp>
        <p:nvSpPr>
          <p:cNvPr id="570" name="Google Shape;570;p73"/>
          <p:cNvSpPr txBox="1"/>
          <p:nvPr/>
        </p:nvSpPr>
        <p:spPr>
          <a:xfrm>
            <a:off x="5292000" y="1643025"/>
            <a:ext cx="1337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New York City NY</a:t>
            </a:r>
            <a:endParaRPr sz="1000"/>
          </a:p>
        </p:txBody>
      </p:sp>
      <p:cxnSp>
        <p:nvCxnSpPr>
          <p:cNvPr id="571" name="Google Shape;571;p73"/>
          <p:cNvCxnSpPr>
            <a:stCxn id="570" idx="2"/>
          </p:cNvCxnSpPr>
          <p:nvPr/>
        </p:nvCxnSpPr>
        <p:spPr>
          <a:xfrm>
            <a:off x="5960550" y="1981725"/>
            <a:ext cx="1122600" cy="575700"/>
          </a:xfrm>
          <a:prstGeom prst="straightConnector1">
            <a:avLst/>
          </a:prstGeom>
          <a:noFill/>
          <a:ln cap="flat" cmpd="sng" w="9525">
            <a:solidFill>
              <a:srgbClr val="595959"/>
            </a:solidFill>
            <a:prstDash val="solid"/>
            <a:round/>
            <a:headEnd len="med" w="med" type="none"/>
            <a:tailEnd len="med" w="med" type="triangle"/>
          </a:ln>
        </p:spPr>
      </p:cxnSp>
      <p:sp>
        <p:nvSpPr>
          <p:cNvPr id="572" name="Google Shape;572;p73"/>
          <p:cNvSpPr txBox="1"/>
          <p:nvPr/>
        </p:nvSpPr>
        <p:spPr>
          <a:xfrm>
            <a:off x="5336500" y="1101950"/>
            <a:ext cx="16194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FF0000"/>
                </a:solidFill>
              </a:rPr>
              <a:t>Alaska (statewide)</a:t>
            </a:r>
            <a:endParaRPr sz="1200">
              <a:solidFill>
                <a:srgbClr val="FF0000"/>
              </a:solidFill>
            </a:endParaRPr>
          </a:p>
          <a:p>
            <a:pPr indent="0" lvl="0" marL="0" rtl="0" algn="r">
              <a:spcBef>
                <a:spcPts val="0"/>
              </a:spcBef>
              <a:spcAft>
                <a:spcPts val="0"/>
              </a:spcAft>
              <a:buNone/>
            </a:pPr>
            <a:r>
              <a:rPr lang="en" sz="800"/>
              <a:t>Albany CA</a:t>
            </a:r>
            <a:endParaRPr sz="800"/>
          </a:p>
          <a:p>
            <a:pPr indent="0" lvl="0" marL="0" rtl="0" algn="r">
              <a:spcBef>
                <a:spcPts val="0"/>
              </a:spcBef>
              <a:spcAft>
                <a:spcPts val="0"/>
              </a:spcAft>
              <a:buNone/>
            </a:pPr>
            <a:r>
              <a:rPr lang="en" sz="800"/>
              <a:t>Eureka CA</a:t>
            </a:r>
            <a:endParaRPr sz="800"/>
          </a:p>
          <a:p>
            <a:pPr indent="0" lvl="0" marL="0" rtl="0" algn="r">
              <a:spcBef>
                <a:spcPts val="0"/>
              </a:spcBef>
              <a:spcAft>
                <a:spcPts val="0"/>
              </a:spcAft>
              <a:buNone/>
            </a:pPr>
            <a:r>
              <a:rPr lang="en" sz="800"/>
              <a:t>Boulder CO</a:t>
            </a:r>
            <a:endParaRPr sz="800"/>
          </a:p>
        </p:txBody>
      </p:sp>
      <p:cxnSp>
        <p:nvCxnSpPr>
          <p:cNvPr id="573" name="Google Shape;573;p73"/>
          <p:cNvCxnSpPr>
            <a:stCxn id="572" idx="3"/>
          </p:cNvCxnSpPr>
          <p:nvPr/>
        </p:nvCxnSpPr>
        <p:spPr>
          <a:xfrm>
            <a:off x="6955900" y="1471400"/>
            <a:ext cx="323400" cy="59400"/>
          </a:xfrm>
          <a:prstGeom prst="straightConnector1">
            <a:avLst/>
          </a:prstGeom>
          <a:noFill/>
          <a:ln cap="flat" cmpd="sng" w="9525">
            <a:solidFill>
              <a:srgbClr val="595959"/>
            </a:solidFill>
            <a:prstDash val="solid"/>
            <a:round/>
            <a:headEnd len="med" w="med"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p74"/>
          <p:cNvPicPr preferRelativeResize="0"/>
          <p:nvPr/>
        </p:nvPicPr>
        <p:blipFill>
          <a:blip r:embed="rId3">
            <a:alphaModFix/>
          </a:blip>
          <a:stretch>
            <a:fillRect/>
          </a:stretch>
        </p:blipFill>
        <p:spPr>
          <a:xfrm>
            <a:off x="102875" y="134250"/>
            <a:ext cx="894700" cy="894700"/>
          </a:xfrm>
          <a:prstGeom prst="rect">
            <a:avLst/>
          </a:prstGeom>
          <a:noFill/>
          <a:ln>
            <a:noFill/>
          </a:ln>
        </p:spPr>
      </p:pic>
      <p:sp>
        <p:nvSpPr>
          <p:cNvPr id="579" name="Google Shape;579;p74"/>
          <p:cNvSpPr txBox="1"/>
          <p:nvPr/>
        </p:nvSpPr>
        <p:spPr>
          <a:xfrm>
            <a:off x="1323925" y="194600"/>
            <a:ext cx="67653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11689B"/>
                </a:solidFill>
                <a:latin typeface="Montserrat Medium"/>
                <a:ea typeface="Montserrat Medium"/>
                <a:cs typeface="Montserrat Medium"/>
                <a:sym typeface="Montserrat Medium"/>
              </a:rPr>
              <a:t>Voter Response</a:t>
            </a:r>
            <a:endParaRPr sz="2800">
              <a:solidFill>
                <a:srgbClr val="11689B"/>
              </a:solidFill>
              <a:latin typeface="Montserrat Medium"/>
              <a:ea typeface="Montserrat Medium"/>
              <a:cs typeface="Montserrat Medium"/>
              <a:sym typeface="Montserrat Medium"/>
            </a:endParaRPr>
          </a:p>
        </p:txBody>
      </p:sp>
      <p:sp>
        <p:nvSpPr>
          <p:cNvPr id="580" name="Google Shape;580;p74"/>
          <p:cNvSpPr txBox="1"/>
          <p:nvPr/>
        </p:nvSpPr>
        <p:spPr>
          <a:xfrm>
            <a:off x="997575" y="923075"/>
            <a:ext cx="7648200" cy="239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en" sz="2400">
                <a:solidFill>
                  <a:srgbClr val="11689B"/>
                </a:solidFill>
                <a:latin typeface="Montserrat"/>
                <a:ea typeface="Montserrat"/>
                <a:cs typeface="Montserrat"/>
                <a:sym typeface="Montserrat"/>
              </a:rPr>
              <a:t>Maine first statewide </a:t>
            </a:r>
            <a:r>
              <a:rPr lang="en" sz="2400">
                <a:solidFill>
                  <a:srgbClr val="11689B"/>
                </a:solidFill>
                <a:latin typeface="Montserrat"/>
                <a:ea typeface="Montserrat"/>
                <a:cs typeface="Montserrat"/>
                <a:sym typeface="Montserrat"/>
              </a:rPr>
              <a:t>primaries </a:t>
            </a:r>
            <a:r>
              <a:rPr lang="en" sz="900">
                <a:solidFill>
                  <a:srgbClr val="11689B"/>
                </a:solidFill>
                <a:latin typeface="Montserrat"/>
                <a:ea typeface="Montserrat"/>
                <a:cs typeface="Montserrat"/>
                <a:sym typeface="Montserrat"/>
              </a:rPr>
              <a:t>(League of Women Voters Survey)</a:t>
            </a:r>
            <a:endParaRPr sz="900">
              <a:solidFill>
                <a:srgbClr val="11689B"/>
              </a:solidFill>
              <a:latin typeface="Montserrat"/>
              <a:ea typeface="Montserrat"/>
              <a:cs typeface="Montserrat"/>
              <a:sym typeface="Montserrat"/>
            </a:endParaRPr>
          </a:p>
          <a:p>
            <a:pPr indent="0" lvl="0" marL="0" rtl="0" algn="l">
              <a:lnSpc>
                <a:spcPct val="100000"/>
              </a:lnSpc>
              <a:spcBef>
                <a:spcPts val="1600"/>
              </a:spcBef>
              <a:spcAft>
                <a:spcPts val="0"/>
              </a:spcAft>
              <a:buClr>
                <a:schemeClr val="dk1"/>
              </a:buClr>
              <a:buSzPts val="1100"/>
              <a:buFont typeface="Arial"/>
              <a:buNone/>
            </a:pPr>
            <a:r>
              <a:rPr b="1" lang="en" sz="2400">
                <a:solidFill>
                  <a:srgbClr val="DA3745"/>
                </a:solidFill>
                <a:latin typeface="Montserrat"/>
                <a:ea typeface="Montserrat"/>
                <a:cs typeface="Montserrat"/>
                <a:sym typeface="Montserrat"/>
              </a:rPr>
              <a:t>		</a:t>
            </a:r>
            <a:r>
              <a:rPr b="1" lang="en" sz="3000">
                <a:solidFill>
                  <a:srgbClr val="DA3745"/>
                </a:solidFill>
                <a:latin typeface="Montserrat"/>
                <a:ea typeface="Montserrat"/>
                <a:cs typeface="Montserrat"/>
                <a:sym typeface="Montserrat"/>
              </a:rPr>
              <a:t>94%</a:t>
            </a:r>
            <a:r>
              <a:rPr b="1" lang="en" sz="2400">
                <a:solidFill>
                  <a:srgbClr val="DA3745"/>
                </a:solidFill>
                <a:latin typeface="Montserrat"/>
                <a:ea typeface="Montserrat"/>
                <a:cs typeface="Montserrat"/>
                <a:sym typeface="Montserrat"/>
              </a:rPr>
              <a:t> </a:t>
            </a:r>
            <a:r>
              <a:rPr b="1" lang="en" sz="1600">
                <a:solidFill>
                  <a:srgbClr val="11689B"/>
                </a:solidFill>
                <a:latin typeface="Montserrat"/>
                <a:ea typeface="Montserrat"/>
                <a:cs typeface="Montserrat"/>
                <a:sym typeface="Montserrat"/>
              </a:rPr>
              <a:t>of voters </a:t>
            </a:r>
            <a:r>
              <a:rPr b="1" lang="en" sz="1600">
                <a:solidFill>
                  <a:srgbClr val="DA3745"/>
                </a:solidFill>
                <a:latin typeface="Montserrat"/>
                <a:ea typeface="Montserrat"/>
                <a:cs typeface="Montserrat"/>
                <a:sym typeface="Montserrat"/>
              </a:rPr>
              <a:t>ranked multiple candidates.</a:t>
            </a:r>
            <a:endParaRPr b="1" sz="1600">
              <a:solidFill>
                <a:srgbClr val="DA3745"/>
              </a:solidFill>
              <a:latin typeface="Montserrat"/>
              <a:ea typeface="Montserrat"/>
              <a:cs typeface="Montserrat"/>
              <a:sym typeface="Montserrat"/>
            </a:endParaRPr>
          </a:p>
          <a:p>
            <a:pPr indent="457200" lvl="0" marL="457200" rtl="0" algn="l">
              <a:lnSpc>
                <a:spcPct val="100000"/>
              </a:lnSpc>
              <a:spcBef>
                <a:spcPts val="1600"/>
              </a:spcBef>
              <a:spcAft>
                <a:spcPts val="1600"/>
              </a:spcAft>
              <a:buClr>
                <a:schemeClr val="dk1"/>
              </a:buClr>
              <a:buSzPts val="1100"/>
              <a:buFont typeface="Arial"/>
              <a:buNone/>
            </a:pPr>
            <a:r>
              <a:rPr b="1" lang="en" sz="3000">
                <a:solidFill>
                  <a:srgbClr val="DA3745"/>
                </a:solidFill>
                <a:latin typeface="Montserrat"/>
                <a:ea typeface="Montserrat"/>
                <a:cs typeface="Montserrat"/>
                <a:sym typeface="Montserrat"/>
              </a:rPr>
              <a:t>90%</a:t>
            </a:r>
            <a:r>
              <a:rPr b="1" lang="en" sz="2400">
                <a:solidFill>
                  <a:srgbClr val="DA3745"/>
                </a:solidFill>
                <a:latin typeface="Montserrat"/>
                <a:ea typeface="Montserrat"/>
                <a:cs typeface="Montserrat"/>
                <a:sym typeface="Montserrat"/>
              </a:rPr>
              <a:t> </a:t>
            </a:r>
            <a:r>
              <a:rPr b="1" lang="en" sz="1600">
                <a:solidFill>
                  <a:srgbClr val="11689B"/>
                </a:solidFill>
                <a:latin typeface="Montserrat"/>
                <a:ea typeface="Montserrat"/>
                <a:cs typeface="Montserrat"/>
                <a:sym typeface="Montserrat"/>
              </a:rPr>
              <a:t>of voters said </a:t>
            </a:r>
            <a:r>
              <a:rPr b="1" lang="en" sz="1600">
                <a:solidFill>
                  <a:srgbClr val="DA3745"/>
                </a:solidFill>
                <a:latin typeface="Montserrat"/>
                <a:ea typeface="Montserrat"/>
                <a:cs typeface="Montserrat"/>
                <a:sym typeface="Montserrat"/>
              </a:rPr>
              <a:t>experience</a:t>
            </a:r>
            <a:r>
              <a:rPr b="1" lang="en" sz="1600">
                <a:solidFill>
                  <a:srgbClr val="DA3745"/>
                </a:solidFill>
                <a:latin typeface="Montserrat"/>
                <a:ea typeface="Montserrat"/>
                <a:cs typeface="Montserrat"/>
                <a:sym typeface="Montserrat"/>
              </a:rPr>
              <a:t> was “excellent or “good”.</a:t>
            </a:r>
            <a:endParaRPr b="1" sz="2100">
              <a:solidFill>
                <a:srgbClr val="DA3745"/>
              </a:solidFill>
              <a:latin typeface="Montserrat"/>
              <a:ea typeface="Montserrat"/>
              <a:cs typeface="Montserrat"/>
              <a:sym typeface="Montserrat"/>
            </a:endParaRPr>
          </a:p>
        </p:txBody>
      </p:sp>
      <p:sp>
        <p:nvSpPr>
          <p:cNvPr id="581" name="Google Shape;581;p74"/>
          <p:cNvSpPr txBox="1"/>
          <p:nvPr/>
        </p:nvSpPr>
        <p:spPr>
          <a:xfrm>
            <a:off x="1016425" y="3150975"/>
            <a:ext cx="7380300" cy="18882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 sz="2400">
                <a:solidFill>
                  <a:srgbClr val="11689B"/>
                </a:solidFill>
                <a:latin typeface="Montserrat"/>
                <a:ea typeface="Montserrat"/>
                <a:cs typeface="Montserrat"/>
                <a:sym typeface="Montserrat"/>
              </a:rPr>
              <a:t>NYC</a:t>
            </a:r>
            <a:r>
              <a:rPr lang="en" sz="2400">
                <a:solidFill>
                  <a:srgbClr val="11689B"/>
                </a:solidFill>
                <a:latin typeface="Montserrat"/>
                <a:ea typeface="Montserrat"/>
                <a:cs typeface="Montserrat"/>
                <a:sym typeface="Montserrat"/>
              </a:rPr>
              <a:t> fir</a:t>
            </a:r>
            <a:r>
              <a:rPr lang="en" sz="2400">
                <a:solidFill>
                  <a:srgbClr val="11689B"/>
                </a:solidFill>
                <a:latin typeface="Montserrat"/>
                <a:ea typeface="Montserrat"/>
                <a:cs typeface="Montserrat"/>
                <a:sym typeface="Montserrat"/>
              </a:rPr>
              <a:t>st primaries </a:t>
            </a:r>
            <a:r>
              <a:rPr lang="en" sz="1000">
                <a:solidFill>
                  <a:srgbClr val="11689B"/>
                </a:solidFill>
                <a:latin typeface="Montserrat"/>
                <a:ea typeface="Montserrat"/>
                <a:cs typeface="Montserrat"/>
                <a:sym typeface="Montserrat"/>
              </a:rPr>
              <a:t>(Edison Research poll)</a:t>
            </a:r>
            <a:endParaRPr sz="1000">
              <a:solidFill>
                <a:srgbClr val="11689B"/>
              </a:solidFill>
              <a:latin typeface="Montserrat"/>
              <a:ea typeface="Montserrat"/>
              <a:cs typeface="Montserrat"/>
              <a:sym typeface="Montserrat"/>
            </a:endParaRPr>
          </a:p>
          <a:p>
            <a:pPr indent="0" lvl="0" marL="0" rtl="0" algn="l">
              <a:spcBef>
                <a:spcPts val="1600"/>
              </a:spcBef>
              <a:spcAft>
                <a:spcPts val="0"/>
              </a:spcAft>
              <a:buNone/>
            </a:pPr>
            <a:r>
              <a:rPr b="1" lang="en" sz="2400">
                <a:solidFill>
                  <a:srgbClr val="DA3745"/>
                </a:solidFill>
                <a:latin typeface="Montserrat"/>
                <a:ea typeface="Montserrat"/>
                <a:cs typeface="Montserrat"/>
                <a:sym typeface="Montserrat"/>
              </a:rPr>
              <a:t>		</a:t>
            </a:r>
            <a:r>
              <a:rPr b="1" lang="en" sz="3000">
                <a:solidFill>
                  <a:srgbClr val="DA3745"/>
                </a:solidFill>
                <a:latin typeface="Montserrat"/>
                <a:ea typeface="Montserrat"/>
                <a:cs typeface="Montserrat"/>
                <a:sym typeface="Montserrat"/>
              </a:rPr>
              <a:t>83%</a:t>
            </a:r>
            <a:r>
              <a:rPr b="1" lang="en" sz="2400">
                <a:solidFill>
                  <a:srgbClr val="DA3745"/>
                </a:solidFill>
                <a:latin typeface="Montserrat"/>
                <a:ea typeface="Montserrat"/>
                <a:cs typeface="Montserrat"/>
                <a:sym typeface="Montserrat"/>
              </a:rPr>
              <a:t> </a:t>
            </a:r>
            <a:r>
              <a:rPr b="1" lang="en" sz="1600">
                <a:solidFill>
                  <a:srgbClr val="11689B"/>
                </a:solidFill>
                <a:latin typeface="Montserrat"/>
                <a:ea typeface="Montserrat"/>
                <a:cs typeface="Montserrat"/>
                <a:sym typeface="Montserrat"/>
              </a:rPr>
              <a:t>of voters </a:t>
            </a:r>
            <a:r>
              <a:rPr b="1" lang="en" sz="1600">
                <a:solidFill>
                  <a:srgbClr val="DA3745"/>
                </a:solidFill>
                <a:latin typeface="Montserrat"/>
                <a:ea typeface="Montserrat"/>
                <a:cs typeface="Montserrat"/>
                <a:sym typeface="Montserrat"/>
              </a:rPr>
              <a:t>ranked multiple candidates.</a:t>
            </a:r>
            <a:endParaRPr b="1" sz="1600">
              <a:solidFill>
                <a:srgbClr val="DA3745"/>
              </a:solidFill>
              <a:latin typeface="Montserrat"/>
              <a:ea typeface="Montserrat"/>
              <a:cs typeface="Montserrat"/>
              <a:sym typeface="Montserrat"/>
            </a:endParaRPr>
          </a:p>
          <a:p>
            <a:pPr indent="457200" lvl="0" marL="457200" rtl="0" algn="l">
              <a:spcBef>
                <a:spcPts val="1600"/>
              </a:spcBef>
              <a:spcAft>
                <a:spcPts val="1600"/>
              </a:spcAft>
              <a:buNone/>
            </a:pPr>
            <a:r>
              <a:rPr b="1" lang="en" sz="3000">
                <a:solidFill>
                  <a:srgbClr val="DA3745"/>
                </a:solidFill>
                <a:latin typeface="Montserrat"/>
                <a:ea typeface="Montserrat"/>
                <a:cs typeface="Montserrat"/>
                <a:sym typeface="Montserrat"/>
              </a:rPr>
              <a:t>95%</a:t>
            </a:r>
            <a:r>
              <a:rPr b="1" lang="en" sz="2400">
                <a:solidFill>
                  <a:srgbClr val="DA3745"/>
                </a:solidFill>
                <a:latin typeface="Montserrat"/>
                <a:ea typeface="Montserrat"/>
                <a:cs typeface="Montserrat"/>
                <a:sym typeface="Montserrat"/>
              </a:rPr>
              <a:t> </a:t>
            </a:r>
            <a:r>
              <a:rPr b="1" lang="en" sz="1600">
                <a:solidFill>
                  <a:srgbClr val="11689B"/>
                </a:solidFill>
                <a:latin typeface="Montserrat"/>
                <a:ea typeface="Montserrat"/>
                <a:cs typeface="Montserrat"/>
                <a:sym typeface="Montserrat"/>
              </a:rPr>
              <a:t>of voters said </a:t>
            </a:r>
            <a:r>
              <a:rPr b="1" lang="en" sz="1600">
                <a:solidFill>
                  <a:srgbClr val="DA3745"/>
                </a:solidFill>
                <a:latin typeface="Montserrat"/>
                <a:ea typeface="Montserrat"/>
                <a:cs typeface="Montserrat"/>
                <a:sym typeface="Montserrat"/>
              </a:rPr>
              <a:t>RCV was simple to use.</a:t>
            </a:r>
            <a:endParaRPr>
              <a:solidFill>
                <a:srgbClr val="DA3745"/>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id="586" name="Google Shape;586;p75"/>
          <p:cNvPicPr preferRelativeResize="0"/>
          <p:nvPr/>
        </p:nvPicPr>
        <p:blipFill>
          <a:blip r:embed="rId3">
            <a:alphaModFix/>
          </a:blip>
          <a:stretch>
            <a:fillRect/>
          </a:stretch>
        </p:blipFill>
        <p:spPr>
          <a:xfrm>
            <a:off x="0" y="0"/>
            <a:ext cx="2442350" cy="2432799"/>
          </a:xfrm>
          <a:prstGeom prst="rect">
            <a:avLst/>
          </a:prstGeom>
          <a:noFill/>
          <a:ln>
            <a:noFill/>
          </a:ln>
        </p:spPr>
      </p:pic>
      <p:pic>
        <p:nvPicPr>
          <p:cNvPr id="587" name="Google Shape;587;p75"/>
          <p:cNvPicPr preferRelativeResize="0"/>
          <p:nvPr/>
        </p:nvPicPr>
        <p:blipFill>
          <a:blip r:embed="rId4">
            <a:alphaModFix/>
          </a:blip>
          <a:stretch>
            <a:fillRect/>
          </a:stretch>
        </p:blipFill>
        <p:spPr>
          <a:xfrm>
            <a:off x="6701651" y="2710691"/>
            <a:ext cx="2442350" cy="2432810"/>
          </a:xfrm>
          <a:prstGeom prst="rect">
            <a:avLst/>
          </a:prstGeom>
          <a:noFill/>
          <a:ln>
            <a:noFill/>
          </a:ln>
        </p:spPr>
      </p:pic>
      <p:pic>
        <p:nvPicPr>
          <p:cNvPr id="588" name="Google Shape;588;p75"/>
          <p:cNvPicPr preferRelativeResize="0"/>
          <p:nvPr/>
        </p:nvPicPr>
        <p:blipFill>
          <a:blip r:embed="rId5">
            <a:alphaModFix/>
          </a:blip>
          <a:stretch>
            <a:fillRect/>
          </a:stretch>
        </p:blipFill>
        <p:spPr>
          <a:xfrm>
            <a:off x="3167825" y="1256100"/>
            <a:ext cx="2143125" cy="214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40"/>
          <p:cNvSpPr txBox="1"/>
          <p:nvPr>
            <p:ph type="title"/>
          </p:nvPr>
        </p:nvSpPr>
        <p:spPr>
          <a:xfrm>
            <a:off x="1621625" y="247325"/>
            <a:ext cx="6893100" cy="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The Problem</a:t>
            </a:r>
            <a:endParaRPr sz="2400">
              <a:solidFill>
                <a:srgbClr val="11689B"/>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400">
              <a:solidFill>
                <a:srgbClr val="11689B"/>
              </a:solidFill>
              <a:latin typeface="Montserrat Medium"/>
              <a:ea typeface="Montserrat Medium"/>
              <a:cs typeface="Montserrat Medium"/>
              <a:sym typeface="Montserrat Medium"/>
            </a:endParaRPr>
          </a:p>
        </p:txBody>
      </p:sp>
      <p:pic>
        <p:nvPicPr>
          <p:cNvPr id="168" name="Google Shape;168;p40"/>
          <p:cNvPicPr preferRelativeResize="0"/>
          <p:nvPr/>
        </p:nvPicPr>
        <p:blipFill>
          <a:blip r:embed="rId3">
            <a:alphaModFix/>
          </a:blip>
          <a:stretch>
            <a:fillRect/>
          </a:stretch>
        </p:blipFill>
        <p:spPr>
          <a:xfrm>
            <a:off x="102875" y="134250"/>
            <a:ext cx="894700" cy="894700"/>
          </a:xfrm>
          <a:prstGeom prst="rect">
            <a:avLst/>
          </a:prstGeom>
          <a:noFill/>
          <a:ln>
            <a:noFill/>
          </a:ln>
        </p:spPr>
      </p:pic>
      <p:sp>
        <p:nvSpPr>
          <p:cNvPr id="169" name="Google Shape;169;p40"/>
          <p:cNvSpPr txBox="1"/>
          <p:nvPr/>
        </p:nvSpPr>
        <p:spPr>
          <a:xfrm>
            <a:off x="3601925" y="3364772"/>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Penrose Hollins</a:t>
            </a:r>
            <a:endParaRPr b="1">
              <a:solidFill>
                <a:srgbClr val="FFFFFF"/>
              </a:solidFill>
              <a:latin typeface="Montserrat"/>
              <a:ea typeface="Montserrat"/>
              <a:cs typeface="Montserrat"/>
              <a:sym typeface="Montserrat"/>
            </a:endParaRPr>
          </a:p>
        </p:txBody>
      </p:sp>
      <p:sp>
        <p:nvSpPr>
          <p:cNvPr id="170" name="Google Shape;170;p40"/>
          <p:cNvSpPr txBox="1"/>
          <p:nvPr/>
        </p:nvSpPr>
        <p:spPr>
          <a:xfrm>
            <a:off x="3754325" y="3517172"/>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Penrose Hollins</a:t>
            </a:r>
            <a:endParaRPr b="1">
              <a:solidFill>
                <a:srgbClr val="FFFFFF"/>
              </a:solidFill>
              <a:latin typeface="Montserrat"/>
              <a:ea typeface="Montserrat"/>
              <a:cs typeface="Montserrat"/>
              <a:sym typeface="Montserrat"/>
            </a:endParaRPr>
          </a:p>
        </p:txBody>
      </p:sp>
      <p:grpSp>
        <p:nvGrpSpPr>
          <p:cNvPr id="171" name="Google Shape;171;p40"/>
          <p:cNvGrpSpPr/>
          <p:nvPr/>
        </p:nvGrpSpPr>
        <p:grpSpPr>
          <a:xfrm>
            <a:off x="586675" y="2325547"/>
            <a:ext cx="1924800" cy="289209"/>
            <a:chOff x="586675" y="2325547"/>
            <a:chExt cx="1924800" cy="289209"/>
          </a:xfrm>
        </p:grpSpPr>
        <p:sp>
          <p:nvSpPr>
            <p:cNvPr id="172" name="Google Shape;172;p40"/>
            <p:cNvSpPr/>
            <p:nvPr/>
          </p:nvSpPr>
          <p:spPr>
            <a:xfrm>
              <a:off x="586675" y="238405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0"/>
            <p:cNvSpPr txBox="1"/>
            <p:nvPr/>
          </p:nvSpPr>
          <p:spPr>
            <a:xfrm>
              <a:off x="586675" y="232554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Sherry Dorsey Walker</a:t>
              </a:r>
              <a:endParaRPr b="1" sz="1000">
                <a:solidFill>
                  <a:srgbClr val="FFFFFF"/>
                </a:solidFill>
                <a:latin typeface="Montserrat"/>
                <a:ea typeface="Montserrat"/>
                <a:cs typeface="Montserrat"/>
                <a:sym typeface="Montserrat"/>
              </a:endParaRPr>
            </a:p>
          </p:txBody>
        </p:sp>
      </p:grpSp>
      <p:sp>
        <p:nvSpPr>
          <p:cNvPr id="174" name="Google Shape;174;p40"/>
          <p:cNvSpPr txBox="1"/>
          <p:nvPr/>
        </p:nvSpPr>
        <p:spPr>
          <a:xfrm>
            <a:off x="1347800" y="1695959"/>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26.9%</a:t>
            </a:r>
            <a:endParaRPr>
              <a:solidFill>
                <a:srgbClr val="11689B"/>
              </a:solidFill>
              <a:latin typeface="Montserrat ExtraBold"/>
              <a:ea typeface="Montserrat ExtraBold"/>
              <a:cs typeface="Montserrat ExtraBold"/>
              <a:sym typeface="Montserrat ExtraBold"/>
            </a:endParaRPr>
          </a:p>
        </p:txBody>
      </p:sp>
      <p:sp>
        <p:nvSpPr>
          <p:cNvPr id="175" name="Google Shape;175;p40"/>
          <p:cNvSpPr txBox="1"/>
          <p:nvPr/>
        </p:nvSpPr>
        <p:spPr>
          <a:xfrm>
            <a:off x="7454250" y="3661646"/>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3.2%</a:t>
            </a:r>
            <a:endParaRPr>
              <a:solidFill>
                <a:srgbClr val="11689B"/>
              </a:solidFill>
              <a:latin typeface="Montserrat ExtraBold"/>
              <a:ea typeface="Montserrat ExtraBold"/>
              <a:cs typeface="Montserrat ExtraBold"/>
              <a:sym typeface="Montserrat ExtraBold"/>
            </a:endParaRPr>
          </a:p>
        </p:txBody>
      </p:sp>
      <p:sp>
        <p:nvSpPr>
          <p:cNvPr id="176" name="Google Shape;176;p40"/>
          <p:cNvSpPr txBox="1"/>
          <p:nvPr/>
        </p:nvSpPr>
        <p:spPr>
          <a:xfrm>
            <a:off x="7567625" y="1695959"/>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5.9%</a:t>
            </a:r>
            <a:endParaRPr>
              <a:solidFill>
                <a:srgbClr val="11689B"/>
              </a:solidFill>
              <a:latin typeface="Montserrat ExtraBold"/>
              <a:ea typeface="Montserrat ExtraBold"/>
              <a:cs typeface="Montserrat ExtraBold"/>
              <a:sym typeface="Montserrat ExtraBold"/>
            </a:endParaRPr>
          </a:p>
        </p:txBody>
      </p:sp>
      <p:sp>
        <p:nvSpPr>
          <p:cNvPr id="177" name="Google Shape;177;p40"/>
          <p:cNvSpPr txBox="1"/>
          <p:nvPr/>
        </p:nvSpPr>
        <p:spPr>
          <a:xfrm>
            <a:off x="1416700" y="3661662"/>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29.6%</a:t>
            </a:r>
            <a:endParaRPr>
              <a:solidFill>
                <a:srgbClr val="11689B"/>
              </a:solidFill>
              <a:latin typeface="Montserrat ExtraBold"/>
              <a:ea typeface="Montserrat ExtraBold"/>
              <a:cs typeface="Montserrat ExtraBold"/>
              <a:sym typeface="Montserrat ExtraBold"/>
            </a:endParaRPr>
          </a:p>
        </p:txBody>
      </p:sp>
      <p:sp>
        <p:nvSpPr>
          <p:cNvPr id="178" name="Google Shape;178;p40"/>
          <p:cNvSpPr txBox="1"/>
          <p:nvPr/>
        </p:nvSpPr>
        <p:spPr>
          <a:xfrm>
            <a:off x="4470988" y="3661646"/>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12.6%</a:t>
            </a:r>
            <a:endParaRPr>
              <a:solidFill>
                <a:srgbClr val="11689B"/>
              </a:solidFill>
              <a:latin typeface="Montserrat ExtraBold"/>
              <a:ea typeface="Montserrat ExtraBold"/>
              <a:cs typeface="Montserrat ExtraBold"/>
              <a:sym typeface="Montserrat ExtraBold"/>
            </a:endParaRPr>
          </a:p>
        </p:txBody>
      </p:sp>
      <p:sp>
        <p:nvSpPr>
          <p:cNvPr id="179" name="Google Shape;179;p40"/>
          <p:cNvSpPr txBox="1"/>
          <p:nvPr/>
        </p:nvSpPr>
        <p:spPr>
          <a:xfrm>
            <a:off x="4696763" y="1663846"/>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21.9%</a:t>
            </a:r>
            <a:endParaRPr>
              <a:solidFill>
                <a:srgbClr val="11689B"/>
              </a:solidFill>
              <a:latin typeface="Montserrat ExtraBold"/>
              <a:ea typeface="Montserrat ExtraBold"/>
              <a:cs typeface="Montserrat ExtraBold"/>
              <a:sym typeface="Montserrat ExtraBold"/>
            </a:endParaRPr>
          </a:p>
        </p:txBody>
      </p:sp>
      <p:pic>
        <p:nvPicPr>
          <p:cNvPr id="180" name="Google Shape;180;p40"/>
          <p:cNvPicPr preferRelativeResize="0"/>
          <p:nvPr/>
        </p:nvPicPr>
        <p:blipFill>
          <a:blip r:embed="rId4">
            <a:alphaModFix/>
          </a:blip>
          <a:stretch>
            <a:fillRect/>
          </a:stretch>
        </p:blipFill>
        <p:spPr>
          <a:xfrm>
            <a:off x="1032925" y="940925"/>
            <a:ext cx="960425" cy="1436150"/>
          </a:xfrm>
          <a:prstGeom prst="rect">
            <a:avLst/>
          </a:prstGeom>
          <a:noFill/>
          <a:ln>
            <a:noFill/>
          </a:ln>
        </p:spPr>
      </p:pic>
      <p:pic>
        <p:nvPicPr>
          <p:cNvPr id="181" name="Google Shape;181;p40"/>
          <p:cNvPicPr preferRelativeResize="0"/>
          <p:nvPr/>
        </p:nvPicPr>
        <p:blipFill>
          <a:blip r:embed="rId5">
            <a:alphaModFix/>
          </a:blip>
          <a:stretch>
            <a:fillRect/>
          </a:stretch>
        </p:blipFill>
        <p:spPr>
          <a:xfrm>
            <a:off x="3663013" y="2744862"/>
            <a:ext cx="1469503" cy="1489000"/>
          </a:xfrm>
          <a:prstGeom prst="rect">
            <a:avLst/>
          </a:prstGeom>
          <a:noFill/>
          <a:ln>
            <a:noFill/>
          </a:ln>
        </p:spPr>
      </p:pic>
      <p:pic>
        <p:nvPicPr>
          <p:cNvPr id="182" name="Google Shape;182;p40"/>
          <p:cNvPicPr preferRelativeResize="0"/>
          <p:nvPr/>
        </p:nvPicPr>
        <p:blipFill>
          <a:blip r:embed="rId6">
            <a:alphaModFix/>
          </a:blip>
          <a:stretch>
            <a:fillRect/>
          </a:stretch>
        </p:blipFill>
        <p:spPr>
          <a:xfrm>
            <a:off x="1015250" y="2744852"/>
            <a:ext cx="995775" cy="1488986"/>
          </a:xfrm>
          <a:prstGeom prst="rect">
            <a:avLst/>
          </a:prstGeom>
          <a:noFill/>
          <a:ln>
            <a:noFill/>
          </a:ln>
        </p:spPr>
      </p:pic>
      <p:pic>
        <p:nvPicPr>
          <p:cNvPr id="183" name="Google Shape;183;p40"/>
          <p:cNvPicPr preferRelativeResize="0"/>
          <p:nvPr/>
        </p:nvPicPr>
        <p:blipFill>
          <a:blip r:embed="rId7">
            <a:alphaModFix/>
          </a:blip>
          <a:stretch>
            <a:fillRect/>
          </a:stretch>
        </p:blipFill>
        <p:spPr>
          <a:xfrm>
            <a:off x="3670475" y="897000"/>
            <a:ext cx="1524000" cy="1524000"/>
          </a:xfrm>
          <a:prstGeom prst="rect">
            <a:avLst/>
          </a:prstGeom>
          <a:noFill/>
          <a:ln>
            <a:noFill/>
          </a:ln>
        </p:spPr>
      </p:pic>
      <p:pic>
        <p:nvPicPr>
          <p:cNvPr id="184" name="Google Shape;184;p40"/>
          <p:cNvPicPr preferRelativeResize="0"/>
          <p:nvPr/>
        </p:nvPicPr>
        <p:blipFill>
          <a:blip r:embed="rId8">
            <a:alphaModFix/>
          </a:blip>
          <a:stretch>
            <a:fillRect/>
          </a:stretch>
        </p:blipFill>
        <p:spPr>
          <a:xfrm>
            <a:off x="6871611" y="837400"/>
            <a:ext cx="1322675" cy="1598750"/>
          </a:xfrm>
          <a:prstGeom prst="rect">
            <a:avLst/>
          </a:prstGeom>
          <a:noFill/>
          <a:ln>
            <a:noFill/>
          </a:ln>
        </p:spPr>
      </p:pic>
      <p:pic>
        <p:nvPicPr>
          <p:cNvPr id="185" name="Google Shape;185;p40"/>
          <p:cNvPicPr preferRelativeResize="0"/>
          <p:nvPr/>
        </p:nvPicPr>
        <p:blipFill>
          <a:blip r:embed="rId9">
            <a:alphaModFix/>
          </a:blip>
          <a:stretch>
            <a:fillRect/>
          </a:stretch>
        </p:blipFill>
        <p:spPr>
          <a:xfrm>
            <a:off x="2078287" y="3024278"/>
            <a:ext cx="544878" cy="533435"/>
          </a:xfrm>
          <a:prstGeom prst="rect">
            <a:avLst/>
          </a:prstGeom>
          <a:noFill/>
          <a:ln>
            <a:noFill/>
          </a:ln>
        </p:spPr>
      </p:pic>
      <p:sp>
        <p:nvSpPr>
          <p:cNvPr id="186" name="Google Shape;186;p40"/>
          <p:cNvSpPr txBox="1"/>
          <p:nvPr>
            <p:ph type="title"/>
          </p:nvPr>
        </p:nvSpPr>
        <p:spPr>
          <a:xfrm>
            <a:off x="3404375" y="4583825"/>
            <a:ext cx="2462700" cy="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1689B"/>
                </a:solidFill>
                <a:latin typeface="Montserrat Medium"/>
                <a:ea typeface="Montserrat Medium"/>
                <a:cs typeface="Montserrat Medium"/>
                <a:sym typeface="Montserrat Medium"/>
              </a:rPr>
              <a:t>Lt. Governor 2016 Primary</a:t>
            </a:r>
            <a:endParaRPr sz="1200">
              <a:solidFill>
                <a:srgbClr val="11689B"/>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400">
              <a:solidFill>
                <a:srgbClr val="11689B"/>
              </a:solidFill>
              <a:latin typeface="Montserrat Medium"/>
              <a:ea typeface="Montserrat Medium"/>
              <a:cs typeface="Montserrat Medium"/>
              <a:sym typeface="Montserrat Medium"/>
            </a:endParaRPr>
          </a:p>
        </p:txBody>
      </p:sp>
      <p:pic>
        <p:nvPicPr>
          <p:cNvPr id="187" name="Google Shape;187;p40"/>
          <p:cNvPicPr preferRelativeResize="0"/>
          <p:nvPr/>
        </p:nvPicPr>
        <p:blipFill>
          <a:blip r:embed="rId10">
            <a:alphaModFix/>
          </a:blip>
          <a:stretch>
            <a:fillRect/>
          </a:stretch>
        </p:blipFill>
        <p:spPr>
          <a:xfrm>
            <a:off x="7035050" y="2836041"/>
            <a:ext cx="995775" cy="1386275"/>
          </a:xfrm>
          <a:prstGeom prst="rect">
            <a:avLst/>
          </a:prstGeom>
          <a:noFill/>
          <a:ln>
            <a:noFill/>
          </a:ln>
        </p:spPr>
      </p:pic>
      <p:grpSp>
        <p:nvGrpSpPr>
          <p:cNvPr id="188" name="Google Shape;188;p40"/>
          <p:cNvGrpSpPr/>
          <p:nvPr/>
        </p:nvGrpSpPr>
        <p:grpSpPr>
          <a:xfrm>
            <a:off x="6621575" y="4132447"/>
            <a:ext cx="1988813" cy="293109"/>
            <a:chOff x="2348525" y="6020997"/>
            <a:chExt cx="1988813" cy="293109"/>
          </a:xfrm>
        </p:grpSpPr>
        <p:sp>
          <p:nvSpPr>
            <p:cNvPr id="189" name="Google Shape;189;p40"/>
            <p:cNvSpPr/>
            <p:nvPr/>
          </p:nvSpPr>
          <p:spPr>
            <a:xfrm>
              <a:off x="2348525" y="608340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0"/>
            <p:cNvSpPr txBox="1"/>
            <p:nvPr/>
          </p:nvSpPr>
          <p:spPr>
            <a:xfrm>
              <a:off x="2412538" y="602099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Bradley S Eaby</a:t>
              </a:r>
              <a:endParaRPr b="1" sz="1000">
                <a:solidFill>
                  <a:srgbClr val="FFFFFF"/>
                </a:solidFill>
                <a:latin typeface="Montserrat"/>
                <a:ea typeface="Montserrat"/>
                <a:cs typeface="Montserrat"/>
                <a:sym typeface="Montserrat"/>
              </a:endParaRPr>
            </a:p>
          </p:txBody>
        </p:sp>
      </p:grpSp>
      <p:grpSp>
        <p:nvGrpSpPr>
          <p:cNvPr id="191" name="Google Shape;191;p40"/>
          <p:cNvGrpSpPr/>
          <p:nvPr/>
        </p:nvGrpSpPr>
        <p:grpSpPr>
          <a:xfrm>
            <a:off x="6621575" y="2325572"/>
            <a:ext cx="1924800" cy="289209"/>
            <a:chOff x="586675" y="2325547"/>
            <a:chExt cx="1924800" cy="289209"/>
          </a:xfrm>
        </p:grpSpPr>
        <p:sp>
          <p:nvSpPr>
            <p:cNvPr id="192" name="Google Shape;192;p40"/>
            <p:cNvSpPr/>
            <p:nvPr/>
          </p:nvSpPr>
          <p:spPr>
            <a:xfrm>
              <a:off x="586675" y="238405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0"/>
            <p:cNvSpPr txBox="1"/>
            <p:nvPr/>
          </p:nvSpPr>
          <p:spPr>
            <a:xfrm>
              <a:off x="586675" y="232554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Gregory Fuller Sr</a:t>
              </a:r>
              <a:endParaRPr b="1" sz="1000">
                <a:solidFill>
                  <a:srgbClr val="FFFFFF"/>
                </a:solidFill>
                <a:latin typeface="Montserrat"/>
                <a:ea typeface="Montserrat"/>
                <a:cs typeface="Montserrat"/>
                <a:sym typeface="Montserrat"/>
              </a:endParaRPr>
            </a:p>
          </p:txBody>
        </p:sp>
      </p:grpSp>
      <p:grpSp>
        <p:nvGrpSpPr>
          <p:cNvPr id="194" name="Google Shape;194;p40"/>
          <p:cNvGrpSpPr/>
          <p:nvPr/>
        </p:nvGrpSpPr>
        <p:grpSpPr>
          <a:xfrm>
            <a:off x="550725" y="4180222"/>
            <a:ext cx="1924800" cy="289209"/>
            <a:chOff x="586675" y="2325547"/>
            <a:chExt cx="1924800" cy="289209"/>
          </a:xfrm>
        </p:grpSpPr>
        <p:sp>
          <p:nvSpPr>
            <p:cNvPr id="195" name="Google Shape;195;p40"/>
            <p:cNvSpPr/>
            <p:nvPr/>
          </p:nvSpPr>
          <p:spPr>
            <a:xfrm>
              <a:off x="586675" y="238405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0"/>
            <p:cNvSpPr txBox="1"/>
            <p:nvPr/>
          </p:nvSpPr>
          <p:spPr>
            <a:xfrm>
              <a:off x="586675" y="232554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Bethany Hall-Long</a:t>
              </a:r>
              <a:endParaRPr b="1" sz="1000">
                <a:solidFill>
                  <a:srgbClr val="FFFFFF"/>
                </a:solidFill>
                <a:latin typeface="Montserrat"/>
                <a:ea typeface="Montserrat"/>
                <a:cs typeface="Montserrat"/>
                <a:sym typeface="Montserrat"/>
              </a:endParaRPr>
            </a:p>
          </p:txBody>
        </p:sp>
      </p:grpSp>
      <p:grpSp>
        <p:nvGrpSpPr>
          <p:cNvPr id="197" name="Google Shape;197;p40"/>
          <p:cNvGrpSpPr/>
          <p:nvPr/>
        </p:nvGrpSpPr>
        <p:grpSpPr>
          <a:xfrm>
            <a:off x="3435363" y="4180222"/>
            <a:ext cx="1959513" cy="259959"/>
            <a:chOff x="551963" y="2325547"/>
            <a:chExt cx="1959513" cy="259959"/>
          </a:xfrm>
        </p:grpSpPr>
        <p:sp>
          <p:nvSpPr>
            <p:cNvPr id="198" name="Google Shape;198;p40"/>
            <p:cNvSpPr/>
            <p:nvPr/>
          </p:nvSpPr>
          <p:spPr>
            <a:xfrm>
              <a:off x="551963" y="235480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0"/>
            <p:cNvSpPr txBox="1"/>
            <p:nvPr/>
          </p:nvSpPr>
          <p:spPr>
            <a:xfrm>
              <a:off x="586675" y="232554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Kathleen McGuiness</a:t>
              </a:r>
              <a:endParaRPr b="1" sz="1000">
                <a:solidFill>
                  <a:srgbClr val="FFFFFF"/>
                </a:solidFill>
                <a:latin typeface="Montserrat"/>
                <a:ea typeface="Montserrat"/>
                <a:cs typeface="Montserrat"/>
                <a:sym typeface="Montserrat"/>
              </a:endParaRPr>
            </a:p>
          </p:txBody>
        </p:sp>
      </p:grpSp>
      <p:grpSp>
        <p:nvGrpSpPr>
          <p:cNvPr id="200" name="Google Shape;200;p40"/>
          <p:cNvGrpSpPr/>
          <p:nvPr/>
        </p:nvGrpSpPr>
        <p:grpSpPr>
          <a:xfrm>
            <a:off x="3604113" y="2325572"/>
            <a:ext cx="1924800" cy="289209"/>
            <a:chOff x="586675" y="2325547"/>
            <a:chExt cx="1924800" cy="289209"/>
          </a:xfrm>
        </p:grpSpPr>
        <p:sp>
          <p:nvSpPr>
            <p:cNvPr id="201" name="Google Shape;201;p40"/>
            <p:cNvSpPr/>
            <p:nvPr/>
          </p:nvSpPr>
          <p:spPr>
            <a:xfrm>
              <a:off x="586675" y="238405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0"/>
            <p:cNvSpPr txBox="1"/>
            <p:nvPr/>
          </p:nvSpPr>
          <p:spPr>
            <a:xfrm>
              <a:off x="586675" y="232554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Ciro Poppiti III</a:t>
              </a:r>
              <a:endParaRPr b="1" sz="1000">
                <a:solidFill>
                  <a:srgbClr val="FFFFFF"/>
                </a:solidFill>
                <a:latin typeface="Montserrat"/>
                <a:ea typeface="Montserrat"/>
                <a:cs typeface="Montserrat"/>
                <a:sym typeface="Montserra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2" name="Shape 592"/>
        <p:cNvGrpSpPr/>
        <p:nvPr/>
      </p:nvGrpSpPr>
      <p:grpSpPr>
        <a:xfrm>
          <a:off x="0" y="0"/>
          <a:ext cx="0" cy="0"/>
          <a:chOff x="0" y="0"/>
          <a:chExt cx="0" cy="0"/>
        </a:xfrm>
      </p:grpSpPr>
      <p:pic>
        <p:nvPicPr>
          <p:cNvPr id="593" name="Google Shape;593;p76"/>
          <p:cNvPicPr preferRelativeResize="0"/>
          <p:nvPr/>
        </p:nvPicPr>
        <p:blipFill>
          <a:blip r:embed="rId3">
            <a:alphaModFix/>
          </a:blip>
          <a:stretch>
            <a:fillRect/>
          </a:stretch>
        </p:blipFill>
        <p:spPr>
          <a:xfrm>
            <a:off x="0" y="0"/>
            <a:ext cx="2442350" cy="2432799"/>
          </a:xfrm>
          <a:prstGeom prst="rect">
            <a:avLst/>
          </a:prstGeom>
          <a:noFill/>
          <a:ln>
            <a:noFill/>
          </a:ln>
        </p:spPr>
      </p:pic>
      <p:pic>
        <p:nvPicPr>
          <p:cNvPr id="594" name="Google Shape;594;p76"/>
          <p:cNvPicPr preferRelativeResize="0"/>
          <p:nvPr/>
        </p:nvPicPr>
        <p:blipFill>
          <a:blip r:embed="rId4">
            <a:alphaModFix/>
          </a:blip>
          <a:stretch>
            <a:fillRect/>
          </a:stretch>
        </p:blipFill>
        <p:spPr>
          <a:xfrm>
            <a:off x="6701651" y="2710691"/>
            <a:ext cx="2442350" cy="2432810"/>
          </a:xfrm>
          <a:prstGeom prst="rect">
            <a:avLst/>
          </a:prstGeom>
          <a:noFill/>
          <a:ln>
            <a:noFill/>
          </a:ln>
        </p:spPr>
      </p:pic>
      <p:sp>
        <p:nvSpPr>
          <p:cNvPr id="595" name="Google Shape;595;p76"/>
          <p:cNvSpPr txBox="1"/>
          <p:nvPr/>
        </p:nvSpPr>
        <p:spPr>
          <a:xfrm>
            <a:off x="3350850" y="1898350"/>
            <a:ext cx="2442300" cy="128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Montserrat Medium"/>
                <a:ea typeface="Montserrat Medium"/>
                <a:cs typeface="Montserrat Medium"/>
                <a:sym typeface="Montserrat Medium"/>
              </a:rPr>
              <a:t>Additional slides</a:t>
            </a:r>
            <a:endParaRPr sz="1800">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latin typeface="Montserrat Medium"/>
              <a:ea typeface="Montserrat Medium"/>
              <a:cs typeface="Montserrat Medium"/>
              <a:sym typeface="Montserrat Medium"/>
            </a:endParaRPr>
          </a:p>
          <a:p>
            <a:pPr indent="0" lvl="0" marL="0" rtl="0" algn="ctr">
              <a:spcBef>
                <a:spcPts val="0"/>
              </a:spcBef>
              <a:spcAft>
                <a:spcPts val="0"/>
              </a:spcAft>
              <a:buNone/>
            </a:pPr>
            <a:r>
              <a:rPr lang="en" sz="1800">
                <a:latin typeface="Montserrat Medium"/>
                <a:ea typeface="Montserrat Medium"/>
                <a:cs typeface="Montserrat Medium"/>
                <a:sym typeface="Montserrat Medium"/>
              </a:rPr>
              <a:t>For use if needed</a:t>
            </a:r>
            <a:endParaRPr sz="1800">
              <a:latin typeface="Montserrat Medium"/>
              <a:ea typeface="Montserrat Medium"/>
              <a:cs typeface="Montserrat Medium"/>
              <a:sym typeface="Montserrat Medium"/>
            </a:endParaRPr>
          </a:p>
          <a:p>
            <a:pPr indent="0" lvl="0" marL="0" rtl="0" algn="ctr">
              <a:spcBef>
                <a:spcPts val="0"/>
              </a:spcBef>
              <a:spcAft>
                <a:spcPts val="0"/>
              </a:spcAft>
              <a:buNone/>
            </a:pPr>
            <a:r>
              <a:t/>
            </a:r>
            <a:endParaRPr sz="1800">
              <a:latin typeface="Montserrat Medium"/>
              <a:ea typeface="Montserrat Medium"/>
              <a:cs typeface="Montserrat Medium"/>
              <a:sym typeface="Montserrat Medium"/>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77"/>
          <p:cNvSpPr txBox="1"/>
          <p:nvPr>
            <p:ph type="title"/>
          </p:nvPr>
        </p:nvSpPr>
        <p:spPr>
          <a:xfrm>
            <a:off x="1621625" y="247325"/>
            <a:ext cx="7431900" cy="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Delaware Primaries won with less than 50%</a:t>
            </a:r>
            <a:endParaRPr sz="2400">
              <a:solidFill>
                <a:srgbClr val="11689B"/>
              </a:solidFill>
              <a:latin typeface="Montserrat Medium"/>
              <a:ea typeface="Montserrat Medium"/>
              <a:cs typeface="Montserrat Medium"/>
              <a:sym typeface="Montserrat Medium"/>
            </a:endParaRPr>
          </a:p>
        </p:txBody>
      </p:sp>
      <p:sp>
        <p:nvSpPr>
          <p:cNvPr id="601" name="Google Shape;601;p77"/>
          <p:cNvSpPr txBox="1"/>
          <p:nvPr>
            <p:ph idx="1" type="body"/>
          </p:nvPr>
        </p:nvSpPr>
        <p:spPr>
          <a:xfrm>
            <a:off x="1093300" y="1187425"/>
            <a:ext cx="6932400" cy="32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11689B"/>
                </a:solidFill>
                <a:latin typeface="Montserrat Medium"/>
                <a:ea typeface="Montserrat Medium"/>
                <a:cs typeface="Montserrat Medium"/>
                <a:sym typeface="Montserrat Medium"/>
              </a:rPr>
              <a:t>2016 Hall Long(Lt. Governor) won with 29%</a:t>
            </a:r>
            <a:endParaRPr sz="1600">
              <a:solidFill>
                <a:srgbClr val="11689B"/>
              </a:solidFill>
              <a:latin typeface="Montserrat Medium"/>
              <a:ea typeface="Montserrat Medium"/>
              <a:cs typeface="Montserrat Medium"/>
              <a:sym typeface="Montserrat Medium"/>
            </a:endParaRPr>
          </a:p>
          <a:p>
            <a:pPr indent="0" lvl="0" marL="0" rtl="0" algn="l">
              <a:spcBef>
                <a:spcPts val="1600"/>
              </a:spcBef>
              <a:spcAft>
                <a:spcPts val="0"/>
              </a:spcAft>
              <a:buClr>
                <a:schemeClr val="dk1"/>
              </a:buClr>
              <a:buSzPts val="1100"/>
              <a:buFont typeface="Arial"/>
              <a:buNone/>
            </a:pPr>
            <a:r>
              <a:rPr lang="en" sz="1600">
                <a:solidFill>
                  <a:srgbClr val="11689B"/>
                </a:solidFill>
                <a:latin typeface="Montserrat Medium"/>
                <a:ea typeface="Montserrat Medium"/>
                <a:cs typeface="Montserrat Medium"/>
                <a:sym typeface="Montserrat Medium"/>
              </a:rPr>
              <a:t>2016 Rochester(U.S. House) won with 44%</a:t>
            </a:r>
            <a:endParaRPr sz="1600">
              <a:solidFill>
                <a:srgbClr val="11689B"/>
              </a:solidFill>
              <a:latin typeface="Montserrat Medium"/>
              <a:ea typeface="Montserrat Medium"/>
              <a:cs typeface="Montserrat Medium"/>
              <a:sym typeface="Montserrat Medium"/>
            </a:endParaRPr>
          </a:p>
          <a:p>
            <a:pPr indent="0" lvl="0" marL="0" rtl="0" algn="l">
              <a:spcBef>
                <a:spcPts val="1600"/>
              </a:spcBef>
              <a:spcAft>
                <a:spcPts val="0"/>
              </a:spcAft>
              <a:buNone/>
            </a:pPr>
            <a:r>
              <a:rPr lang="en" sz="1600">
                <a:solidFill>
                  <a:srgbClr val="11689B"/>
                </a:solidFill>
                <a:latin typeface="Montserrat Medium"/>
                <a:ea typeface="Montserrat Medium"/>
                <a:cs typeface="Montserrat Medium"/>
                <a:sym typeface="Montserrat Medium"/>
              </a:rPr>
              <a:t>2016 Purzycki (Wilmington mayor) won with 24%</a:t>
            </a:r>
            <a:endParaRPr sz="1600">
              <a:solidFill>
                <a:srgbClr val="11689B"/>
              </a:solidFill>
              <a:latin typeface="Montserrat Medium"/>
              <a:ea typeface="Montserrat Medium"/>
              <a:cs typeface="Montserrat Medium"/>
              <a:sym typeface="Montserrat Medium"/>
            </a:endParaRPr>
          </a:p>
          <a:p>
            <a:pPr indent="0" lvl="0" marL="0" rtl="0" algn="l">
              <a:spcBef>
                <a:spcPts val="1600"/>
              </a:spcBef>
              <a:spcAft>
                <a:spcPts val="0"/>
              </a:spcAft>
              <a:buNone/>
            </a:pPr>
            <a:r>
              <a:rPr lang="en" sz="1600">
                <a:solidFill>
                  <a:srgbClr val="11689B"/>
                </a:solidFill>
                <a:latin typeface="Montserrat Medium"/>
                <a:ea typeface="Montserrat Medium"/>
                <a:cs typeface="Montserrat Medium"/>
                <a:sym typeface="Montserrat Medium"/>
              </a:rPr>
              <a:t>2016 Karen Hartey-Nagle (Council President NCC) won with 48% </a:t>
            </a:r>
            <a:endParaRPr sz="1600">
              <a:solidFill>
                <a:srgbClr val="11689B"/>
              </a:solidFill>
              <a:latin typeface="Montserrat Medium"/>
              <a:ea typeface="Montserrat Medium"/>
              <a:cs typeface="Montserrat Medium"/>
              <a:sym typeface="Montserrat Medium"/>
            </a:endParaRPr>
          </a:p>
          <a:p>
            <a:pPr indent="0" lvl="0" marL="0" rtl="0" algn="l">
              <a:spcBef>
                <a:spcPts val="1600"/>
              </a:spcBef>
              <a:spcAft>
                <a:spcPts val="0"/>
              </a:spcAft>
              <a:buNone/>
            </a:pPr>
            <a:r>
              <a:rPr lang="en" sz="1600">
                <a:solidFill>
                  <a:srgbClr val="11689B"/>
                </a:solidFill>
                <a:latin typeface="Montserrat Medium"/>
                <a:ea typeface="Montserrat Medium"/>
                <a:cs typeface="Montserrat Medium"/>
                <a:sym typeface="Montserrat Medium"/>
              </a:rPr>
              <a:t>2018 McGuiness (auditor) won with 41%</a:t>
            </a:r>
            <a:endParaRPr sz="1600">
              <a:solidFill>
                <a:srgbClr val="11689B"/>
              </a:solidFill>
              <a:latin typeface="Montserrat Medium"/>
              <a:ea typeface="Montserrat Medium"/>
              <a:cs typeface="Montserrat Medium"/>
              <a:sym typeface="Montserrat Medium"/>
            </a:endParaRPr>
          </a:p>
          <a:p>
            <a:pPr indent="0" lvl="0" marL="0" rtl="0" algn="l">
              <a:spcBef>
                <a:spcPts val="1600"/>
              </a:spcBef>
              <a:spcAft>
                <a:spcPts val="0"/>
              </a:spcAft>
              <a:buClr>
                <a:schemeClr val="dk1"/>
              </a:buClr>
              <a:buSzPts val="1100"/>
              <a:buFont typeface="Arial"/>
              <a:buNone/>
            </a:pPr>
            <a:r>
              <a:rPr lang="en" sz="1600">
                <a:solidFill>
                  <a:srgbClr val="11689B"/>
                </a:solidFill>
                <a:latin typeface="Montserrat Medium"/>
                <a:ea typeface="Montserrat Medium"/>
                <a:cs typeface="Montserrat Medium"/>
                <a:sym typeface="Montserrat Medium"/>
              </a:rPr>
              <a:t>2018 Darius Brown (senate district. 2) won with 38%</a:t>
            </a:r>
            <a:endParaRPr sz="1600">
              <a:solidFill>
                <a:srgbClr val="11689B"/>
              </a:solidFill>
              <a:latin typeface="Montserrat Medium"/>
              <a:ea typeface="Montserrat Medium"/>
              <a:cs typeface="Montserrat Medium"/>
              <a:sym typeface="Montserrat Medium"/>
            </a:endParaRPr>
          </a:p>
          <a:p>
            <a:pPr indent="0" lvl="0" marL="0" rtl="0" algn="l">
              <a:spcBef>
                <a:spcPts val="1600"/>
              </a:spcBef>
              <a:spcAft>
                <a:spcPts val="0"/>
              </a:spcAft>
              <a:buClr>
                <a:schemeClr val="dk1"/>
              </a:buClr>
              <a:buSzPts val="1100"/>
              <a:buFont typeface="Arial"/>
              <a:buNone/>
            </a:pPr>
            <a:r>
              <a:rPr lang="en" sz="1600">
                <a:solidFill>
                  <a:srgbClr val="11689B"/>
                </a:solidFill>
                <a:latin typeface="Montserrat Medium"/>
                <a:ea typeface="Montserrat Medium"/>
                <a:cs typeface="Montserrat Medium"/>
                <a:sym typeface="Montserrat Medium"/>
              </a:rPr>
              <a:t>2018 Siegfried (Rep. dist. 7) won with 28%</a:t>
            </a:r>
            <a:endParaRPr sz="1600">
              <a:solidFill>
                <a:srgbClr val="11689B"/>
              </a:solidFill>
              <a:latin typeface="Montserrat Medium"/>
              <a:ea typeface="Montserrat Medium"/>
              <a:cs typeface="Montserrat Medium"/>
              <a:sym typeface="Montserrat Medium"/>
            </a:endParaRPr>
          </a:p>
          <a:p>
            <a:pPr indent="0" lvl="0" marL="0" rtl="0" algn="l">
              <a:spcBef>
                <a:spcPts val="1600"/>
              </a:spcBef>
              <a:spcAft>
                <a:spcPts val="1600"/>
              </a:spcAft>
              <a:buNone/>
            </a:pPr>
            <a:r>
              <a:t/>
            </a:r>
            <a:endParaRPr sz="1600">
              <a:solidFill>
                <a:srgbClr val="11689B"/>
              </a:solidFill>
              <a:latin typeface="Montserrat Medium"/>
              <a:ea typeface="Montserrat Medium"/>
              <a:cs typeface="Montserrat Medium"/>
              <a:sym typeface="Montserrat Medium"/>
            </a:endParaRPr>
          </a:p>
        </p:txBody>
      </p:sp>
      <p:pic>
        <p:nvPicPr>
          <p:cNvPr id="602" name="Google Shape;602;p77"/>
          <p:cNvPicPr preferRelativeResize="0"/>
          <p:nvPr/>
        </p:nvPicPr>
        <p:blipFill>
          <a:blip r:embed="rId3">
            <a:alphaModFix/>
          </a:blip>
          <a:stretch>
            <a:fillRect/>
          </a:stretch>
        </p:blipFill>
        <p:spPr>
          <a:xfrm>
            <a:off x="102875" y="134250"/>
            <a:ext cx="894700" cy="89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1"/>
          <p:cNvSpPr txBox="1"/>
          <p:nvPr>
            <p:ph idx="1" type="body"/>
          </p:nvPr>
        </p:nvSpPr>
        <p:spPr>
          <a:xfrm>
            <a:off x="1646650" y="1859300"/>
            <a:ext cx="6242700" cy="270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DA3745"/>
                </a:solidFill>
                <a:latin typeface="Montserrat"/>
                <a:ea typeface="Montserrat"/>
                <a:cs typeface="Montserrat"/>
                <a:sym typeface="Montserrat"/>
              </a:rPr>
              <a:t>Plurality:</a:t>
            </a:r>
            <a:r>
              <a:rPr lang="en" sz="2400">
                <a:solidFill>
                  <a:srgbClr val="11689B"/>
                </a:solidFill>
                <a:latin typeface="Montserrat Medium"/>
                <a:ea typeface="Montserrat Medium"/>
                <a:cs typeface="Montserrat Medium"/>
                <a:sym typeface="Montserrat Medium"/>
              </a:rPr>
              <a:t> Winner by the most votes</a:t>
            </a:r>
            <a:endParaRPr sz="2400">
              <a:solidFill>
                <a:srgbClr val="11689B"/>
              </a:solidFill>
              <a:latin typeface="Montserrat Medium"/>
              <a:ea typeface="Montserrat Medium"/>
              <a:cs typeface="Montserrat Medium"/>
              <a:sym typeface="Montserrat Medium"/>
            </a:endParaRPr>
          </a:p>
          <a:p>
            <a:pPr indent="0" lvl="0" marL="0" rtl="0" algn="l">
              <a:spcBef>
                <a:spcPts val="1600"/>
              </a:spcBef>
              <a:spcAft>
                <a:spcPts val="1600"/>
              </a:spcAft>
              <a:buNone/>
            </a:pPr>
            <a:r>
              <a:rPr b="1" lang="en" sz="2400">
                <a:solidFill>
                  <a:srgbClr val="DA3745"/>
                </a:solidFill>
                <a:latin typeface="Montserrat"/>
                <a:ea typeface="Montserrat"/>
                <a:cs typeface="Montserrat"/>
                <a:sym typeface="Montserrat"/>
              </a:rPr>
              <a:t>Majority: </a:t>
            </a:r>
            <a:r>
              <a:rPr lang="en" sz="2400">
                <a:solidFill>
                  <a:srgbClr val="11689B"/>
                </a:solidFill>
                <a:latin typeface="Montserrat Medium"/>
                <a:ea typeface="Montserrat Medium"/>
                <a:cs typeface="Montserrat Medium"/>
                <a:sym typeface="Montserrat Medium"/>
              </a:rPr>
              <a:t>Winner by more than 50%</a:t>
            </a:r>
            <a:endParaRPr sz="2400">
              <a:solidFill>
                <a:srgbClr val="11689B"/>
              </a:solidFill>
              <a:latin typeface="Montserrat Medium"/>
              <a:ea typeface="Montserrat Medium"/>
              <a:cs typeface="Montserrat Medium"/>
              <a:sym typeface="Montserrat Medium"/>
            </a:endParaRPr>
          </a:p>
        </p:txBody>
      </p:sp>
      <p:sp>
        <p:nvSpPr>
          <p:cNvPr id="208" name="Google Shape;208;p41"/>
          <p:cNvSpPr txBox="1"/>
          <p:nvPr>
            <p:ph type="title"/>
          </p:nvPr>
        </p:nvSpPr>
        <p:spPr>
          <a:xfrm>
            <a:off x="1506525" y="392525"/>
            <a:ext cx="7431900" cy="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11689B"/>
                </a:solidFill>
                <a:latin typeface="Montserrat"/>
                <a:ea typeface="Montserrat"/>
                <a:cs typeface="Montserrat"/>
                <a:sym typeface="Montserrat"/>
              </a:rPr>
              <a:t>Our system is ruled by </a:t>
            </a:r>
            <a:r>
              <a:rPr b="1" lang="en" sz="2400">
                <a:solidFill>
                  <a:srgbClr val="B7092D"/>
                </a:solidFill>
                <a:latin typeface="Montserrat"/>
                <a:ea typeface="Montserrat"/>
                <a:cs typeface="Montserrat"/>
                <a:sym typeface="Montserrat"/>
              </a:rPr>
              <a:t>plurality</a:t>
            </a:r>
            <a:r>
              <a:rPr b="1" lang="en" sz="2400">
                <a:solidFill>
                  <a:srgbClr val="11689B"/>
                </a:solidFill>
                <a:latin typeface="Montserrat"/>
                <a:ea typeface="Montserrat"/>
                <a:cs typeface="Montserrat"/>
                <a:sym typeface="Montserrat"/>
              </a:rPr>
              <a:t>, not majority</a:t>
            </a:r>
            <a:endParaRPr b="1" sz="2400">
              <a:solidFill>
                <a:srgbClr val="DA3745"/>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11689B"/>
              </a:solidFill>
              <a:latin typeface="Montserrat Medium"/>
              <a:ea typeface="Montserrat Medium"/>
              <a:cs typeface="Montserrat Medium"/>
              <a:sym typeface="Montserrat Medium"/>
            </a:endParaRPr>
          </a:p>
        </p:txBody>
      </p:sp>
      <p:pic>
        <p:nvPicPr>
          <p:cNvPr id="209" name="Google Shape;209;p41"/>
          <p:cNvPicPr preferRelativeResize="0"/>
          <p:nvPr/>
        </p:nvPicPr>
        <p:blipFill>
          <a:blip r:embed="rId3">
            <a:alphaModFix/>
          </a:blip>
          <a:stretch>
            <a:fillRect/>
          </a:stretch>
        </p:blipFill>
        <p:spPr>
          <a:xfrm>
            <a:off x="102875" y="134250"/>
            <a:ext cx="894700" cy="89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1000"/>
                                        <p:tgtEl>
                                          <p:spTgt spid="2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Effect filter="fade" transition="in">
                                      <p:cBhvr>
                                        <p:cTn dur="1000"/>
                                        <p:tgtEl>
                                          <p:spTgt spid="20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2"/>
          <p:cNvSpPr txBox="1"/>
          <p:nvPr>
            <p:ph type="title"/>
          </p:nvPr>
        </p:nvSpPr>
        <p:spPr>
          <a:xfrm>
            <a:off x="1506525" y="392525"/>
            <a:ext cx="7431900" cy="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rgbClr val="11689B"/>
                </a:solidFill>
                <a:latin typeface="Montserrat"/>
                <a:ea typeface="Montserrat"/>
                <a:cs typeface="Montserrat"/>
                <a:sym typeface="Montserrat"/>
              </a:rPr>
              <a:t>Under Plurality: </a:t>
            </a:r>
            <a:r>
              <a:rPr b="1" lang="en" sz="2400">
                <a:solidFill>
                  <a:srgbClr val="11689B"/>
                </a:solidFill>
                <a:latin typeface="Montserrat"/>
                <a:ea typeface="Montserrat"/>
                <a:cs typeface="Montserrat"/>
                <a:sym typeface="Montserrat"/>
              </a:rPr>
              <a:t>Inverse reaction to change</a:t>
            </a:r>
            <a:endParaRPr b="1" sz="2400">
              <a:solidFill>
                <a:srgbClr val="DA3745"/>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11689B"/>
              </a:solidFill>
              <a:latin typeface="Montserrat Medium"/>
              <a:ea typeface="Montserrat Medium"/>
              <a:cs typeface="Montserrat Medium"/>
              <a:sym typeface="Montserrat Medium"/>
            </a:endParaRPr>
          </a:p>
        </p:txBody>
      </p:sp>
      <p:pic>
        <p:nvPicPr>
          <p:cNvPr id="215" name="Google Shape;215;p42"/>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216" name="Google Shape;216;p42"/>
          <p:cNvPicPr preferRelativeResize="0"/>
          <p:nvPr/>
        </p:nvPicPr>
        <p:blipFill>
          <a:blip r:embed="rId4">
            <a:alphaModFix/>
          </a:blip>
          <a:stretch>
            <a:fillRect/>
          </a:stretch>
        </p:blipFill>
        <p:spPr>
          <a:xfrm>
            <a:off x="1149975" y="994025"/>
            <a:ext cx="3256284" cy="2170326"/>
          </a:xfrm>
          <a:prstGeom prst="rect">
            <a:avLst/>
          </a:prstGeom>
          <a:noFill/>
          <a:ln>
            <a:noFill/>
          </a:ln>
        </p:spPr>
      </p:pic>
      <p:sp>
        <p:nvSpPr>
          <p:cNvPr id="217" name="Google Shape;217;p42"/>
          <p:cNvSpPr txBox="1"/>
          <p:nvPr/>
        </p:nvSpPr>
        <p:spPr>
          <a:xfrm>
            <a:off x="1149963" y="3164350"/>
            <a:ext cx="30000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1900">
                <a:solidFill>
                  <a:srgbClr val="11689B"/>
                </a:solidFill>
                <a:latin typeface="Montserrat"/>
                <a:ea typeface="Montserrat"/>
                <a:cs typeface="Montserrat"/>
                <a:sym typeface="Montserrat"/>
              </a:rPr>
              <a:t>Approval rating: 20%</a:t>
            </a:r>
            <a:endParaRPr b="1" sz="900"/>
          </a:p>
        </p:txBody>
      </p:sp>
      <p:pic>
        <p:nvPicPr>
          <p:cNvPr id="218" name="Google Shape;218;p42"/>
          <p:cNvPicPr preferRelativeResize="0"/>
          <p:nvPr/>
        </p:nvPicPr>
        <p:blipFill>
          <a:blip r:embed="rId5">
            <a:alphaModFix/>
          </a:blip>
          <a:stretch>
            <a:fillRect/>
          </a:stretch>
        </p:blipFill>
        <p:spPr>
          <a:xfrm>
            <a:off x="4149975" y="2171575"/>
            <a:ext cx="4634700" cy="1699400"/>
          </a:xfrm>
          <a:prstGeom prst="rect">
            <a:avLst/>
          </a:prstGeom>
          <a:noFill/>
          <a:ln>
            <a:noFill/>
          </a:ln>
        </p:spPr>
      </p:pic>
      <p:sp>
        <p:nvSpPr>
          <p:cNvPr id="219" name="Google Shape;219;p42"/>
          <p:cNvSpPr txBox="1"/>
          <p:nvPr/>
        </p:nvSpPr>
        <p:spPr>
          <a:xfrm>
            <a:off x="2271366" y="4020250"/>
            <a:ext cx="7572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20%</a:t>
            </a:r>
            <a:endParaRPr b="1" sz="900">
              <a:solidFill>
                <a:srgbClr val="B7092D"/>
              </a:solidFill>
            </a:endParaRPr>
          </a:p>
        </p:txBody>
      </p:sp>
      <p:sp>
        <p:nvSpPr>
          <p:cNvPr id="220" name="Google Shape;220;p42"/>
          <p:cNvSpPr txBox="1"/>
          <p:nvPr/>
        </p:nvSpPr>
        <p:spPr>
          <a:xfrm>
            <a:off x="4406241" y="4020250"/>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16</a:t>
            </a:r>
            <a:r>
              <a:rPr b="1" lang="en" sz="1900">
                <a:solidFill>
                  <a:srgbClr val="B7092D"/>
                </a:solidFill>
                <a:latin typeface="Montserrat"/>
                <a:ea typeface="Montserrat"/>
                <a:cs typeface="Montserrat"/>
                <a:sym typeface="Montserrat"/>
              </a:rPr>
              <a:t>%</a:t>
            </a:r>
            <a:endParaRPr b="1" sz="900">
              <a:solidFill>
                <a:srgbClr val="B7092D"/>
              </a:solidFill>
            </a:endParaRPr>
          </a:p>
        </p:txBody>
      </p:sp>
      <p:sp>
        <p:nvSpPr>
          <p:cNvPr id="221" name="Google Shape;221;p42"/>
          <p:cNvSpPr txBox="1"/>
          <p:nvPr/>
        </p:nvSpPr>
        <p:spPr>
          <a:xfrm>
            <a:off x="5270637" y="4020250"/>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16</a:t>
            </a:r>
            <a:r>
              <a:rPr b="1" lang="en" sz="1900">
                <a:solidFill>
                  <a:srgbClr val="B7092D"/>
                </a:solidFill>
                <a:latin typeface="Montserrat"/>
                <a:ea typeface="Montserrat"/>
                <a:cs typeface="Montserrat"/>
                <a:sym typeface="Montserrat"/>
              </a:rPr>
              <a:t>%</a:t>
            </a:r>
            <a:endParaRPr b="1" sz="900">
              <a:solidFill>
                <a:srgbClr val="B7092D"/>
              </a:solidFill>
            </a:endParaRPr>
          </a:p>
        </p:txBody>
      </p:sp>
      <p:sp>
        <p:nvSpPr>
          <p:cNvPr id="222" name="Google Shape;222;p42"/>
          <p:cNvSpPr txBox="1"/>
          <p:nvPr/>
        </p:nvSpPr>
        <p:spPr>
          <a:xfrm>
            <a:off x="6135033" y="4020250"/>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16</a:t>
            </a:r>
            <a:r>
              <a:rPr b="1" lang="en" sz="1900">
                <a:solidFill>
                  <a:srgbClr val="B7092D"/>
                </a:solidFill>
                <a:latin typeface="Montserrat"/>
                <a:ea typeface="Montserrat"/>
                <a:cs typeface="Montserrat"/>
                <a:sym typeface="Montserrat"/>
              </a:rPr>
              <a:t>%</a:t>
            </a:r>
            <a:endParaRPr b="1" sz="900">
              <a:solidFill>
                <a:srgbClr val="B7092D"/>
              </a:solidFill>
            </a:endParaRPr>
          </a:p>
        </p:txBody>
      </p:sp>
      <p:sp>
        <p:nvSpPr>
          <p:cNvPr id="223" name="Google Shape;223;p42"/>
          <p:cNvSpPr txBox="1"/>
          <p:nvPr/>
        </p:nvSpPr>
        <p:spPr>
          <a:xfrm>
            <a:off x="7863825" y="4020250"/>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16</a:t>
            </a:r>
            <a:r>
              <a:rPr b="1" lang="en" sz="1900">
                <a:solidFill>
                  <a:srgbClr val="B7092D"/>
                </a:solidFill>
                <a:latin typeface="Montserrat"/>
                <a:ea typeface="Montserrat"/>
                <a:cs typeface="Montserrat"/>
                <a:sym typeface="Montserrat"/>
              </a:rPr>
              <a:t>%</a:t>
            </a:r>
            <a:endParaRPr b="1" sz="900">
              <a:solidFill>
                <a:srgbClr val="B7092D"/>
              </a:solidFill>
            </a:endParaRPr>
          </a:p>
        </p:txBody>
      </p:sp>
      <p:sp>
        <p:nvSpPr>
          <p:cNvPr id="224" name="Google Shape;224;p42"/>
          <p:cNvSpPr txBox="1"/>
          <p:nvPr/>
        </p:nvSpPr>
        <p:spPr>
          <a:xfrm>
            <a:off x="6999429" y="4020250"/>
            <a:ext cx="757200" cy="47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900">
                <a:solidFill>
                  <a:srgbClr val="B7092D"/>
                </a:solidFill>
                <a:latin typeface="Montserrat"/>
                <a:ea typeface="Montserrat"/>
                <a:cs typeface="Montserrat"/>
                <a:sym typeface="Montserrat"/>
              </a:rPr>
              <a:t>16</a:t>
            </a:r>
            <a:r>
              <a:rPr b="1" lang="en" sz="1900">
                <a:solidFill>
                  <a:srgbClr val="B7092D"/>
                </a:solidFill>
                <a:latin typeface="Montserrat"/>
                <a:ea typeface="Montserrat"/>
                <a:cs typeface="Montserrat"/>
                <a:sym typeface="Montserrat"/>
              </a:rPr>
              <a:t>%</a:t>
            </a:r>
            <a:endParaRPr b="1" sz="900">
              <a:solidFill>
                <a:srgbClr val="B7092D"/>
              </a:solidFill>
            </a:endParaRPr>
          </a:p>
        </p:txBody>
      </p:sp>
      <p:pic>
        <p:nvPicPr>
          <p:cNvPr id="225" name="Google Shape;225;p42"/>
          <p:cNvPicPr preferRelativeResize="0"/>
          <p:nvPr/>
        </p:nvPicPr>
        <p:blipFill>
          <a:blip r:embed="rId6">
            <a:alphaModFix/>
          </a:blip>
          <a:stretch>
            <a:fillRect/>
          </a:stretch>
        </p:blipFill>
        <p:spPr>
          <a:xfrm>
            <a:off x="1634337" y="3962161"/>
            <a:ext cx="544878" cy="5334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1621625" y="247325"/>
            <a:ext cx="6893100" cy="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689B"/>
                </a:solidFill>
                <a:latin typeface="Montserrat Medium"/>
                <a:ea typeface="Montserrat Medium"/>
                <a:cs typeface="Montserrat Medium"/>
                <a:sym typeface="Montserrat Medium"/>
              </a:rPr>
              <a:t>The Problem</a:t>
            </a:r>
            <a:endParaRPr sz="2400">
              <a:solidFill>
                <a:srgbClr val="11689B"/>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400">
              <a:solidFill>
                <a:srgbClr val="11689B"/>
              </a:solidFill>
              <a:latin typeface="Montserrat Medium"/>
              <a:ea typeface="Montserrat Medium"/>
              <a:cs typeface="Montserrat Medium"/>
              <a:sym typeface="Montserrat Medium"/>
            </a:endParaRPr>
          </a:p>
        </p:txBody>
      </p:sp>
      <p:pic>
        <p:nvPicPr>
          <p:cNvPr id="231" name="Google Shape;231;p43"/>
          <p:cNvPicPr preferRelativeResize="0"/>
          <p:nvPr/>
        </p:nvPicPr>
        <p:blipFill>
          <a:blip r:embed="rId3">
            <a:alphaModFix/>
          </a:blip>
          <a:stretch>
            <a:fillRect/>
          </a:stretch>
        </p:blipFill>
        <p:spPr>
          <a:xfrm>
            <a:off x="102875" y="134250"/>
            <a:ext cx="894700" cy="894700"/>
          </a:xfrm>
          <a:prstGeom prst="rect">
            <a:avLst/>
          </a:prstGeom>
          <a:noFill/>
          <a:ln>
            <a:noFill/>
          </a:ln>
        </p:spPr>
      </p:pic>
      <p:sp>
        <p:nvSpPr>
          <p:cNvPr id="232" name="Google Shape;232;p43"/>
          <p:cNvSpPr txBox="1"/>
          <p:nvPr/>
        </p:nvSpPr>
        <p:spPr>
          <a:xfrm>
            <a:off x="3601925" y="3364772"/>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Penrose Hollins</a:t>
            </a:r>
            <a:endParaRPr b="1">
              <a:solidFill>
                <a:srgbClr val="FFFFFF"/>
              </a:solidFill>
              <a:latin typeface="Montserrat"/>
              <a:ea typeface="Montserrat"/>
              <a:cs typeface="Montserrat"/>
              <a:sym typeface="Montserrat"/>
            </a:endParaRPr>
          </a:p>
        </p:txBody>
      </p:sp>
      <p:sp>
        <p:nvSpPr>
          <p:cNvPr id="233" name="Google Shape;233;p43"/>
          <p:cNvSpPr txBox="1"/>
          <p:nvPr/>
        </p:nvSpPr>
        <p:spPr>
          <a:xfrm>
            <a:off x="3754325" y="3517172"/>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Penrose Hollins</a:t>
            </a:r>
            <a:endParaRPr b="1">
              <a:solidFill>
                <a:srgbClr val="FFFFFF"/>
              </a:solidFill>
              <a:latin typeface="Montserrat"/>
              <a:ea typeface="Montserrat"/>
              <a:cs typeface="Montserrat"/>
              <a:sym typeface="Montserrat"/>
            </a:endParaRPr>
          </a:p>
        </p:txBody>
      </p:sp>
      <p:grpSp>
        <p:nvGrpSpPr>
          <p:cNvPr id="234" name="Google Shape;234;p43"/>
          <p:cNvGrpSpPr/>
          <p:nvPr/>
        </p:nvGrpSpPr>
        <p:grpSpPr>
          <a:xfrm>
            <a:off x="586675" y="2325547"/>
            <a:ext cx="1924800" cy="289209"/>
            <a:chOff x="586675" y="2325547"/>
            <a:chExt cx="1924800" cy="289209"/>
          </a:xfrm>
        </p:grpSpPr>
        <p:sp>
          <p:nvSpPr>
            <p:cNvPr id="235" name="Google Shape;235;p43"/>
            <p:cNvSpPr/>
            <p:nvPr/>
          </p:nvSpPr>
          <p:spPr>
            <a:xfrm>
              <a:off x="586675" y="238405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3"/>
            <p:cNvSpPr txBox="1"/>
            <p:nvPr/>
          </p:nvSpPr>
          <p:spPr>
            <a:xfrm>
              <a:off x="586675" y="232554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Monique Johns</a:t>
              </a:r>
              <a:endParaRPr b="1" sz="1000">
                <a:solidFill>
                  <a:srgbClr val="FFFFFF"/>
                </a:solidFill>
                <a:latin typeface="Montserrat"/>
                <a:ea typeface="Montserrat"/>
                <a:cs typeface="Montserrat"/>
                <a:sym typeface="Montserrat"/>
              </a:endParaRPr>
            </a:p>
          </p:txBody>
        </p:sp>
      </p:grpSp>
      <p:sp>
        <p:nvSpPr>
          <p:cNvPr id="237" name="Google Shape;237;p43"/>
          <p:cNvSpPr txBox="1"/>
          <p:nvPr/>
        </p:nvSpPr>
        <p:spPr>
          <a:xfrm>
            <a:off x="1347800" y="1695959"/>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27.2%</a:t>
            </a:r>
            <a:endParaRPr>
              <a:solidFill>
                <a:srgbClr val="11689B"/>
              </a:solidFill>
              <a:latin typeface="Montserrat ExtraBold"/>
              <a:ea typeface="Montserrat ExtraBold"/>
              <a:cs typeface="Montserrat ExtraBold"/>
              <a:sym typeface="Montserrat ExtraBold"/>
            </a:endParaRPr>
          </a:p>
        </p:txBody>
      </p:sp>
      <p:sp>
        <p:nvSpPr>
          <p:cNvPr id="238" name="Google Shape;238;p43"/>
          <p:cNvSpPr txBox="1"/>
          <p:nvPr/>
        </p:nvSpPr>
        <p:spPr>
          <a:xfrm>
            <a:off x="7567625" y="1695959"/>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15.4%</a:t>
            </a:r>
            <a:endParaRPr>
              <a:solidFill>
                <a:srgbClr val="11689B"/>
              </a:solidFill>
              <a:latin typeface="Montserrat ExtraBold"/>
              <a:ea typeface="Montserrat ExtraBold"/>
              <a:cs typeface="Montserrat ExtraBold"/>
              <a:sym typeface="Montserrat ExtraBold"/>
            </a:endParaRPr>
          </a:p>
        </p:txBody>
      </p:sp>
      <p:sp>
        <p:nvSpPr>
          <p:cNvPr id="239" name="Google Shape;239;p43"/>
          <p:cNvSpPr txBox="1"/>
          <p:nvPr/>
        </p:nvSpPr>
        <p:spPr>
          <a:xfrm>
            <a:off x="1416700" y="3661662"/>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11.2%</a:t>
            </a:r>
            <a:endParaRPr>
              <a:solidFill>
                <a:srgbClr val="11689B"/>
              </a:solidFill>
              <a:latin typeface="Montserrat ExtraBold"/>
              <a:ea typeface="Montserrat ExtraBold"/>
              <a:cs typeface="Montserrat ExtraBold"/>
              <a:sym typeface="Montserrat ExtraBold"/>
            </a:endParaRPr>
          </a:p>
        </p:txBody>
      </p:sp>
      <p:sp>
        <p:nvSpPr>
          <p:cNvPr id="240" name="Google Shape;240;p43"/>
          <p:cNvSpPr txBox="1"/>
          <p:nvPr/>
        </p:nvSpPr>
        <p:spPr>
          <a:xfrm>
            <a:off x="4470988" y="3661646"/>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20.4%</a:t>
            </a:r>
            <a:endParaRPr>
              <a:solidFill>
                <a:srgbClr val="11689B"/>
              </a:solidFill>
              <a:latin typeface="Montserrat ExtraBold"/>
              <a:ea typeface="Montserrat ExtraBold"/>
              <a:cs typeface="Montserrat ExtraBold"/>
              <a:sym typeface="Montserrat ExtraBold"/>
            </a:endParaRPr>
          </a:p>
        </p:txBody>
      </p:sp>
      <p:sp>
        <p:nvSpPr>
          <p:cNvPr id="241" name="Google Shape;241;p43"/>
          <p:cNvSpPr txBox="1"/>
          <p:nvPr/>
        </p:nvSpPr>
        <p:spPr>
          <a:xfrm>
            <a:off x="4696763" y="1663846"/>
            <a:ext cx="19248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1689B"/>
                </a:solidFill>
                <a:latin typeface="Montserrat ExtraBold"/>
                <a:ea typeface="Montserrat ExtraBold"/>
                <a:cs typeface="Montserrat ExtraBold"/>
                <a:sym typeface="Montserrat ExtraBold"/>
              </a:rPr>
              <a:t>25.8%</a:t>
            </a:r>
            <a:endParaRPr>
              <a:solidFill>
                <a:srgbClr val="11689B"/>
              </a:solidFill>
              <a:latin typeface="Montserrat ExtraBold"/>
              <a:ea typeface="Montserrat ExtraBold"/>
              <a:cs typeface="Montserrat ExtraBold"/>
              <a:sym typeface="Montserrat ExtraBold"/>
            </a:endParaRPr>
          </a:p>
        </p:txBody>
      </p:sp>
      <p:pic>
        <p:nvPicPr>
          <p:cNvPr id="242" name="Google Shape;242;p43"/>
          <p:cNvPicPr preferRelativeResize="0"/>
          <p:nvPr/>
        </p:nvPicPr>
        <p:blipFill rotWithShape="1">
          <a:blip r:embed="rId4">
            <a:alphaModFix/>
          </a:blip>
          <a:srcRect b="0" l="5412" r="5421" t="0"/>
          <a:stretch/>
        </p:blipFill>
        <p:spPr>
          <a:xfrm>
            <a:off x="1032925" y="940925"/>
            <a:ext cx="960426" cy="1436151"/>
          </a:xfrm>
          <a:prstGeom prst="rect">
            <a:avLst/>
          </a:prstGeom>
          <a:noFill/>
          <a:ln>
            <a:noFill/>
          </a:ln>
        </p:spPr>
      </p:pic>
      <p:pic>
        <p:nvPicPr>
          <p:cNvPr id="243" name="Google Shape;243;p43"/>
          <p:cNvPicPr preferRelativeResize="0"/>
          <p:nvPr/>
        </p:nvPicPr>
        <p:blipFill rotWithShape="1">
          <a:blip r:embed="rId5">
            <a:alphaModFix/>
          </a:blip>
          <a:srcRect b="33532" l="12501" r="12501" t="9477"/>
          <a:stretch/>
        </p:blipFill>
        <p:spPr>
          <a:xfrm>
            <a:off x="3663013" y="2744862"/>
            <a:ext cx="1469503" cy="1488999"/>
          </a:xfrm>
          <a:prstGeom prst="rect">
            <a:avLst/>
          </a:prstGeom>
          <a:noFill/>
          <a:ln>
            <a:noFill/>
          </a:ln>
        </p:spPr>
      </p:pic>
      <p:pic>
        <p:nvPicPr>
          <p:cNvPr id="244" name="Google Shape;244;p43"/>
          <p:cNvPicPr preferRelativeResize="0"/>
          <p:nvPr/>
        </p:nvPicPr>
        <p:blipFill rotWithShape="1">
          <a:blip r:embed="rId6">
            <a:alphaModFix/>
          </a:blip>
          <a:srcRect b="42338" l="24707" r="27139" t="3630"/>
          <a:stretch/>
        </p:blipFill>
        <p:spPr>
          <a:xfrm>
            <a:off x="1015250" y="2744852"/>
            <a:ext cx="995775" cy="1488986"/>
          </a:xfrm>
          <a:prstGeom prst="rect">
            <a:avLst/>
          </a:prstGeom>
          <a:noFill/>
          <a:ln>
            <a:noFill/>
          </a:ln>
        </p:spPr>
      </p:pic>
      <p:pic>
        <p:nvPicPr>
          <p:cNvPr id="245" name="Google Shape;245;p43"/>
          <p:cNvPicPr preferRelativeResize="0"/>
          <p:nvPr/>
        </p:nvPicPr>
        <p:blipFill rotWithShape="1">
          <a:blip r:embed="rId7">
            <a:alphaModFix/>
          </a:blip>
          <a:srcRect b="12523" l="0" r="0" t="12530"/>
          <a:stretch/>
        </p:blipFill>
        <p:spPr>
          <a:xfrm>
            <a:off x="3670475" y="897000"/>
            <a:ext cx="1524001" cy="1524000"/>
          </a:xfrm>
          <a:prstGeom prst="rect">
            <a:avLst/>
          </a:prstGeom>
          <a:noFill/>
          <a:ln>
            <a:noFill/>
          </a:ln>
        </p:spPr>
      </p:pic>
      <p:pic>
        <p:nvPicPr>
          <p:cNvPr id="246" name="Google Shape;246;p43"/>
          <p:cNvPicPr preferRelativeResize="0"/>
          <p:nvPr/>
        </p:nvPicPr>
        <p:blipFill rotWithShape="1">
          <a:blip r:embed="rId8">
            <a:alphaModFix/>
          </a:blip>
          <a:srcRect b="33008" l="21181" r="11319" t="5784"/>
          <a:stretch/>
        </p:blipFill>
        <p:spPr>
          <a:xfrm>
            <a:off x="6871611" y="837400"/>
            <a:ext cx="1322674" cy="1598751"/>
          </a:xfrm>
          <a:prstGeom prst="rect">
            <a:avLst/>
          </a:prstGeom>
          <a:noFill/>
          <a:ln>
            <a:noFill/>
          </a:ln>
        </p:spPr>
      </p:pic>
      <p:pic>
        <p:nvPicPr>
          <p:cNvPr id="247" name="Google Shape;247;p43"/>
          <p:cNvPicPr preferRelativeResize="0"/>
          <p:nvPr/>
        </p:nvPicPr>
        <p:blipFill>
          <a:blip r:embed="rId9">
            <a:alphaModFix/>
          </a:blip>
          <a:stretch>
            <a:fillRect/>
          </a:stretch>
        </p:blipFill>
        <p:spPr>
          <a:xfrm>
            <a:off x="2266912" y="1028953"/>
            <a:ext cx="544878" cy="533435"/>
          </a:xfrm>
          <a:prstGeom prst="rect">
            <a:avLst/>
          </a:prstGeom>
          <a:noFill/>
          <a:ln>
            <a:noFill/>
          </a:ln>
        </p:spPr>
      </p:pic>
      <p:sp>
        <p:nvSpPr>
          <p:cNvPr id="248" name="Google Shape;248;p43"/>
          <p:cNvSpPr txBox="1"/>
          <p:nvPr>
            <p:ph type="title"/>
          </p:nvPr>
        </p:nvSpPr>
        <p:spPr>
          <a:xfrm>
            <a:off x="3404375" y="4583825"/>
            <a:ext cx="2462700" cy="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1689B"/>
                </a:solidFill>
                <a:latin typeface="Montserrat Medium"/>
                <a:ea typeface="Montserrat Medium"/>
                <a:cs typeface="Montserrat Medium"/>
                <a:sym typeface="Montserrat Medium"/>
              </a:rPr>
              <a:t>NCC Council President 2024 Primary</a:t>
            </a:r>
            <a:endParaRPr sz="1200">
              <a:solidFill>
                <a:srgbClr val="11689B"/>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400">
              <a:solidFill>
                <a:srgbClr val="11689B"/>
              </a:solidFill>
              <a:latin typeface="Montserrat Medium"/>
              <a:ea typeface="Montserrat Medium"/>
              <a:cs typeface="Montserrat Medium"/>
              <a:sym typeface="Montserrat Medium"/>
            </a:endParaRPr>
          </a:p>
        </p:txBody>
      </p:sp>
      <p:grpSp>
        <p:nvGrpSpPr>
          <p:cNvPr id="249" name="Google Shape;249;p43"/>
          <p:cNvGrpSpPr/>
          <p:nvPr/>
        </p:nvGrpSpPr>
        <p:grpSpPr>
          <a:xfrm>
            <a:off x="6621575" y="2325572"/>
            <a:ext cx="1924800" cy="289209"/>
            <a:chOff x="586675" y="2325547"/>
            <a:chExt cx="1924800" cy="289209"/>
          </a:xfrm>
        </p:grpSpPr>
        <p:sp>
          <p:nvSpPr>
            <p:cNvPr id="250" name="Google Shape;250;p43"/>
            <p:cNvSpPr/>
            <p:nvPr/>
          </p:nvSpPr>
          <p:spPr>
            <a:xfrm>
              <a:off x="586675" y="238405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3"/>
            <p:cNvSpPr txBox="1"/>
            <p:nvPr/>
          </p:nvSpPr>
          <p:spPr>
            <a:xfrm>
              <a:off x="586675" y="232554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Jason Hoover</a:t>
              </a:r>
              <a:endParaRPr b="1" sz="1000">
                <a:solidFill>
                  <a:srgbClr val="FFFFFF"/>
                </a:solidFill>
                <a:latin typeface="Montserrat"/>
                <a:ea typeface="Montserrat"/>
                <a:cs typeface="Montserrat"/>
                <a:sym typeface="Montserrat"/>
              </a:endParaRPr>
            </a:p>
          </p:txBody>
        </p:sp>
      </p:grpSp>
      <p:grpSp>
        <p:nvGrpSpPr>
          <p:cNvPr id="252" name="Google Shape;252;p43"/>
          <p:cNvGrpSpPr/>
          <p:nvPr/>
        </p:nvGrpSpPr>
        <p:grpSpPr>
          <a:xfrm>
            <a:off x="550725" y="4180222"/>
            <a:ext cx="1924800" cy="289209"/>
            <a:chOff x="586675" y="2325547"/>
            <a:chExt cx="1924800" cy="289209"/>
          </a:xfrm>
        </p:grpSpPr>
        <p:sp>
          <p:nvSpPr>
            <p:cNvPr id="253" name="Google Shape;253;p43"/>
            <p:cNvSpPr/>
            <p:nvPr/>
          </p:nvSpPr>
          <p:spPr>
            <a:xfrm>
              <a:off x="586675" y="238405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3"/>
            <p:cNvSpPr txBox="1"/>
            <p:nvPr/>
          </p:nvSpPr>
          <p:spPr>
            <a:xfrm>
              <a:off x="586675" y="232554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Robert Williams</a:t>
              </a:r>
              <a:endParaRPr b="1" sz="1000">
                <a:solidFill>
                  <a:srgbClr val="FFFFFF"/>
                </a:solidFill>
                <a:latin typeface="Montserrat"/>
                <a:ea typeface="Montserrat"/>
                <a:cs typeface="Montserrat"/>
                <a:sym typeface="Montserrat"/>
              </a:endParaRPr>
            </a:p>
          </p:txBody>
        </p:sp>
      </p:grpSp>
      <p:grpSp>
        <p:nvGrpSpPr>
          <p:cNvPr id="255" name="Google Shape;255;p43"/>
          <p:cNvGrpSpPr/>
          <p:nvPr/>
        </p:nvGrpSpPr>
        <p:grpSpPr>
          <a:xfrm>
            <a:off x="3435363" y="4180222"/>
            <a:ext cx="1959513" cy="259959"/>
            <a:chOff x="551963" y="2325547"/>
            <a:chExt cx="1959513" cy="259959"/>
          </a:xfrm>
        </p:grpSpPr>
        <p:sp>
          <p:nvSpPr>
            <p:cNvPr id="256" name="Google Shape;256;p43"/>
            <p:cNvSpPr/>
            <p:nvPr/>
          </p:nvSpPr>
          <p:spPr>
            <a:xfrm>
              <a:off x="551963" y="235480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3"/>
            <p:cNvSpPr txBox="1"/>
            <p:nvPr/>
          </p:nvSpPr>
          <p:spPr>
            <a:xfrm>
              <a:off x="586675" y="232554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Val Gould</a:t>
              </a:r>
              <a:endParaRPr b="1" sz="1000">
                <a:solidFill>
                  <a:srgbClr val="FFFFFF"/>
                </a:solidFill>
                <a:latin typeface="Montserrat"/>
                <a:ea typeface="Montserrat"/>
                <a:cs typeface="Montserrat"/>
                <a:sym typeface="Montserrat"/>
              </a:endParaRPr>
            </a:p>
          </p:txBody>
        </p:sp>
      </p:grpSp>
      <p:grpSp>
        <p:nvGrpSpPr>
          <p:cNvPr id="258" name="Google Shape;258;p43"/>
          <p:cNvGrpSpPr/>
          <p:nvPr/>
        </p:nvGrpSpPr>
        <p:grpSpPr>
          <a:xfrm>
            <a:off x="3604113" y="2325572"/>
            <a:ext cx="1924800" cy="289209"/>
            <a:chOff x="586675" y="2325547"/>
            <a:chExt cx="1924800" cy="289209"/>
          </a:xfrm>
        </p:grpSpPr>
        <p:sp>
          <p:nvSpPr>
            <p:cNvPr id="259" name="Google Shape;259;p43"/>
            <p:cNvSpPr/>
            <p:nvPr/>
          </p:nvSpPr>
          <p:spPr>
            <a:xfrm>
              <a:off x="586675" y="2384056"/>
              <a:ext cx="1924800" cy="230700"/>
            </a:xfrm>
            <a:prstGeom prst="rect">
              <a:avLst/>
            </a:prstGeom>
            <a:solidFill>
              <a:srgbClr val="DA3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3"/>
            <p:cNvSpPr txBox="1"/>
            <p:nvPr/>
          </p:nvSpPr>
          <p:spPr>
            <a:xfrm>
              <a:off x="586675" y="2325547"/>
              <a:ext cx="1924800" cy="2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Montserrat"/>
                  <a:ea typeface="Montserrat"/>
                  <a:cs typeface="Montserrat"/>
                  <a:sym typeface="Montserrat"/>
                </a:rPr>
                <a:t>George Frankel</a:t>
              </a:r>
              <a:endParaRPr b="1" sz="1000">
                <a:solidFill>
                  <a:srgbClr val="FFFFFF"/>
                </a:solidFill>
                <a:latin typeface="Montserrat"/>
                <a:ea typeface="Montserrat"/>
                <a:cs typeface="Montserrat"/>
                <a:sym typeface="Montserra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44"/>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266" name="Google Shape;266;p44"/>
          <p:cNvPicPr preferRelativeResize="0"/>
          <p:nvPr/>
        </p:nvPicPr>
        <p:blipFill rotWithShape="1">
          <a:blip r:embed="rId4">
            <a:alphaModFix/>
          </a:blip>
          <a:srcRect b="0" l="0" r="0" t="0"/>
          <a:stretch/>
        </p:blipFill>
        <p:spPr>
          <a:xfrm>
            <a:off x="1149975" y="152400"/>
            <a:ext cx="5471263"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5"/>
          <p:cNvPicPr preferRelativeResize="0"/>
          <p:nvPr/>
        </p:nvPicPr>
        <p:blipFill>
          <a:blip r:embed="rId3">
            <a:alphaModFix/>
          </a:blip>
          <a:stretch>
            <a:fillRect/>
          </a:stretch>
        </p:blipFill>
        <p:spPr>
          <a:xfrm>
            <a:off x="102875" y="134250"/>
            <a:ext cx="894700" cy="894700"/>
          </a:xfrm>
          <a:prstGeom prst="rect">
            <a:avLst/>
          </a:prstGeom>
          <a:noFill/>
          <a:ln>
            <a:noFill/>
          </a:ln>
        </p:spPr>
      </p:pic>
      <p:pic>
        <p:nvPicPr>
          <p:cNvPr id="272" name="Google Shape;272;p45"/>
          <p:cNvPicPr preferRelativeResize="0"/>
          <p:nvPr/>
        </p:nvPicPr>
        <p:blipFill rotWithShape="1">
          <a:blip r:embed="rId4">
            <a:alphaModFix/>
          </a:blip>
          <a:srcRect b="0" l="0" r="0" t="0"/>
          <a:stretch/>
        </p:blipFill>
        <p:spPr>
          <a:xfrm>
            <a:off x="1149975" y="152400"/>
            <a:ext cx="5471263"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