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4"/>
  </p:sldMasterIdLst>
  <p:notesMasterIdLst>
    <p:notesMasterId r:id="rId13"/>
  </p:notesMasterIdLst>
  <p:handoutMasterIdLst>
    <p:handoutMasterId r:id="rId14"/>
  </p:handoutMasterIdLst>
  <p:sldIdLst>
    <p:sldId id="436" r:id="rId5"/>
    <p:sldId id="448" r:id="rId6"/>
    <p:sldId id="437" r:id="rId7"/>
    <p:sldId id="452" r:id="rId8"/>
    <p:sldId id="440" r:id="rId9"/>
    <p:sldId id="453" r:id="rId10"/>
    <p:sldId id="451" r:id="rId11"/>
    <p:sldId id="45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18187"/>
    <a:srgbClr val="0C4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3CA750-DCD7-4BC5-AE14-40386FB75D07}" v="1" dt="2025-03-17T17:42:34.246"/>
  </p1510:revLst>
</p1510:revInfo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082" autoAdjust="0"/>
  </p:normalViewPr>
  <p:slideViewPr>
    <p:cSldViewPr snapToGrid="0">
      <p:cViewPr>
        <p:scale>
          <a:sx n="65" d="100"/>
          <a:sy n="65" d="100"/>
        </p:scale>
        <p:origin x="712" y="76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J. Brumfield-NaWangna" userId="9d75dbaa-af91-4f05-a4c6-476baddf5711" providerId="ADAL" clId="{663CA750-DCD7-4BC5-AE14-40386FB75D07}"/>
    <pc:docChg chg="delSld modSld">
      <pc:chgData name="Kendra J. Brumfield-NaWangna" userId="9d75dbaa-af91-4f05-a4c6-476baddf5711" providerId="ADAL" clId="{663CA750-DCD7-4BC5-AE14-40386FB75D07}" dt="2025-03-17T17:52:46.018" v="80" actId="47"/>
      <pc:docMkLst>
        <pc:docMk/>
      </pc:docMkLst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280806097" sldId="435"/>
        </pc:sldMkLst>
      </pc:sldChg>
      <pc:sldChg chg="del">
        <pc:chgData name="Kendra J. Brumfield-NaWangna" userId="9d75dbaa-af91-4f05-a4c6-476baddf5711" providerId="ADAL" clId="{663CA750-DCD7-4BC5-AE14-40386FB75D07}" dt="2025-03-17T17:35:18.201" v="0" actId="47"/>
        <pc:sldMkLst>
          <pc:docMk/>
          <pc:sldMk cId="2701710032" sldId="439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210879280" sldId="449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584627349" sldId="455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624851794" sldId="456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1542647357" sldId="457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993945986" sldId="458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1505623963" sldId="459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4112737602" sldId="460"/>
        </pc:sldMkLst>
      </pc:sldChg>
      <pc:sldChg chg="modSp del mod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3079333733" sldId="461"/>
        </pc:sldMkLst>
        <pc:graphicFrameChg chg="mod modGraphic">
          <ac:chgData name="Kendra J. Brumfield-NaWangna" userId="9d75dbaa-af91-4f05-a4c6-476baddf5711" providerId="ADAL" clId="{663CA750-DCD7-4BC5-AE14-40386FB75D07}" dt="2025-03-17T17:42:41.417" v="71" actId="20577"/>
          <ac:graphicFrameMkLst>
            <pc:docMk/>
            <pc:sldMk cId="3079333733" sldId="461"/>
            <ac:graphicFrameMk id="7" creationId="{6D2F2D74-7B14-E981-8D82-3FF9BF2E38E3}"/>
          </ac:graphicFrameMkLst>
        </pc:graphicFrameChg>
      </pc:sldChg>
      <pc:sldChg chg="modSp del mod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3219421364" sldId="462"/>
        </pc:sldMkLst>
        <pc:graphicFrameChg chg="modGraphic">
          <ac:chgData name="Kendra J. Brumfield-NaWangna" userId="9d75dbaa-af91-4f05-a4c6-476baddf5711" providerId="ADAL" clId="{663CA750-DCD7-4BC5-AE14-40386FB75D07}" dt="2025-03-17T17:43:52.706" v="77" actId="20577"/>
          <ac:graphicFrameMkLst>
            <pc:docMk/>
            <pc:sldMk cId="3219421364" sldId="462"/>
            <ac:graphicFrameMk id="7" creationId="{B63D890E-9A97-3D17-B928-829E52406E3C}"/>
          </ac:graphicFrameMkLst>
        </pc:graphicFrameChg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730122888" sldId="463"/>
        </pc:sldMkLst>
      </pc:sldChg>
      <pc:sldChg chg="modSp del mod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4104512658" sldId="464"/>
        </pc:sldMkLst>
        <pc:graphicFrameChg chg="modGraphic">
          <ac:chgData name="Kendra J. Brumfield-NaWangna" userId="9d75dbaa-af91-4f05-a4c6-476baddf5711" providerId="ADAL" clId="{663CA750-DCD7-4BC5-AE14-40386FB75D07}" dt="2025-03-17T17:44:01.946" v="79" actId="20577"/>
          <ac:graphicFrameMkLst>
            <pc:docMk/>
            <pc:sldMk cId="4104512658" sldId="464"/>
            <ac:graphicFrameMk id="7" creationId="{23F3E4CD-ADF3-22F0-2EB6-643CCB405E0F}"/>
          </ac:graphicFrameMkLst>
        </pc:graphicFrameChg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202972523" sldId="465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3445467087" sldId="466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573594818" sldId="467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719694956" sldId="468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709227441" sldId="469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3195771749" sldId="470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2350596455" sldId="471"/>
        </pc:sldMkLst>
      </pc:sldChg>
      <pc:sldChg chg="del">
        <pc:chgData name="Kendra J. Brumfield-NaWangna" userId="9d75dbaa-af91-4f05-a4c6-476baddf5711" providerId="ADAL" clId="{663CA750-DCD7-4BC5-AE14-40386FB75D07}" dt="2025-03-17T17:52:46.018" v="80" actId="47"/>
        <pc:sldMkLst>
          <pc:docMk/>
          <pc:sldMk cId="3506437031" sldId="472"/>
        </pc:sldMkLst>
      </pc:sldChg>
      <pc:sldMasterChg chg="delSldLayout">
        <pc:chgData name="Kendra J. Brumfield-NaWangna" userId="9d75dbaa-af91-4f05-a4c6-476baddf5711" providerId="ADAL" clId="{663CA750-DCD7-4BC5-AE14-40386FB75D07}" dt="2025-03-17T17:52:46.018" v="80" actId="47"/>
        <pc:sldMasterMkLst>
          <pc:docMk/>
          <pc:sldMasterMk cId="2014362644" sldId="2147483737"/>
        </pc:sldMasterMkLst>
        <pc:sldLayoutChg chg="del">
          <pc:chgData name="Kendra J. Brumfield-NaWangna" userId="9d75dbaa-af91-4f05-a4c6-476baddf5711" providerId="ADAL" clId="{663CA750-DCD7-4BC5-AE14-40386FB75D07}" dt="2025-03-17T17:35:18.201" v="0" actId="47"/>
          <pc:sldLayoutMkLst>
            <pc:docMk/>
            <pc:sldMasterMk cId="2014362644" sldId="2147483737"/>
            <pc:sldLayoutMk cId="2813486068" sldId="2147483758"/>
          </pc:sldLayoutMkLst>
        </pc:sldLayoutChg>
        <pc:sldLayoutChg chg="del">
          <pc:chgData name="Kendra J. Brumfield-NaWangna" userId="9d75dbaa-af91-4f05-a4c6-476baddf5711" providerId="ADAL" clId="{663CA750-DCD7-4BC5-AE14-40386FB75D07}" dt="2025-03-17T17:52:46.018" v="80" actId="47"/>
          <pc:sldLayoutMkLst>
            <pc:docMk/>
            <pc:sldMasterMk cId="2014362644" sldId="2147483737"/>
            <pc:sldLayoutMk cId="3166683056" sldId="214748376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lmingtoncitycouncil.com/wp-content/uploads/2024/11/Res.-24-063-0510-A-Resolution-Respectfully-Requesting-that-the-Delaware-General-Assembly-Make-Provisions-for-Recreational-Marijuana-Revenue-cj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.delaware.gov/BillDetail?LegislationId=99302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30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533D8-6C6C-B9CD-9CBC-CE4F1476E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9C804E-A2D4-55C4-204C-D4DBE3211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FCB3E8-DDC5-10F1-E795-FC25CBEE6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0A6E3-E49E-0422-2B84-2075312F6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50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7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6EFA8-6A83-09E4-4F61-A7B562C88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2B21B2-88D6-7580-3AE3-48B8BDF8D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4B9CCB-ADAD-767D-6E63-C1027CE1A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932A5-C81E-D366-8C28-13331FE428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410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A548E-8DF7-313F-95DC-800E66303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DFF142-46F2-1E46-68D5-2359966758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9BD96-7452-9063-4148-0554F3CC8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RES. 24-063</a:t>
            </a:r>
            <a:r>
              <a:rPr lang="en-US" dirty="0"/>
              <a:t>- </a:t>
            </a:r>
            <a:r>
              <a:rPr lang="en-US" b="1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A Resolution Respectfully Requesting That the Delaware General Assembly Make Provisions for the City of Wilmington to Receive an Allocation From, or Be Granted Authority to Levy a Tax on, Recreational Marijuana Revenues to Better Address the Residual Harms of the War on Drugs in the City of Wilmington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2AA64-2BB1-0BD6-E3AB-1FF164851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61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C0F85-DA2A-12E3-E91D-27AB4FA51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DFE469-CB56-2ACC-1421-14BB216337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24ED12-29E9-70E6-BAB6-A3BA1CEE01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House Bill 380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AN ACT TO AMEND TITLE 29 OF THE DELAWARE CODE RELATING TO THE PUBLIC ATTORNEY STUDENT LOAN REPAYMENT PROGRAM (Signed October 2022)- provided $2,500-$5,000 over 10 years, specifically cites racial disparities in law school debt, must be working as an attorney</a:t>
            </a:r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24EBB-F7DF-5954-A22A-79F318C5B4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0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69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2842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21440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4704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09540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9706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38739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7522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5396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60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41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702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610C35C-5361-BD30-EB79-01BD72158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26">
            <a:extLst>
              <a:ext uri="{FF2B5EF4-FFF2-40B4-BE49-F238E27FC236}">
                <a16:creationId xmlns:a16="http://schemas.microsoft.com/office/drawing/2014/main" id="{948A7171-32A3-1CAC-DDFD-7C44DDAF0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47">
            <a:extLst>
              <a:ext uri="{FF2B5EF4-FFF2-40B4-BE49-F238E27FC236}">
                <a16:creationId xmlns:a16="http://schemas.microsoft.com/office/drawing/2014/main" id="{06FD5EAC-FAC4-CDB4-6AB8-809E940F0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DA13352-25BC-FD28-A34C-DD204D5BF1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748" y="246183"/>
            <a:ext cx="9525000" cy="1919521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34108AC-4ED2-99E6-0212-0AC0802C553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1600" y="2274033"/>
            <a:ext cx="9525000" cy="331787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2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366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108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6922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3305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856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1933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66745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3626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  <p:sldLayoutId id="2147483756" r:id="rId19"/>
    <p:sldLayoutId id="2147483759" r:id="rId2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lmingtoncitycouncil.com/wp-content/uploads/2022/11/Res.-22-078-0255-Naming-the-Appointments-to-the-Reparations-Taskforce-zo.pdf" TargetMode="External"/><Relationship Id="rId2" Type="http://schemas.openxmlformats.org/officeDocument/2006/relationships/hyperlink" Target="https://www.wilmingtoncitycouncil.com/wp-content/uploads/2020/11/4892-Resolution-to-Establish-a-Taskforce-to-Study-and-Recommend-Reparations-Proposals-1.pdf" TargetMode="External"/><Relationship Id="rId1" Type="http://schemas.openxmlformats.org/officeDocument/2006/relationships/slideLayout" Target="../slideLayouts/slideLayout19.xml"/><Relationship Id="rId5" Type="http://schemas.openxmlformats.org/officeDocument/2006/relationships/hyperlink" Target="https://www.wilmingtoncitycouncil.com/wp-content/uploads/2024/04/Res.-24-025-0425-Accept-the-Report-of-the-City-Council-Reparations-Taskforce-to-Study-and-Develop-Reparation-Proposals-ec.pdf" TargetMode="External"/><Relationship Id="rId4" Type="http://schemas.openxmlformats.org/officeDocument/2006/relationships/hyperlink" Target="https://www.wilmingtoncitycouncil.com/wp-content/uploads/2023/01/Res.-23-006-0270-Resolution-Adding-Two-Appointments-to-the-Reparations-Taskforce-ec-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2.xml"/><Relationship Id="rId4" Type="http://schemas.openxmlformats.org/officeDocument/2006/relationships/hyperlink" Target="https://legis.delaware.gov/json/BillDetail/GetHtmlDocument?fileAttachmentId=4976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4.xml"/><Relationship Id="rId5" Type="http://schemas.openxmlformats.org/officeDocument/2006/relationships/hyperlink" Target="https://www.wilmingtoncitycouncil.com/wp-content/uploads/2024/11/Res.-24-063-0510-A-Resolution-Respectfully-Requesting-that-the-Delaware-General-Assembly-Make-Provisions-for-Recreational-Marijuana-Revenue-cj.pdf" TargetMode="External"/><Relationship Id="rId4" Type="http://schemas.openxmlformats.org/officeDocument/2006/relationships/hyperlink" Target="https://www.wilmingtoncitycouncil.com/wp-content/uploads/2024/10/Ord.-24-063-0502-Amend-Chapter-2-of-the-City-Code-to-convert-CCRB-into-the-Wilmington-Community-PAB-cjW0123558x920B6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5.xml"/><Relationship Id="rId6" Type="http://schemas.openxmlformats.org/officeDocument/2006/relationships/hyperlink" Target="https://legis.delaware.gov/BillDetail?LegislationId=99302" TargetMode="External"/><Relationship Id="rId5" Type="http://schemas.openxmlformats.org/officeDocument/2006/relationships/hyperlink" Target="https://legis.delaware.gov/BillDetail?LegislationId=140827" TargetMode="External"/><Relationship Id="rId4" Type="http://schemas.openxmlformats.org/officeDocument/2006/relationships/hyperlink" Target="https://legis.delaware.gov/BillDetail?LegislationId=14129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Updates: report of the </a:t>
            </a:r>
            <a:r>
              <a:rPr lang="en-US" b="1" i="1" dirty="0"/>
              <a:t>City Council Reparations Taskforce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9882FA-049D-25F3-3F24-590E9D0F1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EDF49-BA6F-1F3A-04E5-9E4F9541C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333632"/>
            <a:ext cx="9525001" cy="5649472"/>
          </a:xfrm>
          <a:solidFill>
            <a:srgbClr val="000000">
              <a:alpha val="54118"/>
            </a:srgbClr>
          </a:solidFill>
        </p:spPr>
        <p:txBody>
          <a:bodyPr>
            <a:noAutofit/>
          </a:bodyPr>
          <a:lstStyle/>
          <a:p>
            <a:r>
              <a:rPr lang="en-US" sz="2200" b="1" dirty="0"/>
              <a:t>-- </a:t>
            </a:r>
            <a:r>
              <a:rPr lang="en-US" sz="2200" b="1" dirty="0">
                <a:hlinkClick r:id="rId2"/>
              </a:rPr>
              <a:t>Res. 20-080 </a:t>
            </a:r>
            <a:r>
              <a:rPr lang="en-US" sz="2200" b="1" cap="none" dirty="0"/>
              <a:t>Established the C</a:t>
            </a:r>
            <a:r>
              <a:rPr lang="en-US" sz="2200" b="1" i="1" cap="none" dirty="0"/>
              <a:t>ity Council Taskforce to Study and Develop Reparation Proposals for African Americans, with a Special Consideration for African Americans who are Descendants of Persons Enslaved in the United States (Reparations Taskforce)</a:t>
            </a:r>
            <a:br>
              <a:rPr lang="en-US" sz="2200" b="1" i="1" cap="none" dirty="0"/>
            </a:br>
            <a:br>
              <a:rPr lang="en-US" sz="2200" b="1" i="1" cap="none" dirty="0"/>
            </a:br>
            <a:r>
              <a:rPr lang="en-US" sz="2200" b="1" i="1" cap="none" dirty="0"/>
              <a:t>-- </a:t>
            </a:r>
            <a:r>
              <a:rPr lang="en-US" sz="2200" b="1" i="1" cap="none" dirty="0">
                <a:hlinkClick r:id="rId3"/>
              </a:rPr>
              <a:t>RES. 22-078</a:t>
            </a:r>
            <a:r>
              <a:rPr lang="en-US" sz="2200" b="1" i="1" cap="none" dirty="0"/>
              <a:t> and </a:t>
            </a:r>
            <a:r>
              <a:rPr lang="en-US" sz="2200" b="1" i="1" cap="none" dirty="0">
                <a:hlinkClick r:id="rId4"/>
              </a:rPr>
              <a:t>RES. 23-006</a:t>
            </a:r>
            <a:r>
              <a:rPr lang="en-US" sz="2200" b="1" i="1" cap="none" dirty="0"/>
              <a:t> </a:t>
            </a:r>
            <a:r>
              <a:rPr lang="en-US" sz="2200" b="1" cap="none" dirty="0"/>
              <a:t>Named the 11 members of the Reparations Taskforce </a:t>
            </a: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br>
              <a:rPr lang="en-US" sz="2200" b="1" cap="none" dirty="0"/>
            </a:br>
            <a:r>
              <a:rPr lang="en-US" sz="2200" b="1" i="1" cap="none" dirty="0"/>
              <a:t>-- </a:t>
            </a:r>
            <a:r>
              <a:rPr lang="en-US" sz="2200" b="1" i="1" cap="none" dirty="0">
                <a:hlinkClick r:id="rId5"/>
              </a:rPr>
              <a:t>RES. 24-025 </a:t>
            </a:r>
            <a:r>
              <a:rPr lang="en-US" sz="2200" b="1" cap="none" dirty="0"/>
              <a:t>Council voted to accept the final report of the Reparations Taskforce</a:t>
            </a:r>
            <a:endParaRPr lang="en-US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B21A7B-B181-766D-346E-7FD147F5B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D11B646-777E-997D-7492-C5D1E5431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915886"/>
              </p:ext>
            </p:extLst>
          </p:nvPr>
        </p:nvGraphicFramePr>
        <p:xfrm>
          <a:off x="1834292" y="3002692"/>
          <a:ext cx="8128000" cy="1737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721667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301156609"/>
                    </a:ext>
                  </a:extLst>
                </a:gridCol>
              </a:tblGrid>
              <a:tr h="1013254">
                <a:tc>
                  <a:txBody>
                    <a:bodyPr/>
                    <a:lstStyle/>
                    <a:p>
                      <a:r>
                        <a:rPr lang="en-US" dirty="0"/>
                        <a:t>Coby Owens (Chair)  </a:t>
                      </a:r>
                    </a:p>
                    <a:p>
                      <a:r>
                        <a:rPr lang="en-US" dirty="0"/>
                        <a:t>Shane Cannon (Vice Chair)  </a:t>
                      </a:r>
                    </a:p>
                    <a:p>
                      <a:r>
                        <a:rPr lang="en-US" dirty="0"/>
                        <a:t>Dr. Michael H. Casson Jr.  </a:t>
                      </a:r>
                    </a:p>
                    <a:p>
                      <a:r>
                        <a:rPr lang="en-US" dirty="0"/>
                        <a:t>Darryl L. Chambers  </a:t>
                      </a:r>
                    </a:p>
                    <a:p>
                      <a:r>
                        <a:rPr lang="en-US" dirty="0"/>
                        <a:t>Bebe Coker  </a:t>
                      </a:r>
                    </a:p>
                    <a:p>
                      <a:r>
                        <a:rPr lang="en-US" dirty="0"/>
                        <a:t>Dwight L. Davis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Alisia Drew (Nichols)  </a:t>
                      </a:r>
                    </a:p>
                    <a:p>
                      <a:r>
                        <a:rPr lang="en-US" dirty="0"/>
                        <a:t>Renata B. Kowalczyk  </a:t>
                      </a:r>
                    </a:p>
                    <a:p>
                      <a:r>
                        <a:rPr lang="en-US" dirty="0"/>
                        <a:t>Leandra C. Marshall  </a:t>
                      </a:r>
                    </a:p>
                    <a:p>
                      <a:r>
                        <a:rPr lang="en-US" dirty="0"/>
                        <a:t>Council Member Albert Mills  </a:t>
                      </a:r>
                    </a:p>
                    <a:p>
                      <a:r>
                        <a:rPr lang="en-US" dirty="0"/>
                        <a:t>Dr. Jason L. James Jr.</a:t>
                      </a:r>
                    </a:p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0563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67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17F7527-5AC0-479A-B79F-9CF463410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B5BE70-4451-4286-9D79-27C26F755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76C668-3F88-414B-AAEE-1785E38D5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9504103-6319-C1BA-994F-97D3A9F1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1228" y="1151677"/>
            <a:ext cx="5218897" cy="45546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Report Overview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58C5A54-E70B-4B9B-A7FE-D3A05561B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297762" cy="6858000"/>
          </a:xfrm>
          <a:custGeom>
            <a:avLst/>
            <a:gdLst>
              <a:gd name="connsiteX0" fmla="*/ 5297762 w 5297762"/>
              <a:gd name="connsiteY0" fmla="*/ 0 h 6858000"/>
              <a:gd name="connsiteX1" fmla="*/ 4654296 w 5297762"/>
              <a:gd name="connsiteY1" fmla="*/ 0 h 6858000"/>
              <a:gd name="connsiteX2" fmla="*/ 4470448 w 5297762"/>
              <a:gd name="connsiteY2" fmla="*/ 0 h 6858000"/>
              <a:gd name="connsiteX3" fmla="*/ 0 w 5297762"/>
              <a:gd name="connsiteY3" fmla="*/ 0 h 6858000"/>
              <a:gd name="connsiteX4" fmla="*/ 0 w 5297762"/>
              <a:gd name="connsiteY4" fmla="*/ 70650 h 6858000"/>
              <a:gd name="connsiteX5" fmla="*/ 13678 w 5297762"/>
              <a:gd name="connsiteY5" fmla="*/ 155673 h 6858000"/>
              <a:gd name="connsiteX6" fmla="*/ 37547 w 5297762"/>
              <a:gd name="connsiteY6" fmla="*/ 310664 h 6858000"/>
              <a:gd name="connsiteX7" fmla="*/ 60911 w 5297762"/>
              <a:gd name="connsiteY7" fmla="*/ 466340 h 6858000"/>
              <a:gd name="connsiteX8" fmla="*/ 80914 w 5297762"/>
              <a:gd name="connsiteY8" fmla="*/ 622703 h 6858000"/>
              <a:gd name="connsiteX9" fmla="*/ 101085 w 5297762"/>
              <a:gd name="connsiteY9" fmla="*/ 778379 h 6858000"/>
              <a:gd name="connsiteX10" fmla="*/ 119911 w 5297762"/>
              <a:gd name="connsiteY10" fmla="*/ 934742 h 6858000"/>
              <a:gd name="connsiteX11" fmla="*/ 136047 w 5297762"/>
              <a:gd name="connsiteY11" fmla="*/ 1089047 h 6858000"/>
              <a:gd name="connsiteX12" fmla="*/ 151343 w 5297762"/>
              <a:gd name="connsiteY12" fmla="*/ 1245409 h 6858000"/>
              <a:gd name="connsiteX13" fmla="*/ 165295 w 5297762"/>
              <a:gd name="connsiteY13" fmla="*/ 1401086 h 6858000"/>
              <a:gd name="connsiteX14" fmla="*/ 177397 w 5297762"/>
              <a:gd name="connsiteY14" fmla="*/ 1554019 h 6858000"/>
              <a:gd name="connsiteX15" fmla="*/ 189500 w 5297762"/>
              <a:gd name="connsiteY15" fmla="*/ 1709010 h 6858000"/>
              <a:gd name="connsiteX16" fmla="*/ 199585 w 5297762"/>
              <a:gd name="connsiteY16" fmla="*/ 1861943 h 6858000"/>
              <a:gd name="connsiteX17" fmla="*/ 207485 w 5297762"/>
              <a:gd name="connsiteY17" fmla="*/ 2014877 h 6858000"/>
              <a:gd name="connsiteX18" fmla="*/ 215722 w 5297762"/>
              <a:gd name="connsiteY18" fmla="*/ 2167124 h 6858000"/>
              <a:gd name="connsiteX19" fmla="*/ 222613 w 5297762"/>
              <a:gd name="connsiteY19" fmla="*/ 2318000 h 6858000"/>
              <a:gd name="connsiteX20" fmla="*/ 227488 w 5297762"/>
              <a:gd name="connsiteY20" fmla="*/ 2467505 h 6858000"/>
              <a:gd name="connsiteX21" fmla="*/ 231690 w 5297762"/>
              <a:gd name="connsiteY21" fmla="*/ 2617009 h 6858000"/>
              <a:gd name="connsiteX22" fmla="*/ 235724 w 5297762"/>
              <a:gd name="connsiteY22" fmla="*/ 2765142 h 6858000"/>
              <a:gd name="connsiteX23" fmla="*/ 237573 w 5297762"/>
              <a:gd name="connsiteY23" fmla="*/ 2911217 h 6858000"/>
              <a:gd name="connsiteX24" fmla="*/ 239590 w 5297762"/>
              <a:gd name="connsiteY24" fmla="*/ 3057293 h 6858000"/>
              <a:gd name="connsiteX25" fmla="*/ 240599 w 5297762"/>
              <a:gd name="connsiteY25" fmla="*/ 3201311 h 6858000"/>
              <a:gd name="connsiteX26" fmla="*/ 239590 w 5297762"/>
              <a:gd name="connsiteY26" fmla="*/ 3343957 h 6858000"/>
              <a:gd name="connsiteX27" fmla="*/ 239590 w 5297762"/>
              <a:gd name="connsiteY27" fmla="*/ 3485232 h 6858000"/>
              <a:gd name="connsiteX28" fmla="*/ 237573 w 5297762"/>
              <a:gd name="connsiteY28" fmla="*/ 3625135 h 6858000"/>
              <a:gd name="connsiteX29" fmla="*/ 234548 w 5297762"/>
              <a:gd name="connsiteY29" fmla="*/ 3762295 h 6858000"/>
              <a:gd name="connsiteX30" fmla="*/ 231690 w 5297762"/>
              <a:gd name="connsiteY30" fmla="*/ 3898083 h 6858000"/>
              <a:gd name="connsiteX31" fmla="*/ 228496 w 5297762"/>
              <a:gd name="connsiteY31" fmla="*/ 4031129 h 6858000"/>
              <a:gd name="connsiteX32" fmla="*/ 223622 w 5297762"/>
              <a:gd name="connsiteY32" fmla="*/ 4163488 h 6858000"/>
              <a:gd name="connsiteX33" fmla="*/ 218411 w 5297762"/>
              <a:gd name="connsiteY33" fmla="*/ 4293789 h 6858000"/>
              <a:gd name="connsiteX34" fmla="*/ 213705 w 5297762"/>
              <a:gd name="connsiteY34" fmla="*/ 4421348 h 6858000"/>
              <a:gd name="connsiteX35" fmla="*/ 200425 w 5297762"/>
              <a:gd name="connsiteY35" fmla="*/ 4670294 h 6858000"/>
              <a:gd name="connsiteX36" fmla="*/ 186306 w 5297762"/>
              <a:gd name="connsiteY36" fmla="*/ 4908952 h 6858000"/>
              <a:gd name="connsiteX37" fmla="*/ 171514 w 5297762"/>
              <a:gd name="connsiteY37" fmla="*/ 5138009 h 6858000"/>
              <a:gd name="connsiteX38" fmla="*/ 155209 w 5297762"/>
              <a:gd name="connsiteY38" fmla="*/ 5354722 h 6858000"/>
              <a:gd name="connsiteX39" fmla="*/ 138232 w 5297762"/>
              <a:gd name="connsiteY39" fmla="*/ 5561834 h 6858000"/>
              <a:gd name="connsiteX40" fmla="*/ 119911 w 5297762"/>
              <a:gd name="connsiteY40" fmla="*/ 5753858 h 6858000"/>
              <a:gd name="connsiteX41" fmla="*/ 101925 w 5297762"/>
              <a:gd name="connsiteY41" fmla="*/ 5934223 h 6858000"/>
              <a:gd name="connsiteX42" fmla="*/ 83940 w 5297762"/>
              <a:gd name="connsiteY42" fmla="*/ 6100187 h 6858000"/>
              <a:gd name="connsiteX43" fmla="*/ 66963 w 5297762"/>
              <a:gd name="connsiteY43" fmla="*/ 6252434 h 6858000"/>
              <a:gd name="connsiteX44" fmla="*/ 50826 w 5297762"/>
              <a:gd name="connsiteY44" fmla="*/ 6387537 h 6858000"/>
              <a:gd name="connsiteX45" fmla="*/ 35530 w 5297762"/>
              <a:gd name="connsiteY45" fmla="*/ 6509609 h 6858000"/>
              <a:gd name="connsiteX46" fmla="*/ 22755 w 5297762"/>
              <a:gd name="connsiteY46" fmla="*/ 6612479 h 6858000"/>
              <a:gd name="connsiteX47" fmla="*/ 10653 w 5297762"/>
              <a:gd name="connsiteY47" fmla="*/ 6698890 h 6858000"/>
              <a:gd name="connsiteX48" fmla="*/ 0 w 5297762"/>
              <a:gd name="connsiteY48" fmla="*/ 6771890 h 6858000"/>
              <a:gd name="connsiteX49" fmla="*/ 0 w 5297762"/>
              <a:gd name="connsiteY49" fmla="*/ 6858000 h 6858000"/>
              <a:gd name="connsiteX50" fmla="*/ 4470448 w 5297762"/>
              <a:gd name="connsiteY50" fmla="*/ 6858000 h 6858000"/>
              <a:gd name="connsiteX51" fmla="*/ 4654296 w 5297762"/>
              <a:gd name="connsiteY51" fmla="*/ 6858000 h 6858000"/>
              <a:gd name="connsiteX52" fmla="*/ 5297762 w 5297762"/>
              <a:gd name="connsiteY5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5297762" h="6858000">
                <a:moveTo>
                  <a:pt x="5297762" y="0"/>
                </a:moveTo>
                <a:lnTo>
                  <a:pt x="4654296" y="0"/>
                </a:lnTo>
                <a:lnTo>
                  <a:pt x="4470448" y="0"/>
                </a:lnTo>
                <a:lnTo>
                  <a:pt x="0" y="0"/>
                </a:lnTo>
                <a:lnTo>
                  <a:pt x="0" y="70650"/>
                </a:lnTo>
                <a:lnTo>
                  <a:pt x="13678" y="155673"/>
                </a:lnTo>
                <a:lnTo>
                  <a:pt x="37547" y="310664"/>
                </a:lnTo>
                <a:lnTo>
                  <a:pt x="60911" y="466340"/>
                </a:lnTo>
                <a:lnTo>
                  <a:pt x="80914" y="622703"/>
                </a:lnTo>
                <a:lnTo>
                  <a:pt x="101085" y="778379"/>
                </a:lnTo>
                <a:lnTo>
                  <a:pt x="119911" y="934742"/>
                </a:lnTo>
                <a:lnTo>
                  <a:pt x="136047" y="1089047"/>
                </a:lnTo>
                <a:lnTo>
                  <a:pt x="151343" y="1245409"/>
                </a:lnTo>
                <a:lnTo>
                  <a:pt x="165295" y="1401086"/>
                </a:lnTo>
                <a:lnTo>
                  <a:pt x="177397" y="1554019"/>
                </a:lnTo>
                <a:lnTo>
                  <a:pt x="189500" y="1709010"/>
                </a:lnTo>
                <a:lnTo>
                  <a:pt x="199585" y="1861943"/>
                </a:lnTo>
                <a:lnTo>
                  <a:pt x="207485" y="2014877"/>
                </a:lnTo>
                <a:lnTo>
                  <a:pt x="215722" y="2167124"/>
                </a:lnTo>
                <a:lnTo>
                  <a:pt x="222613" y="2318000"/>
                </a:lnTo>
                <a:lnTo>
                  <a:pt x="227488" y="2467505"/>
                </a:lnTo>
                <a:lnTo>
                  <a:pt x="231690" y="2617009"/>
                </a:lnTo>
                <a:lnTo>
                  <a:pt x="235724" y="2765142"/>
                </a:lnTo>
                <a:lnTo>
                  <a:pt x="237573" y="2911217"/>
                </a:lnTo>
                <a:lnTo>
                  <a:pt x="239590" y="3057293"/>
                </a:lnTo>
                <a:lnTo>
                  <a:pt x="240599" y="3201311"/>
                </a:lnTo>
                <a:lnTo>
                  <a:pt x="239590" y="3343957"/>
                </a:lnTo>
                <a:lnTo>
                  <a:pt x="239590" y="3485232"/>
                </a:lnTo>
                <a:lnTo>
                  <a:pt x="237573" y="3625135"/>
                </a:lnTo>
                <a:lnTo>
                  <a:pt x="234548" y="3762295"/>
                </a:lnTo>
                <a:lnTo>
                  <a:pt x="231690" y="3898083"/>
                </a:lnTo>
                <a:lnTo>
                  <a:pt x="228496" y="4031129"/>
                </a:lnTo>
                <a:lnTo>
                  <a:pt x="223622" y="4163488"/>
                </a:lnTo>
                <a:lnTo>
                  <a:pt x="218411" y="4293789"/>
                </a:lnTo>
                <a:lnTo>
                  <a:pt x="213705" y="4421348"/>
                </a:lnTo>
                <a:lnTo>
                  <a:pt x="200425" y="4670294"/>
                </a:lnTo>
                <a:lnTo>
                  <a:pt x="186306" y="4908952"/>
                </a:lnTo>
                <a:lnTo>
                  <a:pt x="171514" y="5138009"/>
                </a:lnTo>
                <a:lnTo>
                  <a:pt x="155209" y="5354722"/>
                </a:lnTo>
                <a:lnTo>
                  <a:pt x="138232" y="5561834"/>
                </a:lnTo>
                <a:lnTo>
                  <a:pt x="119911" y="5753858"/>
                </a:lnTo>
                <a:lnTo>
                  <a:pt x="101925" y="5934223"/>
                </a:lnTo>
                <a:lnTo>
                  <a:pt x="83940" y="6100187"/>
                </a:lnTo>
                <a:lnTo>
                  <a:pt x="66963" y="6252434"/>
                </a:lnTo>
                <a:lnTo>
                  <a:pt x="50826" y="6387537"/>
                </a:lnTo>
                <a:lnTo>
                  <a:pt x="35530" y="6509609"/>
                </a:lnTo>
                <a:lnTo>
                  <a:pt x="22755" y="6612479"/>
                </a:lnTo>
                <a:lnTo>
                  <a:pt x="10653" y="6698890"/>
                </a:lnTo>
                <a:lnTo>
                  <a:pt x="0" y="6771890"/>
                </a:lnTo>
                <a:lnTo>
                  <a:pt x="0" y="6858000"/>
                </a:lnTo>
                <a:lnTo>
                  <a:pt x="4470448" y="6858000"/>
                </a:lnTo>
                <a:lnTo>
                  <a:pt x="4654296" y="6858000"/>
                </a:lnTo>
                <a:lnTo>
                  <a:pt x="5297762" y="6858000"/>
                </a:lnTo>
                <a:close/>
              </a:path>
            </a:pathLst>
          </a:custGeom>
          <a:solidFill>
            <a:schemeClr val="bg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927D6-AFA7-348E-8C32-400C1E6F32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802" y="1151677"/>
            <a:ext cx="3968492" cy="471889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en-US" b="1" dirty="0"/>
              <a:t>Summarized historical injustices </a:t>
            </a:r>
          </a:p>
          <a:p>
            <a:pPr>
              <a:buFont typeface="Arial"/>
              <a:buChar char="•"/>
            </a:pPr>
            <a:r>
              <a:rPr lang="en-US" b="1" dirty="0"/>
              <a:t>Identified four critical “Pain Points” facilitating inequities</a:t>
            </a:r>
          </a:p>
          <a:p>
            <a:pPr lvl="1">
              <a:buFont typeface="Arial"/>
              <a:buChar char="•"/>
            </a:pPr>
            <a:r>
              <a:rPr lang="en-US" b="1" dirty="0"/>
              <a:t>Education</a:t>
            </a:r>
          </a:p>
          <a:p>
            <a:pPr lvl="1">
              <a:buFont typeface="Arial"/>
              <a:buChar char="•"/>
            </a:pPr>
            <a:r>
              <a:rPr lang="en-US" b="1" dirty="0"/>
              <a:t>Housing and Economics</a:t>
            </a:r>
          </a:p>
          <a:p>
            <a:pPr lvl="1">
              <a:buFont typeface="Arial"/>
              <a:buChar char="•"/>
            </a:pPr>
            <a:r>
              <a:rPr lang="en-US" b="1" dirty="0"/>
              <a:t>Health and Environment</a:t>
            </a:r>
          </a:p>
          <a:p>
            <a:pPr lvl="1">
              <a:buFont typeface="Arial"/>
              <a:buChar char="•"/>
            </a:pPr>
            <a:r>
              <a:rPr lang="en-US" b="1" dirty="0"/>
              <a:t>Legal and Civil Rights</a:t>
            </a:r>
          </a:p>
          <a:p>
            <a:pPr>
              <a:buFont typeface="Arial"/>
              <a:buChar char="•"/>
            </a:pPr>
            <a:r>
              <a:rPr lang="en-US" b="1" dirty="0"/>
              <a:t>Proposed recommendations actionable by Council or amenable to Council advocacy for the collective benefit of African Americans, with a Special Consideration for African Americans Who are Descendants of Persons Enslaved in the United States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1DBFA3-4929-EF34-6EC0-62D2B6817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74086" y="5870575"/>
            <a:ext cx="786039" cy="377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08AB70BE-1769-45B8-85A6-0C837432C7E6}" type="slidenum">
              <a:rPr lang="en-US" sz="10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pPr algn="r">
                <a:spcAft>
                  <a:spcPts val="600"/>
                </a:spcAft>
              </a:pPr>
              <a:t>3</a:t>
            </a:fld>
            <a:endParaRPr lang="en-US" sz="10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01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80147DF2-693D-66BF-6803-9142D6B1D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AE19FC-4E0E-EE23-B256-895114E53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873BFA-C2D9-6529-4002-D32D7257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824" y="1151677"/>
            <a:ext cx="8466352" cy="45546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225069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6BFA23-AB5B-BA88-E233-DE14DED5A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A574F74-5452-1E47-CA63-3F57AC9A6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2250"/>
              </p:ext>
            </p:extLst>
          </p:nvPr>
        </p:nvGraphicFramePr>
        <p:xfrm>
          <a:off x="778477" y="1395742"/>
          <a:ext cx="10911015" cy="311971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637005">
                  <a:extLst>
                    <a:ext uri="{9D8B030D-6E8A-4147-A177-3AD203B41FA5}">
                      <a16:colId xmlns:a16="http://schemas.microsoft.com/office/drawing/2014/main" val="1869146542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012075670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429788416"/>
                    </a:ext>
                  </a:extLst>
                </a:gridCol>
              </a:tblGrid>
              <a:tr h="11080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Council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Relevant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901026"/>
                  </a:ext>
                </a:extLst>
              </a:tr>
              <a:tr h="1971303">
                <a:tc>
                  <a:txBody>
                    <a:bodyPr/>
                    <a:lstStyle/>
                    <a:p>
                      <a:r>
                        <a:rPr lang="en-US" dirty="0"/>
                        <a:t>Public Apology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Facilitate and advocate for further dialogue on racial inequities in the City of Wilmington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Support racial justice and reconciliation discussions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February 2016, </a:t>
                      </a:r>
                      <a:r>
                        <a:rPr lang="en-US" b="1" dirty="0">
                          <a:hlinkClick r:id="rId4"/>
                        </a:rPr>
                        <a:t>House Joint Resolution 10 (HJR 10)</a:t>
                      </a:r>
                      <a:r>
                        <a:rPr lang="en-US" b="1" dirty="0"/>
                        <a:t>- </a:t>
                      </a:r>
                      <a:r>
                        <a:rPr lang="en-US" b="0" dirty="0"/>
                        <a:t>Apologizing for the Wrongs of Slavery and Expressing Delaware's Profound Regret for Its Role in Slavery was signed by then-Governor Jack Markell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980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628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CCEB647C-3520-C239-F475-5CEEC3BDA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B75A3A-80EA-3791-58A1-EC02DBFAD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E16CBE-DF31-21DB-0F6E-29ACE84ED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824" y="1151677"/>
            <a:ext cx="8466352" cy="45546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Legal and Civil Rights</a:t>
            </a:r>
          </a:p>
        </p:txBody>
      </p:sp>
    </p:spTree>
    <p:extLst>
      <p:ext uri="{BB962C8B-B14F-4D97-AF65-F5344CB8AC3E}">
        <p14:creationId xmlns:p14="http://schemas.microsoft.com/office/powerpoint/2010/main" val="3972920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F33AF0EB-9244-E6C6-C904-5232E345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537730-B723-B2B7-2DF2-3947797EC9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11778FF-0389-7CE1-7869-E6E7496C1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789198"/>
              </p:ext>
            </p:extLst>
          </p:nvPr>
        </p:nvGraphicFramePr>
        <p:xfrm>
          <a:off x="889686" y="24141"/>
          <a:ext cx="10775092" cy="550180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501082">
                  <a:extLst>
                    <a:ext uri="{9D8B030D-6E8A-4147-A177-3AD203B41FA5}">
                      <a16:colId xmlns:a16="http://schemas.microsoft.com/office/drawing/2014/main" val="1869146542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012075670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429788416"/>
                    </a:ext>
                  </a:extLst>
                </a:gridCol>
              </a:tblGrid>
              <a:tr h="5195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Reparations Actionable by City Council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468379"/>
                  </a:ext>
                </a:extLst>
              </a:tr>
              <a:tr h="50662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Council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Relevant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901026"/>
                  </a:ext>
                </a:extLst>
              </a:tr>
              <a:tr h="641957">
                <a:tc>
                  <a:txBody>
                    <a:bodyPr/>
                    <a:lstStyle/>
                    <a:p>
                      <a:r>
                        <a:rPr lang="en-US" dirty="0"/>
                        <a:t>Mandate policies and training on bias-free policing in Wilmington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 routine trauma-informed and anti-bias police training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883777"/>
                  </a:ext>
                </a:extLst>
              </a:tr>
              <a:tr h="1164861">
                <a:tc>
                  <a:txBody>
                    <a:bodyPr/>
                    <a:lstStyle/>
                    <a:p>
                      <a:r>
                        <a:rPr lang="en-US" dirty="0"/>
                        <a:t>Invest more funds in community violence intervention programs and strengthen community police relation to build public trust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Maintain and expand the Community Public Safety Initiative (CPSI)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Establish appointments for the </a:t>
                      </a:r>
                      <a:r>
                        <a:rPr lang="en-US" dirty="0">
                          <a:hlinkClick r:id="rId4"/>
                        </a:rPr>
                        <a:t>Wilmington Community Police Accountability Board</a:t>
                      </a: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Continue advocacy for </a:t>
                      </a:r>
                      <a:r>
                        <a:rPr lang="en-US" dirty="0">
                          <a:hlinkClick r:id="rId5"/>
                        </a:rPr>
                        <a:t>RES. 24-063</a:t>
                      </a:r>
                      <a:r>
                        <a:rPr lang="en-US" dirty="0"/>
                        <a:t>- requesting resources to address the residual effects of the War on Drugs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530946"/>
                  </a:ext>
                </a:extLst>
              </a:tr>
              <a:tr h="999021">
                <a:tc>
                  <a:txBody>
                    <a:bodyPr/>
                    <a:lstStyle/>
                    <a:p>
                      <a:r>
                        <a:rPr lang="en-US" dirty="0"/>
                        <a:t>Establish a robust positive communication with the aggrieved African American community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Conduct listening sessions on targeted topics related to reparations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593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779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18B1CBC5-08EB-FB89-575D-7EBC43F24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A3BE9B-48FC-BB75-5DCC-AF82BA459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24C333-A784-2AEE-13A0-3ED68EF8E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33314"/>
              </p:ext>
            </p:extLst>
          </p:nvPr>
        </p:nvGraphicFramePr>
        <p:xfrm>
          <a:off x="753763" y="122997"/>
          <a:ext cx="10911015" cy="674488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637005">
                  <a:extLst>
                    <a:ext uri="{9D8B030D-6E8A-4147-A177-3AD203B41FA5}">
                      <a16:colId xmlns:a16="http://schemas.microsoft.com/office/drawing/2014/main" val="1869146542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012075670"/>
                    </a:ext>
                  </a:extLst>
                </a:gridCol>
                <a:gridCol w="3637005">
                  <a:extLst>
                    <a:ext uri="{9D8B030D-6E8A-4147-A177-3AD203B41FA5}">
                      <a16:colId xmlns:a16="http://schemas.microsoft.com/office/drawing/2014/main" val="2429788416"/>
                    </a:ext>
                  </a:extLst>
                </a:gridCol>
              </a:tblGrid>
              <a:tr h="828475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Reparations for which City Council Advocacy with the State is Needed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468379"/>
                  </a:ext>
                </a:extLst>
              </a:tr>
              <a:tr h="7043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Council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Relevant 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901026"/>
                  </a:ext>
                </a:extLst>
              </a:tr>
              <a:tr h="1164861">
                <a:tc>
                  <a:txBody>
                    <a:bodyPr/>
                    <a:lstStyle/>
                    <a:p>
                      <a:r>
                        <a:rPr lang="en-US" dirty="0"/>
                        <a:t>Prohibit cash bail and mandate that those who are acquitted or exonerated be</a:t>
                      </a:r>
                    </a:p>
                    <a:p>
                      <a:r>
                        <a:rPr lang="en-US" dirty="0"/>
                        <a:t>reimbursed by the entity at fault.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Senate Bill 12 with Senate Amendment 1</a:t>
                      </a:r>
                      <a:r>
                        <a:rPr lang="en-US" dirty="0"/>
                        <a:t>- Added more transparency to pretrial release and detention decisions</a:t>
                      </a:r>
                    </a:p>
                    <a:p>
                      <a:r>
                        <a:rPr lang="en-US" dirty="0">
                          <a:hlinkClick r:id="rId5"/>
                        </a:rPr>
                        <a:t>Senate Substitute 1 for Senate Bill 169</a:t>
                      </a:r>
                      <a:r>
                        <a:rPr lang="en-US" dirty="0"/>
                        <a:t>- proposed a process for compensating individuals who were wrongfully convicted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4487"/>
                  </a:ext>
                </a:extLst>
              </a:tr>
              <a:tr h="1164861">
                <a:tc>
                  <a:txBody>
                    <a:bodyPr/>
                    <a:lstStyle/>
                    <a:p>
                      <a:r>
                        <a:rPr lang="en-US" dirty="0"/>
                        <a:t>Assess and remedy racially biased treatment of African American adults and juveniles</a:t>
                      </a:r>
                    </a:p>
                    <a:p>
                      <a:r>
                        <a:rPr lang="en-US" dirty="0"/>
                        <a:t>in Delaware correctional facilities.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Facilitate public engagement on the status of racial disparities in Delaware correctional facilities, such as routine updates from the Governor’s Council on Correction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Advocate for more quality-of-life indicators in the Department of Corrections Annual Report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90565"/>
                  </a:ext>
                </a:extLst>
              </a:tr>
              <a:tr h="1164861">
                <a:tc>
                  <a:txBody>
                    <a:bodyPr/>
                    <a:lstStyle/>
                    <a:p>
                      <a:r>
                        <a:rPr lang="en-US" dirty="0"/>
                        <a:t>Eliminate barriers for African American prospective attorneys by funding legal</a:t>
                      </a:r>
                    </a:p>
                    <a:p>
                      <a:r>
                        <a:rPr lang="en-US" dirty="0"/>
                        <a:t>education of African American children in Wilmington.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House Bill 380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Established a public attorney student loan repayment program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5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439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77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elestial">
    <a:dk1>
      <a:sysClr val="windowText" lastClr="000000"/>
    </a:dk1>
    <a:lt1>
      <a:sysClr val="window" lastClr="FFFFFF"/>
    </a:lt1>
    <a:dk2>
      <a:srgbClr val="18276C"/>
    </a:dk2>
    <a:lt2>
      <a:srgbClr val="EBEBEB"/>
    </a:lt2>
    <a:accent1>
      <a:srgbClr val="AC3EC1"/>
    </a:accent1>
    <a:accent2>
      <a:srgbClr val="477BD1"/>
    </a:accent2>
    <a:accent3>
      <a:srgbClr val="46B298"/>
    </a:accent3>
    <a:accent4>
      <a:srgbClr val="90BA4C"/>
    </a:accent4>
    <a:accent5>
      <a:srgbClr val="DD9D31"/>
    </a:accent5>
    <a:accent6>
      <a:srgbClr val="E25247"/>
    </a:accent6>
    <a:hlink>
      <a:srgbClr val="C573D2"/>
    </a:hlink>
    <a:folHlink>
      <a:srgbClr val="CCAEE8"/>
    </a:folHlink>
  </a:clrScheme>
</a:themeOverride>
</file>

<file path=ppt/theme/themeOverride2.xml><?xml version="1.0" encoding="utf-8"?>
<a:themeOverride xmlns:a="http://schemas.openxmlformats.org/drawingml/2006/main">
  <a:clrScheme name="Celestial">
    <a:dk1>
      <a:sysClr val="windowText" lastClr="000000"/>
    </a:dk1>
    <a:lt1>
      <a:sysClr val="window" lastClr="FFFFFF"/>
    </a:lt1>
    <a:dk2>
      <a:srgbClr val="18276C"/>
    </a:dk2>
    <a:lt2>
      <a:srgbClr val="EBEBEB"/>
    </a:lt2>
    <a:accent1>
      <a:srgbClr val="AC3EC1"/>
    </a:accent1>
    <a:accent2>
      <a:srgbClr val="477BD1"/>
    </a:accent2>
    <a:accent3>
      <a:srgbClr val="46B298"/>
    </a:accent3>
    <a:accent4>
      <a:srgbClr val="90BA4C"/>
    </a:accent4>
    <a:accent5>
      <a:srgbClr val="DD9D31"/>
    </a:accent5>
    <a:accent6>
      <a:srgbClr val="E25247"/>
    </a:accent6>
    <a:hlink>
      <a:srgbClr val="C573D2"/>
    </a:hlink>
    <a:folHlink>
      <a:srgbClr val="CCAEE8"/>
    </a:folHlink>
  </a:clrScheme>
</a:themeOverride>
</file>

<file path=ppt/theme/themeOverride3.xml><?xml version="1.0" encoding="utf-8"?>
<a:themeOverride xmlns:a="http://schemas.openxmlformats.org/drawingml/2006/main">
  <a:clrScheme name="Celestial">
    <a:dk1>
      <a:sysClr val="windowText" lastClr="000000"/>
    </a:dk1>
    <a:lt1>
      <a:sysClr val="window" lastClr="FFFFFF"/>
    </a:lt1>
    <a:dk2>
      <a:srgbClr val="18276C"/>
    </a:dk2>
    <a:lt2>
      <a:srgbClr val="EBEBEB"/>
    </a:lt2>
    <a:accent1>
      <a:srgbClr val="AC3EC1"/>
    </a:accent1>
    <a:accent2>
      <a:srgbClr val="477BD1"/>
    </a:accent2>
    <a:accent3>
      <a:srgbClr val="46B298"/>
    </a:accent3>
    <a:accent4>
      <a:srgbClr val="90BA4C"/>
    </a:accent4>
    <a:accent5>
      <a:srgbClr val="DD9D31"/>
    </a:accent5>
    <a:accent6>
      <a:srgbClr val="E25247"/>
    </a:accent6>
    <a:hlink>
      <a:srgbClr val="C573D2"/>
    </a:hlink>
    <a:folHlink>
      <a:srgbClr val="CCAEE8"/>
    </a:folHlink>
  </a:clrScheme>
</a:themeOverride>
</file>

<file path=ppt/theme/themeOverride4.xml><?xml version="1.0" encoding="utf-8"?>
<a:themeOverride xmlns:a="http://schemas.openxmlformats.org/drawingml/2006/main">
  <a:clrScheme name="Celestial">
    <a:dk1>
      <a:sysClr val="windowText" lastClr="000000"/>
    </a:dk1>
    <a:lt1>
      <a:sysClr val="window" lastClr="FFFFFF"/>
    </a:lt1>
    <a:dk2>
      <a:srgbClr val="18276C"/>
    </a:dk2>
    <a:lt2>
      <a:srgbClr val="EBEBEB"/>
    </a:lt2>
    <a:accent1>
      <a:srgbClr val="AC3EC1"/>
    </a:accent1>
    <a:accent2>
      <a:srgbClr val="477BD1"/>
    </a:accent2>
    <a:accent3>
      <a:srgbClr val="46B298"/>
    </a:accent3>
    <a:accent4>
      <a:srgbClr val="90BA4C"/>
    </a:accent4>
    <a:accent5>
      <a:srgbClr val="DD9D31"/>
    </a:accent5>
    <a:accent6>
      <a:srgbClr val="E25247"/>
    </a:accent6>
    <a:hlink>
      <a:srgbClr val="C573D2"/>
    </a:hlink>
    <a:folHlink>
      <a:srgbClr val="CCAEE8"/>
    </a:folHlink>
  </a:clrScheme>
</a:themeOverride>
</file>

<file path=ppt/theme/themeOverride5.xml><?xml version="1.0" encoding="utf-8"?>
<a:themeOverride xmlns:a="http://schemas.openxmlformats.org/drawingml/2006/main">
  <a:clrScheme name="Celestial">
    <a:dk1>
      <a:sysClr val="windowText" lastClr="000000"/>
    </a:dk1>
    <a:lt1>
      <a:sysClr val="window" lastClr="FFFFFF"/>
    </a:lt1>
    <a:dk2>
      <a:srgbClr val="18276C"/>
    </a:dk2>
    <a:lt2>
      <a:srgbClr val="EBEBEB"/>
    </a:lt2>
    <a:accent1>
      <a:srgbClr val="AC3EC1"/>
    </a:accent1>
    <a:accent2>
      <a:srgbClr val="477BD1"/>
    </a:accent2>
    <a:accent3>
      <a:srgbClr val="46B298"/>
    </a:accent3>
    <a:accent4>
      <a:srgbClr val="90BA4C"/>
    </a:accent4>
    <a:accent5>
      <a:srgbClr val="DD9D31"/>
    </a:accent5>
    <a:accent6>
      <a:srgbClr val="E25247"/>
    </a:accent6>
    <a:hlink>
      <a:srgbClr val="C573D2"/>
    </a:hlink>
    <a:folHlink>
      <a:srgbClr val="CCAE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D7C3E5-1734-4636-9EC5-AEB06BF1FB2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453AF4-4FB0-4B39-9296-55DED383E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6009</TotalTime>
  <Words>647</Words>
  <Application>Microsoft Office PowerPoint</Application>
  <PresentationFormat>Widescreen</PresentationFormat>
  <Paragraphs>74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Source Sans Pro</vt:lpstr>
      <vt:lpstr>Celestial</vt:lpstr>
      <vt:lpstr>Updates: report of the City Council Reparations Taskforce</vt:lpstr>
      <vt:lpstr>-- Res. 20-080 Established the City Council Taskforce to Study and Develop Reparation Proposals for African Americans, with a Special Consideration for African Americans who are Descendants of Persons Enslaved in the United States (Reparations Taskforce)  -- RES. 22-078 and RES. 23-006 Named the 11 members of the Reparations Taskforce         -- RES. 24-025 Council voted to accept the final report of the Reparations Taskforce</vt:lpstr>
      <vt:lpstr>Report Overview</vt:lpstr>
      <vt:lpstr>recommendations</vt:lpstr>
      <vt:lpstr>PowerPoint Presentation</vt:lpstr>
      <vt:lpstr>Legal and Civil Rights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J. Brumfield-NaWangna</dc:creator>
  <cp:lastModifiedBy>Kendra J. Brumfield-NaWangna</cp:lastModifiedBy>
  <cp:revision>2</cp:revision>
  <dcterms:created xsi:type="dcterms:W3CDTF">2025-03-10T17:30:01Z</dcterms:created>
  <dcterms:modified xsi:type="dcterms:W3CDTF">2025-03-17T17:52:54Z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