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12192000"/>
  <p:notesSz cx="6858000" cy="9144000"/>
  <p:embeddedFontLst>
    <p:embeddedFont>
      <p:font typeface="Old Standard TT"/>
      <p:regular r:id="rId21"/>
      <p:bold r:id="rId22"/>
      <p:italic r:id="rId23"/>
    </p:embeddedFont>
    <p:embeddedFont>
      <p:font typeface="Rubik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8" roundtripDataSignature="AMtx7mgrMptuHlE+tqZHDcH0Iawe6uxm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OldStandardTT-bold.fntdata"/><Relationship Id="rId21" Type="http://schemas.openxmlformats.org/officeDocument/2006/relationships/font" Target="fonts/OldStandardTT-regular.fntdata"/><Relationship Id="rId24" Type="http://schemas.openxmlformats.org/officeDocument/2006/relationships/font" Target="fonts/Rubik-regular.fntdata"/><Relationship Id="rId23" Type="http://schemas.openxmlformats.org/officeDocument/2006/relationships/font" Target="fonts/OldStandardTT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ubik-italic.fntdata"/><Relationship Id="rId25" Type="http://schemas.openxmlformats.org/officeDocument/2006/relationships/font" Target="fonts/Rubik-bold.fntdata"/><Relationship Id="rId28" Type="http://customschemas.google.com/relationships/presentationmetadata" Target="metadata"/><Relationship Id="rId27" Type="http://schemas.openxmlformats.org/officeDocument/2006/relationships/font" Target="fonts/Rubik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9fe9a2c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g2e9fe9a2cb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08fa6f088_0_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3608fa6f088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608fa6f088_0_3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3608fa6f088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608fa6f088_0_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608fa6f088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608fa6f088_0_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608fa6f088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608fa6f088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g3608fa6f08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608fa6f088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3608fa6f08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608fa6f088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g3608fa6f088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4aa785cca7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g34aa785cca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98150b7e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g3498150b7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08fa6f088_0_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g3608fa6f088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e9fe9a2cbe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2e9fe9a2cbe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e9fe9a2cbe_0_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2e9fe9a2cb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3a094964a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g33a094964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608fa6f088_0_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3608fa6f088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08fa6f088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608fa6f088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570b108087_0_5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1" name="Google Shape;11;g3570b108087_0_5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2" name="Google Shape;12;g3570b108087_0_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570b108087_0_40"/>
          <p:cNvSpPr txBox="1"/>
          <p:nvPr>
            <p:ph hasCustomPrompt="1"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3570b108087_0_40"/>
          <p:cNvSpPr txBox="1"/>
          <p:nvPr>
            <p:ph idx="1" type="body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7" name="Google Shape;47;g3570b108087_0_4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570b108087_0_4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70b108087_0_4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52" name="Google Shape;52;g3570b108087_0_4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g3570b108087_0_4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g3570b108087_0_4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g3570b108087_0_4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570b108087_0_9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g3570b108087_0_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570b108087_0_12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8" name="Google Shape;18;g3570b108087_0_12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9" name="Google Shape;19;g3570b108087_0_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570b108087_0_16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2" name="Google Shape;22;g3570b108087_0_16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3" name="Google Shape;23;g3570b108087_0_16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4" name="Google Shape;24;g3570b108087_0_1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570b108087_0_2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7" name="Google Shape;27;g3570b108087_0_2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570b108087_0_24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0" name="Google Shape;30;g3570b108087_0_24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g3570b108087_0_2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570b108087_0_28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34" name="Google Shape;34;g3570b108087_0_2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570b108087_0_31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g3570b108087_0_31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38" name="Google Shape;38;g3570b108087_0_31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9" name="Google Shape;39;g3570b108087_0_31"/>
          <p:cNvSpPr txBox="1"/>
          <p:nvPr>
            <p:ph idx="2" type="body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0" name="Google Shape;40;g3570b108087_0_3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570b108087_0_37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3" name="Google Shape;43;g3570b108087_0_3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570b108087_0_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3570b108087_0_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g3570b108087_0_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destatehousing.com/FormsAndInformation/needs.php" TargetMode="External"/><Relationship Id="rId4" Type="http://schemas.openxmlformats.org/officeDocument/2006/relationships/hyperlink" Target="https://www.unitedforalice.org/state-overview/delawar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aagla.org/wp-content/uploads/2019/10/USC-Dornsife-Rent-Matters.pdf" TargetMode="External"/><Relationship Id="rId4" Type="http://schemas.openxmlformats.org/officeDocument/2006/relationships/hyperlink" Target="https://www.minneapolisfed.org/article/2022/an-overview-of-rent-stabilization-from-national-housing-experts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9fe9a2cbe_0_0"/>
          <p:cNvSpPr txBox="1"/>
          <p:nvPr>
            <p:ph type="title"/>
          </p:nvPr>
        </p:nvSpPr>
        <p:spPr>
          <a:xfrm>
            <a:off x="415650" y="4195242"/>
            <a:ext cx="11360700" cy="81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t/>
            </a:r>
            <a:endParaRPr b="1" sz="60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t/>
            </a:r>
            <a:endParaRPr b="1" sz="60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rPr b="1" lang="en-US" sz="6000">
                <a:latin typeface="Rubik"/>
                <a:ea typeface="Rubik"/>
                <a:cs typeface="Rubik"/>
                <a:sym typeface="Rubik"/>
              </a:rPr>
              <a:t>Rent Stabilization </a:t>
            </a:r>
            <a:endParaRPr b="1" sz="6000"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940"/>
              <a:buFont typeface="Baghdad"/>
              <a:buNone/>
            </a:pPr>
            <a:r>
              <a:rPr b="1" lang="en-US" sz="6000">
                <a:latin typeface="Rubik"/>
                <a:ea typeface="Rubik"/>
                <a:cs typeface="Rubik"/>
                <a:sym typeface="Rubik"/>
              </a:rPr>
              <a:t>SUBSTITUTE NO. 1 TO ORD 25-016</a:t>
            </a:r>
            <a:endParaRPr b="1" sz="6000"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608fa6f088_0_6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New Buildings Exempted for first 10 years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9" name="Google Shape;119;g3608fa6f088_0_64"/>
          <p:cNvSpPr txBox="1"/>
          <p:nvPr>
            <p:ph idx="1" type="body"/>
          </p:nvPr>
        </p:nvSpPr>
        <p:spPr>
          <a:xfrm>
            <a:off x="873300" y="2154175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New buildings will be exempted for the first ten years, so developers can recoup funds spent.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After 10 years, those buildings would be rent stabilized.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Applies to buildings finished after the passage of the bill.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0" name="Google Shape;120;g3608fa6f088_0_64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608fa6f088_0_3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The legislation creates the </a:t>
            </a:r>
            <a:r>
              <a:rPr lang="en-US">
                <a:latin typeface="Rubik"/>
                <a:ea typeface="Rubik"/>
                <a:cs typeface="Rubik"/>
                <a:sym typeface="Rubik"/>
              </a:rPr>
              <a:t>Housing Stability Subcommittee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6" name="Google Shape;126;g3608fa6f088_0_38"/>
          <p:cNvSpPr txBox="1"/>
          <p:nvPr>
            <p:ph idx="1" type="body"/>
          </p:nvPr>
        </p:nvSpPr>
        <p:spPr>
          <a:xfrm>
            <a:off x="873300" y="1997500"/>
            <a:ext cx="10445400" cy="49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Purpose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Monitor the implementation and effectiveness of rent stabilization policies;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Collect and review data on housing costs, development, displacement, and affordability, and tenant protections;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Recommend long-term affordable housing strategies;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a recommendation on whether to sunset, extend, or amend rent stabilization provisions within four (4) years of enactment.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608fa6f088_0_5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Housing Stability Subcommittee Membership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32" name="Google Shape;132;g3608fa6f088_0_54"/>
          <p:cNvSpPr txBox="1"/>
          <p:nvPr>
            <p:ph idx="1" type="body"/>
          </p:nvPr>
        </p:nvSpPr>
        <p:spPr>
          <a:xfrm>
            <a:off x="873300" y="1997500"/>
            <a:ext cx="10445400" cy="49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Appointed by City Council President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Two (2) members of City Council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One (1) representative from the Department of Real Estate and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Housing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One (1) representative from the City Planning Department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Two (2) community-based housing advocates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One (1) tenant representative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One (1) affordable housing developer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One (1) landlord representative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608fa6f088_0_59"/>
          <p:cNvSpPr txBox="1"/>
          <p:nvPr>
            <p:ph type="title"/>
          </p:nvPr>
        </p:nvSpPr>
        <p:spPr>
          <a:xfrm>
            <a:off x="838200" y="1742650"/>
            <a:ext cx="10515600" cy="22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Proposed Changes to Legislation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08fa6f088_0_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US" sz="2270">
                <a:latin typeface="Rubik"/>
                <a:ea typeface="Rubik"/>
                <a:cs typeface="Rubik"/>
                <a:sym typeface="Rubik"/>
              </a:rPr>
              <a:t>Proposed Change:</a:t>
            </a:r>
            <a:r>
              <a:rPr lang="en-US" sz="2270">
                <a:latin typeface="Rubik"/>
                <a:ea typeface="Rubik"/>
                <a:cs typeface="Rubik"/>
                <a:sym typeface="Rubik"/>
              </a:rPr>
              <a:t> </a:t>
            </a:r>
            <a:r>
              <a:rPr lang="en-US" sz="2270">
                <a:latin typeface="Rubik"/>
                <a:ea typeface="Rubik"/>
                <a:cs typeface="Rubik"/>
                <a:sym typeface="Rubik"/>
              </a:rPr>
              <a:t>Allow for rent increases up to 5% or CPI, whichever is greater (rather than 3% or CPI, whichever is lower)</a:t>
            </a:r>
            <a:endParaRPr sz="353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43" name="Google Shape;143;g3608fa6f088_0_1"/>
          <p:cNvSpPr txBox="1"/>
          <p:nvPr>
            <p:ph idx="1" type="body"/>
          </p:nvPr>
        </p:nvSpPr>
        <p:spPr>
          <a:xfrm>
            <a:off x="355325" y="1898208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What does this change mean?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Landlords would be allowed to increase rent by 5% or by Consumer Price Index (inflation).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If inflation is higher than 5%-- for example 6%-- then landlord would be allowed to increase rent by 6%.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44" name="Google Shape;144;g3608fa6f088_0_1"/>
          <p:cNvSpPr txBox="1"/>
          <p:nvPr>
            <p:ph idx="2" type="body"/>
          </p:nvPr>
        </p:nvSpPr>
        <p:spPr>
          <a:xfrm>
            <a:off x="6370900" y="1994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Why make this change?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more flexibility for landlords to increase rent, 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especially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if inflation is higher from one year to another.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608fa6f088_0_2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00">
                <a:latin typeface="Rubik"/>
                <a:ea typeface="Rubik"/>
                <a:cs typeface="Rubik"/>
                <a:sym typeface="Rubik"/>
              </a:rPr>
              <a:t>Proposed Change:</a:t>
            </a:r>
            <a:r>
              <a:rPr lang="en-US" sz="2500">
                <a:latin typeface="Rubik"/>
                <a:ea typeface="Rubik"/>
                <a:cs typeface="Rubik"/>
                <a:sym typeface="Rubik"/>
              </a:rPr>
              <a:t> </a:t>
            </a:r>
            <a:r>
              <a:rPr lang="en-US" sz="2500">
                <a:latin typeface="Rubik"/>
                <a:ea typeface="Rubik"/>
                <a:cs typeface="Rubik"/>
                <a:sym typeface="Rubik"/>
              </a:rPr>
              <a:t>Exempt rental units being rented for the first time ever </a:t>
            </a:r>
            <a:endParaRPr sz="39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0" name="Google Shape;150;g3608fa6f088_0_20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What does this change mean?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Any rental unit being rented for the first time</a:t>
            </a:r>
            <a:r>
              <a:rPr i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ever </a:t>
            </a: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would not be rent stabilized.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However, it would be stabilized after that first year. 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This does not impact units that turn-over from one tenant to another.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1" name="Google Shape;151;g3608fa6f088_0_20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Why make this change?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Allows landlords to set base rent for units that have not been rented yet.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608fa6f088_0_26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US" sz="2370">
                <a:latin typeface="Rubik"/>
                <a:ea typeface="Rubik"/>
                <a:cs typeface="Rubik"/>
                <a:sym typeface="Rubik"/>
              </a:rPr>
              <a:t>Proposed Change:</a:t>
            </a:r>
            <a:r>
              <a:rPr lang="en-US" sz="2370">
                <a:latin typeface="Rubik"/>
                <a:ea typeface="Rubik"/>
                <a:cs typeface="Rubik"/>
                <a:sym typeface="Rubik"/>
              </a:rPr>
              <a:t> A</a:t>
            </a:r>
            <a:r>
              <a:rPr lang="en-US" sz="2370">
                <a:latin typeface="Rubik"/>
                <a:ea typeface="Rubik"/>
                <a:cs typeface="Rubik"/>
                <a:sym typeface="Rubik"/>
              </a:rPr>
              <a:t>dd additional landlord and real estate representation to the Housing Stability Subcommittee</a:t>
            </a:r>
            <a:endParaRPr sz="237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7" name="Google Shape;157;g3608fa6f088_0_26"/>
          <p:cNvSpPr txBox="1"/>
          <p:nvPr>
            <p:ph idx="1" type="body"/>
          </p:nvPr>
        </p:nvSpPr>
        <p:spPr>
          <a:xfrm>
            <a:off x="415600" y="1850008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What does this change mean?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Add additional landlord and real estate representation to the Housing Stability Subcommittee, for a total of 2 landlords and 1 real estate rep.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8" name="Google Shape;158;g3608fa6f088_0_26"/>
          <p:cNvSpPr txBox="1"/>
          <p:nvPr>
            <p:ph idx="2" type="body"/>
          </p:nvPr>
        </p:nvSpPr>
        <p:spPr>
          <a:xfrm>
            <a:off x="6370900" y="203078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Why make this change?</a:t>
            </a:r>
            <a:endParaRPr b="1"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Ensure landlord voice and realtor voices are balanced on the Housing Stability Subcommittee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4aa785cca7_0_8"/>
          <p:cNvSpPr txBox="1"/>
          <p:nvPr>
            <p:ph idx="1" type="body"/>
          </p:nvPr>
        </p:nvSpPr>
        <p:spPr>
          <a:xfrm>
            <a:off x="708300" y="2041250"/>
            <a:ext cx="10775400" cy="1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AutoNum type="arabicPeriod"/>
            </a:pPr>
            <a:r>
              <a:rPr lang="en-US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Increase housing supply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500"/>
              <a:buFont typeface="Rubik"/>
              <a:buAutoNum type="arabicPeriod"/>
            </a:pPr>
            <a:r>
              <a:rPr lang="en-US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more subsidies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500"/>
              <a:buFont typeface="Rubik"/>
              <a:buAutoNum type="arabicPeriod"/>
            </a:pPr>
            <a:r>
              <a:rPr lang="en-US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Provide stability for renters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6" name="Google Shape;66;g34aa785cca7_0_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Solving the housing crisis requires 3 complementary approaches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7" name="Google Shape;67;g34aa785cca7_0_8"/>
          <p:cNvSpPr txBox="1"/>
          <p:nvPr>
            <p:ph idx="1" type="body"/>
          </p:nvPr>
        </p:nvSpPr>
        <p:spPr>
          <a:xfrm>
            <a:off x="551700" y="3992800"/>
            <a:ext cx="11088600" cy="78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There’s no one silver bullet to this issue. One policy may solve some parts, but could leave gaps.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We have to find complementary policies to meet the needs of everyone, 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including working families who don’t qualify for most subsidies, such as 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Asset Limited, Income Constrained, Employed Households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(ALICE)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98150b7ec_0_0"/>
          <p:cNvSpPr txBox="1"/>
          <p:nvPr>
            <p:ph idx="1" type="body"/>
          </p:nvPr>
        </p:nvSpPr>
        <p:spPr>
          <a:xfrm>
            <a:off x="460300" y="2192325"/>
            <a:ext cx="10515600" cy="30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Building more units is supposed to free up older housing for low-income residents, but it takes too long to be effective.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Most new units being 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built</a:t>
            </a: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are not affordable.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 City of Wilmington is incentivizing building without requiring affordability. 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3" name="Google Shape;73;g3498150b7ec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8648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Wilmington must invest in building more housing. However that alone will not solve the housing crisis. 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608fa6f088_0_49"/>
          <p:cNvSpPr txBox="1"/>
          <p:nvPr>
            <p:ph idx="1" type="body"/>
          </p:nvPr>
        </p:nvSpPr>
        <p:spPr>
          <a:xfrm>
            <a:off x="460300" y="2192325"/>
            <a:ext cx="10515600" cy="30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Establish a Housing Trust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6830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ubik"/>
              <a:buChar char="●"/>
            </a:pPr>
            <a:r>
              <a:rPr lang="en-US" sz="2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Require inclusionary zoning for new buildings in Wilmington</a:t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9" name="Google Shape;79;g3608fa6f088_0_4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Other policies are on the table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e9fe9a2cbe_0_56"/>
          <p:cNvSpPr txBox="1"/>
          <p:nvPr>
            <p:ph type="title"/>
          </p:nvPr>
        </p:nvSpPr>
        <p:spPr>
          <a:xfrm>
            <a:off x="838200" y="2026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Renters are struggling statewide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5" name="Google Shape;85;g2e9fe9a2cbe_0_56"/>
          <p:cNvSpPr txBox="1"/>
          <p:nvPr>
            <p:ph idx="1" type="body"/>
          </p:nvPr>
        </p:nvSpPr>
        <p:spPr>
          <a:xfrm>
            <a:off x="838200" y="13998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46"/>
              <a:buNone/>
            </a:pPr>
            <a:r>
              <a:rPr b="1" lang="en-US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Overall in the state, 50% of renters face cost burden. </a:t>
            </a:r>
            <a:r>
              <a:rPr lang="en-US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“Cost burdened” means a renter is paying more than 30% of their income on rent. </a:t>
            </a:r>
            <a:endParaRPr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rPr b="1" lang="en-US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There are 11,000 more cost-burdened renters compared to 2010. </a:t>
            </a:r>
            <a:r>
              <a:rPr lang="en-US" sz="1100">
                <a:solidFill>
                  <a:schemeClr val="dk1"/>
                </a:solidFill>
                <a:highlight>
                  <a:srgbClr val="FFFFFF"/>
                </a:highlight>
              </a:rPr>
              <a:t>Of </a:t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946"/>
              <a:buNone/>
            </a:pP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Of Delaware's 402,334 households 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29% were ALICE, 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meaning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A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sset 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L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imited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, I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ncome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C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onstrained,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E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mployed</a:t>
            </a: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 — earning more than the Federal Poverty Level, but </a:t>
            </a:r>
            <a:r>
              <a:rPr b="1" lang="en-US" u="sng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not enough to afford the basics 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Rubik"/>
                <a:ea typeface="Rubik"/>
                <a:cs typeface="Rubik"/>
                <a:sym typeface="Rubik"/>
              </a:rPr>
              <a:t>where they live.</a:t>
            </a:r>
            <a:endParaRPr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6" name="Google Shape;86;g2e9fe9a2cbe_0_56"/>
          <p:cNvSpPr txBox="1"/>
          <p:nvPr>
            <p:ph idx="1" type="body"/>
          </p:nvPr>
        </p:nvSpPr>
        <p:spPr>
          <a:xfrm>
            <a:off x="642950" y="5878650"/>
            <a:ext cx="10515600" cy="10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Sources: </a:t>
            </a:r>
            <a:r>
              <a:rPr lang="en-US" u="sng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3"/>
              </a:rPr>
              <a:t>DSHA Statewide Housing Needs Assessment 2023-2030</a:t>
            </a:r>
            <a:r>
              <a:rPr lang="en-US">
                <a:latin typeface="Rubik"/>
                <a:ea typeface="Rubik"/>
                <a:cs typeface="Rubik"/>
                <a:sym typeface="Rubik"/>
              </a:rPr>
              <a:t>.</a:t>
            </a:r>
            <a:endParaRPr>
              <a:latin typeface="Rubik"/>
              <a:ea typeface="Rubik"/>
              <a:cs typeface="Rubik"/>
              <a:sym typeface="Rubik"/>
            </a:endParaRPr>
          </a:p>
          <a:p>
            <a:pPr indent="0" lvl="0" marL="9144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     </a:t>
            </a:r>
            <a:r>
              <a:rPr lang="en-US" u="sng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4"/>
              </a:rPr>
              <a:t>United for Alice (2022)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e9fe9a2cbe_0_62"/>
          <p:cNvSpPr txBox="1"/>
          <p:nvPr>
            <p:ph type="title"/>
          </p:nvPr>
        </p:nvSpPr>
        <p:spPr>
          <a:xfrm>
            <a:off x="838200" y="1742650"/>
            <a:ext cx="10515600" cy="22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Rent stabilization policies limit how high landlords can raise rent each year.  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2" name="Google Shape;92;g2e9fe9a2cbe_0_62"/>
          <p:cNvSpPr txBox="1"/>
          <p:nvPr/>
        </p:nvSpPr>
        <p:spPr>
          <a:xfrm>
            <a:off x="509400" y="5963500"/>
            <a:ext cx="108444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Source: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3"/>
              </a:rPr>
              <a:t>Rent Matters: What are the Impacts of Rent Stabilization Measures?</a:t>
            </a:r>
            <a:r>
              <a:rPr b="0" i="0" lang="en-US" sz="1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sng" cap="none" strike="noStrike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4"/>
              </a:rPr>
              <a:t>An overview of rent stabilization from national housing experts | Federal Reserve Bank of Minneapolis</a:t>
            </a:r>
            <a:r>
              <a:rPr b="0" i="0" lang="en-US" sz="1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3a094964a0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Comparable cities with rent stabilization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8" name="Google Shape;98;g33a094964a0_0_0"/>
          <p:cNvSpPr txBox="1"/>
          <p:nvPr>
            <p:ph idx="1" type="body"/>
          </p:nvPr>
        </p:nvSpPr>
        <p:spPr>
          <a:xfrm>
            <a:off x="908375" y="1527450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Gardena, CA (city of approx. 60,000), </a:t>
            </a:r>
            <a:r>
              <a:rPr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caps annual rent increases at no more than 5% + CPI increases, not to exceed 10% total. </a:t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Santa Monica, CA (city of 90,000), </a:t>
            </a:r>
            <a:r>
              <a:rPr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no more than 3% increase in rent allowed. This policy has been in place for many years, with multiple amendments. </a:t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Randolph Township, NJ (jurisdiction of approx. 25,000) </a:t>
            </a:r>
            <a:r>
              <a:rPr lang="en-US" sz="20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that limits annual rent increases to no more than 6%, referred to as “rent leveling”.</a:t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9" name="Google Shape;99;g33a094964a0_0_0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608fa6f088_0_4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Rent stabilization limits rent increases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5" name="Google Shape;105;g3608fa6f088_0_43"/>
          <p:cNvSpPr txBox="1"/>
          <p:nvPr>
            <p:ph idx="1" type="body"/>
          </p:nvPr>
        </p:nvSpPr>
        <p:spPr>
          <a:xfrm>
            <a:off x="908375" y="1527450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Landlords would still be able increase the rent, however it would be limited each year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Landlords could request to increase higher than the limit, if they have increases to operating costs, repairs, or renovations. They could also increase if insurance or property taxes increase.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6" name="Google Shape;106;g3608fa6f088_0_43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08fa6f088_0_3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latin typeface="Rubik"/>
                <a:ea typeface="Rubik"/>
                <a:cs typeface="Rubik"/>
                <a:sym typeface="Rubik"/>
              </a:rPr>
              <a:t>When can landlords raise the rent higher than the limit?</a:t>
            </a:r>
            <a:endParaRPr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2" name="Google Shape;112;g3608fa6f088_0_32"/>
          <p:cNvSpPr txBox="1"/>
          <p:nvPr>
            <p:ph idx="1" type="body"/>
          </p:nvPr>
        </p:nvSpPr>
        <p:spPr>
          <a:xfrm>
            <a:off x="873300" y="2154175"/>
            <a:ext cx="104454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Landlords can request exceptions to the limitation on rent increases under the following circumstances: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Changes in property taxes and insurance premiums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Maintenance and operative expenses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ubik"/>
              <a:buChar char="●"/>
            </a:pPr>
            <a:r>
              <a:rPr lang="en-US" sz="2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Renovations or improvements to the home (not ordinary repairs, or replacement maintenance)</a:t>
            </a:r>
            <a:endParaRPr sz="2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3" name="Google Shape;113;g3608fa6f088_0_32"/>
          <p:cNvSpPr txBox="1"/>
          <p:nvPr/>
        </p:nvSpPr>
        <p:spPr>
          <a:xfrm>
            <a:off x="838200" y="5717925"/>
            <a:ext cx="108444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19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2022-02-28T20:01:17Z</dcterms:created>
  <dc:creator>Microsoft Office User</dc:creator>
</cp:coreProperties>
</file>