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7" r:id="rId5"/>
    <p:sldId id="260" r:id="rId6"/>
    <p:sldId id="261" r:id="rId7"/>
    <p:sldId id="262" r:id="rId8"/>
    <p:sldId id="263" r:id="rId9"/>
    <p:sldId id="265" r:id="rId1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D101C-BDC6-403B-B8F1-1FC2F93FECBA}" v="68" dt="2025-09-11T15:52:27.1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72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8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4CCD4B7-8E1C-4970-BC41-BE3B50C11C64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3034EE0-FDE5-4E10-903F-14F2A92C7E4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A Proposal to amend Chapter 48 of the City Code </a:t>
          </a:r>
        </a:p>
      </dgm:t>
    </dgm:pt>
    <dgm:pt modelId="{E2E38D21-962D-4BD6-A25C-55A2912A9BA2}" type="parTrans" cxnId="{E75B52F8-6FD5-4153-8DA8-7FC733ADB417}">
      <dgm:prSet/>
      <dgm:spPr/>
      <dgm:t>
        <a:bodyPr/>
        <a:lstStyle/>
        <a:p>
          <a:endParaRPr lang="en-US"/>
        </a:p>
      </dgm:t>
    </dgm:pt>
    <dgm:pt modelId="{8681875F-C1C7-4C3F-BF54-5BDE4E9E0573}" type="sibTrans" cxnId="{E75B52F8-6FD5-4153-8DA8-7FC733ADB417}">
      <dgm:prSet/>
      <dgm:spPr/>
      <dgm:t>
        <a:bodyPr/>
        <a:lstStyle/>
        <a:p>
          <a:endParaRPr lang="en-US"/>
        </a:p>
      </dgm:t>
    </dgm:pt>
    <dgm:pt modelId="{C35F1773-9FFB-41E6-B6B8-3F9778FE177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Expands the types of uses permitted as a matter-of-right within the M-1 (Light Manufacturing) zoning district</a:t>
          </a:r>
        </a:p>
      </dgm:t>
    </dgm:pt>
    <dgm:pt modelId="{3A385C5C-BE07-4834-BE56-1377905E932B}" type="parTrans" cxnId="{766AB655-0DB8-4B26-83C1-44652E04311A}">
      <dgm:prSet/>
      <dgm:spPr/>
      <dgm:t>
        <a:bodyPr/>
        <a:lstStyle/>
        <a:p>
          <a:endParaRPr lang="en-US"/>
        </a:p>
      </dgm:t>
    </dgm:pt>
    <dgm:pt modelId="{0696F7FC-2C8C-482C-8A45-E5116FCB9BC1}" type="sibTrans" cxnId="{766AB655-0DB8-4B26-83C1-44652E04311A}">
      <dgm:prSet/>
      <dgm:spPr/>
      <dgm:t>
        <a:bodyPr/>
        <a:lstStyle/>
        <a:p>
          <a:endParaRPr lang="en-US"/>
        </a:p>
      </dgm:t>
    </dgm:pt>
    <dgm:pt modelId="{22B5E62E-1EB0-4E08-8CE7-BC04A51B68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Creates definitions for “Commercial Recreation” and “Public Assembly” to the Zoning Code</a:t>
          </a:r>
        </a:p>
      </dgm:t>
    </dgm:pt>
    <dgm:pt modelId="{65B947C9-5876-4FF2-8B24-9363776FE6D9}" type="parTrans" cxnId="{56D4C2CA-3B82-479B-9871-957AECCC1FA8}">
      <dgm:prSet/>
      <dgm:spPr/>
      <dgm:t>
        <a:bodyPr/>
        <a:lstStyle/>
        <a:p>
          <a:endParaRPr lang="en-US"/>
        </a:p>
      </dgm:t>
    </dgm:pt>
    <dgm:pt modelId="{9E002C93-E6D2-4F4F-8CE5-B006341D2F86}" type="sibTrans" cxnId="{56D4C2CA-3B82-479B-9871-957AECCC1FA8}">
      <dgm:prSet/>
      <dgm:spPr/>
      <dgm:t>
        <a:bodyPr/>
        <a:lstStyle/>
        <a:p>
          <a:endParaRPr lang="en-US"/>
        </a:p>
      </dgm:t>
    </dgm:pt>
    <dgm:pt modelId="{8F5919E7-6E2A-4801-AD9A-83406D8C38CF}" type="pres">
      <dgm:prSet presAssocID="{64CCD4B7-8E1C-4970-BC41-BE3B50C11C64}" presName="root" presStyleCnt="0">
        <dgm:presLayoutVars>
          <dgm:dir/>
          <dgm:resizeHandles val="exact"/>
        </dgm:presLayoutVars>
      </dgm:prSet>
      <dgm:spPr/>
    </dgm:pt>
    <dgm:pt modelId="{4FEF81B5-C343-40E3-90A9-35400BFFC526}" type="pres">
      <dgm:prSet presAssocID="{53034EE0-FDE5-4E10-903F-14F2A92C7E45}" presName="compNode" presStyleCnt="0"/>
      <dgm:spPr/>
    </dgm:pt>
    <dgm:pt modelId="{4493EEAA-F9F9-49A8-BDC5-5B4E0C654252}" type="pres">
      <dgm:prSet presAssocID="{53034EE0-FDE5-4E10-903F-14F2A92C7E45}" presName="bgRect" presStyleLbl="bgShp" presStyleIdx="0" presStyleCnt="3"/>
      <dgm:spPr/>
    </dgm:pt>
    <dgm:pt modelId="{A5195375-1850-4301-BFD7-AC4BBDDCD9A5}" type="pres">
      <dgm:prSet presAssocID="{53034EE0-FDE5-4E10-903F-14F2A92C7E45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ty"/>
        </a:ext>
      </dgm:extLst>
    </dgm:pt>
    <dgm:pt modelId="{1634D4D5-C943-451C-939E-839582DB0DCD}" type="pres">
      <dgm:prSet presAssocID="{53034EE0-FDE5-4E10-903F-14F2A92C7E45}" presName="spaceRect" presStyleCnt="0"/>
      <dgm:spPr/>
    </dgm:pt>
    <dgm:pt modelId="{58A64DC2-15E9-465B-B0F2-A2611B483852}" type="pres">
      <dgm:prSet presAssocID="{53034EE0-FDE5-4E10-903F-14F2A92C7E45}" presName="parTx" presStyleLbl="revTx" presStyleIdx="0" presStyleCnt="3">
        <dgm:presLayoutVars>
          <dgm:chMax val="0"/>
          <dgm:chPref val="0"/>
        </dgm:presLayoutVars>
      </dgm:prSet>
      <dgm:spPr/>
    </dgm:pt>
    <dgm:pt modelId="{20A0A6EF-FD7A-4F82-AB0A-5268E4241765}" type="pres">
      <dgm:prSet presAssocID="{8681875F-C1C7-4C3F-BF54-5BDE4E9E0573}" presName="sibTrans" presStyleCnt="0"/>
      <dgm:spPr/>
    </dgm:pt>
    <dgm:pt modelId="{4AD54D75-F196-45FE-99B4-CC0177A3F3C9}" type="pres">
      <dgm:prSet presAssocID="{C35F1773-9FFB-41E6-B6B8-3F9778FE1774}" presName="compNode" presStyleCnt="0"/>
      <dgm:spPr/>
    </dgm:pt>
    <dgm:pt modelId="{5F56D268-DBEE-48AF-B72B-AB83A54FB6BC}" type="pres">
      <dgm:prSet presAssocID="{C35F1773-9FFB-41E6-B6B8-3F9778FE1774}" presName="bgRect" presStyleLbl="bgShp" presStyleIdx="1" presStyleCnt="3"/>
      <dgm:spPr/>
    </dgm:pt>
    <dgm:pt modelId="{B28B413C-61DC-4B9D-8A65-0C5E4CC517E9}" type="pres">
      <dgm:prSet presAssocID="{C35F1773-9FFB-41E6-B6B8-3F9778FE1774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dd with solid fill"/>
        </a:ext>
      </dgm:extLst>
    </dgm:pt>
    <dgm:pt modelId="{4D026A68-F998-4EEE-BE88-1936E2CD0609}" type="pres">
      <dgm:prSet presAssocID="{C35F1773-9FFB-41E6-B6B8-3F9778FE1774}" presName="spaceRect" presStyleCnt="0"/>
      <dgm:spPr/>
    </dgm:pt>
    <dgm:pt modelId="{001A1BEF-ABAD-4709-B8F7-85FE07081805}" type="pres">
      <dgm:prSet presAssocID="{C35F1773-9FFB-41E6-B6B8-3F9778FE1774}" presName="parTx" presStyleLbl="revTx" presStyleIdx="1" presStyleCnt="3">
        <dgm:presLayoutVars>
          <dgm:chMax val="0"/>
          <dgm:chPref val="0"/>
        </dgm:presLayoutVars>
      </dgm:prSet>
      <dgm:spPr/>
    </dgm:pt>
    <dgm:pt modelId="{7D3C8A4C-31E0-4902-82A8-68441E89A446}" type="pres">
      <dgm:prSet presAssocID="{0696F7FC-2C8C-482C-8A45-E5116FCB9BC1}" presName="sibTrans" presStyleCnt="0"/>
      <dgm:spPr/>
    </dgm:pt>
    <dgm:pt modelId="{64AD6405-F3C7-40CD-94F0-C9F7CCA69A43}" type="pres">
      <dgm:prSet presAssocID="{22B5E62E-1EB0-4E08-8CE7-BC04A51B68C2}" presName="compNode" presStyleCnt="0"/>
      <dgm:spPr/>
    </dgm:pt>
    <dgm:pt modelId="{4F2121C4-52A8-481B-BA9D-DF2D4BB66856}" type="pres">
      <dgm:prSet presAssocID="{22B5E62E-1EB0-4E08-8CE7-BC04A51B68C2}" presName="bgRect" presStyleLbl="bgShp" presStyleIdx="2" presStyleCnt="3"/>
      <dgm:spPr/>
    </dgm:pt>
    <dgm:pt modelId="{81832C27-871C-4AEB-B85F-4954588CA805}" type="pres">
      <dgm:prSet presAssocID="{22B5E62E-1EB0-4E08-8CE7-BC04A51B68C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rrow circle with solid fill"/>
        </a:ext>
      </dgm:extLst>
    </dgm:pt>
    <dgm:pt modelId="{B18068A5-A78E-4143-813D-7C17324DA344}" type="pres">
      <dgm:prSet presAssocID="{22B5E62E-1EB0-4E08-8CE7-BC04A51B68C2}" presName="spaceRect" presStyleCnt="0"/>
      <dgm:spPr/>
    </dgm:pt>
    <dgm:pt modelId="{99D426DF-61E0-46FE-933A-A705CC694686}" type="pres">
      <dgm:prSet presAssocID="{22B5E62E-1EB0-4E08-8CE7-BC04A51B68C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8C267E01-D43A-4C25-A209-7E3ACD85C788}" type="presOf" srcId="{22B5E62E-1EB0-4E08-8CE7-BC04A51B68C2}" destId="{99D426DF-61E0-46FE-933A-A705CC694686}" srcOrd="0" destOrd="0" presId="urn:microsoft.com/office/officeart/2018/2/layout/IconVerticalSolidList"/>
    <dgm:cxn modelId="{2A74E73B-F955-41AC-B1C4-5362C0AF3402}" type="presOf" srcId="{53034EE0-FDE5-4E10-903F-14F2A92C7E45}" destId="{58A64DC2-15E9-465B-B0F2-A2611B483852}" srcOrd="0" destOrd="0" presId="urn:microsoft.com/office/officeart/2018/2/layout/IconVerticalSolidList"/>
    <dgm:cxn modelId="{766AB655-0DB8-4B26-83C1-44652E04311A}" srcId="{64CCD4B7-8E1C-4970-BC41-BE3B50C11C64}" destId="{C35F1773-9FFB-41E6-B6B8-3F9778FE1774}" srcOrd="1" destOrd="0" parTransId="{3A385C5C-BE07-4834-BE56-1377905E932B}" sibTransId="{0696F7FC-2C8C-482C-8A45-E5116FCB9BC1}"/>
    <dgm:cxn modelId="{3945D1AA-FF3F-4104-8838-1527160C84B5}" type="presOf" srcId="{64CCD4B7-8E1C-4970-BC41-BE3B50C11C64}" destId="{8F5919E7-6E2A-4801-AD9A-83406D8C38CF}" srcOrd="0" destOrd="0" presId="urn:microsoft.com/office/officeart/2018/2/layout/IconVerticalSolidList"/>
    <dgm:cxn modelId="{56D4C2CA-3B82-479B-9871-957AECCC1FA8}" srcId="{64CCD4B7-8E1C-4970-BC41-BE3B50C11C64}" destId="{22B5E62E-1EB0-4E08-8CE7-BC04A51B68C2}" srcOrd="2" destOrd="0" parTransId="{65B947C9-5876-4FF2-8B24-9363776FE6D9}" sibTransId="{9E002C93-E6D2-4F4F-8CE5-B006341D2F86}"/>
    <dgm:cxn modelId="{C9F655E6-FDF8-4748-8A29-26BCED2B7538}" type="presOf" srcId="{C35F1773-9FFB-41E6-B6B8-3F9778FE1774}" destId="{001A1BEF-ABAD-4709-B8F7-85FE07081805}" srcOrd="0" destOrd="0" presId="urn:microsoft.com/office/officeart/2018/2/layout/IconVerticalSolidList"/>
    <dgm:cxn modelId="{E75B52F8-6FD5-4153-8DA8-7FC733ADB417}" srcId="{64CCD4B7-8E1C-4970-BC41-BE3B50C11C64}" destId="{53034EE0-FDE5-4E10-903F-14F2A92C7E45}" srcOrd="0" destOrd="0" parTransId="{E2E38D21-962D-4BD6-A25C-55A2912A9BA2}" sibTransId="{8681875F-C1C7-4C3F-BF54-5BDE4E9E0573}"/>
    <dgm:cxn modelId="{380E3F9A-0DAC-4C6A-9CBB-953464F9CA75}" type="presParOf" srcId="{8F5919E7-6E2A-4801-AD9A-83406D8C38CF}" destId="{4FEF81B5-C343-40E3-90A9-35400BFFC526}" srcOrd="0" destOrd="0" presId="urn:microsoft.com/office/officeart/2018/2/layout/IconVerticalSolidList"/>
    <dgm:cxn modelId="{3F7C9387-E804-45E2-B236-B27E2AF8C88A}" type="presParOf" srcId="{4FEF81B5-C343-40E3-90A9-35400BFFC526}" destId="{4493EEAA-F9F9-49A8-BDC5-5B4E0C654252}" srcOrd="0" destOrd="0" presId="urn:microsoft.com/office/officeart/2018/2/layout/IconVerticalSolidList"/>
    <dgm:cxn modelId="{F9B0015E-DA0D-4670-8DC4-774F1537B389}" type="presParOf" srcId="{4FEF81B5-C343-40E3-90A9-35400BFFC526}" destId="{A5195375-1850-4301-BFD7-AC4BBDDCD9A5}" srcOrd="1" destOrd="0" presId="urn:microsoft.com/office/officeart/2018/2/layout/IconVerticalSolidList"/>
    <dgm:cxn modelId="{952F3B5A-B250-44FA-9D3D-60AAC12AF001}" type="presParOf" srcId="{4FEF81B5-C343-40E3-90A9-35400BFFC526}" destId="{1634D4D5-C943-451C-939E-839582DB0DCD}" srcOrd="2" destOrd="0" presId="urn:microsoft.com/office/officeart/2018/2/layout/IconVerticalSolidList"/>
    <dgm:cxn modelId="{A3AD5C79-E87F-46A0-9B1C-FC99D386DD0C}" type="presParOf" srcId="{4FEF81B5-C343-40E3-90A9-35400BFFC526}" destId="{58A64DC2-15E9-465B-B0F2-A2611B483852}" srcOrd="3" destOrd="0" presId="urn:microsoft.com/office/officeart/2018/2/layout/IconVerticalSolidList"/>
    <dgm:cxn modelId="{7662E60B-811F-4901-962A-FE5E84A63825}" type="presParOf" srcId="{8F5919E7-6E2A-4801-AD9A-83406D8C38CF}" destId="{20A0A6EF-FD7A-4F82-AB0A-5268E4241765}" srcOrd="1" destOrd="0" presId="urn:microsoft.com/office/officeart/2018/2/layout/IconVerticalSolidList"/>
    <dgm:cxn modelId="{908F1295-6D26-41CD-B0B9-1DED0EC4F9F8}" type="presParOf" srcId="{8F5919E7-6E2A-4801-AD9A-83406D8C38CF}" destId="{4AD54D75-F196-45FE-99B4-CC0177A3F3C9}" srcOrd="2" destOrd="0" presId="urn:microsoft.com/office/officeart/2018/2/layout/IconVerticalSolidList"/>
    <dgm:cxn modelId="{AAB33535-5C29-46B6-8A4B-F840CC00A576}" type="presParOf" srcId="{4AD54D75-F196-45FE-99B4-CC0177A3F3C9}" destId="{5F56D268-DBEE-48AF-B72B-AB83A54FB6BC}" srcOrd="0" destOrd="0" presId="urn:microsoft.com/office/officeart/2018/2/layout/IconVerticalSolidList"/>
    <dgm:cxn modelId="{70A629AE-4357-4AB1-B589-01A71244CD47}" type="presParOf" srcId="{4AD54D75-F196-45FE-99B4-CC0177A3F3C9}" destId="{B28B413C-61DC-4B9D-8A65-0C5E4CC517E9}" srcOrd="1" destOrd="0" presId="urn:microsoft.com/office/officeart/2018/2/layout/IconVerticalSolidList"/>
    <dgm:cxn modelId="{E0069B6D-4A3A-4283-ADE4-2366A9417494}" type="presParOf" srcId="{4AD54D75-F196-45FE-99B4-CC0177A3F3C9}" destId="{4D026A68-F998-4EEE-BE88-1936E2CD0609}" srcOrd="2" destOrd="0" presId="urn:microsoft.com/office/officeart/2018/2/layout/IconVerticalSolidList"/>
    <dgm:cxn modelId="{7F1DBB98-1383-4065-896A-DCF02FB10943}" type="presParOf" srcId="{4AD54D75-F196-45FE-99B4-CC0177A3F3C9}" destId="{001A1BEF-ABAD-4709-B8F7-85FE07081805}" srcOrd="3" destOrd="0" presId="urn:microsoft.com/office/officeart/2018/2/layout/IconVerticalSolidList"/>
    <dgm:cxn modelId="{1C0E1523-5B86-41F5-B378-727F7455ABCA}" type="presParOf" srcId="{8F5919E7-6E2A-4801-AD9A-83406D8C38CF}" destId="{7D3C8A4C-31E0-4902-82A8-68441E89A446}" srcOrd="3" destOrd="0" presId="urn:microsoft.com/office/officeart/2018/2/layout/IconVerticalSolidList"/>
    <dgm:cxn modelId="{F1A0CECF-7117-495D-9B9F-1B866CBCB5C7}" type="presParOf" srcId="{8F5919E7-6E2A-4801-AD9A-83406D8C38CF}" destId="{64AD6405-F3C7-40CD-94F0-C9F7CCA69A43}" srcOrd="4" destOrd="0" presId="urn:microsoft.com/office/officeart/2018/2/layout/IconVerticalSolidList"/>
    <dgm:cxn modelId="{3A5EC448-A424-457D-A151-534AB3FEC5D7}" type="presParOf" srcId="{64AD6405-F3C7-40CD-94F0-C9F7CCA69A43}" destId="{4F2121C4-52A8-481B-BA9D-DF2D4BB66856}" srcOrd="0" destOrd="0" presId="urn:microsoft.com/office/officeart/2018/2/layout/IconVerticalSolidList"/>
    <dgm:cxn modelId="{ED64BAD2-CC30-417A-90EB-1E59F70B1EC8}" type="presParOf" srcId="{64AD6405-F3C7-40CD-94F0-C9F7CCA69A43}" destId="{81832C27-871C-4AEB-B85F-4954588CA805}" srcOrd="1" destOrd="0" presId="urn:microsoft.com/office/officeart/2018/2/layout/IconVerticalSolidList"/>
    <dgm:cxn modelId="{BA7860D2-E8FD-4020-914D-4D672CB0E796}" type="presParOf" srcId="{64AD6405-F3C7-40CD-94F0-C9F7CCA69A43}" destId="{B18068A5-A78E-4143-813D-7C17324DA344}" srcOrd="2" destOrd="0" presId="urn:microsoft.com/office/officeart/2018/2/layout/IconVerticalSolidList"/>
    <dgm:cxn modelId="{12D3E1B4-CAB4-4E0F-996D-334917FDEB6F}" type="presParOf" srcId="{64AD6405-F3C7-40CD-94F0-C9F7CCA69A43}" destId="{99D426DF-61E0-46FE-933A-A705CC69468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03AC13-96A4-45CD-B2FF-5BC261A60068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47062748-1B57-4352-9E3E-F74FE81596BD}">
      <dgm:prSet/>
      <dgm:spPr/>
      <dgm:t>
        <a:bodyPr/>
        <a:lstStyle/>
        <a:p>
          <a:r>
            <a:rPr lang="en-US" dirty="0"/>
            <a:t>Activates vacant or underutilized M‑1 parcels</a:t>
          </a:r>
        </a:p>
      </dgm:t>
    </dgm:pt>
    <dgm:pt modelId="{3D555F24-95FC-49EB-AC09-CD353CC60466}" type="parTrans" cxnId="{C67AD09B-E6B6-4B7F-B31C-CA98F74A6B0F}">
      <dgm:prSet/>
      <dgm:spPr/>
      <dgm:t>
        <a:bodyPr/>
        <a:lstStyle/>
        <a:p>
          <a:endParaRPr lang="en-US"/>
        </a:p>
      </dgm:t>
    </dgm:pt>
    <dgm:pt modelId="{CF81E569-D522-4B48-90E3-8B678F6ABD5D}" type="sibTrans" cxnId="{C67AD09B-E6B6-4B7F-B31C-CA98F74A6B0F}">
      <dgm:prSet/>
      <dgm:spPr/>
      <dgm:t>
        <a:bodyPr/>
        <a:lstStyle/>
        <a:p>
          <a:endParaRPr lang="en-US"/>
        </a:p>
      </dgm:t>
    </dgm:pt>
    <dgm:pt modelId="{078656C4-73B3-4AC0-965C-40C6AA818369}">
      <dgm:prSet/>
      <dgm:spPr/>
      <dgm:t>
        <a:bodyPr/>
        <a:lstStyle/>
        <a:p>
          <a:r>
            <a:rPr lang="en-US" dirty="0"/>
            <a:t>Attracts new investment and job opportunities</a:t>
          </a:r>
        </a:p>
      </dgm:t>
    </dgm:pt>
    <dgm:pt modelId="{AC6BAE06-A3FD-4DDE-B114-C1BCB1813967}" type="parTrans" cxnId="{2E78C834-98C8-42BA-810E-4547AF1A998C}">
      <dgm:prSet/>
      <dgm:spPr/>
      <dgm:t>
        <a:bodyPr/>
        <a:lstStyle/>
        <a:p>
          <a:endParaRPr lang="en-US"/>
        </a:p>
      </dgm:t>
    </dgm:pt>
    <dgm:pt modelId="{2112E4E1-43B4-41BB-9758-0D302DEAE85B}" type="sibTrans" cxnId="{2E78C834-98C8-42BA-810E-4547AF1A998C}">
      <dgm:prSet/>
      <dgm:spPr/>
      <dgm:t>
        <a:bodyPr/>
        <a:lstStyle/>
        <a:p>
          <a:endParaRPr lang="en-US"/>
        </a:p>
      </dgm:t>
    </dgm:pt>
    <dgm:pt modelId="{E6CB40FE-CC85-4BC7-BE98-47FA9CD4E021}">
      <dgm:prSet/>
      <dgm:spPr/>
      <dgm:t>
        <a:bodyPr/>
        <a:lstStyle/>
        <a:p>
          <a:r>
            <a:rPr lang="en-US" dirty="0"/>
            <a:t>Expands access to community and recreational spaces</a:t>
          </a:r>
        </a:p>
      </dgm:t>
    </dgm:pt>
    <dgm:pt modelId="{E1A7A75A-3229-4C1A-83CB-8A335F3343E5}" type="parTrans" cxnId="{ACF10CEE-719E-47C0-9244-2435F3BCEFA6}">
      <dgm:prSet/>
      <dgm:spPr/>
      <dgm:t>
        <a:bodyPr/>
        <a:lstStyle/>
        <a:p>
          <a:endParaRPr lang="en-US"/>
        </a:p>
      </dgm:t>
    </dgm:pt>
    <dgm:pt modelId="{6040C287-0792-4388-990D-9FEB0205E816}" type="sibTrans" cxnId="{ACF10CEE-719E-47C0-9244-2435F3BCEFA6}">
      <dgm:prSet/>
      <dgm:spPr/>
      <dgm:t>
        <a:bodyPr/>
        <a:lstStyle/>
        <a:p>
          <a:endParaRPr lang="en-US"/>
        </a:p>
      </dgm:t>
    </dgm:pt>
    <dgm:pt modelId="{E758F35F-C849-4C57-BF15-A957D84DBAD2}">
      <dgm:prSet/>
      <dgm:spPr/>
      <dgm:t>
        <a:bodyPr/>
        <a:lstStyle/>
        <a:p>
          <a:r>
            <a:rPr lang="en-US" dirty="0"/>
            <a:t>Streamlines zoning approvals, saving time and resources</a:t>
          </a:r>
        </a:p>
      </dgm:t>
    </dgm:pt>
    <dgm:pt modelId="{4064A4A2-2714-4E36-A8EC-F773BAECC0C7}" type="parTrans" cxnId="{E03E0C7E-966F-42CB-B4E3-62FC317E1979}">
      <dgm:prSet/>
      <dgm:spPr/>
      <dgm:t>
        <a:bodyPr/>
        <a:lstStyle/>
        <a:p>
          <a:endParaRPr lang="en-US"/>
        </a:p>
      </dgm:t>
    </dgm:pt>
    <dgm:pt modelId="{6F4B0026-F584-41F6-B27A-90908D852084}" type="sibTrans" cxnId="{E03E0C7E-966F-42CB-B4E3-62FC317E1979}">
      <dgm:prSet/>
      <dgm:spPr/>
      <dgm:t>
        <a:bodyPr/>
        <a:lstStyle/>
        <a:p>
          <a:endParaRPr lang="en-US"/>
        </a:p>
      </dgm:t>
    </dgm:pt>
    <dgm:pt modelId="{767B57FE-203C-4C52-9D20-343D157CA948}" type="pres">
      <dgm:prSet presAssocID="{D303AC13-96A4-45CD-B2FF-5BC261A60068}" presName="root" presStyleCnt="0">
        <dgm:presLayoutVars>
          <dgm:dir/>
          <dgm:resizeHandles val="exact"/>
        </dgm:presLayoutVars>
      </dgm:prSet>
      <dgm:spPr/>
    </dgm:pt>
    <dgm:pt modelId="{571A53E3-1C0E-4B58-ADDA-290AF8F65A06}" type="pres">
      <dgm:prSet presAssocID="{D303AC13-96A4-45CD-B2FF-5BC261A60068}" presName="container" presStyleCnt="0">
        <dgm:presLayoutVars>
          <dgm:dir/>
          <dgm:resizeHandles val="exact"/>
        </dgm:presLayoutVars>
      </dgm:prSet>
      <dgm:spPr/>
    </dgm:pt>
    <dgm:pt modelId="{F58E97DE-5991-4D34-B574-2E17E7C5B066}" type="pres">
      <dgm:prSet presAssocID="{47062748-1B57-4352-9E3E-F74FE81596BD}" presName="compNode" presStyleCnt="0"/>
      <dgm:spPr/>
    </dgm:pt>
    <dgm:pt modelId="{5D7EDC9A-52FD-4344-B064-167541E7A61A}" type="pres">
      <dgm:prSet presAssocID="{47062748-1B57-4352-9E3E-F74FE81596BD}" presName="iconBgRect" presStyleLbl="bgShp" presStyleIdx="0" presStyleCnt="4"/>
      <dgm:spPr/>
    </dgm:pt>
    <dgm:pt modelId="{593C381C-5642-4F73-BD14-36011AC0CE32}" type="pres">
      <dgm:prSet presAssocID="{47062748-1B57-4352-9E3E-F74FE81596BD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eighborhood outline"/>
        </a:ext>
      </dgm:extLst>
    </dgm:pt>
    <dgm:pt modelId="{4692D74D-580B-41A5-AFD1-D95234E0E0A7}" type="pres">
      <dgm:prSet presAssocID="{47062748-1B57-4352-9E3E-F74FE81596BD}" presName="spaceRect" presStyleCnt="0"/>
      <dgm:spPr/>
    </dgm:pt>
    <dgm:pt modelId="{0D62DC2E-3EDB-4533-910C-F94D68EEEACA}" type="pres">
      <dgm:prSet presAssocID="{47062748-1B57-4352-9E3E-F74FE81596BD}" presName="textRect" presStyleLbl="revTx" presStyleIdx="0" presStyleCnt="4">
        <dgm:presLayoutVars>
          <dgm:chMax val="1"/>
          <dgm:chPref val="1"/>
        </dgm:presLayoutVars>
      </dgm:prSet>
      <dgm:spPr/>
    </dgm:pt>
    <dgm:pt modelId="{E568E31E-E7C9-4C86-B7BF-F0B5BCD4581C}" type="pres">
      <dgm:prSet presAssocID="{CF81E569-D522-4B48-90E3-8B678F6ABD5D}" presName="sibTrans" presStyleLbl="sibTrans2D1" presStyleIdx="0" presStyleCnt="0"/>
      <dgm:spPr/>
    </dgm:pt>
    <dgm:pt modelId="{0D7752F2-CD1C-494C-A58B-70FD1BEF0700}" type="pres">
      <dgm:prSet presAssocID="{078656C4-73B3-4AC0-965C-40C6AA818369}" presName="compNode" presStyleCnt="0"/>
      <dgm:spPr/>
    </dgm:pt>
    <dgm:pt modelId="{34A78251-B29C-4BF4-B19A-555D9626E9F9}" type="pres">
      <dgm:prSet presAssocID="{078656C4-73B3-4AC0-965C-40C6AA818369}" presName="iconBgRect" presStyleLbl="bgShp" presStyleIdx="1" presStyleCnt="4"/>
      <dgm:spPr/>
    </dgm:pt>
    <dgm:pt modelId="{64FD86DC-EACC-4CA3-B1D1-B47CF8E56503}" type="pres">
      <dgm:prSet presAssocID="{078656C4-73B3-4AC0-965C-40C6AA818369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3C0C803D-47C8-47ED-AAAF-8B20C19CF3BB}" type="pres">
      <dgm:prSet presAssocID="{078656C4-73B3-4AC0-965C-40C6AA818369}" presName="spaceRect" presStyleCnt="0"/>
      <dgm:spPr/>
    </dgm:pt>
    <dgm:pt modelId="{FB11CACC-7C5B-45A0-9DBA-C84903D10158}" type="pres">
      <dgm:prSet presAssocID="{078656C4-73B3-4AC0-965C-40C6AA818369}" presName="textRect" presStyleLbl="revTx" presStyleIdx="1" presStyleCnt="4">
        <dgm:presLayoutVars>
          <dgm:chMax val="1"/>
          <dgm:chPref val="1"/>
        </dgm:presLayoutVars>
      </dgm:prSet>
      <dgm:spPr/>
    </dgm:pt>
    <dgm:pt modelId="{E2E91906-5DF0-49FB-9028-3719FD9EC550}" type="pres">
      <dgm:prSet presAssocID="{2112E4E1-43B4-41BB-9758-0D302DEAE85B}" presName="sibTrans" presStyleLbl="sibTrans2D1" presStyleIdx="0" presStyleCnt="0"/>
      <dgm:spPr/>
    </dgm:pt>
    <dgm:pt modelId="{D22B9986-762C-4A0D-909F-258EED21F36D}" type="pres">
      <dgm:prSet presAssocID="{E6CB40FE-CC85-4BC7-BE98-47FA9CD4E021}" presName="compNode" presStyleCnt="0"/>
      <dgm:spPr/>
    </dgm:pt>
    <dgm:pt modelId="{E364ECE3-5569-4884-853F-14998DEFB063}" type="pres">
      <dgm:prSet presAssocID="{E6CB40FE-CC85-4BC7-BE98-47FA9CD4E021}" presName="iconBgRect" presStyleLbl="bgShp" presStyleIdx="2" presStyleCnt="4"/>
      <dgm:spPr/>
    </dgm:pt>
    <dgm:pt modelId="{CCD583C8-F2DF-4355-B41C-9E28B90C8F79}" type="pres">
      <dgm:prSet presAssocID="{E6CB40FE-CC85-4BC7-BE98-47FA9CD4E02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rt balls with solid fill"/>
        </a:ext>
      </dgm:extLst>
    </dgm:pt>
    <dgm:pt modelId="{A9061477-EEEA-4D92-82EA-F3349E12FD0C}" type="pres">
      <dgm:prSet presAssocID="{E6CB40FE-CC85-4BC7-BE98-47FA9CD4E021}" presName="spaceRect" presStyleCnt="0"/>
      <dgm:spPr/>
    </dgm:pt>
    <dgm:pt modelId="{A2558C93-5984-4C76-92BD-E3830458155B}" type="pres">
      <dgm:prSet presAssocID="{E6CB40FE-CC85-4BC7-BE98-47FA9CD4E021}" presName="textRect" presStyleLbl="revTx" presStyleIdx="2" presStyleCnt="4">
        <dgm:presLayoutVars>
          <dgm:chMax val="1"/>
          <dgm:chPref val="1"/>
        </dgm:presLayoutVars>
      </dgm:prSet>
      <dgm:spPr/>
    </dgm:pt>
    <dgm:pt modelId="{5C9ADD34-F445-4F4D-B568-99B388FC0693}" type="pres">
      <dgm:prSet presAssocID="{6040C287-0792-4388-990D-9FEB0205E816}" presName="sibTrans" presStyleLbl="sibTrans2D1" presStyleIdx="0" presStyleCnt="0"/>
      <dgm:spPr/>
    </dgm:pt>
    <dgm:pt modelId="{3429A20F-6776-4536-A48D-5110283BC880}" type="pres">
      <dgm:prSet presAssocID="{E758F35F-C849-4C57-BF15-A957D84DBAD2}" presName="compNode" presStyleCnt="0"/>
      <dgm:spPr/>
    </dgm:pt>
    <dgm:pt modelId="{A0EA3F74-A122-4CB4-AA88-36B23CD4407A}" type="pres">
      <dgm:prSet presAssocID="{E758F35F-C849-4C57-BF15-A957D84DBAD2}" presName="iconBgRect" presStyleLbl="bgShp" presStyleIdx="3" presStyleCnt="4"/>
      <dgm:spPr/>
    </dgm:pt>
    <dgm:pt modelId="{010B5A74-792F-4BCC-B779-F5AA31BCEF1B}" type="pres">
      <dgm:prSet presAssocID="{E758F35F-C849-4C57-BF15-A957D84DBAD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6CB0A60F-B853-4736-A056-FCB51BCB71F9}" type="pres">
      <dgm:prSet presAssocID="{E758F35F-C849-4C57-BF15-A957D84DBAD2}" presName="spaceRect" presStyleCnt="0"/>
      <dgm:spPr/>
    </dgm:pt>
    <dgm:pt modelId="{7C72C237-1844-42AF-9BF1-F4546B51EC0E}" type="pres">
      <dgm:prSet presAssocID="{E758F35F-C849-4C57-BF15-A957D84DBAD2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2E78C834-98C8-42BA-810E-4547AF1A998C}" srcId="{D303AC13-96A4-45CD-B2FF-5BC261A60068}" destId="{078656C4-73B3-4AC0-965C-40C6AA818369}" srcOrd="1" destOrd="0" parTransId="{AC6BAE06-A3FD-4DDE-B114-C1BCB1813967}" sibTransId="{2112E4E1-43B4-41BB-9758-0D302DEAE85B}"/>
    <dgm:cxn modelId="{FF6A6637-8E84-4D75-8084-206D419626C3}" type="presOf" srcId="{E758F35F-C849-4C57-BF15-A957D84DBAD2}" destId="{7C72C237-1844-42AF-9BF1-F4546B51EC0E}" srcOrd="0" destOrd="0" presId="urn:microsoft.com/office/officeart/2018/2/layout/IconCircleList"/>
    <dgm:cxn modelId="{E03E0C7E-966F-42CB-B4E3-62FC317E1979}" srcId="{D303AC13-96A4-45CD-B2FF-5BC261A60068}" destId="{E758F35F-C849-4C57-BF15-A957D84DBAD2}" srcOrd="3" destOrd="0" parTransId="{4064A4A2-2714-4E36-A8EC-F773BAECC0C7}" sibTransId="{6F4B0026-F584-41F6-B27A-90908D852084}"/>
    <dgm:cxn modelId="{3D846382-C046-4F59-B024-D6B540C941C4}" type="presOf" srcId="{D303AC13-96A4-45CD-B2FF-5BC261A60068}" destId="{767B57FE-203C-4C52-9D20-343D157CA948}" srcOrd="0" destOrd="0" presId="urn:microsoft.com/office/officeart/2018/2/layout/IconCircleList"/>
    <dgm:cxn modelId="{C67AD09B-E6B6-4B7F-B31C-CA98F74A6B0F}" srcId="{D303AC13-96A4-45CD-B2FF-5BC261A60068}" destId="{47062748-1B57-4352-9E3E-F74FE81596BD}" srcOrd="0" destOrd="0" parTransId="{3D555F24-95FC-49EB-AC09-CD353CC60466}" sibTransId="{CF81E569-D522-4B48-90E3-8B678F6ABD5D}"/>
    <dgm:cxn modelId="{4F2CD7AC-7B3E-4115-95F3-711181E6F9AE}" type="presOf" srcId="{078656C4-73B3-4AC0-965C-40C6AA818369}" destId="{FB11CACC-7C5B-45A0-9DBA-C84903D10158}" srcOrd="0" destOrd="0" presId="urn:microsoft.com/office/officeart/2018/2/layout/IconCircleList"/>
    <dgm:cxn modelId="{52E800AF-E06C-42C1-8BBC-38A5E8B283CA}" type="presOf" srcId="{2112E4E1-43B4-41BB-9758-0D302DEAE85B}" destId="{E2E91906-5DF0-49FB-9028-3719FD9EC550}" srcOrd="0" destOrd="0" presId="urn:microsoft.com/office/officeart/2018/2/layout/IconCircleList"/>
    <dgm:cxn modelId="{2A62F9D6-CFE0-47FC-A797-0FAA27757E7D}" type="presOf" srcId="{6040C287-0792-4388-990D-9FEB0205E816}" destId="{5C9ADD34-F445-4F4D-B568-99B388FC0693}" srcOrd="0" destOrd="0" presId="urn:microsoft.com/office/officeart/2018/2/layout/IconCircleList"/>
    <dgm:cxn modelId="{33E577E3-0A10-4FC8-A255-58580097EB23}" type="presOf" srcId="{CF81E569-D522-4B48-90E3-8B678F6ABD5D}" destId="{E568E31E-E7C9-4C86-B7BF-F0B5BCD4581C}" srcOrd="0" destOrd="0" presId="urn:microsoft.com/office/officeart/2018/2/layout/IconCircleList"/>
    <dgm:cxn modelId="{893949E6-DE88-413E-9C8F-0798C9BEEB3E}" type="presOf" srcId="{47062748-1B57-4352-9E3E-F74FE81596BD}" destId="{0D62DC2E-3EDB-4533-910C-F94D68EEEACA}" srcOrd="0" destOrd="0" presId="urn:microsoft.com/office/officeart/2018/2/layout/IconCircleList"/>
    <dgm:cxn modelId="{ACF10CEE-719E-47C0-9244-2435F3BCEFA6}" srcId="{D303AC13-96A4-45CD-B2FF-5BC261A60068}" destId="{E6CB40FE-CC85-4BC7-BE98-47FA9CD4E021}" srcOrd="2" destOrd="0" parTransId="{E1A7A75A-3229-4C1A-83CB-8A335F3343E5}" sibTransId="{6040C287-0792-4388-990D-9FEB0205E816}"/>
    <dgm:cxn modelId="{6D70A3FA-2BB9-408E-89C9-FD94CA101F01}" type="presOf" srcId="{E6CB40FE-CC85-4BC7-BE98-47FA9CD4E021}" destId="{A2558C93-5984-4C76-92BD-E3830458155B}" srcOrd="0" destOrd="0" presId="urn:microsoft.com/office/officeart/2018/2/layout/IconCircleList"/>
    <dgm:cxn modelId="{6D949AEF-6DDD-4FDD-99F6-6BF33AAEC9DE}" type="presParOf" srcId="{767B57FE-203C-4C52-9D20-343D157CA948}" destId="{571A53E3-1C0E-4B58-ADDA-290AF8F65A06}" srcOrd="0" destOrd="0" presId="urn:microsoft.com/office/officeart/2018/2/layout/IconCircleList"/>
    <dgm:cxn modelId="{806D7751-1980-46E6-9577-16F21BFBD909}" type="presParOf" srcId="{571A53E3-1C0E-4B58-ADDA-290AF8F65A06}" destId="{F58E97DE-5991-4D34-B574-2E17E7C5B066}" srcOrd="0" destOrd="0" presId="urn:microsoft.com/office/officeart/2018/2/layout/IconCircleList"/>
    <dgm:cxn modelId="{93034EC5-32A6-46F6-B132-747C3D7EE795}" type="presParOf" srcId="{F58E97DE-5991-4D34-B574-2E17E7C5B066}" destId="{5D7EDC9A-52FD-4344-B064-167541E7A61A}" srcOrd="0" destOrd="0" presId="urn:microsoft.com/office/officeart/2018/2/layout/IconCircleList"/>
    <dgm:cxn modelId="{7DE64FDB-08DC-439C-940F-39A5AC6AF2AA}" type="presParOf" srcId="{F58E97DE-5991-4D34-B574-2E17E7C5B066}" destId="{593C381C-5642-4F73-BD14-36011AC0CE32}" srcOrd="1" destOrd="0" presId="urn:microsoft.com/office/officeart/2018/2/layout/IconCircleList"/>
    <dgm:cxn modelId="{B042563F-0F81-401A-B8B1-6CDAD9199B3C}" type="presParOf" srcId="{F58E97DE-5991-4D34-B574-2E17E7C5B066}" destId="{4692D74D-580B-41A5-AFD1-D95234E0E0A7}" srcOrd="2" destOrd="0" presId="urn:microsoft.com/office/officeart/2018/2/layout/IconCircleList"/>
    <dgm:cxn modelId="{76C6BAA9-E498-413D-9A88-4D649FC1CA4B}" type="presParOf" srcId="{F58E97DE-5991-4D34-B574-2E17E7C5B066}" destId="{0D62DC2E-3EDB-4533-910C-F94D68EEEACA}" srcOrd="3" destOrd="0" presId="urn:microsoft.com/office/officeart/2018/2/layout/IconCircleList"/>
    <dgm:cxn modelId="{1C31E4D7-4FB3-4566-8B00-897595D0B80A}" type="presParOf" srcId="{571A53E3-1C0E-4B58-ADDA-290AF8F65A06}" destId="{E568E31E-E7C9-4C86-B7BF-F0B5BCD4581C}" srcOrd="1" destOrd="0" presId="urn:microsoft.com/office/officeart/2018/2/layout/IconCircleList"/>
    <dgm:cxn modelId="{BAA582B1-1DFA-49D7-804B-7D6F1134A23E}" type="presParOf" srcId="{571A53E3-1C0E-4B58-ADDA-290AF8F65A06}" destId="{0D7752F2-CD1C-494C-A58B-70FD1BEF0700}" srcOrd="2" destOrd="0" presId="urn:microsoft.com/office/officeart/2018/2/layout/IconCircleList"/>
    <dgm:cxn modelId="{44FE5A5C-25BB-484E-B935-88ACAB8A039C}" type="presParOf" srcId="{0D7752F2-CD1C-494C-A58B-70FD1BEF0700}" destId="{34A78251-B29C-4BF4-B19A-555D9626E9F9}" srcOrd="0" destOrd="0" presId="urn:microsoft.com/office/officeart/2018/2/layout/IconCircleList"/>
    <dgm:cxn modelId="{FECCB7F3-FCC2-4805-B167-94AC96B7DDA7}" type="presParOf" srcId="{0D7752F2-CD1C-494C-A58B-70FD1BEF0700}" destId="{64FD86DC-EACC-4CA3-B1D1-B47CF8E56503}" srcOrd="1" destOrd="0" presId="urn:microsoft.com/office/officeart/2018/2/layout/IconCircleList"/>
    <dgm:cxn modelId="{AA4E993A-F7FF-4BF3-A49C-D51BB69B2530}" type="presParOf" srcId="{0D7752F2-CD1C-494C-A58B-70FD1BEF0700}" destId="{3C0C803D-47C8-47ED-AAAF-8B20C19CF3BB}" srcOrd="2" destOrd="0" presId="urn:microsoft.com/office/officeart/2018/2/layout/IconCircleList"/>
    <dgm:cxn modelId="{6EE86A38-EB11-4A83-9DEB-645BD2532527}" type="presParOf" srcId="{0D7752F2-CD1C-494C-A58B-70FD1BEF0700}" destId="{FB11CACC-7C5B-45A0-9DBA-C84903D10158}" srcOrd="3" destOrd="0" presId="urn:microsoft.com/office/officeart/2018/2/layout/IconCircleList"/>
    <dgm:cxn modelId="{9C5BD9FE-F645-4E23-9969-41844A75870D}" type="presParOf" srcId="{571A53E3-1C0E-4B58-ADDA-290AF8F65A06}" destId="{E2E91906-5DF0-49FB-9028-3719FD9EC550}" srcOrd="3" destOrd="0" presId="urn:microsoft.com/office/officeart/2018/2/layout/IconCircleList"/>
    <dgm:cxn modelId="{8BE41336-50E4-4183-95BD-F7AF6DAB3CAB}" type="presParOf" srcId="{571A53E3-1C0E-4B58-ADDA-290AF8F65A06}" destId="{D22B9986-762C-4A0D-909F-258EED21F36D}" srcOrd="4" destOrd="0" presId="urn:microsoft.com/office/officeart/2018/2/layout/IconCircleList"/>
    <dgm:cxn modelId="{7796ABBD-7992-4554-9502-ECB6780262B2}" type="presParOf" srcId="{D22B9986-762C-4A0D-909F-258EED21F36D}" destId="{E364ECE3-5569-4884-853F-14998DEFB063}" srcOrd="0" destOrd="0" presId="urn:microsoft.com/office/officeart/2018/2/layout/IconCircleList"/>
    <dgm:cxn modelId="{1BD03D7F-0E2F-4F27-99C8-3B2058728E4C}" type="presParOf" srcId="{D22B9986-762C-4A0D-909F-258EED21F36D}" destId="{CCD583C8-F2DF-4355-B41C-9E28B90C8F79}" srcOrd="1" destOrd="0" presId="urn:microsoft.com/office/officeart/2018/2/layout/IconCircleList"/>
    <dgm:cxn modelId="{CA37C257-8853-4CF5-ADC0-0C79B88D1C4D}" type="presParOf" srcId="{D22B9986-762C-4A0D-909F-258EED21F36D}" destId="{A9061477-EEEA-4D92-82EA-F3349E12FD0C}" srcOrd="2" destOrd="0" presId="urn:microsoft.com/office/officeart/2018/2/layout/IconCircleList"/>
    <dgm:cxn modelId="{43A414CE-47E5-40F5-999F-D3495B64BDAE}" type="presParOf" srcId="{D22B9986-762C-4A0D-909F-258EED21F36D}" destId="{A2558C93-5984-4C76-92BD-E3830458155B}" srcOrd="3" destOrd="0" presId="urn:microsoft.com/office/officeart/2018/2/layout/IconCircleList"/>
    <dgm:cxn modelId="{07F226C9-4AD7-4C4C-8332-E81484802AD2}" type="presParOf" srcId="{571A53E3-1C0E-4B58-ADDA-290AF8F65A06}" destId="{5C9ADD34-F445-4F4D-B568-99B388FC0693}" srcOrd="5" destOrd="0" presId="urn:microsoft.com/office/officeart/2018/2/layout/IconCircleList"/>
    <dgm:cxn modelId="{A999E5DB-4BAA-4D4C-A26B-C905AF7325F2}" type="presParOf" srcId="{571A53E3-1C0E-4B58-ADDA-290AF8F65A06}" destId="{3429A20F-6776-4536-A48D-5110283BC880}" srcOrd="6" destOrd="0" presId="urn:microsoft.com/office/officeart/2018/2/layout/IconCircleList"/>
    <dgm:cxn modelId="{2E9C561B-172E-46C2-A9AD-E2178B411DE5}" type="presParOf" srcId="{3429A20F-6776-4536-A48D-5110283BC880}" destId="{A0EA3F74-A122-4CB4-AA88-36B23CD4407A}" srcOrd="0" destOrd="0" presId="urn:microsoft.com/office/officeart/2018/2/layout/IconCircleList"/>
    <dgm:cxn modelId="{81B7870A-2E55-4875-B749-B92197704481}" type="presParOf" srcId="{3429A20F-6776-4536-A48D-5110283BC880}" destId="{010B5A74-792F-4BCC-B779-F5AA31BCEF1B}" srcOrd="1" destOrd="0" presId="urn:microsoft.com/office/officeart/2018/2/layout/IconCircleList"/>
    <dgm:cxn modelId="{49F76A54-588E-4BCE-91CE-56B06188F4F2}" type="presParOf" srcId="{3429A20F-6776-4536-A48D-5110283BC880}" destId="{6CB0A60F-B853-4736-A056-FCB51BCB71F9}" srcOrd="2" destOrd="0" presId="urn:microsoft.com/office/officeart/2018/2/layout/IconCircleList"/>
    <dgm:cxn modelId="{8AB27657-C332-4D07-A881-8EF94AF8608F}" type="presParOf" srcId="{3429A20F-6776-4536-A48D-5110283BC880}" destId="{7C72C237-1844-42AF-9BF1-F4546B51EC0E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93EEAA-F9F9-49A8-BDC5-5B4E0C654252}">
      <dsp:nvSpPr>
        <dsp:cNvPr id="0" name=""/>
        <dsp:cNvSpPr/>
      </dsp:nvSpPr>
      <dsp:spPr>
        <a:xfrm>
          <a:off x="0" y="53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195375-1850-4301-BFD7-AC4BBDDCD9A5}">
      <dsp:nvSpPr>
        <dsp:cNvPr id="0" name=""/>
        <dsp:cNvSpPr/>
      </dsp:nvSpPr>
      <dsp:spPr>
        <a:xfrm>
          <a:off x="375988" y="280191"/>
          <a:ext cx="683614" cy="68361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A64DC2-15E9-465B-B0F2-A2611B483852}">
      <dsp:nvSpPr>
        <dsp:cNvPr id="0" name=""/>
        <dsp:cNvSpPr/>
      </dsp:nvSpPr>
      <dsp:spPr>
        <a:xfrm>
          <a:off x="1435590" y="53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 Proposal to amend Chapter 48 of the City Code </a:t>
          </a:r>
        </a:p>
      </dsp:txBody>
      <dsp:txXfrm>
        <a:off x="1435590" y="531"/>
        <a:ext cx="9080009" cy="1242935"/>
      </dsp:txXfrm>
    </dsp:sp>
    <dsp:sp modelId="{5F56D268-DBEE-48AF-B72B-AB83A54FB6BC}">
      <dsp:nvSpPr>
        <dsp:cNvPr id="0" name=""/>
        <dsp:cNvSpPr/>
      </dsp:nvSpPr>
      <dsp:spPr>
        <a:xfrm>
          <a:off x="0" y="1554201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8B413C-61DC-4B9D-8A65-0C5E4CC517E9}">
      <dsp:nvSpPr>
        <dsp:cNvPr id="0" name=""/>
        <dsp:cNvSpPr/>
      </dsp:nvSpPr>
      <dsp:spPr>
        <a:xfrm>
          <a:off x="375988" y="1833861"/>
          <a:ext cx="683614" cy="68361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1A1BEF-ABAD-4709-B8F7-85FE07081805}">
      <dsp:nvSpPr>
        <dsp:cNvPr id="0" name=""/>
        <dsp:cNvSpPr/>
      </dsp:nvSpPr>
      <dsp:spPr>
        <a:xfrm>
          <a:off x="1435590" y="1554201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Expands the types of uses permitted as a matter-of-right within the M-1 (Light Manufacturing) zoning district</a:t>
          </a:r>
        </a:p>
      </dsp:txBody>
      <dsp:txXfrm>
        <a:off x="1435590" y="1554201"/>
        <a:ext cx="9080009" cy="1242935"/>
      </dsp:txXfrm>
    </dsp:sp>
    <dsp:sp modelId="{4F2121C4-52A8-481B-BA9D-DF2D4BB66856}">
      <dsp:nvSpPr>
        <dsp:cNvPr id="0" name=""/>
        <dsp:cNvSpPr/>
      </dsp:nvSpPr>
      <dsp:spPr>
        <a:xfrm>
          <a:off x="0" y="3107870"/>
          <a:ext cx="10515600" cy="1242935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832C27-871C-4AEB-B85F-4954588CA805}">
      <dsp:nvSpPr>
        <dsp:cNvPr id="0" name=""/>
        <dsp:cNvSpPr/>
      </dsp:nvSpPr>
      <dsp:spPr>
        <a:xfrm>
          <a:off x="375988" y="3387531"/>
          <a:ext cx="683614" cy="68361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D426DF-61E0-46FE-933A-A705CC694686}">
      <dsp:nvSpPr>
        <dsp:cNvPr id="0" name=""/>
        <dsp:cNvSpPr/>
      </dsp:nvSpPr>
      <dsp:spPr>
        <a:xfrm>
          <a:off x="1435590" y="3107870"/>
          <a:ext cx="9080009" cy="1242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544" tIns="131544" rIns="131544" bIns="131544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Creates definitions for “Commercial Recreation” and “Public Assembly” to the Zoning Code</a:t>
          </a:r>
        </a:p>
      </dsp:txBody>
      <dsp:txXfrm>
        <a:off x="1435590" y="3107870"/>
        <a:ext cx="9080009" cy="12429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7EDC9A-52FD-4344-B064-167541E7A61A}">
      <dsp:nvSpPr>
        <dsp:cNvPr id="0" name=""/>
        <dsp:cNvSpPr/>
      </dsp:nvSpPr>
      <dsp:spPr>
        <a:xfrm>
          <a:off x="282221" y="159118"/>
          <a:ext cx="1371985" cy="137198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C381C-5642-4F73-BD14-36011AC0CE32}">
      <dsp:nvSpPr>
        <dsp:cNvPr id="0" name=""/>
        <dsp:cNvSpPr/>
      </dsp:nvSpPr>
      <dsp:spPr>
        <a:xfrm>
          <a:off x="570337" y="447234"/>
          <a:ext cx="795751" cy="7957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62DC2E-3EDB-4533-910C-F94D68EEEACA}">
      <dsp:nvSpPr>
        <dsp:cNvPr id="0" name=""/>
        <dsp:cNvSpPr/>
      </dsp:nvSpPr>
      <dsp:spPr>
        <a:xfrm>
          <a:off x="1948202" y="159118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Activates vacant or underutilized M‑1 parcels</a:t>
          </a:r>
        </a:p>
      </dsp:txBody>
      <dsp:txXfrm>
        <a:off x="1948202" y="159118"/>
        <a:ext cx="3233964" cy="1371985"/>
      </dsp:txXfrm>
    </dsp:sp>
    <dsp:sp modelId="{34A78251-B29C-4BF4-B19A-555D9626E9F9}">
      <dsp:nvSpPr>
        <dsp:cNvPr id="0" name=""/>
        <dsp:cNvSpPr/>
      </dsp:nvSpPr>
      <dsp:spPr>
        <a:xfrm>
          <a:off x="5745661" y="159118"/>
          <a:ext cx="1371985" cy="137198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FD86DC-EACC-4CA3-B1D1-B47CF8E56503}">
      <dsp:nvSpPr>
        <dsp:cNvPr id="0" name=""/>
        <dsp:cNvSpPr/>
      </dsp:nvSpPr>
      <dsp:spPr>
        <a:xfrm>
          <a:off x="6033778" y="447234"/>
          <a:ext cx="795751" cy="7957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11CACC-7C5B-45A0-9DBA-C84903D10158}">
      <dsp:nvSpPr>
        <dsp:cNvPr id="0" name=""/>
        <dsp:cNvSpPr/>
      </dsp:nvSpPr>
      <dsp:spPr>
        <a:xfrm>
          <a:off x="7411643" y="159118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Attracts new investment and job opportunities</a:t>
          </a:r>
        </a:p>
      </dsp:txBody>
      <dsp:txXfrm>
        <a:off x="7411643" y="159118"/>
        <a:ext cx="3233964" cy="1371985"/>
      </dsp:txXfrm>
    </dsp:sp>
    <dsp:sp modelId="{E364ECE3-5569-4884-853F-14998DEFB063}">
      <dsp:nvSpPr>
        <dsp:cNvPr id="0" name=""/>
        <dsp:cNvSpPr/>
      </dsp:nvSpPr>
      <dsp:spPr>
        <a:xfrm>
          <a:off x="282221" y="2158301"/>
          <a:ext cx="1371985" cy="137198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D583C8-F2DF-4355-B41C-9E28B90C8F79}">
      <dsp:nvSpPr>
        <dsp:cNvPr id="0" name=""/>
        <dsp:cNvSpPr/>
      </dsp:nvSpPr>
      <dsp:spPr>
        <a:xfrm>
          <a:off x="570337" y="2446418"/>
          <a:ext cx="795751" cy="7957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2558C93-5984-4C76-92BD-E3830458155B}">
      <dsp:nvSpPr>
        <dsp:cNvPr id="0" name=""/>
        <dsp:cNvSpPr/>
      </dsp:nvSpPr>
      <dsp:spPr>
        <a:xfrm>
          <a:off x="1948202" y="2158301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Expands access to community and recreational spaces</a:t>
          </a:r>
        </a:p>
      </dsp:txBody>
      <dsp:txXfrm>
        <a:off x="1948202" y="2158301"/>
        <a:ext cx="3233964" cy="1371985"/>
      </dsp:txXfrm>
    </dsp:sp>
    <dsp:sp modelId="{A0EA3F74-A122-4CB4-AA88-36B23CD4407A}">
      <dsp:nvSpPr>
        <dsp:cNvPr id="0" name=""/>
        <dsp:cNvSpPr/>
      </dsp:nvSpPr>
      <dsp:spPr>
        <a:xfrm>
          <a:off x="5745661" y="2158301"/>
          <a:ext cx="1371985" cy="1371985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0B5A74-792F-4BCC-B779-F5AA31BCEF1B}">
      <dsp:nvSpPr>
        <dsp:cNvPr id="0" name=""/>
        <dsp:cNvSpPr/>
      </dsp:nvSpPr>
      <dsp:spPr>
        <a:xfrm>
          <a:off x="6033778" y="2446418"/>
          <a:ext cx="795751" cy="7957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2C237-1844-42AF-9BF1-F4546B51EC0E}">
      <dsp:nvSpPr>
        <dsp:cNvPr id="0" name=""/>
        <dsp:cNvSpPr/>
      </dsp:nvSpPr>
      <dsp:spPr>
        <a:xfrm>
          <a:off x="7411643" y="2158301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Streamlines zoning approvals, saving time and resources</a:t>
          </a:r>
        </a:p>
      </dsp:txBody>
      <dsp:txXfrm>
        <a:off x="7411643" y="2158301"/>
        <a:ext cx="3233964" cy="13719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29EED-5927-3991-B9F1-EF74940A9E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2135CF-5FF3-D8DC-304A-DA0E5E0C38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33629-BEDC-C8C1-CB7A-F89FBAB6B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E862-D8AA-4079-93C2-9131982F627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FD76C-C55F-B201-ED5E-2803BCF9AD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C7EFE8-6F4A-F62A-8521-DC1CBC702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CBDC-C116-405D-BA92-0B966E12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19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F8D50-E01A-9362-7DC7-A820C8A4A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FB4C2-3A9C-7A95-5E76-FD22EC5A3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4C503-66B3-D6D9-A922-3905A61A1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E862-D8AA-4079-93C2-9131982F627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9AF58F-6833-B06A-6EF3-DA27C8102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363EA7-23DD-0148-E12D-3414188D7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CBDC-C116-405D-BA92-0B966E12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75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E7A23B-5575-25C4-B724-3457211666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BA3B30-BBA1-513D-885A-0A4E13C3BD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98B48-B20A-6341-6F0F-1CEAA0B78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E862-D8AA-4079-93C2-9131982F627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485BDE-BA53-810D-5271-206278088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F8CE8-A41C-F0BC-7A3F-C0EDF914C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CBDC-C116-405D-BA92-0B966E12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79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DD84D-FD11-1DC9-89C1-93410641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C8DFE-207F-A380-59DB-C9F255A19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F53B6-4DBF-8ECE-ABD2-8FEEAF275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E862-D8AA-4079-93C2-9131982F627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B399-9DDF-6A3C-EA3F-666FDD2D5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8FF55-135F-BBA6-6F9F-A46D13411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CBDC-C116-405D-BA92-0B966E12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8968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31571-4506-6F61-85E2-BFC7D5889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3DF52F-8143-D4DC-5D14-29DB7D901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A264E-330C-5134-97A4-45280F4A2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E862-D8AA-4079-93C2-9131982F627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B90FF6-3E08-9308-D362-BC1C268AD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A93BF-C060-CCB4-CDD5-C43AFC28B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CBDC-C116-405D-BA92-0B966E12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46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F6EFE-BCD5-E178-DAE9-45D0AAF08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B9221-9F1F-182C-1F76-F97B3B441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CCB435-D8BA-A3E4-5D27-B10DB4815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38BC0D-F2A0-46BE-AFE0-C24EE9A24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E862-D8AA-4079-93C2-9131982F627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80707-9412-A471-2224-D38525AE6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BCA4B1-4D13-66BB-5B04-2ECB2F74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CBDC-C116-405D-BA92-0B966E12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53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C0C5-BB99-0714-4AE7-C2B67E64D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C36E72-A1D2-99CF-4590-C2F5C990A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2D11C0-4612-E0B7-5EE2-865DB519D0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ACACA5-DC57-404F-BADA-07EB99C10A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B66F7-E520-410C-B9DB-8D0A5DBB8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BB3483A-6A09-7BD8-CDC8-3A101022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E862-D8AA-4079-93C2-9131982F627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716450-A293-15A5-602D-8AA3B57E6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133DC0-AED2-4E64-8875-BD97F576A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CBDC-C116-405D-BA92-0B966E12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620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F9EB0-5B48-E041-B072-E9B747D1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55EDB9-E460-1F5E-4CCE-3A382FC0A1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E862-D8AA-4079-93C2-9131982F627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529C5-0FE2-760F-6EF6-0E3041AC7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25E92F-0598-8CCF-7FC0-D1D57FA06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CBDC-C116-405D-BA92-0B966E12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91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2564A2-7985-F9ED-69BE-16B110E86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E862-D8AA-4079-93C2-9131982F627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8209E9-CCC1-3065-B500-4070B4875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5B156-C031-2256-D478-32798BE8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CBDC-C116-405D-BA92-0B966E12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25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8EC38-FBD1-44AB-233D-8D794B7A7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B4A43-98D8-F642-4A45-C4C8836996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81D19-2AAC-FC8B-080D-1BFAB4D292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4D00A-F3DE-4673-C9AC-C8D01DAB4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E862-D8AA-4079-93C2-9131982F627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945AF0-240B-DDF7-2970-C8D2CEDCF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9DC65C-CDA9-0A8A-9CB4-00462F434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CBDC-C116-405D-BA92-0B966E12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093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E6AA05-9A9D-1DFC-A8DE-15C3FFC04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6BBF0A-4577-FBEF-36A4-DFE908171B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CB3303-6D91-7753-B523-A5DA9004A6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E0DC41-3DEC-9002-0F2A-D4B4A88D3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3E862-D8AA-4079-93C2-9131982F627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17E1C9-EE8A-55BF-1840-03C3847B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71BAD1-7B20-1CB8-1E1A-C2CD0A4AA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ECBDC-C116-405D-BA92-0B966E12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915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6F61E1-C371-39C2-F79B-56C9864E4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0F7BF-DE55-58B9-6EFC-655F144B9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C4D5B-058E-8B8E-E68C-B00A11590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D3E862-D8AA-4079-93C2-9131982F6273}" type="datetimeFigureOut">
              <a:rPr lang="en-US" smtClean="0"/>
              <a:t>9/10/2025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05635-744A-9573-0F5F-C6682AAD8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AD9C0-3F83-2AE1-3A57-08A6482C29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4ECBDC-C116-405D-BA92-0B966E122F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332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9180DE06-7362-4888-AADA-7AADD57AC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62DD51-C987-F361-3CE0-9E2F92214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1384" y="679730"/>
            <a:ext cx="4171994" cy="3932729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Community Development &amp; Urban Planning Committee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September 11, 2025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Ordinance</a:t>
            </a: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en-US" sz="2500" b="1" u="none" dirty="0">
                <a:latin typeface="+mn-lt"/>
                <a:ea typeface="+mn-ea"/>
                <a:cs typeface="+mn-cs"/>
              </a:rPr>
              <a:t>25</a:t>
            </a:r>
            <a:r>
              <a:rPr kumimoji="0" lang="en-US" sz="25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-048</a:t>
            </a:r>
            <a:br>
              <a:rPr kumimoji="0" lang="en-US" sz="2500" b="1" i="0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b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Expanding Permitted Uses in the M-1 (Light Manufacturing) District</a:t>
            </a:r>
            <a:endParaRPr lang="en-US" sz="2500" dirty="0">
              <a:latin typeface="+mn-lt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2218698" y="2733627"/>
            <a:ext cx="1340409" cy="5777807"/>
            <a:chOff x="329184" y="2"/>
            <a:chExt cx="524256" cy="577780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2"/>
              <a:ext cx="524256" cy="566677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372533"/>
            <a:ext cx="6116779" cy="60687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8040D74-322F-E203-C5E8-D4485AF11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97" y="624585"/>
            <a:ext cx="5608830" cy="560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4114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13231-33F7-CF50-120C-8B6BD26F1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Ordinance </a:t>
            </a:r>
            <a:r>
              <a:rPr lang="en-US" sz="3600" b="1" dirty="0">
                <a:solidFill>
                  <a:prstClr val="black"/>
                </a:solidFill>
                <a:latin typeface="+mn-lt"/>
              </a:rPr>
              <a:t>25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-048</a:t>
            </a:r>
            <a:endParaRPr lang="en-US" sz="3600" dirty="0">
              <a:latin typeface="+mn-lt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AC643C4-42B7-64F2-9857-4D2AC24B5A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631026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95820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4B39BD-3BA8-E477-4BB1-51F8141FF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247502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7C2CC-7F48-CE7F-A367-C44D99235B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2802834"/>
            <a:ext cx="10116615" cy="3607904"/>
          </a:xfrm>
        </p:spPr>
        <p:txBody>
          <a:bodyPr anchor="ctr">
            <a:normAutofit fontScale="77500" lnSpcReduction="20000"/>
          </a:bodyPr>
          <a:lstStyle/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The current Zoning Code prohibits “Public Assembly” and “Commercial Recreation” uses in M-1 zoning districts</a:t>
            </a:r>
          </a:p>
          <a:p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Developers must seek a use variance approval through the Zoning Board of Adjustment (ZBA) for these uses</a:t>
            </a:r>
          </a:p>
          <a:p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Previous requests and approvals indicates a growing pattern of viability for these uses in M-1 districts</a:t>
            </a:r>
          </a:p>
          <a:p>
            <a:endParaRPr lang="en-US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ea typeface="Calibri" panose="020F0502020204030204" pitchFamily="34" charset="0"/>
                <a:cs typeface="Calibri" panose="020F0502020204030204" pitchFamily="34" charset="0"/>
              </a:rPr>
              <a:t>The Department of Land Use and Planning sees a clear opportunity to align our zoning with actual development trends.</a:t>
            </a:r>
          </a:p>
          <a:p>
            <a:endParaRPr lang="en-US" sz="15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2880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7307-4421-0E27-606E-2024FA07D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61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  <a:cs typeface="Calibri" panose="020F0502020204030204" pitchFamily="34" charset="0"/>
              </a:rPr>
              <a:t>M-1 Zoning Districts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E25E66-ECA5-54C5-F0EB-2F690D7590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5739" y="1016574"/>
            <a:ext cx="7307896" cy="5658409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4C6196-E302-81D0-799D-5CB9D51DFAEC}"/>
              </a:ext>
            </a:extLst>
          </p:cNvPr>
          <p:cNvSpPr txBox="1"/>
          <p:nvPr/>
        </p:nvSpPr>
        <p:spPr>
          <a:xfrm>
            <a:off x="8003635" y="1161288"/>
            <a:ext cx="3001617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cs typeface="Calibri" panose="020F0502020204030204" pitchFamily="34" charset="0"/>
              </a:rPr>
              <a:t>Areas include:</a:t>
            </a:r>
          </a:p>
          <a:p>
            <a:endParaRPr lang="en-US" sz="2800" dirty="0"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 err="1">
                <a:cs typeface="Calibri" panose="020F0502020204030204" pitchFamily="34" charset="0"/>
              </a:rPr>
              <a:t>Garaches</a:t>
            </a:r>
            <a:r>
              <a:rPr lang="en-US" sz="2500" dirty="0">
                <a:cs typeface="Calibri" panose="020F0502020204030204" pitchFamily="34" charset="0"/>
              </a:rPr>
              <a:t> Lane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cs typeface="Calibri" panose="020F0502020204030204" pitchFamily="34" charset="0"/>
              </a:rPr>
              <a:t>Townsend Street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cs typeface="Calibri" panose="020F0502020204030204" pitchFamily="34" charset="0"/>
              </a:rPr>
              <a:t>Green Street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cs typeface="Calibri" panose="020F0502020204030204" pitchFamily="34" charset="0"/>
              </a:rPr>
              <a:t>New York Ave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cs typeface="Calibri" panose="020F0502020204030204" pitchFamily="34" charset="0"/>
              </a:rPr>
              <a:t>Boston Ave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cs typeface="Calibri" panose="020F0502020204030204" pitchFamily="34" charset="0"/>
              </a:rPr>
              <a:t>Locust Street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500" dirty="0">
                <a:cs typeface="Calibri" panose="020F0502020204030204" pitchFamily="34" charset="0"/>
              </a:rPr>
              <a:t>Taylor Street</a:t>
            </a:r>
          </a:p>
        </p:txBody>
      </p:sp>
    </p:spTree>
    <p:extLst>
      <p:ext uri="{BB962C8B-B14F-4D97-AF65-F5344CB8AC3E}">
        <p14:creationId xmlns:p14="http://schemas.microsoft.com/office/powerpoint/2010/main" val="8172518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BB139F-A69C-416B-A858-862F6065A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3" y="198833"/>
            <a:ext cx="3816095" cy="1938076"/>
          </a:xfrm>
        </p:spPr>
        <p:txBody>
          <a:bodyPr>
            <a:normAutofit fontScale="90000"/>
          </a:bodyPr>
          <a:lstStyle/>
          <a:p>
            <a:r>
              <a:rPr lang="en-US" sz="34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Precedent: Chase Field House (Approved via ZBA)</a:t>
            </a:r>
            <a:endParaRPr lang="en-US" sz="3400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B30D9-49D7-4CDF-BE21-7C729118C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136913"/>
            <a:ext cx="4181060" cy="4040049"/>
          </a:xfrm>
        </p:spPr>
        <p:txBody>
          <a:bodyPr>
            <a:normAutofit fontScale="85000" lnSpcReduction="2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Located at </a:t>
            </a:r>
            <a:r>
              <a:rPr lang="de-DE" sz="2000" dirty="0">
                <a:ea typeface="Calibri" panose="020F0502020204030204" pitchFamily="34" charset="0"/>
                <a:cs typeface="Calibri" panose="020F0502020204030204" pitchFamily="34" charset="0"/>
              </a:rPr>
              <a:t>401 Garasches Lane, Wilmington, DE</a:t>
            </a: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Approved as a </a:t>
            </a:r>
            <a:r>
              <a:rPr lang="en-US" sz="2000" i="1" dirty="0">
                <a:ea typeface="Calibri" panose="020F0502020204030204" pitchFamily="34" charset="0"/>
                <a:cs typeface="Calibri" panose="020F0502020204030204" pitchFamily="34" charset="0"/>
              </a:rPr>
              <a:t>Public Assembly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000" i="1" dirty="0">
                <a:ea typeface="Calibri" panose="020F0502020204030204" pitchFamily="34" charset="0"/>
                <a:cs typeface="Calibri" panose="020F0502020204030204" pitchFamily="34" charset="0"/>
              </a:rPr>
              <a:t>Commercial Recreation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 use in M‑1 via ZBA (2017).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Drew </a:t>
            </a:r>
            <a:r>
              <a:rPr lang="en-US" sz="2000" b="1" dirty="0">
                <a:ea typeface="Calibri" panose="020F0502020204030204" pitchFamily="34" charset="0"/>
                <a:cs typeface="Calibri" panose="020F0502020204030204" pitchFamily="34" charset="0"/>
              </a:rPr>
              <a:t>2.4+ million visits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 between 2022–2024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Created approximately </a:t>
            </a:r>
            <a:r>
              <a:rPr lang="en-US" sz="2000" b="1" dirty="0">
                <a:ea typeface="Calibri" panose="020F0502020204030204" pitchFamily="34" charset="0"/>
                <a:cs typeface="Calibri" panose="020F0502020204030204" pitchFamily="34" charset="0"/>
              </a:rPr>
              <a:t>43 full-time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 and up to </a:t>
            </a:r>
            <a:r>
              <a:rPr lang="en-US" sz="2000" b="1" dirty="0">
                <a:ea typeface="Calibri" panose="020F0502020204030204" pitchFamily="34" charset="0"/>
                <a:cs typeface="Calibri" panose="020F0502020204030204" pitchFamily="34" charset="0"/>
              </a:rPr>
              <a:t>45 part-time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 jobs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Will generate an estimated </a:t>
            </a:r>
            <a:r>
              <a:rPr lang="en-US" sz="2000" b="1" dirty="0">
                <a:ea typeface="Calibri" panose="020F0502020204030204" pitchFamily="34" charset="0"/>
                <a:cs typeface="Calibri" panose="020F0502020204030204" pitchFamily="34" charset="0"/>
              </a:rPr>
              <a:t>$195K annually</a:t>
            </a:r>
            <a:r>
              <a:rPr lang="en-US" sz="2000" dirty="0">
                <a:ea typeface="Calibri" panose="020F0502020204030204" pitchFamily="34" charset="0"/>
                <a:cs typeface="Calibri" panose="020F0502020204030204" pitchFamily="34" charset="0"/>
              </a:rPr>
              <a:t> in post-abatement property taxes</a:t>
            </a:r>
          </a:p>
          <a:p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AA0BBE-D69B-4B01-B37F-90EE48C01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559" r="-1" b="8209"/>
          <a:stretch>
            <a:fillRect/>
          </a:stretch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A6E3EE-1988-41A4-95E9-DBD362C366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70" b="4771"/>
          <a:stretch>
            <a:fillRect/>
          </a:stretch>
        </p:blipFill>
        <p:spPr>
          <a:xfrm>
            <a:off x="4716571" y="3802957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642085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3BA63C-ABEB-491E-BC5C-826CAD9AA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3600" b="1" dirty="0">
                <a:solidFill>
                  <a:srgbClr val="FFFFFF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Potential Benefits of the Amendments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2D560C8-7177-157B-11FB-5F5B0BBCA7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475533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8613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8B275-22BF-4A9E-9C75-B8ED5B8B3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030894" cy="1325563"/>
          </a:xfrm>
        </p:spPr>
        <p:txBody>
          <a:bodyPr>
            <a:normAutofit/>
          </a:bodyPr>
          <a:lstStyle/>
          <a:p>
            <a:r>
              <a:rPr lang="en-US" sz="31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Definitions: Public Assembly &amp; Commercial Recreation</a:t>
            </a:r>
            <a:endParaRPr lang="en-US" sz="3100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EC4325-E049-40FA-8687-5DDEBF4026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b="1" u="sng" dirty="0"/>
              <a:t>Public Assembly</a:t>
            </a:r>
          </a:p>
          <a:p>
            <a:r>
              <a:rPr lang="en-US" dirty="0"/>
              <a:t>An indoor or outdoor facility where people gather for civic, educational, religious, social, or cultural purposes.</a:t>
            </a:r>
          </a:p>
          <a:p>
            <a:endParaRPr lang="en-US" dirty="0"/>
          </a:p>
          <a:p>
            <a:r>
              <a:rPr lang="en-US" i="1" dirty="0"/>
              <a:t>Includes:</a:t>
            </a:r>
            <a:r>
              <a:rPr lang="en-US" dirty="0"/>
              <a:t> assembly halls, community centers, event venues, banquet halls, stadiums, places of worship, etc.</a:t>
            </a:r>
          </a:p>
          <a:p>
            <a:pPr marL="0" indent="0">
              <a:buNone/>
            </a:pPr>
            <a:endParaRPr kumimoji="0" lang="en-US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kumimoji="0" lang="en-US" b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rPr>
              <a:t>Commercial Recreation</a:t>
            </a:r>
          </a:p>
          <a:p>
            <a:r>
              <a:rPr lang="en-US" dirty="0"/>
              <a:t>A private or public facility offering recreational or entertainment activities to the public.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i="1" dirty="0"/>
              <a:t>Examples:</a:t>
            </a:r>
            <a:r>
              <a:rPr lang="en-US" dirty="0"/>
              <a:t> fitness centers, bowling alleys, arcades, escape rooms, skating rinks, laser tag, paintball, indoor climbing gyms, mini golf, and similar venues.</a:t>
            </a:r>
          </a:p>
        </p:txBody>
      </p:sp>
    </p:spTree>
    <p:extLst>
      <p:ext uri="{BB962C8B-B14F-4D97-AF65-F5344CB8AC3E}">
        <p14:creationId xmlns:p14="http://schemas.microsoft.com/office/powerpoint/2010/main" val="2532624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B4806-03E0-4225-87D9-F9219A355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Code Amendment and Regulatory Standards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5F8470-B2E0-4DB0-ABF9-56262EDF9E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u="sng" dirty="0"/>
              <a:t>Zoning Code Changes</a:t>
            </a:r>
          </a:p>
          <a:p>
            <a:r>
              <a:rPr lang="en-US" dirty="0"/>
              <a:t>Adds </a:t>
            </a:r>
            <a:r>
              <a:rPr lang="en-US" i="1" dirty="0"/>
              <a:t>Public Assembly</a:t>
            </a:r>
            <a:r>
              <a:rPr lang="en-US" dirty="0"/>
              <a:t> and </a:t>
            </a:r>
            <a:r>
              <a:rPr lang="en-US" i="1" dirty="0"/>
              <a:t>Commercial Recreation</a:t>
            </a:r>
            <a:r>
              <a:rPr lang="en-US" dirty="0"/>
              <a:t> as </a:t>
            </a:r>
            <a:r>
              <a:rPr lang="en-US" b="1" dirty="0"/>
              <a:t>permitted uses </a:t>
            </a:r>
            <a:r>
              <a:rPr lang="en-US" dirty="0"/>
              <a:t>to Section 48-246 (M‑1 district) in the Zoning Code</a:t>
            </a:r>
          </a:p>
          <a:p>
            <a:endParaRPr lang="en-US" dirty="0"/>
          </a:p>
          <a:p>
            <a:r>
              <a:rPr lang="en-US" dirty="0"/>
              <a:t>Establishes formal definitions for both uses in Section 48-2</a:t>
            </a:r>
          </a:p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Applies existing M‑1 parking ratio: </a:t>
            </a:r>
          </a:p>
          <a:p>
            <a:pPr lvl="1"/>
            <a:r>
              <a:rPr lang="en-US" b="1" dirty="0"/>
              <a:t>1 space per 3,000 sq. ft.</a:t>
            </a:r>
            <a:r>
              <a:rPr lang="en-US" dirty="0"/>
              <a:t> of gross floor area; consistent with requirements for warehousing and industrial uses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93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21A084-40B2-460C-909C-B7F6EE18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3600" b="1" dirty="0">
                <a:solidFill>
                  <a:srgbClr val="FFFFFF"/>
                </a:solidFill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Department of Land Use and Planning Recommendation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667E13-13A8-415B-9A41-7F8716665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ea typeface="Calibri" panose="020F0502020204030204" pitchFamily="34" charset="0"/>
                <a:cs typeface="Calibri" panose="020F0502020204030204" pitchFamily="34" charset="0"/>
              </a:rPr>
              <a:t>Support amending the Zoning Code to add </a:t>
            </a:r>
            <a:r>
              <a:rPr lang="en-US" sz="2100" i="1" dirty="0">
                <a:ea typeface="Calibri" panose="020F0502020204030204" pitchFamily="34" charset="0"/>
                <a:cs typeface="Calibri" panose="020F0502020204030204" pitchFamily="34" charset="0"/>
              </a:rPr>
              <a:t>Public Assembly</a:t>
            </a:r>
            <a:r>
              <a:rPr lang="en-US" sz="2100" dirty="0">
                <a:ea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2100" i="1" dirty="0">
                <a:ea typeface="Calibri" panose="020F0502020204030204" pitchFamily="34" charset="0"/>
                <a:cs typeface="Calibri" panose="020F0502020204030204" pitchFamily="34" charset="0"/>
              </a:rPr>
              <a:t>Commercial Recreation</a:t>
            </a:r>
            <a:r>
              <a:rPr lang="en-US" sz="2100" dirty="0">
                <a:ea typeface="Calibri" panose="020F0502020204030204" pitchFamily="34" charset="0"/>
                <a:cs typeface="Calibri" panose="020F0502020204030204" pitchFamily="34" charset="0"/>
              </a:rPr>
              <a:t> as permitted uses in the M‑1 district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1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ea typeface="Calibri" panose="020F0502020204030204" pitchFamily="34" charset="0"/>
                <a:cs typeface="Calibri" panose="020F0502020204030204" pitchFamily="34" charset="0"/>
              </a:rPr>
              <a:t>Recommend adding formal definitions for both use categories in Section 48‑2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1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ea typeface="Calibri" panose="020F0502020204030204" pitchFamily="34" charset="0"/>
                <a:cs typeface="Calibri" panose="020F0502020204030204" pitchFamily="34" charset="0"/>
              </a:rPr>
              <a:t>Support applying existing M‑1 parking standards (1 space per 3,000 sq. ft.)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1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ea typeface="Calibri" panose="020F0502020204030204" pitchFamily="34" charset="0"/>
                <a:cs typeface="Calibri" panose="020F0502020204030204" pitchFamily="34" charset="0"/>
              </a:rPr>
              <a:t>View amendment as aligned with economic development goals and modern land use needs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3407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3103</TotalTime>
  <Words>508</Words>
  <Application>Microsoft Office PowerPoint</Application>
  <PresentationFormat>Widescreen</PresentationFormat>
  <Paragraphs>65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Aptos Display</vt:lpstr>
      <vt:lpstr>Arial</vt:lpstr>
      <vt:lpstr>Calibri</vt:lpstr>
      <vt:lpstr>Office Theme</vt:lpstr>
      <vt:lpstr>Community Development &amp; Urban Planning Committee  September 11, 2025  Ordinance 25-048  Expanding Permitted Uses in the M-1 (Light Manufacturing) District</vt:lpstr>
      <vt:lpstr>Ordinance 25-048</vt:lpstr>
      <vt:lpstr>Background</vt:lpstr>
      <vt:lpstr>M-1 Zoning Districts</vt:lpstr>
      <vt:lpstr>Precedent: Chase Field House (Approved via ZBA)</vt:lpstr>
      <vt:lpstr>Potential Benefits of the Amendments</vt:lpstr>
      <vt:lpstr>Definitions: Public Assembly &amp; Commercial Recreation</vt:lpstr>
      <vt:lpstr>Code Amendment and Regulatory Standards</vt:lpstr>
      <vt:lpstr>Department of Land Use and Planning Recommendation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Planning Commission July 15, 2025  Resolution 06-25  Expanding Permitted Uses in the M-1 (Light Manufacturing) District</dc:title>
  <dc:creator>Abdulrasheed Dawodu</dc:creator>
  <cp:lastModifiedBy>Abdulrasheed Dawodu</cp:lastModifiedBy>
  <cp:revision>16</cp:revision>
  <cp:lastPrinted>2025-09-11T13:46:28Z</cp:lastPrinted>
  <dcterms:created xsi:type="dcterms:W3CDTF">2025-07-11T16:40:13Z</dcterms:created>
  <dcterms:modified xsi:type="dcterms:W3CDTF">2025-09-11T15:52:27Z</dcterms:modified>
</cp:coreProperties>
</file>