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4630400" cy="8229600"/>
  <p:notesSz cx="8229600" cy="14630400"/>
  <p:embeddedFontLst>
    <p:embeddedFont>
      <p:font typeface="Fraunces Extra Bold"/>
      <p:regular r:id="rId25"/>
    </p:embeddedFont>
    <p:embeddedFont>
      <p:font typeface="Fraunces Extra Bold"/>
      <p:regular r:id="rId26"/>
    </p:embeddedFont>
    <p:embeddedFont>
      <p:font typeface="Nobile"/>
      <p:regular r:id="rId27"/>
    </p:embeddedFont>
    <p:embeddedFont>
      <p:font typeface="Nobile"/>
      <p:regular r:id="rId28"/>
    </p:embeddedFont>
    <p:embeddedFont>
      <p:font typeface="Nobile"/>
      <p:regular r:id="rId29"/>
    </p:embeddedFont>
    <p:embeddedFont>
      <p:font typeface="Nobile"/>
      <p:regular r:id="rId3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25" Type="http://schemas.openxmlformats.org/officeDocument/2006/relationships/font" Target="fonts/font1.fntdata"/><Relationship Id="rId26" Type="http://schemas.openxmlformats.org/officeDocument/2006/relationships/font" Target="fonts/font2.fntdata"/><Relationship Id="rId27" Type="http://schemas.openxmlformats.org/officeDocument/2006/relationships/font" Target="fonts/font3.fntdata"/><Relationship Id="rId28" Type="http://schemas.openxmlformats.org/officeDocument/2006/relationships/font" Target="fonts/font4.fntdata"/><Relationship Id="rId29" Type="http://schemas.openxmlformats.org/officeDocument/2006/relationships/font" Target="fonts/font5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image" Target="../media/image-14-9.png"/><Relationship Id="rId10" Type="http://schemas.openxmlformats.org/officeDocument/2006/relationships/image" Target="../media/image-14-10.png"/><Relationship Id="rId11" Type="http://schemas.openxmlformats.org/officeDocument/2006/relationships/slideLayout" Target="../slideLayouts/slideLayout15.xml"/><Relationship Id="rId1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slideLayout" Target="../slideLayouts/slideLayout16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8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image" Target="../media/image-18-6.png"/><Relationship Id="rId7" Type="http://schemas.openxmlformats.org/officeDocument/2006/relationships/image" Target="../media/image-18-7.png"/><Relationship Id="rId8" Type="http://schemas.openxmlformats.org/officeDocument/2006/relationships/image" Target="../media/image-18-8.png"/><Relationship Id="rId9" Type="http://schemas.openxmlformats.org/officeDocument/2006/relationships/slideLayout" Target="../slideLayouts/slideLayout19.xml"/><Relationship Id="rId10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175510"/>
            <a:ext cx="4343400" cy="387858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22011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OUTLOUD DE &amp; First State Youth MOVE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6280190" y="395882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Empowering Delaware's youth through mental wellness advocacy and leadership development.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280190" y="493978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Presenters: Jalyn Powell (CEO, OUTLOUD DE/ Adult Support, FSYM), Mayda Berrios (President, FSYM), Taylor Rockhold (Vice President, FSYM)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713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Town Halls: Youth Voices Heard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29044"/>
            <a:ext cx="170021" cy="1216223"/>
          </a:xfrm>
          <a:prstGeom prst="roundRect">
            <a:avLst>
              <a:gd name="adj" fmla="val 120071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6790373" y="2829044"/>
            <a:ext cx="38525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Identify Community Needs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3319463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Youth share their experiences and challenges. Their stories reveal gaps in services.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4272082"/>
            <a:ext cx="170021" cy="1216223"/>
          </a:xfrm>
          <a:prstGeom prst="roundRect">
            <a:avLst>
              <a:gd name="adj" fmla="val 120071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7130534" y="4272082"/>
            <a:ext cx="3050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Develop Action Plans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76250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Collaborative solutions emerge from discussions. Young people take ownership of initiatives.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715119"/>
            <a:ext cx="170021" cy="1216223"/>
          </a:xfrm>
          <a:prstGeom prst="roundRect">
            <a:avLst>
              <a:gd name="adj" fmla="val 120071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7470815" y="5715119"/>
            <a:ext cx="30437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Create Policy Change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620553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Youth recommendations influence decision-makers. Their advocacy leads to systemic improvements.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787" y="607933"/>
            <a:ext cx="6130528" cy="690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Mental Health Impact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3787" y="1740813"/>
            <a:ext cx="13082826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Our Mental Health Summits create space for authentic dialogue and transformative action.</a:t>
            </a:r>
            <a:endParaRPr lang="en-US" sz="1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787" y="2343269"/>
            <a:ext cx="4176712" cy="258139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3787" y="5201007"/>
            <a:ext cx="3194447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Youth-Led Discussions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773787" y="5679043"/>
            <a:ext cx="4176712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Young people facilitate conversations about mental health challenges and solutions.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844" y="2343269"/>
            <a:ext cx="4176712" cy="258139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6844" y="5201007"/>
            <a:ext cx="2763679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Expert Insights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5226844" y="5679043"/>
            <a:ext cx="4176712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Mental health professionals share knowledge and strategies in youth-friendly formats.</a:t>
            </a:r>
            <a:endParaRPr lang="en-US" sz="17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900" y="2343269"/>
            <a:ext cx="4176712" cy="258139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9900" y="5201007"/>
            <a:ext cx="2763679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Action Planning</a:t>
            </a:r>
            <a:endParaRPr lang="en-US" sz="2150" dirty="0"/>
          </a:p>
        </p:txBody>
      </p:sp>
      <p:sp>
        <p:nvSpPr>
          <p:cNvPr id="12" name="Text 7"/>
          <p:cNvSpPr/>
          <p:nvPr/>
        </p:nvSpPr>
        <p:spPr>
          <a:xfrm>
            <a:off x="9679900" y="5679043"/>
            <a:ext cx="4176712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Participants develop concrete steps to improve mental wellness in their communities.</a:t>
            </a:r>
            <a:endParaRPr lang="en-US" sz="1700" dirty="0"/>
          </a:p>
        </p:txBody>
      </p:sp>
      <p:sp>
        <p:nvSpPr>
          <p:cNvPr id="13" name="Text 8"/>
          <p:cNvSpPr/>
          <p:nvPr/>
        </p:nvSpPr>
        <p:spPr>
          <a:xfrm>
            <a:off x="773787" y="6988969"/>
            <a:ext cx="13082826" cy="707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Our summits bring together youth, professionals, and community members to build lasting mental health support networks.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2594"/>
            <a:ext cx="62903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Mental Health Impact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14882"/>
            <a:ext cx="63512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 in 5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2551748" y="29466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Youth Affected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437096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Young people experience mental health challenges.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936087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Source: National Institute of Mental Health (NIMH)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485221" y="1914882"/>
            <a:ext cx="63513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50%</a:t>
            </a:r>
            <a:endParaRPr lang="en-US" sz="5850" dirty="0"/>
          </a:p>
        </p:txBody>
      </p:sp>
      <p:sp>
        <p:nvSpPr>
          <p:cNvPr id="8" name="Text 6"/>
          <p:cNvSpPr/>
          <p:nvPr/>
        </p:nvSpPr>
        <p:spPr>
          <a:xfrm>
            <a:off x="9243298" y="29466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Onset Age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485221" y="3437096"/>
            <a:ext cx="63513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Mental health conditions begin before age 14.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485221" y="3936087"/>
            <a:ext cx="63513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Source: World Health Organization (WHO)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5092779"/>
            <a:ext cx="63512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60%</a:t>
            </a:r>
            <a:endParaRPr lang="en-US" sz="5850" dirty="0"/>
          </a:p>
        </p:txBody>
      </p:sp>
      <p:sp>
        <p:nvSpPr>
          <p:cNvPr id="12" name="Text 10"/>
          <p:cNvSpPr/>
          <p:nvPr/>
        </p:nvSpPr>
        <p:spPr>
          <a:xfrm>
            <a:off x="2551748" y="61245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Untreated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93790" y="6614993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Youth don't receive needed mental health services.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93790" y="7113984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Source: Centers for Disease Control (CDC)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485221" y="5092779"/>
            <a:ext cx="63513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90%</a:t>
            </a:r>
            <a:endParaRPr lang="en-US" sz="5850" dirty="0"/>
          </a:p>
        </p:txBody>
      </p:sp>
      <p:sp>
        <p:nvSpPr>
          <p:cNvPr id="16" name="Text 14"/>
          <p:cNvSpPr/>
          <p:nvPr/>
        </p:nvSpPr>
        <p:spPr>
          <a:xfrm>
            <a:off x="9243298" y="61245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Preventable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485221" y="6614993"/>
            <a:ext cx="63513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Early intervention can reduce suicide risk.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485221" y="7113984"/>
            <a:ext cx="63513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Source: American Academy of Pediatrics (AAP)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3067" y="732115"/>
            <a:ext cx="5342692" cy="645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Breaking the Stigma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723067" y="1687592"/>
            <a:ext cx="3745706" cy="3297436"/>
          </a:xfrm>
          <a:prstGeom prst="roundRect">
            <a:avLst>
              <a:gd name="adj" fmla="val 5639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929640" y="1894165"/>
            <a:ext cx="2636877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Open Conversations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29640" y="2340888"/>
            <a:ext cx="3332559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create safe spaces for honest dialogue. Young people learn to express their feelings.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29640" y="3456384"/>
            <a:ext cx="3332559" cy="132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Personal stories humanize mental health struggles. Vulnerability becomes strength, not weakness.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75346" y="1687592"/>
            <a:ext cx="3745706" cy="3297436"/>
          </a:xfrm>
          <a:prstGeom prst="roundRect">
            <a:avLst>
              <a:gd name="adj" fmla="val 5639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4881920" y="1894165"/>
            <a:ext cx="2876669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Accurate Information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4881920" y="2340888"/>
            <a:ext cx="3332559" cy="991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combat myths with facts about mental health. Education replaces fear with understanding.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881920" y="3456384"/>
            <a:ext cx="3332559" cy="132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Youth learn to recognize warning signs. They understand the difference between typical stress and mental illness.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23067" y="5191601"/>
            <a:ext cx="7697867" cy="2305883"/>
          </a:xfrm>
          <a:prstGeom prst="roundRect">
            <a:avLst>
              <a:gd name="adj" fmla="val 8064"/>
            </a:avLst>
          </a:prstGeom>
          <a:solidFill>
            <a:srgbClr val="E8F3E8"/>
          </a:solidFill>
          <a:ln/>
        </p:spPr>
      </p:sp>
      <p:sp>
        <p:nvSpPr>
          <p:cNvPr id="13" name="Text 10"/>
          <p:cNvSpPr/>
          <p:nvPr/>
        </p:nvSpPr>
        <p:spPr>
          <a:xfrm>
            <a:off x="929640" y="5398175"/>
            <a:ext cx="2582704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Positive Language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929640" y="5844897"/>
            <a:ext cx="7284720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model person-first, respectful terminology. Words shape perceptions and attitudes.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929640" y="6629876"/>
            <a:ext cx="7284720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Youth become advocates who correct misconceptions. They promote dignity in all mental health discussions.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4886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Our Approach to Wellness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Physical Wellness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Healthy habits support mental well-being.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492" y="3336369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4528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Mental Wellness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94322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Coping skills build resilience against stressors.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010" y="3071693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4087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Social Wellness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578191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Healthy relationships create support networks.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423" y="475845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37790" y="57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Personal Growth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37790" y="621327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Self-discovery leads to identity development.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564" y="6065520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Balance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Integrated wellness creates sustainable health.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0595" y="518672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0771" y="845106"/>
            <a:ext cx="7372707" cy="611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Why First State Youth MOVE?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390680" y="1749385"/>
            <a:ext cx="22860" cy="5634990"/>
          </a:xfrm>
          <a:prstGeom prst="roundRect">
            <a:avLst>
              <a:gd name="adj" fmla="val 769888"/>
            </a:avLst>
          </a:prstGeom>
          <a:solidFill>
            <a:srgbClr val="CED9CE"/>
          </a:solidFill>
          <a:ln/>
        </p:spPr>
      </p:sp>
      <p:sp>
        <p:nvSpPr>
          <p:cNvPr id="5" name="Shape 2"/>
          <p:cNvSpPr/>
          <p:nvPr/>
        </p:nvSpPr>
        <p:spPr>
          <a:xfrm>
            <a:off x="6587788" y="1957864"/>
            <a:ext cx="586621" cy="22860"/>
          </a:xfrm>
          <a:prstGeom prst="roundRect">
            <a:avLst>
              <a:gd name="adj" fmla="val 769888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170712" y="1749385"/>
            <a:ext cx="439936" cy="439936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995" y="1785997"/>
            <a:ext cx="293251" cy="36659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68421" y="1816537"/>
            <a:ext cx="3897392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Joining First State Youth MOVE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7368421" y="2239328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Searching for connection after struggling silently. Finding a community that truly understands.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6587788" y="3464362"/>
            <a:ext cx="586621" cy="22860"/>
          </a:xfrm>
          <a:prstGeom prst="roundRect">
            <a:avLst>
              <a:gd name="adj" fmla="val 769888"/>
            </a:avLst>
          </a:prstGeom>
          <a:solidFill>
            <a:srgbClr val="CED9CE"/>
          </a:solidFill>
          <a:ln/>
        </p:spPr>
      </p:sp>
      <p:sp>
        <p:nvSpPr>
          <p:cNvPr id="11" name="Shape 7"/>
          <p:cNvSpPr/>
          <p:nvPr/>
        </p:nvSpPr>
        <p:spPr>
          <a:xfrm>
            <a:off x="6170712" y="3255883"/>
            <a:ext cx="439936" cy="439936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12" name="Text 8"/>
          <p:cNvSpPr/>
          <p:nvPr/>
        </p:nvSpPr>
        <p:spPr>
          <a:xfrm>
            <a:off x="6243995" y="3292495"/>
            <a:ext cx="2932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9"/>
          <p:cNvSpPr/>
          <p:nvPr/>
        </p:nvSpPr>
        <p:spPr>
          <a:xfrm>
            <a:off x="7368421" y="3323034"/>
            <a:ext cx="3074075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Peer Support Experience</a:t>
            </a:r>
            <a:endParaRPr lang="en-US" sz="1900" dirty="0"/>
          </a:p>
        </p:txBody>
      </p:sp>
      <p:sp>
        <p:nvSpPr>
          <p:cNvPr id="14" name="Text 10"/>
          <p:cNvSpPr/>
          <p:nvPr/>
        </p:nvSpPr>
        <p:spPr>
          <a:xfrm>
            <a:off x="7368421" y="3745825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Learning to both receive and offer help. Discovering strength in vulnerability and shared stories.</a:t>
            </a:r>
            <a:endParaRPr lang="en-US" sz="1500" dirty="0"/>
          </a:p>
        </p:txBody>
      </p:sp>
      <p:sp>
        <p:nvSpPr>
          <p:cNvPr id="15" name="Shape 11"/>
          <p:cNvSpPr/>
          <p:nvPr/>
        </p:nvSpPr>
        <p:spPr>
          <a:xfrm>
            <a:off x="6587788" y="4970859"/>
            <a:ext cx="586621" cy="22860"/>
          </a:xfrm>
          <a:prstGeom prst="roundRect">
            <a:avLst>
              <a:gd name="adj" fmla="val 769888"/>
            </a:avLst>
          </a:prstGeom>
          <a:solidFill>
            <a:srgbClr val="CED9CE"/>
          </a:solidFill>
          <a:ln/>
        </p:spPr>
      </p:sp>
      <p:sp>
        <p:nvSpPr>
          <p:cNvPr id="16" name="Shape 12"/>
          <p:cNvSpPr/>
          <p:nvPr/>
        </p:nvSpPr>
        <p:spPr>
          <a:xfrm>
            <a:off x="6170712" y="4762381"/>
            <a:ext cx="439936" cy="439936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995" y="4798993"/>
            <a:ext cx="293251" cy="366593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368421" y="4829532"/>
            <a:ext cx="3094673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Leadership Development</a:t>
            </a:r>
            <a:endParaRPr lang="en-US" sz="1900" dirty="0"/>
          </a:p>
        </p:txBody>
      </p:sp>
      <p:sp>
        <p:nvSpPr>
          <p:cNvPr id="19" name="Text 14"/>
          <p:cNvSpPr/>
          <p:nvPr/>
        </p:nvSpPr>
        <p:spPr>
          <a:xfrm>
            <a:off x="7368421" y="5252323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Building skills through training opportunities. Growing from participant to program leader.</a:t>
            </a:r>
            <a:endParaRPr lang="en-US" sz="1500" dirty="0"/>
          </a:p>
        </p:txBody>
      </p:sp>
      <p:sp>
        <p:nvSpPr>
          <p:cNvPr id="20" name="Shape 15"/>
          <p:cNvSpPr/>
          <p:nvPr/>
        </p:nvSpPr>
        <p:spPr>
          <a:xfrm>
            <a:off x="6587788" y="6477357"/>
            <a:ext cx="586621" cy="22860"/>
          </a:xfrm>
          <a:prstGeom prst="roundRect">
            <a:avLst>
              <a:gd name="adj" fmla="val 769888"/>
            </a:avLst>
          </a:prstGeom>
          <a:solidFill>
            <a:srgbClr val="CED9CE"/>
          </a:solidFill>
          <a:ln/>
        </p:spPr>
      </p:sp>
      <p:sp>
        <p:nvSpPr>
          <p:cNvPr id="21" name="Shape 16"/>
          <p:cNvSpPr/>
          <p:nvPr/>
        </p:nvSpPr>
        <p:spPr>
          <a:xfrm>
            <a:off x="6170712" y="6268879"/>
            <a:ext cx="439936" cy="439936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995" y="6305490"/>
            <a:ext cx="293251" cy="366593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368421" y="6336030"/>
            <a:ext cx="2803327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Becoming an Advocate</a:t>
            </a:r>
            <a:endParaRPr lang="en-US" sz="1900" dirty="0"/>
          </a:p>
        </p:txBody>
      </p:sp>
      <p:sp>
        <p:nvSpPr>
          <p:cNvPr id="24" name="Text 18"/>
          <p:cNvSpPr/>
          <p:nvPr/>
        </p:nvSpPr>
        <p:spPr>
          <a:xfrm>
            <a:off x="7368421" y="6758821"/>
            <a:ext cx="6577608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Speaking at community events and policy meetings. Creating change that helps others.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71130"/>
            <a:ext cx="73441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Community Partnerships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3353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believe in strategic collaborations to amplify our impact across Delaware. We partner with government agencies, healthcare providers, schools, and community organizations.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1449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We've worked with the State of Delaware (DSCYF &amp; DPBH), Alternative Solutions, Behavioral Health Consortium, Alpha Kappa Alpha Sorority, and more.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49544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Together, we create comprehensive support systems for youth. No single entity can address mental health alone.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9617"/>
            <a:ext cx="90112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Youth Leadership Development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12025"/>
            <a:ext cx="1630323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467" y="2366129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50927" y="21388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Participation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650927" y="2629257"/>
            <a:ext cx="463415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Initial involvement in programs and events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1339536"/>
            </a:avLst>
          </a:prstGeom>
          <a:solidFill>
            <a:srgbClr val="CED9CE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3332321"/>
            <a:ext cx="3260646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69" y="3786426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281249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Voice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281249" y="4049554"/>
            <a:ext cx="46272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Sharing personal experiences and opinions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1339536"/>
            </a:avLst>
          </a:prstGeom>
          <a:solidFill>
            <a:srgbClr val="CED9CE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4752618"/>
            <a:ext cx="4890968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90" y="5206722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11572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Collaboration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5911572" y="5469850"/>
            <a:ext cx="418373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Co-creating projects with peer support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5798106" y="6044327"/>
            <a:ext cx="7925157" cy="15240"/>
          </a:xfrm>
          <a:prstGeom prst="roundRect">
            <a:avLst>
              <a:gd name="adj" fmla="val 1339536"/>
            </a:avLst>
          </a:prstGeom>
          <a:solidFill>
            <a:srgbClr val="CED9CE"/>
          </a:solidFill>
          <a:ln/>
        </p:spPr>
      </p:sp>
      <p:sp>
        <p:nvSpPr>
          <p:cNvPr id="18" name="Shape 13"/>
          <p:cNvSpPr/>
          <p:nvPr/>
        </p:nvSpPr>
        <p:spPr>
          <a:xfrm>
            <a:off x="793790" y="6172914"/>
            <a:ext cx="6521410" cy="1306949"/>
          </a:xfrm>
          <a:prstGeom prst="roundRect">
            <a:avLst>
              <a:gd name="adj" fmla="val 15620"/>
            </a:avLst>
          </a:prstGeom>
          <a:solidFill>
            <a:srgbClr val="E8F3E8"/>
          </a:solidFill>
          <a:ln/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011" y="6627019"/>
            <a:ext cx="318968" cy="3986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42014" y="6399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Leadership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42014" y="6890147"/>
            <a:ext cx="43763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Guiding initiatives and mentoring others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3309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9609" y="533995"/>
            <a:ext cx="4854893" cy="606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Join Our Movement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03898" y="1422440"/>
            <a:ext cx="436721" cy="504706"/>
          </a:xfrm>
          <a:prstGeom prst="roundRect">
            <a:avLst>
              <a:gd name="adj" fmla="val 12563"/>
            </a:avLst>
          </a:prstGeom>
          <a:solidFill>
            <a:srgbClr val="E6E6E7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9" y="1432084"/>
            <a:ext cx="485418" cy="4854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79609" y="2111693"/>
            <a:ext cx="2427446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Become a Member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79609" y="2531507"/>
            <a:ext cx="2433161" cy="1242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Join our growing community of youth leaders. Your voice and experience matter.</a:t>
            </a:r>
            <a:endParaRPr lang="en-US" sz="15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419" y="1432084"/>
            <a:ext cx="485418" cy="48541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355419" y="2111693"/>
            <a:ext cx="2427446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Volunteer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3355419" y="2531507"/>
            <a:ext cx="2433161" cy="1242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Support our events and initiatives. Help create positive experiences for peers.</a:t>
            </a:r>
            <a:endParaRPr lang="en-US" sz="1500" dirty="0"/>
          </a:p>
        </p:txBody>
      </p:sp>
      <p:sp>
        <p:nvSpPr>
          <p:cNvPr id="11" name="Shape 6"/>
          <p:cNvSpPr/>
          <p:nvPr/>
        </p:nvSpPr>
        <p:spPr>
          <a:xfrm>
            <a:off x="6055519" y="1422440"/>
            <a:ext cx="436721" cy="504706"/>
          </a:xfrm>
          <a:prstGeom prst="roundRect">
            <a:avLst>
              <a:gd name="adj" fmla="val 12563"/>
            </a:avLst>
          </a:prstGeom>
          <a:solidFill>
            <a:srgbClr val="E6E6E7"/>
          </a:solidFill>
          <a:ln/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230" y="1432084"/>
            <a:ext cx="485418" cy="48541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031230" y="2111693"/>
            <a:ext cx="2427446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Advocate</a:t>
            </a:r>
            <a:endParaRPr lang="en-US" sz="1900" dirty="0"/>
          </a:p>
        </p:txBody>
      </p:sp>
      <p:sp>
        <p:nvSpPr>
          <p:cNvPr id="14" name="Text 8"/>
          <p:cNvSpPr/>
          <p:nvPr/>
        </p:nvSpPr>
        <p:spPr>
          <a:xfrm>
            <a:off x="6031230" y="2531507"/>
            <a:ext cx="2433161" cy="1242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Speak up for youth mental health. Share our message with decision-makers.</a:t>
            </a:r>
            <a:endParaRPr lang="en-US" sz="15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09" y="4162425"/>
            <a:ext cx="485418" cy="48541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79609" y="4842034"/>
            <a:ext cx="2427446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Partner With Us</a:t>
            </a:r>
            <a:endParaRPr lang="en-US" sz="1900" dirty="0"/>
          </a:p>
        </p:txBody>
      </p:sp>
      <p:sp>
        <p:nvSpPr>
          <p:cNvPr id="17" name="Text 10"/>
          <p:cNvSpPr/>
          <p:nvPr/>
        </p:nvSpPr>
        <p:spPr>
          <a:xfrm>
            <a:off x="679609" y="5261848"/>
            <a:ext cx="2433161" cy="1242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Organizations can collaborate on initiatives. Together we achieve greater impact.</a:t>
            </a:r>
            <a:endParaRPr lang="en-US" sz="150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19" y="4162425"/>
            <a:ext cx="485418" cy="485418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3355419" y="4842034"/>
            <a:ext cx="2427446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Donate</a:t>
            </a:r>
            <a:endParaRPr lang="en-US" sz="1900" dirty="0"/>
          </a:p>
        </p:txBody>
      </p:sp>
      <p:sp>
        <p:nvSpPr>
          <p:cNvPr id="20" name="Text 12"/>
          <p:cNvSpPr/>
          <p:nvPr/>
        </p:nvSpPr>
        <p:spPr>
          <a:xfrm>
            <a:off x="3355419" y="5261848"/>
            <a:ext cx="2433161" cy="1242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Support our mission with financial contributions. Every dollar helps expand our youth programs.</a:t>
            </a:r>
            <a:endParaRPr lang="en-US" sz="1500" dirty="0"/>
          </a:p>
        </p:txBody>
      </p:sp>
      <p:pic>
        <p:nvPicPr>
          <p:cNvPr id="21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230" y="4162425"/>
            <a:ext cx="485418" cy="485418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6031230" y="4842034"/>
            <a:ext cx="2427446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endParaRPr lang="en-US" sz="1900" dirty="0"/>
          </a:p>
        </p:txBody>
      </p:sp>
      <p:pic>
        <p:nvPicPr>
          <p:cNvPr id="23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1230" y="5363766"/>
            <a:ext cx="2433161" cy="24331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7449" y="783074"/>
            <a:ext cx="5507474" cy="688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Our Mission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7449" y="1801892"/>
            <a:ext cx="495657" cy="495657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019" y="1843147"/>
            <a:ext cx="330398" cy="4130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73372" y="1877616"/>
            <a:ext cx="2981920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Amplify Youth Voices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6973372" y="2353985"/>
            <a:ext cx="6885980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platforms where young people are truly seen and heard.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6257449" y="3146941"/>
            <a:ext cx="495657" cy="495657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019" y="3188196"/>
            <a:ext cx="330398" cy="41302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73372" y="3222665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Create Safe Spaces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6973372" y="3699034"/>
            <a:ext cx="688598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Foster environments where youth feel empowered and supported.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6257449" y="4844415"/>
            <a:ext cx="495657" cy="495657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019" y="4885670"/>
            <a:ext cx="330398" cy="41302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73372" y="4920139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Equip for Purpose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6973372" y="5396508"/>
            <a:ext cx="6885980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Provide resources for youth to lead lives of impact and meaning.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6257449" y="6189464"/>
            <a:ext cx="495657" cy="495657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019" y="6230719"/>
            <a:ext cx="330398" cy="41302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973372" y="6265188"/>
            <a:ext cx="284130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Invest in Leadership</a:t>
            </a:r>
            <a:endParaRPr lang="en-US" sz="2150" dirty="0"/>
          </a:p>
        </p:txBody>
      </p:sp>
      <p:sp>
        <p:nvSpPr>
          <p:cNvPr id="19" name="Text 12"/>
          <p:cNvSpPr/>
          <p:nvPr/>
        </p:nvSpPr>
        <p:spPr>
          <a:xfrm>
            <a:off x="6973372" y="6741557"/>
            <a:ext cx="688598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Value the lived experiences of young people as catalysts for change.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0763"/>
            <a:ext cx="98863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Our Holistic Approach to Wellness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0317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believe in addressing the whole person through comprehensive support systems.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12122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860" y="3163729"/>
            <a:ext cx="340162" cy="4252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0906" y="31990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It Takes a Village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689509"/>
            <a:ext cx="56426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engage the entire community ecosystem in supporting youth mental wellness and development.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57003" y="312122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074" y="3163729"/>
            <a:ext cx="340162" cy="4252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94119" y="3199090"/>
            <a:ext cx="31164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Parental Engagement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8194119" y="3689509"/>
            <a:ext cx="56426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Parents and caregivers are essential partners in creating sustainable positive outcomes for young people.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793790" y="523184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5274350"/>
            <a:ext cx="340162" cy="4252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530906" y="5309711"/>
            <a:ext cx="33589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Holistic Healing Events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530906" y="5800130"/>
            <a:ext cx="56426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Our community events address mental, emotional, physical, and social wellbeing through inclusive programming.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7457003" y="523184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074" y="5274350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194119" y="53097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Seats at the Table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8194119" y="5800130"/>
            <a:ext cx="56426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prioritize outreach to capture youth feedback, ensuring their voices and perspectives shape our work.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" y="610672"/>
            <a:ext cx="5552361" cy="693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b="1" i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My Mind Matters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7240" y="1748671"/>
            <a:ext cx="13075920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transformative program dedicated to reducing mental health stigma in historically disengaged communities through culturally responsive approaches.</a:t>
            </a:r>
            <a:endParaRPr lang="en-US" sz="1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7395" y="2709029"/>
            <a:ext cx="2157413" cy="1279684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891" y="3312200"/>
            <a:ext cx="312301" cy="39040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46859" y="2931081"/>
            <a:ext cx="2835235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Community Healing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5346859" y="3411379"/>
            <a:ext cx="4497110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Fostering collective wellness and resilience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5180290" y="4001214"/>
            <a:ext cx="8617387" cy="15240"/>
          </a:xfrm>
          <a:prstGeom prst="roundRect">
            <a:avLst>
              <a:gd name="adj" fmla="val 1311600"/>
            </a:avLst>
          </a:prstGeom>
          <a:solidFill>
            <a:srgbClr val="CED9CE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688" y="4044196"/>
            <a:ext cx="4314944" cy="1279684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891" y="4488775"/>
            <a:ext cx="312301" cy="39040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425684" y="4266248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Healing Circles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6425684" y="4746546"/>
            <a:ext cx="4817150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Creating safe spaces for authentic expression</a:t>
            </a:r>
            <a:endParaRPr lang="en-US" sz="1700" dirty="0"/>
          </a:p>
        </p:txBody>
      </p:sp>
      <p:sp>
        <p:nvSpPr>
          <p:cNvPr id="13" name="Shape 7"/>
          <p:cNvSpPr/>
          <p:nvPr/>
        </p:nvSpPr>
        <p:spPr>
          <a:xfrm>
            <a:off x="6259116" y="5336381"/>
            <a:ext cx="7538561" cy="15240"/>
          </a:xfrm>
          <a:prstGeom prst="roundRect">
            <a:avLst>
              <a:gd name="adj" fmla="val 1311600"/>
            </a:avLst>
          </a:prstGeom>
          <a:solidFill>
            <a:srgbClr val="CED9CE"/>
          </a:solidFill>
          <a:ln/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63" y="5379363"/>
            <a:ext cx="6472476" cy="1279684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891" y="5823942"/>
            <a:ext cx="312301" cy="390406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504390" y="5601414"/>
            <a:ext cx="3029307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Restorative Practices</a:t>
            </a:r>
            <a:endParaRPr lang="en-US" sz="2150" dirty="0"/>
          </a:p>
        </p:txBody>
      </p:sp>
      <p:sp>
        <p:nvSpPr>
          <p:cNvPr id="17" name="Text 9"/>
          <p:cNvSpPr/>
          <p:nvPr/>
        </p:nvSpPr>
        <p:spPr>
          <a:xfrm>
            <a:off x="7504390" y="6081713"/>
            <a:ext cx="5202079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Addressing historical trauma through connection</a:t>
            </a:r>
            <a:endParaRPr lang="en-US" sz="1700" dirty="0"/>
          </a:p>
        </p:txBody>
      </p:sp>
      <p:sp>
        <p:nvSpPr>
          <p:cNvPr id="18" name="Text 10"/>
          <p:cNvSpPr/>
          <p:nvPr/>
        </p:nvSpPr>
        <p:spPr>
          <a:xfrm>
            <a:off x="777240" y="6908840"/>
            <a:ext cx="13075920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Through culturally-affirming safe spaces and community-led healing circles, we combat generational trauma while empowering participants to reclaim their narrative and mental wellness journey.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8561"/>
            <a:ext cx="70781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Skate to Wellness Events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1917502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Fun Engagement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Skating creates a relaxed, appealing environment.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7838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505200"/>
            <a:ext cx="28946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Open Conversations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399561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Physical activity eases mental health discussions.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3927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Peer Connections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535650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Youth build supportive relationships naturally.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000155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68022" y="6226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Resource Access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2268022" y="671738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Connect with mental health services directly.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246" y="350520"/>
            <a:ext cx="4366498" cy="398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i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The Reason We Are Here… 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46246" y="940118"/>
            <a:ext cx="4606171" cy="398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i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FIRST STATE YOUTH MOVE</a:t>
            </a:r>
            <a:endParaRPr lang="en-US" sz="25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246" y="1529715"/>
            <a:ext cx="13737908" cy="91562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62268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Youth MOVE National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29071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National Leadership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355163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Guiding chapters across America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1339536"/>
            </a:avLst>
          </a:prstGeom>
          <a:solidFill>
            <a:srgbClr val="CED9CE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32821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Strategic Partnerships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36721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Connecting with key stakeholders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1339536"/>
            </a:avLst>
          </a:prstGeom>
          <a:solidFill>
            <a:srgbClr val="CED9CE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36936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Evidence-Based Practices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36936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Built on proven approaches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1339536"/>
            </a:avLst>
          </a:prstGeom>
          <a:solidFill>
            <a:srgbClr val="CED9CE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36746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Youth-Driven Foundation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36746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Youth voices lead the way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2119"/>
            <a:ext cx="71167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Delaware's First Chapter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878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Statewide Reach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6901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First State Youth MOVE serves young people across all of Delaware. We create connections in every county.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224701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Our programs bridge urban and rural communities. No young person stands alone.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2987873"/>
            <a:ext cx="29570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Youth-Led Structure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356901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Young leaders drive our priorities and programs. They identify what matters most.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486179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Adult allies provide support when needed. The youth voice remains central to all decisions.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2987873"/>
            <a:ext cx="29453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Mental Health Focus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2067" y="356901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prioritize mental wellness education and support. Prevention comes before crisis.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486179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Our approach reduces stigma through peer connections. Open conversations create healing spaces.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9112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Why Youth Leadership Matters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Fresh Perspectives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Young people bring innovative solutions to old problems.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362" y="3665458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Authentic Voices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351967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Peers relate best to those with shared experiences.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713" y="3665458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314117"/>
            <a:ext cx="34430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System Transformation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5804535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Youth involvement improves service effectiveness.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713" y="532780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97418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Future Impact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Today's youth leaders become tomorrow's community champions.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362" y="5327809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2025-05-13T15:00:21Z</dcterms:created>
  <dcterms:modified xsi:type="dcterms:W3CDTF">2025-05-13T15:00:21Z</dcterms:modified>
</cp:coreProperties>
</file>