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7" r:id="rId3"/>
    <p:sldId id="418" r:id="rId4"/>
    <p:sldId id="283" r:id="rId5"/>
    <p:sldId id="261" r:id="rId6"/>
    <p:sldId id="366" r:id="rId7"/>
    <p:sldId id="400" r:id="rId8"/>
    <p:sldId id="419" r:id="rId9"/>
    <p:sldId id="405" r:id="rId10"/>
    <p:sldId id="415" r:id="rId11"/>
    <p:sldId id="402" r:id="rId12"/>
    <p:sldId id="399" r:id="rId13"/>
    <p:sldId id="4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427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50363-689E-420E-871D-0C8C4C32F5D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514D-E780-4C0A-A89A-F615845E1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c5189577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c5189577f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>
          <a:extLst>
            <a:ext uri="{FF2B5EF4-FFF2-40B4-BE49-F238E27FC236}">
              <a16:creationId xmlns:a16="http://schemas.microsoft.com/office/drawing/2014/main" id="{99829C96-6758-AB5F-F15C-5E61FA8D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c4fdf511ee_0_183:notes">
            <a:extLst>
              <a:ext uri="{FF2B5EF4-FFF2-40B4-BE49-F238E27FC236}">
                <a16:creationId xmlns:a16="http://schemas.microsoft.com/office/drawing/2014/main" id="{C81FA2CA-5EE0-B2FD-332E-F69CC07F81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7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rgbClr val="222222"/>
              </a:solidFill>
            </a:endParaRPr>
          </a:p>
        </p:txBody>
      </p:sp>
      <p:sp>
        <p:nvSpPr>
          <p:cNvPr id="335" name="Google Shape;335;g2c4fdf511ee_0_183:notes">
            <a:extLst>
              <a:ext uri="{FF2B5EF4-FFF2-40B4-BE49-F238E27FC236}">
                <a16:creationId xmlns:a16="http://schemas.microsoft.com/office/drawing/2014/main" id="{332B7B73-2541-967A-7FC6-15BC6934EF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762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18B8E8C6-798D-8473-F588-D8C1EA9FC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160051da4_0_0:notes">
            <a:extLst>
              <a:ext uri="{FF2B5EF4-FFF2-40B4-BE49-F238E27FC236}">
                <a16:creationId xmlns:a16="http://schemas.microsoft.com/office/drawing/2014/main" id="{CB955122-AB87-A781-5D7E-D466F4C25C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0225" y="677863"/>
            <a:ext cx="6016625" cy="3384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f160051da4_0_0:notes">
            <a:extLst>
              <a:ext uri="{FF2B5EF4-FFF2-40B4-BE49-F238E27FC236}">
                <a16:creationId xmlns:a16="http://schemas.microsoft.com/office/drawing/2014/main" id="{F494BB67-DF04-8ADC-62A5-819E15A56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43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33B6F1A6-7361-8C4A-8EC9-F4E35EA0A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279c0c0b5_0_0:notes">
            <a:extLst>
              <a:ext uri="{FF2B5EF4-FFF2-40B4-BE49-F238E27FC236}">
                <a16:creationId xmlns:a16="http://schemas.microsoft.com/office/drawing/2014/main" id="{98214852-A78B-5149-E657-5CD249B69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77863"/>
            <a:ext cx="6016625" cy="3384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f279c0c0b5_0_0:notes">
            <a:extLst>
              <a:ext uri="{FF2B5EF4-FFF2-40B4-BE49-F238E27FC236}">
                <a16:creationId xmlns:a16="http://schemas.microsoft.com/office/drawing/2014/main" id="{CE016169-C792-ADBA-ED5A-4B3575352F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000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8540-E95E-862D-4DC8-05425D7C2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8D464-A80B-EE3C-20BB-D7B03A3F7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60BA4-FB4D-ECF9-DD69-F658E1C4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1141-F7EE-38A2-7945-1EFF10DB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29FE-3968-C95B-718E-7AB60010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D464-3FC4-2FD5-29F0-29AAB797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CA1F7-94FB-C2B5-F956-BAA70FF89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6FB2F-51DA-0877-6FFA-964ECD6E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5027-03EB-E62E-4EED-7BAC59FB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E9F85-AC4E-1AE6-5318-CB92C38B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766C70-7C90-D384-DF36-DA13A1C6A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57FCE-0BD8-8CED-C75C-60DD1A2C1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0405-5F27-5B0A-98D1-6DF6B5E1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F9C2C-38CD-43CE-F211-6E8DB974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AA144-927D-C77A-758D-EE4E2507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5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52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5520-5261-E89B-FE0B-D8A30C70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77CF9-B392-F9BB-40F9-D820BBB1A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9AFA7-A27C-F614-E4F4-10BA13F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D2F78-3D31-588F-FA63-54CB8AC0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C5CA-62CB-CF9C-F690-27BA6D5E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80E7-B801-7984-6925-6E04008F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0163C-688C-5626-7FF9-048A27DEA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166CB-D414-4898-B3A8-CF8BC6B3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EAD0-705A-A27F-9E40-74855DDB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4AA7F-2847-CDB4-C3D8-849F674D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BD4A-F512-90BF-F5CB-43CFC95F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55FE-6117-02CE-81BB-32B496FA8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C5D2E-01A2-DD95-9D91-4BC94131E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45195-D867-1AB6-132A-AF2DBC3E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40858-D781-1630-02D5-F845AADC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3A48C-4C52-E4BA-CC62-275509F3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0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9E7F-3FE9-6818-F0AA-C8C1C2D2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5601-49E6-0454-6103-E8AA46985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DAC4D-BA47-921E-BB95-B1F904D9A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76364-99AE-9D1E-92E6-08A7B995C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888B2-9968-AD8C-DA9D-1981914E0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E9C5B-9CFB-D9FB-08BC-EDD6DC18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BA152-EC69-8E70-DF08-36B8CE8F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E07ADC-853A-F5EF-313B-2FD97502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2AA3-6AE7-0CF6-FBB4-143F3E54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4DADA-A042-E885-08C7-170B7EC4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69750-0E4B-0248-E994-C99E73D5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5614B-226F-5FB2-D468-D213C206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6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B0C5B-1C9B-6146-5352-8554C6A7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19D15-12AD-B5D6-E09B-EFE3F397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597C-B558-03F3-86AD-CC04D496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6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721A-E65C-FD61-901B-DD1E1691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0ACCF-ED83-372B-DFFA-AC09FF4B1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94F9E-1C3E-8556-7369-72DADC5CF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B317-065A-CAE8-D4C6-0CFC847A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9A259-65DC-685B-8FD8-1F2D79F6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E48C2-BF79-2E67-EEBF-5F8633CB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3C0C-A82C-83B3-BB5C-B91290AF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2D622-C990-EBF9-979A-E75505F76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A49CD-C14D-1DA1-5DEB-CE9E98A37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3E68E-CAF6-9339-AEEA-0190BC0E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F30BE-A88C-9360-4E34-EAF431F6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01D4F-0888-AA9D-C50B-CC141A6F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5FBE8-6727-72C4-7235-5EBD6EF32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F11E5-0D14-CD20-4D11-8BB569EED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BC4F4-9831-3C80-62AF-1228719E2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C79A0-53A4-4AA9-BDCD-9BBE1561C36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D6F20-9316-3FBC-5B68-1F9847B63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34D78-3A63-145E-65B0-C73A9D838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AA4931-CB48-4874-B838-27A0565A5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eenforthegreatergood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mailto:greenforthegreatergoodde@gmail.com" TargetMode="External"/><Relationship Id="rId4" Type="http://schemas.openxmlformats.org/officeDocument/2006/relationships/hyperlink" Target="https://www.instagram.com/greenforthegreatergoo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1A8218D-3112-CDC6-F74B-2E6A08EA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67" y="0"/>
            <a:ext cx="6481932" cy="83944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4389265-8DE0-1968-9165-EE23F8A9891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5654465"/>
            <a:ext cx="12191999" cy="1203535"/>
          </a:xfrm>
          <a:prstGeom prst="rect">
            <a:avLst/>
          </a:prstGeom>
          <a:solidFill>
            <a:srgbClr val="3C701A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Health, Environment, Aging and Disability Committee</a:t>
            </a:r>
          </a:p>
          <a:p>
            <a:pPr algn="l"/>
            <a:r>
              <a:rPr lang="en-US" sz="3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May, 21, 2025</a:t>
            </a:r>
          </a:p>
        </p:txBody>
      </p:sp>
    </p:spTree>
    <p:extLst>
      <p:ext uri="{BB962C8B-B14F-4D97-AF65-F5344CB8AC3E}">
        <p14:creationId xmlns:p14="http://schemas.microsoft.com/office/powerpoint/2010/main" val="3120201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CC8FE-7CAC-5CCA-DAEC-0B1EC0F9D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44945E-749E-66D9-BB03-9143D6E2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th in the community gardens with view of surrounding trees, homes and buildings">
            <a:extLst>
              <a:ext uri="{FF2B5EF4-FFF2-40B4-BE49-F238E27FC236}">
                <a16:creationId xmlns:a16="http://schemas.microsoft.com/office/drawing/2014/main" id="{DDA0B73B-F878-1D3F-82CD-D6103B1EE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076CD9-224C-DD70-32C6-8D55B10B4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37;p50">
            <a:extLst>
              <a:ext uri="{FF2B5EF4-FFF2-40B4-BE49-F238E27FC236}">
                <a16:creationId xmlns:a16="http://schemas.microsoft.com/office/drawing/2014/main" id="{2A39A0D4-E311-3EB1-0269-8F582FF6E7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9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Gardens Benefit Residents</a:t>
            </a:r>
            <a:endParaRPr lang="en-US" b="1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7" name="Google Shape;338;p50">
            <a:extLst>
              <a:ext uri="{FF2B5EF4-FFF2-40B4-BE49-F238E27FC236}">
                <a16:creationId xmlns:a16="http://schemas.microsoft.com/office/drawing/2014/main" id="{3E89FE7F-2849-1E22-6332-5A167A034C05}"/>
              </a:ext>
            </a:extLst>
          </p:cNvPr>
          <p:cNvSpPr txBox="1">
            <a:spLocks/>
          </p:cNvSpPr>
          <p:nvPr/>
        </p:nvSpPr>
        <p:spPr>
          <a:xfrm>
            <a:off x="236170" y="1458590"/>
            <a:ext cx="11713564" cy="53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  <a:buNone/>
            </a:pPr>
            <a:endParaRPr lang="en-US" sz="10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Resident-Led &amp; Community-Run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1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Managed by neighbors, not institutions—built on trust, care, and shared responsibility.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Builds Community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1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Brings people together across experiences, cultures and generations; fosters civic engagement; encourages knowledge sharing and mutual aid; increases safety and sense of belonging.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Citywide Access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1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Community gardens are extensions of neighborhoods. Every neighborhood deserves access to land for growing food and building connection.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Fresh Local Vegetables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1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Residents grow their own food, participate in mutual aid and community resource building. 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Being in Nature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1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In dense urban areas, gardens provide vital green space to foster community wellbeing.</a:t>
            </a:r>
            <a:endParaRPr lang="en-US"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96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5C218-E3B7-8967-7356-3483DA83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7;p35">
            <a:extLst>
              <a:ext uri="{FF2B5EF4-FFF2-40B4-BE49-F238E27FC236}">
                <a16:creationId xmlns:a16="http://schemas.microsoft.com/office/drawing/2014/main" id="{DC70B2D4-CA78-7FE4-62CF-ED6BC9473D7D}"/>
              </a:ext>
            </a:extLst>
          </p:cNvPr>
          <p:cNvSpPr txBox="1"/>
          <p:nvPr/>
        </p:nvSpPr>
        <p:spPr>
          <a:xfrm>
            <a:off x="0" y="157553"/>
            <a:ext cx="12192000" cy="763286"/>
          </a:xfrm>
          <a:prstGeom prst="rect">
            <a:avLst/>
          </a:prstGeom>
          <a:solidFill>
            <a:srgbClr val="427A1C">
              <a:alpha val="62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4016"/>
              </a:lnSpc>
            </a:pPr>
            <a:r>
              <a:rPr lang="en" sz="4000" b="1" dirty="0">
                <a:solidFill>
                  <a:schemeClr val="bg1"/>
                </a:solidFill>
                <a:latin typeface="Franklin Gothic"/>
                <a:ea typeface="Impact"/>
                <a:cs typeface="Impact"/>
                <a:sym typeface="Impact"/>
              </a:rPr>
              <a:t>What’s Next?</a:t>
            </a:r>
            <a:endParaRPr sz="4000" b="1" dirty="0">
              <a:solidFill>
                <a:schemeClr val="bg1"/>
              </a:solidFill>
              <a:latin typeface="Franklin Gothic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3218FE1D-6714-52F3-DAB7-77B4C90F98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4957" y="6027003"/>
            <a:ext cx="12321914" cy="861774"/>
          </a:xfrm>
          <a:prstGeom prst="rect">
            <a:avLst/>
          </a:prstGeom>
          <a:solidFill>
            <a:srgbClr val="3C701A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 park will open late this summer! We hope to continue to have a gardener- and resident-driven gardening program at the site.</a:t>
            </a:r>
          </a:p>
        </p:txBody>
      </p:sp>
    </p:spTree>
    <p:extLst>
      <p:ext uri="{BB962C8B-B14F-4D97-AF65-F5344CB8AC3E}">
        <p14:creationId xmlns:p14="http://schemas.microsoft.com/office/powerpoint/2010/main" val="87635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>
          <a:extLst>
            <a:ext uri="{FF2B5EF4-FFF2-40B4-BE49-F238E27FC236}">
              <a16:creationId xmlns:a16="http://schemas.microsoft.com/office/drawing/2014/main" id="{87AF3DB1-A393-2DA7-F04E-6B043130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>
            <a:extLst>
              <a:ext uri="{FF2B5EF4-FFF2-40B4-BE49-F238E27FC236}">
                <a16:creationId xmlns:a16="http://schemas.microsoft.com/office/drawing/2014/main" id="{2D2EF1E9-B06C-CC37-EB63-3D13EC86A6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4341" y="777602"/>
            <a:ext cx="8724274" cy="318261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52396" indent="0">
              <a:lnSpc>
                <a:spcPct val="100000"/>
              </a:lnSpc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a Community Gardening Champion!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Uplift the work of community gardeners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and share your knowledge about how community gardens strengthen communities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 community gardening across the city and in your districts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Advocate for new community gardens in </a:t>
            </a:r>
            <a:r>
              <a:rPr lang="en-US" sz="2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neighborhood 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spaces where it makes sense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the Rodney Reservoir community garden by advocating for resident-led models to the City of Wilmington</a:t>
            </a:r>
          </a:p>
          <a:p>
            <a:pPr>
              <a:lnSpc>
                <a:spcPct val="100000"/>
              </a:lnSpc>
            </a:pPr>
            <a:endParaRPr lang="en-US" sz="2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5847" lvl="1" indent="0">
              <a:lnSpc>
                <a:spcPct val="100000"/>
              </a:lnSpc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" name="Google Shape;247;p35">
            <a:extLst>
              <a:ext uri="{FF2B5EF4-FFF2-40B4-BE49-F238E27FC236}">
                <a16:creationId xmlns:a16="http://schemas.microsoft.com/office/drawing/2014/main" id="{267AF98E-955C-8A81-ECB4-FFBE46D9EE14}"/>
              </a:ext>
            </a:extLst>
          </p:cNvPr>
          <p:cNvSpPr txBox="1"/>
          <p:nvPr/>
        </p:nvSpPr>
        <p:spPr>
          <a:xfrm>
            <a:off x="0" y="49779"/>
            <a:ext cx="12192000" cy="763286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4016"/>
              </a:lnSpc>
            </a:pPr>
            <a:r>
              <a:rPr lang="en-US" sz="4000" b="1" dirty="0">
                <a:solidFill>
                  <a:schemeClr val="bg1"/>
                </a:solidFill>
                <a:latin typeface="Franklin Gothic"/>
                <a:ea typeface="Impact"/>
                <a:cs typeface="Impact"/>
                <a:sym typeface="Impact"/>
              </a:rPr>
              <a:t>How you can help</a:t>
            </a:r>
            <a:endParaRPr lang="en-US" sz="4000" b="1" dirty="0">
              <a:solidFill>
                <a:schemeClr val="bg1"/>
              </a:solidFill>
              <a:latin typeface="Franklin Gothic"/>
            </a:endParaRPr>
          </a:p>
        </p:txBody>
      </p:sp>
      <p:pic>
        <p:nvPicPr>
          <p:cNvPr id="5" name="Picture 4" descr="A person and person standing in a field&#10;&#10;AI-generated content may be incorrect.">
            <a:extLst>
              <a:ext uri="{FF2B5EF4-FFF2-40B4-BE49-F238E27FC236}">
                <a16:creationId xmlns:a16="http://schemas.microsoft.com/office/drawing/2014/main" id="{09AA3814-E69D-3A56-0B1C-AF0AE058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-1839"/>
          <a:stretch/>
        </p:blipFill>
        <p:spPr>
          <a:xfrm rot="5400000">
            <a:off x="8104053" y="2802692"/>
            <a:ext cx="5073844" cy="3042908"/>
          </a:xfrm>
          <a:prstGeom prst="rect">
            <a:avLst/>
          </a:prstGeom>
        </p:spPr>
      </p:pic>
      <p:pic>
        <p:nvPicPr>
          <p:cNvPr id="8" name="Picture 7" descr="A group of people standing together outside&#10;&#10;AI-generated content may be incorrect.">
            <a:extLst>
              <a:ext uri="{FF2B5EF4-FFF2-40B4-BE49-F238E27FC236}">
                <a16:creationId xmlns:a16="http://schemas.microsoft.com/office/drawing/2014/main" id="{8A509A3D-A005-2958-2810-3879157A4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/>
          <a:stretch/>
        </p:blipFill>
        <p:spPr>
          <a:xfrm>
            <a:off x="110024" y="3930992"/>
            <a:ext cx="6185940" cy="2865016"/>
          </a:xfrm>
          <a:prstGeom prst="rect">
            <a:avLst/>
          </a:prstGeom>
        </p:spPr>
      </p:pic>
      <p:pic>
        <p:nvPicPr>
          <p:cNvPr id="10" name="Picture 9" descr="A group of people planting a small plant&#10;&#10;AI-generated content may be incorrect.">
            <a:extLst>
              <a:ext uri="{FF2B5EF4-FFF2-40B4-BE49-F238E27FC236}">
                <a16:creationId xmlns:a16="http://schemas.microsoft.com/office/drawing/2014/main" id="{FB928F85-8354-DABB-D1BC-C29E5B436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21243" r="31394" b="10222"/>
          <a:stretch/>
        </p:blipFill>
        <p:spPr>
          <a:xfrm>
            <a:off x="6456870" y="3924750"/>
            <a:ext cx="2421292" cy="288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1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arden with plants and trees&#10;&#10;AI-generated content may be incorrect.">
            <a:extLst>
              <a:ext uri="{FF2B5EF4-FFF2-40B4-BE49-F238E27FC236}">
                <a16:creationId xmlns:a16="http://schemas.microsoft.com/office/drawing/2014/main" id="{890458CB-EE81-C184-4E77-DB66646E2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09" y="1479975"/>
            <a:ext cx="5485729" cy="4130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39F493-6F14-F9BE-4CFC-D6C30DD89BDF}"/>
              </a:ext>
            </a:extLst>
          </p:cNvPr>
          <p:cNvSpPr txBox="1"/>
          <p:nvPr/>
        </p:nvSpPr>
        <p:spPr>
          <a:xfrm>
            <a:off x="54339" y="953059"/>
            <a:ext cx="6450770" cy="357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Us: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2500" u="sng" dirty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500" u="sng" dirty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@GreenfortheGreaterGood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 u="sng" dirty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greenforthegreatergood.org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 u="sng" dirty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greenforthegreatergoodde@gmail.com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•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Saturday meetings at 10 AM at the Church of The Holy City.</a:t>
            </a: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endParaRPr lang="en-US" sz="2500" dirty="0"/>
          </a:p>
        </p:txBody>
      </p:sp>
      <p:pic>
        <p:nvPicPr>
          <p:cNvPr id="11" name="Picture 10" descr="A green circle with black lines and a green square with black lines&#10;&#10;AI-generated content may be incorrect.">
            <a:extLst>
              <a:ext uri="{FF2B5EF4-FFF2-40B4-BE49-F238E27FC236}">
                <a16:creationId xmlns:a16="http://schemas.microsoft.com/office/drawing/2014/main" id="{9178A5D5-2BA5-FC87-AE9D-A87B20978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34" y="4393579"/>
            <a:ext cx="2099872" cy="2099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8E0AA0-AC74-0A24-2E6B-DDE1346B8D4D}"/>
              </a:ext>
            </a:extLst>
          </p:cNvPr>
          <p:cNvSpPr txBox="1"/>
          <p:nvPr/>
        </p:nvSpPr>
        <p:spPr>
          <a:xfrm>
            <a:off x="201162" y="4845691"/>
            <a:ext cx="3852472" cy="95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 up for garden updates with the QR code:</a:t>
            </a:r>
            <a:endParaRPr lang="en-US" sz="2500" dirty="0"/>
          </a:p>
        </p:txBody>
      </p:sp>
      <p:pic>
        <p:nvPicPr>
          <p:cNvPr id="1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867D045-0D62-373A-2D5D-B87394998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58" y="169405"/>
            <a:ext cx="6860501" cy="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3A0F7-860E-BE55-5F9D-117455FF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18" y="2354355"/>
            <a:ext cx="5007490" cy="30586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a community group of gardeners, residents and other stakeholders in the area that surrounds the Rodney Reservoir. 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goal is to keep the site </a:t>
            </a:r>
            <a:r>
              <a:rPr lang="en-US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public, safe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a future where all residents can enjoy its use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E9F5B30-4E3F-877F-4A95-414A51BCD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9" y="1006161"/>
            <a:ext cx="5156616" cy="667813"/>
          </a:xfrm>
          <a:prstGeom prst="rect">
            <a:avLst/>
          </a:prstGeom>
        </p:spPr>
      </p:pic>
      <p:pic>
        <p:nvPicPr>
          <p:cNvPr id="9" name="Picture 8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484CC274-77EB-43A1-3955-A3E67AA8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16" y="1006161"/>
            <a:ext cx="6564400" cy="49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B8B6-EEC9-C8F3-C347-97F0E55E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7;p50">
            <a:extLst>
              <a:ext uri="{FF2B5EF4-FFF2-40B4-BE49-F238E27FC236}">
                <a16:creationId xmlns:a16="http://schemas.microsoft.com/office/drawing/2014/main" id="{3BEE21EA-7893-3213-863C-D4E4EFAB7A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9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 is Community Gardening?</a:t>
            </a:r>
            <a:endParaRPr lang="en-US" b="1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7" name="Google Shape;338;p50">
            <a:extLst>
              <a:ext uri="{FF2B5EF4-FFF2-40B4-BE49-F238E27FC236}">
                <a16:creationId xmlns:a16="http://schemas.microsoft.com/office/drawing/2014/main" id="{AF647351-F059-B123-97A7-0F46B97E1E98}"/>
              </a:ext>
            </a:extLst>
          </p:cNvPr>
          <p:cNvSpPr txBox="1">
            <a:spLocks/>
          </p:cNvSpPr>
          <p:nvPr/>
        </p:nvSpPr>
        <p:spPr>
          <a:xfrm>
            <a:off x="236170" y="1183800"/>
            <a:ext cx="11713564" cy="53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  <a:buFont typeface="Arial" panose="020B0604020202020204" pitchFamily="34" charset="0"/>
              <a:buNone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Community gardens are local, resident-driven green spaces: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  <a:buFont typeface="Arial" panose="020B0604020202020204" pitchFamily="34" charset="0"/>
              <a:buNone/>
            </a:pPr>
            <a:endParaRPr lang="en-US" sz="25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Individual plots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People grow food to eat and give away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Build relationships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Expand access to food</a:t>
            </a:r>
          </a:p>
          <a:p>
            <a:pPr>
              <a:lnSpc>
                <a:spcPct val="107000"/>
              </a:lnSpc>
              <a:spcBef>
                <a:spcPts val="0"/>
              </a:spcBef>
              <a:buClr>
                <a:srgbClr val="222222"/>
              </a:buClr>
              <a:buSzPts val="2500"/>
            </a:pPr>
            <a:r>
              <a:rPr lang="en-US" sz="2500" b="1" dirty="0">
                <a:latin typeface="Calibri"/>
                <a:ea typeface="Calibri"/>
                <a:cs typeface="Calibri"/>
                <a:sym typeface="Calibri"/>
              </a:rPr>
              <a:t>Resident-led</a:t>
            </a:r>
          </a:p>
        </p:txBody>
      </p:sp>
      <p:pic>
        <p:nvPicPr>
          <p:cNvPr id="12" name="Picture 11" descr="A garden with plants and a fence&#10;&#10;AI-generated content may be incorrect.">
            <a:extLst>
              <a:ext uri="{FF2B5EF4-FFF2-40B4-BE49-F238E27FC236}">
                <a16:creationId xmlns:a16="http://schemas.microsoft.com/office/drawing/2014/main" id="{3682F285-94D0-C7CE-204F-074F6BA0C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25" y="2053652"/>
            <a:ext cx="6380776" cy="48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9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lkboard with text on it&#10;&#10;AI-generated content may be incorrect.">
            <a:extLst>
              <a:ext uri="{FF2B5EF4-FFF2-40B4-BE49-F238E27FC236}">
                <a16:creationId xmlns:a16="http://schemas.microsoft.com/office/drawing/2014/main" id="{D1AE64FC-A09E-AB70-17C7-03B52AF93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3460"/>
          <a:stretch/>
        </p:blipFill>
        <p:spPr>
          <a:xfrm>
            <a:off x="3440841" y="390164"/>
            <a:ext cx="5769102" cy="3038836"/>
          </a:xfrm>
          <a:prstGeom prst="rect">
            <a:avLst/>
          </a:prstGeom>
        </p:spPr>
      </p:pic>
      <p:pic>
        <p:nvPicPr>
          <p:cNvPr id="349" name="Google Shape;34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599" y="342632"/>
            <a:ext cx="3024162" cy="320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6951" y="3777954"/>
            <a:ext cx="3954787" cy="274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2"/>
          <p:cNvPicPr preferRelativeResize="0"/>
          <p:nvPr/>
        </p:nvPicPr>
        <p:blipFill>
          <a:blip r:embed="rId6">
            <a:alphaModFix/>
          </a:blip>
          <a:srcRect l="4835" r="6001" b="15253"/>
          <a:stretch/>
        </p:blipFill>
        <p:spPr>
          <a:xfrm>
            <a:off x="9412023" y="299060"/>
            <a:ext cx="2499716" cy="329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599" y="3706525"/>
            <a:ext cx="3757794" cy="290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1034" y="3706525"/>
            <a:ext cx="3409932" cy="290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CB7C49-B229-EF21-9F6E-06C853D9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" y="-4391"/>
            <a:ext cx="6864142" cy="753899"/>
          </a:xfrm>
          <a:solidFill>
            <a:srgbClr val="3C701A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Demi Cond"/>
              </a:rPr>
              <a:t>Outdoor Education</a:t>
            </a:r>
            <a:endParaRPr lang="en-US" dirty="0">
              <a:solidFill>
                <a:schemeClr val="bg1"/>
              </a:solidFill>
              <a:latin typeface="Franklin Gothic Demi Cond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86283-37B9-3F06-2E99-38946E4B04F3}"/>
              </a:ext>
            </a:extLst>
          </p:cNvPr>
          <p:cNvSpPr txBox="1"/>
          <p:nvPr/>
        </p:nvSpPr>
        <p:spPr>
          <a:xfrm>
            <a:off x="139339" y="749508"/>
            <a:ext cx="6681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fall of 2022, Green for the Greater Good launched a partnership with Healthy Foods for Healthy Kids and Lewis Dual Language Elementary at the West Side Grows Community Garden.</a:t>
            </a:r>
          </a:p>
        </p:txBody>
      </p:sp>
      <p:pic>
        <p:nvPicPr>
          <p:cNvPr id="9" name="Picture 8" descr="A group of children holding vegetables in the community garden.">
            <a:extLst>
              <a:ext uri="{FF2B5EF4-FFF2-40B4-BE49-F238E27FC236}">
                <a16:creationId xmlns:a16="http://schemas.microsoft.com/office/drawing/2014/main" id="{7F5795D7-D8D3-FE0F-0B86-8B7EFF48B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4" y="2226038"/>
            <a:ext cx="6251143" cy="4688357"/>
          </a:xfrm>
          <a:prstGeom prst="rect">
            <a:avLst/>
          </a:prstGeom>
        </p:spPr>
      </p:pic>
      <p:pic>
        <p:nvPicPr>
          <p:cNvPr id="10" name="Picture 9" descr="A picture of kids harvesting vegetables in the community garden.">
            <a:extLst>
              <a:ext uri="{FF2B5EF4-FFF2-40B4-BE49-F238E27FC236}">
                <a16:creationId xmlns:a16="http://schemas.microsoft.com/office/drawing/2014/main" id="{0F07DF4D-3E62-51AD-B831-F292BABD1F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33" y="0"/>
            <a:ext cx="5324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07D39-47D3-EDDB-D203-524EAA6E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901065-3749-2CE3-4712-88BD40922A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8241" y="70688"/>
            <a:ext cx="8526531" cy="487148"/>
          </a:xfrm>
          <a:prstGeom prst="rect">
            <a:avLst/>
          </a:prstGeom>
        </p:spPr>
        <p:txBody>
          <a:bodyPr vert="horz" wrap="square" lIns="0" tIns="6822" rIns="0" bIns="0" rtlCol="0" anchor="ctr">
            <a:spAutoFit/>
          </a:bodyPr>
          <a:lstStyle/>
          <a:p>
            <a:pPr marL="6497">
              <a:lnSpc>
                <a:spcPct val="100000"/>
              </a:lnSpc>
              <a:spcBef>
                <a:spcPts val="54"/>
              </a:spcBef>
            </a:pPr>
            <a:r>
              <a:rPr sz="3121" spc="113" dirty="0"/>
              <a:t>Rodney</a:t>
            </a:r>
            <a:r>
              <a:rPr sz="3121" spc="322" dirty="0"/>
              <a:t> </a:t>
            </a:r>
            <a:r>
              <a:rPr sz="3121" spc="123" dirty="0"/>
              <a:t>Reservoir</a:t>
            </a:r>
            <a:r>
              <a:rPr sz="3121" spc="325" dirty="0"/>
              <a:t> </a:t>
            </a:r>
            <a:r>
              <a:rPr sz="3121" spc="136" dirty="0"/>
              <a:t>Community</a:t>
            </a:r>
            <a:r>
              <a:rPr sz="3121" spc="325" dirty="0"/>
              <a:t> </a:t>
            </a:r>
            <a:r>
              <a:rPr sz="3121" spc="146" dirty="0"/>
              <a:t>Garden</a:t>
            </a:r>
            <a:endParaRPr sz="3121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A71F1FFC-5D43-B86E-CD29-87268768C57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738" y="2571939"/>
            <a:ext cx="4269035" cy="1684512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EC50A0F9-081F-F57F-11CD-9D50571A46C2}"/>
              </a:ext>
            </a:extLst>
          </p:cNvPr>
          <p:cNvGrpSpPr/>
          <p:nvPr/>
        </p:nvGrpSpPr>
        <p:grpSpPr>
          <a:xfrm>
            <a:off x="9399462" y="134910"/>
            <a:ext cx="1767941" cy="4121622"/>
            <a:chOff x="16509094" y="0"/>
            <a:chExt cx="3455670" cy="805624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CAAAF08-E181-735A-A728-AFC454CC793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09094" y="2612515"/>
              <a:ext cx="3455392" cy="5443571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CB5138B4-7693-1052-FAA3-23FF5F6410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60065" y="0"/>
              <a:ext cx="2753454" cy="2569632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AB253F1E-3E98-5E4F-33C1-48196AB0497D}"/>
              </a:ext>
            </a:extLst>
          </p:cNvPr>
          <p:cNvSpPr txBox="1"/>
          <p:nvPr/>
        </p:nvSpPr>
        <p:spPr>
          <a:xfrm>
            <a:off x="1018241" y="434366"/>
            <a:ext cx="5852853" cy="2078345"/>
          </a:xfrm>
          <a:prstGeom prst="rect">
            <a:avLst/>
          </a:prstGeom>
        </p:spPr>
        <p:txBody>
          <a:bodyPr vert="horz" wrap="square" lIns="0" tIns="34436" rIns="0" bIns="0" rtlCol="0">
            <a:spAutoFit/>
          </a:bodyPr>
          <a:lstStyle/>
          <a:p>
            <a:pPr marL="6497">
              <a:spcBef>
                <a:spcPts val="271"/>
              </a:spcBef>
            </a:pP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1305" b="1" i="1" spc="-1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Built</a:t>
            </a:r>
            <a:r>
              <a:rPr sz="1305" b="1" i="1" spc="-8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sz="1305" b="1" i="1" spc="-8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Urban</a:t>
            </a:r>
            <a:r>
              <a:rPr sz="1305" b="1" i="1" spc="-13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Agriculture</a:t>
            </a:r>
            <a:r>
              <a:rPr sz="1305" b="1" i="1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sz="1305" b="1" i="1" spc="-8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dirty="0">
                <a:solidFill>
                  <a:srgbClr val="231F20"/>
                </a:solidFill>
                <a:latin typeface="Century Gothic"/>
                <a:cs typeface="Century Gothic"/>
              </a:rPr>
              <a:t>Community</a:t>
            </a:r>
            <a:r>
              <a:rPr sz="1305" b="1" i="1" spc="-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305" b="1" i="1" spc="-13" dirty="0">
                <a:solidFill>
                  <a:srgbClr val="231F20"/>
                </a:solidFill>
                <a:latin typeface="Century Gothic"/>
                <a:cs typeface="Century Gothic"/>
              </a:rPr>
              <a:t>Hub</a:t>
            </a:r>
            <a:endParaRPr sz="1305" dirty="0">
              <a:latin typeface="Century Gothic"/>
              <a:cs typeface="Century Gothic"/>
            </a:endParaRPr>
          </a:p>
          <a:p>
            <a:pPr marL="6497" marR="2599">
              <a:lnSpc>
                <a:spcPct val="100899"/>
              </a:lnSpc>
              <a:spcBef>
                <a:spcPts val="192"/>
              </a:spcBef>
            </a:pP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City of Wilmington’s largest community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garden, with 60 plots and over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13" dirty="0">
                <a:solidFill>
                  <a:srgbClr val="010202"/>
                </a:solidFill>
                <a:latin typeface="Century Gothic"/>
                <a:cs typeface="Century Gothic"/>
              </a:rPr>
              <a:t>100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active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gardeners.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Initiated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by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residents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seeking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to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transform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underutilized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land,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garden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was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managed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by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volunteers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with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oversight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by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Cornerstone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10" dirty="0">
                <a:solidFill>
                  <a:srgbClr val="010202"/>
                </a:solidFill>
                <a:latin typeface="Century Gothic"/>
                <a:cs typeface="Century Gothic"/>
              </a:rPr>
              <a:t>West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CDC.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It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helped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incubate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several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projects,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including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Cool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Spring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Farmers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Market</a:t>
            </a:r>
            <a:r>
              <a:rPr lang="en-US" sz="1177" dirty="0">
                <a:solidFill>
                  <a:srgbClr val="010202"/>
                </a:solidFill>
                <a:latin typeface="Century Gothic"/>
                <a:cs typeface="Century Gothic"/>
              </a:rPr>
              <a:t>,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Bright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Spot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Farm and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comprehensive</a:t>
            </a:r>
            <a:r>
              <a:rPr sz="1177" spc="-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community </a:t>
            </a:r>
            <a:r>
              <a:rPr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development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initiative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West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Side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Grows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Together.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More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recently,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Green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for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Greater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10" dirty="0">
                <a:solidFill>
                  <a:srgbClr val="010202"/>
                </a:solidFill>
                <a:latin typeface="Century Gothic"/>
                <a:cs typeface="Century Gothic"/>
              </a:rPr>
              <a:t>Good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launched</a:t>
            </a:r>
            <a:r>
              <a:rPr sz="1177" spc="-1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a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partnership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with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Lewis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Dual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Language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Elementary</a:t>
            </a:r>
            <a:r>
              <a:rPr sz="1177" spc="-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and</a:t>
            </a:r>
            <a:r>
              <a:rPr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 Healthy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Food</a:t>
            </a:r>
            <a:r>
              <a:rPr lang="en-US" sz="1177" dirty="0">
                <a:solidFill>
                  <a:srgbClr val="010202"/>
                </a:solidFill>
                <a:latin typeface="Century Gothic"/>
                <a:cs typeface="Century Gothic"/>
              </a:rPr>
              <a:t>s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for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Healthy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Kids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to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host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their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school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gardening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program.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There</a:t>
            </a:r>
            <a:r>
              <a:rPr sz="1177" spc="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have</a:t>
            </a:r>
            <a:r>
              <a:rPr sz="1177" spc="1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10" dirty="0">
                <a:solidFill>
                  <a:srgbClr val="010202"/>
                </a:solidFill>
                <a:latin typeface="Century Gothic"/>
                <a:cs typeface="Century Gothic"/>
              </a:rPr>
              <a:t>been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a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number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of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vegetable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sharing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and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outreach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efforts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lang="en-US"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over the years,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including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Free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Farm</a:t>
            </a:r>
            <a:r>
              <a:rPr sz="1177" spc="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Stand, </a:t>
            </a:r>
            <a:r>
              <a:rPr sz="1177" dirty="0">
                <a:solidFill>
                  <a:srgbClr val="010202"/>
                </a:solidFill>
                <a:latin typeface="Century Gothic"/>
                <a:cs typeface="Century Gothic"/>
              </a:rPr>
              <a:t>launched</a:t>
            </a:r>
            <a:r>
              <a:rPr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lang="en-US" sz="1177" spc="3" dirty="0">
                <a:solidFill>
                  <a:srgbClr val="010202"/>
                </a:solidFill>
                <a:latin typeface="Century Gothic"/>
                <a:cs typeface="Century Gothic"/>
              </a:rPr>
              <a:t>in 2023</a:t>
            </a:r>
            <a:r>
              <a:rPr lang="en-US" sz="1177" spc="-5" dirty="0">
                <a:solidFill>
                  <a:srgbClr val="010202"/>
                </a:solidFill>
                <a:latin typeface="Century Gothic"/>
                <a:cs typeface="Century Gothic"/>
              </a:rPr>
              <a:t> by Green for the Greater Good.</a:t>
            </a:r>
            <a:endParaRPr sz="1177" dirty="0">
              <a:latin typeface="Century Gothic"/>
              <a:cs typeface="Century Gothic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E0F7A371-5851-1567-8E91-13FD6FCEAEA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34038" y="2571941"/>
            <a:ext cx="1519001" cy="1684508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AEAD9A6C-C9B6-335E-D44A-C68CC27B306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6491" y="4620477"/>
            <a:ext cx="2683553" cy="1975225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C1CFC91B-4319-50E6-FEBA-76E80B4A91B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6074" y="4611548"/>
            <a:ext cx="3257035" cy="1975053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9E936E84-6AE0-A579-281C-85BC9890302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86140" y="4611985"/>
            <a:ext cx="3881121" cy="1974617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4AFBF83D-66D9-C58E-5B34-0A0288D62110}"/>
              </a:ext>
            </a:extLst>
          </p:cNvPr>
          <p:cNvSpPr txBox="1"/>
          <p:nvPr/>
        </p:nvSpPr>
        <p:spPr>
          <a:xfrm>
            <a:off x="1481503" y="4316766"/>
            <a:ext cx="3328940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Resident-driven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Initiative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to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Build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the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Garden</a:t>
            </a:r>
            <a:r>
              <a:rPr sz="921" b="1" spc="2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with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Partners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8A71387-CC4A-F9DA-684E-93D43028189E}"/>
              </a:ext>
            </a:extLst>
          </p:cNvPr>
          <p:cNvSpPr txBox="1"/>
          <p:nvPr/>
        </p:nvSpPr>
        <p:spPr>
          <a:xfrm>
            <a:off x="5751865" y="4279715"/>
            <a:ext cx="1613303" cy="285020"/>
          </a:xfrm>
          <a:prstGeom prst="rect">
            <a:avLst/>
          </a:prstGeom>
        </p:spPr>
        <p:txBody>
          <a:bodyPr vert="horz" wrap="square" lIns="0" tIns="5848" rIns="0" bIns="0" rtlCol="0">
            <a:spAutoFit/>
          </a:bodyPr>
          <a:lstStyle/>
          <a:p>
            <a:pPr marL="93237" marR="2599" indent="-87064">
              <a:lnSpc>
                <a:spcPct val="101800"/>
              </a:lnSpc>
              <a:spcBef>
                <a:spcPts val="46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School</a:t>
            </a:r>
            <a:r>
              <a:rPr sz="921" b="1" spc="31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Gardening</a:t>
            </a:r>
            <a:r>
              <a:rPr sz="921" b="1" spc="31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Program: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Lewis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Elementary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&amp;</a:t>
            </a:r>
            <a:r>
              <a:rPr sz="921" b="1" spc="2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10" dirty="0">
                <a:solidFill>
                  <a:srgbClr val="010202"/>
                </a:solidFill>
                <a:latin typeface="Century Gothic"/>
                <a:cs typeface="Century Gothic"/>
              </a:rPr>
              <a:t>HFHK</a:t>
            </a:r>
            <a:endParaRPr sz="921">
              <a:latin typeface="Century Gothic"/>
              <a:cs typeface="Century Gothic"/>
            </a:endParaRPr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2E85B088-45C2-16D2-A55F-1C0F2080E87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54052" y="2571941"/>
            <a:ext cx="2408559" cy="168451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6F9218E4-D53A-66D2-F806-8EC9D888E3B8}"/>
              </a:ext>
            </a:extLst>
          </p:cNvPr>
          <p:cNvSpPr txBox="1"/>
          <p:nvPr/>
        </p:nvSpPr>
        <p:spPr>
          <a:xfrm>
            <a:off x="9373458" y="4307442"/>
            <a:ext cx="1819920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First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Urban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Apiary</a:t>
            </a:r>
            <a:r>
              <a:rPr sz="921" b="1" spc="1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in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Wilmington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0AFCAE7-6137-BAF5-0D40-A8858EE2ADF3}"/>
              </a:ext>
            </a:extLst>
          </p:cNvPr>
          <p:cNvSpPr txBox="1"/>
          <p:nvPr/>
        </p:nvSpPr>
        <p:spPr>
          <a:xfrm>
            <a:off x="6928249" y="2331739"/>
            <a:ext cx="2401762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Bright</a:t>
            </a:r>
            <a:r>
              <a:rPr sz="921" b="1" spc="3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Spot</a:t>
            </a:r>
            <a:r>
              <a:rPr sz="921" b="1" spc="3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Ventures/</a:t>
            </a:r>
            <a:r>
              <a:rPr sz="921" b="1" spc="41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Cool</a:t>
            </a:r>
            <a:r>
              <a:rPr sz="921" b="1" spc="3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Springs</a:t>
            </a:r>
            <a:r>
              <a:rPr sz="921" b="1" spc="3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Market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DBE40886-3EC4-D009-D3F0-01114341A88B}"/>
              </a:ext>
            </a:extLst>
          </p:cNvPr>
          <p:cNvSpPr txBox="1"/>
          <p:nvPr/>
        </p:nvSpPr>
        <p:spPr>
          <a:xfrm>
            <a:off x="5021709" y="6616294"/>
            <a:ext cx="906061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Annual</a:t>
            </a:r>
            <a:r>
              <a:rPr sz="921" b="1" spc="26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Dirt</a:t>
            </a:r>
            <a:r>
              <a:rPr sz="921" b="1" spc="26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13" dirty="0">
                <a:solidFill>
                  <a:srgbClr val="010202"/>
                </a:solidFill>
                <a:latin typeface="Century Gothic"/>
                <a:cs typeface="Century Gothic"/>
              </a:rPr>
              <a:t>Day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363F4D5-D81E-E167-9F77-0C17FB0D6D84}"/>
              </a:ext>
            </a:extLst>
          </p:cNvPr>
          <p:cNvSpPr txBox="1"/>
          <p:nvPr/>
        </p:nvSpPr>
        <p:spPr>
          <a:xfrm>
            <a:off x="1595650" y="6624786"/>
            <a:ext cx="1465812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60,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10’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x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10’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Garden</a:t>
            </a:r>
            <a:r>
              <a:rPr sz="921" b="1" spc="15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10" dirty="0">
                <a:solidFill>
                  <a:srgbClr val="010202"/>
                </a:solidFill>
                <a:latin typeface="Century Gothic"/>
                <a:cs typeface="Century Gothic"/>
              </a:rPr>
              <a:t>Beds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A5356F7-0571-09AE-ADCD-682A79044781}"/>
              </a:ext>
            </a:extLst>
          </p:cNvPr>
          <p:cNvSpPr txBox="1"/>
          <p:nvPr/>
        </p:nvSpPr>
        <p:spPr>
          <a:xfrm>
            <a:off x="8013309" y="4307442"/>
            <a:ext cx="1258545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Native</a:t>
            </a:r>
            <a:r>
              <a:rPr sz="921" b="1" spc="31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Pollinator</a:t>
            </a:r>
            <a:r>
              <a:rPr sz="921" b="1" spc="31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10" dirty="0">
                <a:solidFill>
                  <a:srgbClr val="010202"/>
                </a:solidFill>
                <a:latin typeface="Century Gothic"/>
                <a:cs typeface="Century Gothic"/>
              </a:rPr>
              <a:t>Beds</a:t>
            </a:r>
            <a:endParaRPr sz="921">
              <a:latin typeface="Century Gothic"/>
              <a:cs typeface="Century Gothic"/>
            </a:endParaRPr>
          </a:p>
        </p:txBody>
      </p:sp>
      <p:pic>
        <p:nvPicPr>
          <p:cNvPr id="20" name="object 20">
            <a:extLst>
              <a:ext uri="{FF2B5EF4-FFF2-40B4-BE49-F238E27FC236}">
                <a16:creationId xmlns:a16="http://schemas.microsoft.com/office/drawing/2014/main" id="{5D2F35D1-658B-56FC-46FC-FA2FC1AFC24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25472" y="581324"/>
            <a:ext cx="2348998" cy="1786675"/>
          </a:xfrm>
          <a:prstGeom prst="rect">
            <a:avLst/>
          </a:prstGeom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id="{6006197B-24AF-78C9-826D-0DFF2C7B5FF3}"/>
              </a:ext>
            </a:extLst>
          </p:cNvPr>
          <p:cNvSpPr txBox="1"/>
          <p:nvPr/>
        </p:nvSpPr>
        <p:spPr>
          <a:xfrm>
            <a:off x="8825140" y="6616294"/>
            <a:ext cx="939198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Free</a:t>
            </a:r>
            <a:r>
              <a:rPr sz="921" b="1" spc="18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Farm</a:t>
            </a:r>
            <a:r>
              <a:rPr sz="921" b="1" spc="20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Stand</a:t>
            </a:r>
            <a:endParaRPr sz="921">
              <a:latin typeface="Century Gothic"/>
              <a:cs typeface="Century Gothic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AA3988A-95ED-9BB7-B5E1-FC702066C4E4}"/>
              </a:ext>
            </a:extLst>
          </p:cNvPr>
          <p:cNvSpPr txBox="1"/>
          <p:nvPr/>
        </p:nvSpPr>
        <p:spPr>
          <a:xfrm>
            <a:off x="9518571" y="1279366"/>
            <a:ext cx="1530136" cy="150235"/>
          </a:xfrm>
          <a:prstGeom prst="rect">
            <a:avLst/>
          </a:prstGeom>
        </p:spPr>
        <p:txBody>
          <a:bodyPr vert="horz" wrap="square" lIns="0" tIns="8447" rIns="0" bIns="0" rtlCol="0">
            <a:spAutoFit/>
          </a:bodyPr>
          <a:lstStyle/>
          <a:p>
            <a:pPr marL="6497">
              <a:spcBef>
                <a:spcPts val="67"/>
              </a:spcBef>
            </a:pPr>
            <a:r>
              <a:rPr sz="921" b="1" dirty="0">
                <a:solidFill>
                  <a:srgbClr val="010202"/>
                </a:solidFill>
                <a:latin typeface="Century Gothic"/>
                <a:cs typeface="Century Gothic"/>
              </a:rPr>
              <a:t>Community</a:t>
            </a:r>
            <a:r>
              <a:rPr sz="921" b="1" spc="33" dirty="0">
                <a:solidFill>
                  <a:srgbClr val="010202"/>
                </a:solidFill>
                <a:latin typeface="Century Gothic"/>
                <a:cs typeface="Century Gothic"/>
              </a:rPr>
              <a:t> </a:t>
            </a:r>
            <a:r>
              <a:rPr sz="921" b="1" spc="-5" dirty="0">
                <a:solidFill>
                  <a:srgbClr val="010202"/>
                </a:solidFill>
                <a:latin typeface="Century Gothic"/>
                <a:cs typeface="Century Gothic"/>
              </a:rPr>
              <a:t>Development!</a:t>
            </a:r>
            <a:endParaRPr sz="921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32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>
          <a:extLst>
            <a:ext uri="{FF2B5EF4-FFF2-40B4-BE49-F238E27FC236}">
              <a16:creationId xmlns:a16="http://schemas.microsoft.com/office/drawing/2014/main" id="{7167D47A-EBEE-0C53-E9E2-A504B463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>
            <a:extLst>
              <a:ext uri="{FF2B5EF4-FFF2-40B4-BE49-F238E27FC236}">
                <a16:creationId xmlns:a16="http://schemas.microsoft.com/office/drawing/2014/main" id="{0D033962-80E1-A023-59A0-B4A5FBC965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6580800" cy="116623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3800" b="1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2023 Rodney Reservoir Community Design Events</a:t>
            </a:r>
            <a:endParaRPr sz="3800" b="1"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38" name="Google Shape;338;p50">
            <a:extLst>
              <a:ext uri="{FF2B5EF4-FFF2-40B4-BE49-F238E27FC236}">
                <a16:creationId xmlns:a16="http://schemas.microsoft.com/office/drawing/2014/main" id="{3F48BC9B-4D87-381C-D8D0-5E528E8D35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8606" y="1166230"/>
            <a:ext cx="6143400" cy="53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None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Over 80 community members came together and created a high-level vision for </a:t>
            </a:r>
            <a:r>
              <a:rPr lang="en-US" sz="25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 nature- and community-focused park </a:t>
            </a: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at the Rodney Reservoir that:</a:t>
            </a:r>
            <a:endParaRPr sz="2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2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Calibri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centers the public good</a:t>
            </a:r>
            <a:endParaRPr sz="2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supports resiliency</a:t>
            </a:r>
            <a:endParaRPr sz="2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builds on the urban agriculture initiatives already activating the site</a:t>
            </a: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promotes environmental justice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meets goals of the City’s 2028 Comprehensive Plan and </a:t>
            </a:r>
            <a:endParaRPr sz="2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aligns with Resilient Wilmington Report. 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01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500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50" descr="Photo of residents working with design concepts for future Rodney Reservoir Park at the Rodney Reservoir Community Design Charrette in June 2023.">
            <a:extLst>
              <a:ext uri="{FF2B5EF4-FFF2-40B4-BE49-F238E27FC236}">
                <a16:creationId xmlns:a16="http://schemas.microsoft.com/office/drawing/2014/main" id="{8AD13467-4954-CB05-CA85-E5AAF79E46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0682" y="-22487"/>
            <a:ext cx="5611316" cy="6917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481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30C1CEE2-9DD4-2430-3568-E1C2D4407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>
            <a:extLst>
              <a:ext uri="{FF2B5EF4-FFF2-40B4-BE49-F238E27FC236}">
                <a16:creationId xmlns:a16="http://schemas.microsoft.com/office/drawing/2014/main" id="{A46A137C-FD68-30FC-9DA3-09BCAA848F26}"/>
              </a:ext>
            </a:extLst>
          </p:cNvPr>
          <p:cNvSpPr txBox="1"/>
          <p:nvPr/>
        </p:nvSpPr>
        <p:spPr>
          <a:xfrm>
            <a:off x="254000" y="3345533"/>
            <a:ext cx="4829600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9958"/>
              </a:lnSpc>
            </a:pPr>
            <a:endParaRPr sz="1600" dirty="0">
              <a:solidFill>
                <a:srgbClr val="4C703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609585" indent="-406390" algn="just">
              <a:lnSpc>
                <a:spcPct val="139958"/>
              </a:lnSpc>
              <a:buClr>
                <a:srgbClr val="000000"/>
              </a:buClr>
              <a:buSzPts val="2400"/>
            </a:pPr>
            <a:endParaRPr sz="1600" dirty="0">
              <a:solidFill>
                <a:srgbClr val="4C703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D9CD48DD-AAEC-55D8-D7CE-E4AAD0C0CBD4}"/>
              </a:ext>
            </a:extLst>
          </p:cNvPr>
          <p:cNvSpPr txBox="1"/>
          <p:nvPr/>
        </p:nvSpPr>
        <p:spPr>
          <a:xfrm>
            <a:off x="5083600" y="1401920"/>
            <a:ext cx="6614558" cy="2693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/>
            <a:r>
              <a:rPr lang="en-US" sz="2500" b="0" i="0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than 125 participants, including neighbors, gardeners, and a wide range of organizational partners and leaders, took part in the activities: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in-person design workshops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 trip to Baltimore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report out session</a:t>
            </a:r>
          </a:p>
          <a:p>
            <a:pPr marL="0" lvl="1"/>
            <a:endParaRPr lang="en-US" sz="2500" dirty="0">
              <a:solidFill>
                <a:srgbClr val="4C703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5" name="Google Shape;317;p48">
            <a:extLst>
              <a:ext uri="{FF2B5EF4-FFF2-40B4-BE49-F238E27FC236}">
                <a16:creationId xmlns:a16="http://schemas.microsoft.com/office/drawing/2014/main" id="{94C25976-4B65-9A54-4210-C77ABEA2A073}"/>
              </a:ext>
            </a:extLst>
          </p:cNvPr>
          <p:cNvSpPr txBox="1">
            <a:spLocks/>
          </p:cNvSpPr>
          <p:nvPr/>
        </p:nvSpPr>
        <p:spPr>
          <a:xfrm>
            <a:off x="0" y="217494"/>
            <a:ext cx="12192000" cy="1064504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 dirty="0">
                <a:solidFill>
                  <a:schemeClr val="bg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2024 Community Garden Design Events</a:t>
            </a:r>
          </a:p>
        </p:txBody>
      </p:sp>
      <p:pic>
        <p:nvPicPr>
          <p:cNvPr id="4" name="Picture 3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F434C1B7-29B4-88CB-8780-222707E8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b="8197"/>
          <a:stretch/>
        </p:blipFill>
        <p:spPr>
          <a:xfrm>
            <a:off x="373921" y="1606545"/>
            <a:ext cx="3857625" cy="4856813"/>
          </a:xfrm>
          <a:prstGeom prst="rect">
            <a:avLst/>
          </a:prstGeom>
        </p:spPr>
      </p:pic>
      <p:pic>
        <p:nvPicPr>
          <p:cNvPr id="9" name="Picture 8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0BB10638-5CB3-A823-FB08-D68318739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"/>
          <a:stretch/>
        </p:blipFill>
        <p:spPr>
          <a:xfrm>
            <a:off x="5816184" y="3919469"/>
            <a:ext cx="4556990" cy="27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lide in a park&#10;&#10;AI-generated content may be incorrect.">
            <a:extLst>
              <a:ext uri="{FF2B5EF4-FFF2-40B4-BE49-F238E27FC236}">
                <a16:creationId xmlns:a16="http://schemas.microsoft.com/office/drawing/2014/main" id="{C097A70D-690D-2349-096E-B694B23D1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7655E-8E61-F4E9-C5D3-3C53793B4CB4}"/>
              </a:ext>
            </a:extLst>
          </p:cNvPr>
          <p:cNvSpPr txBox="1"/>
          <p:nvPr/>
        </p:nvSpPr>
        <p:spPr>
          <a:xfrm>
            <a:off x="0" y="6027003"/>
            <a:ext cx="12192000" cy="461665"/>
          </a:xfrm>
          <a:prstGeom prst="rect">
            <a:avLst/>
          </a:prstGeom>
          <a:solidFill>
            <a:srgbClr val="427A1C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gardens can transform spaces and strengthen communities.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38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673</Words>
  <Application>Microsoft Office PowerPoint</Application>
  <PresentationFormat>Widescreen</PresentationFormat>
  <Paragraphs>69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Aharoni</vt:lpstr>
      <vt:lpstr>Aptos</vt:lpstr>
      <vt:lpstr>Aptos Display</vt:lpstr>
      <vt:lpstr>Arial</vt:lpstr>
      <vt:lpstr>Calibri</vt:lpstr>
      <vt:lpstr>Century Gothic</vt:lpstr>
      <vt:lpstr>Franklin Gothic</vt:lpstr>
      <vt:lpstr>Franklin Gothic Demi Cond</vt:lpstr>
      <vt:lpstr>Libre Franklin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Outdoor Education</vt:lpstr>
      <vt:lpstr>Rodney Reservoir Community Garden</vt:lpstr>
      <vt:lpstr>2023 Rodney Reservoir Community Design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Jamila Davey</dc:creator>
  <cp:lastModifiedBy>Jamila Davey</cp:lastModifiedBy>
  <cp:revision>12</cp:revision>
  <dcterms:created xsi:type="dcterms:W3CDTF">2025-05-13T13:02:55Z</dcterms:created>
  <dcterms:modified xsi:type="dcterms:W3CDTF">2025-05-13T20:08:00Z</dcterms:modified>
</cp:coreProperties>
</file>