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382" r:id="rId5"/>
    <p:sldId id="372" r:id="rId6"/>
    <p:sldId id="384" r:id="rId7"/>
    <p:sldId id="38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00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BB78804-F583-D62A-CD56-C3C9042DD25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FY 2024 Budget Hearings - Department of Real Estate &amp; Housing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16728-4826-97D7-3E06-257C4D08629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FA5848-4350-4C8C-841A-A2639A912AD6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0E874-82A0-FE53-9550-E6815B72A3B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B88830-783D-6900-0F7B-F2D61DB645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C9B554-CE9A-4EFC-8C58-8C0B48350D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69263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FY 2024 Budget Hearings - Department of Real Estate &amp; Housing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D78027-D353-483E-95A2-FCBA33FBCBEA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4F976-DB2A-4B38-ABF1-FB6B30916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264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1AD5A8-C909-C5BC-EDA8-4C6BD30CC7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CCAFCD-3108-B415-C800-28B9E55E21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54E761-A5CD-FDEF-517B-7EC9BBBB4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C42AE1-DA3A-AF4B-3D04-E92824DC3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3B90EC-A7B2-393F-E4A9-23D0F8EF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495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0C32A5-E1BA-B730-8DAC-76962E8D7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C94E3E-1B98-66CE-E445-42752556B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ACD205-A515-631D-354D-6BA0A2BD6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E8F5D6-BD1D-4EDF-801C-F89CCE586E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2B8A5-99D5-2343-DB44-0EAC4CC07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91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1BAF24-231A-8F02-2BDB-2CD52A832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4C53B0-83D8-44FA-0C3F-BCC09DDCB9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00F5FD-4D2D-6D6E-C32C-755ED6FC8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2755FE-BC3A-010B-4F30-403196DCB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4873F-CC60-5DE8-B801-4D9FB4F10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548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7550C-D594-4A02-9700-272D711F82F5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2FC10-7FA6-42BC-9A9E-94AE6167F2C9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6D4A602-0934-4A84-AAB9-5983821657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3200" y="142996"/>
            <a:ext cx="1548518" cy="1615580"/>
          </a:xfrm>
          <a:prstGeom prst="rect">
            <a:avLst/>
          </a:prstGeom>
        </p:spPr>
      </p:pic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701D285E-E395-41FC-A5AC-B0F64C8308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80282" y="1960098"/>
            <a:ext cx="10875398" cy="4577226"/>
          </a:xfrm>
        </p:spPr>
        <p:txBody>
          <a:bodyPr anchor="t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5B4F7209-2422-49F8-A8A2-19BFCF96F0C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280282" y="1188720"/>
            <a:ext cx="4843108" cy="473825"/>
          </a:xfrm>
        </p:spPr>
        <p:txBody>
          <a:bodyPr>
            <a:normAutofit/>
          </a:bodyPr>
          <a:lstStyle>
            <a:lvl1pPr marL="0" indent="0">
              <a:buNone/>
              <a:defRPr b="1">
                <a:solidFill>
                  <a:schemeClr val="tx1"/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en-US"/>
              <a:t>Question 1.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CAD475-D25C-487B-9FBF-A2C215E71A46}"/>
              </a:ext>
            </a:extLst>
          </p:cNvPr>
          <p:cNvSpPr txBox="1"/>
          <p:nvPr userDrawn="1"/>
        </p:nvSpPr>
        <p:spPr>
          <a:xfrm>
            <a:off x="188910" y="142996"/>
            <a:ext cx="85343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effectLst/>
              </a:rPr>
              <a:t>Finance and Economic Development Committee</a:t>
            </a:r>
          </a:p>
          <a:p>
            <a:r>
              <a:rPr lang="en-US" b="1" dirty="0">
                <a:effectLst/>
              </a:rPr>
              <a:t>April 16, 2025</a:t>
            </a:r>
          </a:p>
        </p:txBody>
      </p:sp>
      <p:pic>
        <p:nvPicPr>
          <p:cNvPr id="2" name="Picture 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B652BBE7-F4FF-36B6-DFED-956C63FEEF7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6082" y="136525"/>
            <a:ext cx="1179195" cy="117919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01053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75F92F-42AD-869B-71C2-1B27C116C2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AB8F68-BE0B-C4DE-DF08-6C856B245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5C41D-A2F6-5FA7-A461-43C1951F3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F496B-0596-2B4A-F6A1-5A588FDE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AB55DB-A191-EA49-309A-7FDCBC294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09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13509C-C878-B2AF-AF9C-2615905B3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122C4-084C-B25D-F402-A6D824BC8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0B7623-9CDD-AD26-66BF-270311E08B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349CD-50B0-0CDB-7559-7644543D6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E0DEE4-E28D-C017-21D5-B0596FD6D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687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7829EF-C940-913B-0419-3B72F4B8C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1E668-1C21-02EC-3D38-95C7518D6C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332BC8-6002-D2F9-363C-D504A05D0E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206E67-FC54-037F-3E6C-C95DC988A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D61099-70CC-C6ED-163E-B8C20900AB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7291FB-2AA0-2B0C-8DDE-1009F38F9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603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3651A-8A19-F32C-DC34-F1B298960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E63F11-8437-CB44-931A-8BEA059CC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455E54-E496-3BD3-A128-DED8FEC879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21A46-0889-5427-1313-8C64BA26EE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4C402C-FCFF-0066-058C-A3D738B16A2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BCE3316-29FC-EF4F-CEF4-2220AD3DA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F4829D-A303-3BBA-7307-CD0E0B2CF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257B143-E39C-8F07-5725-A92B17785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928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DA83E9-01CC-1391-A4E2-33DA13138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58B44E-2C89-6603-05B3-223790E6C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626D98-8C2E-2E35-CDB0-F882383AC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164CBD-AA61-5103-B4CF-FFB6256E4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081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DC619-44BF-73AF-611E-A6C25F5BF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58DB03-98AE-E002-37E1-0E136B081C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9594F9-CB67-B850-0FB0-8BCCE2EBF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6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ED1B3-15E4-AAAD-96FA-E44B45927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E753B6-E677-41F3-3E9A-629438464A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ADC61B-394C-DAC7-5F6A-FCD5B1D3DF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A942D13-09BD-0BA3-0241-CF55A0420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A872C7-CFB7-E474-E3E0-019AB6BE2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09A7B-6F1A-D9D1-E2F2-FD2EAEA18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656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1E264-AFB4-128D-0BC6-FCECB2763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1CFDCD-A72C-4EAD-9167-A01AC1C605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34B53C-3825-4F09-625F-271CDBD98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0B316A-C5BB-0A55-180B-85F3F1625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2/9/2023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30F608-5212-89EA-1201-92F0AA921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798B62-E7D8-0F82-2F5C-655DD01D4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32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DBA9A8-2371-D07C-0953-649EFEBA48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F4A5E-E71D-E91F-350A-9B081919F5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A6B4F5-3C34-BE76-C0A7-8C53E58028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2/9/2023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C6788-0655-379E-8B9E-55F213FD71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C0600C-5C9D-D459-A6FF-E58A8D5847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D85F0-C7B9-4E2B-A6E2-651C8B36BE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82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ity with a river running through it&#10;&#10;AI-generated content may be incorrect.">
            <a:extLst>
              <a:ext uri="{FF2B5EF4-FFF2-40B4-BE49-F238E27FC236}">
                <a16:creationId xmlns:a16="http://schemas.microsoft.com/office/drawing/2014/main" id="{D8711CBD-3D99-11E0-6CE6-5FD8910042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206" y="-518001"/>
            <a:ext cx="12322206" cy="821275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878D54B3-D87F-5CF0-D71C-0BB0DDED11CF}"/>
              </a:ext>
            </a:extLst>
          </p:cNvPr>
          <p:cNvSpPr txBox="1">
            <a:spLocks/>
          </p:cNvSpPr>
          <p:nvPr/>
        </p:nvSpPr>
        <p:spPr>
          <a:xfrm>
            <a:off x="-130206" y="3911612"/>
            <a:ext cx="12322206" cy="168675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sz="5500" b="1" dirty="0">
              <a:solidFill>
                <a:srgbClr val="0033CC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sz="5500" b="1" dirty="0">
              <a:solidFill>
                <a:srgbClr val="0033CC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sz="5500" b="1" dirty="0">
              <a:solidFill>
                <a:srgbClr val="0033CC"/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US" sz="5000" b="1" dirty="0">
                <a:latin typeface="+mn-lt"/>
                <a:cs typeface="Times New Roman" panose="02020603050405020304" pitchFamily="18" charset="0"/>
              </a:rPr>
              <a:t>           FY 2025 Budget Amendment No. 3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r>
              <a:rPr lang="en-US" b="1" dirty="0">
                <a:solidFill>
                  <a:srgbClr val="0033CC"/>
                </a:solidFill>
                <a:latin typeface="+mn-lt"/>
                <a:cs typeface="Times New Roman" panose="02020603050405020304" pitchFamily="18" charset="0"/>
              </a:rPr>
              <a:t>             Emergency Medical Services (EMS)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Clr>
                <a:srgbClr val="4472C4"/>
              </a:buClr>
              <a:buSzPct val="100000"/>
              <a:buFont typeface="Calibri" panose="020F0502020204030204" pitchFamily="34" charset="0"/>
              <a:buNone/>
              <a:defRPr/>
            </a:pPr>
            <a:endParaRPr lang="en-US" sz="1000" b="1" dirty="0"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" name="Picture 1" descr="A picture containing calendar&#10;&#10;Description automatically generated">
            <a:extLst>
              <a:ext uri="{FF2B5EF4-FFF2-40B4-BE49-F238E27FC236}">
                <a16:creationId xmlns:a16="http://schemas.microsoft.com/office/drawing/2014/main" id="{0E7EFC3F-DE66-3CFF-D7FF-9A50EDA969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670305"/>
            <a:ext cx="2169369" cy="21693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44494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74E2429-0735-4BC1-8CC3-70F956A67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911" y="1734735"/>
            <a:ext cx="11199526" cy="4957907"/>
          </a:xfrm>
        </p:spPr>
        <p:txBody>
          <a:bodyPr>
            <a:noAutofit/>
          </a:bodyPr>
          <a:lstStyle/>
          <a:p>
            <a:pPr marL="457200" lvl="1" indent="0" fontAlgn="base">
              <a:buSzPct val="100000"/>
              <a:buNone/>
            </a:pPr>
            <a:endParaRPr lang="en-US" sz="600" dirty="0">
              <a:solidFill>
                <a:srgbClr val="12171B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2171B"/>
                </a:solidFill>
              </a:rPr>
              <a:t> Trinity Health has informed the City that it will no longer be able to provide ambulance service as of June 28</a:t>
            </a:r>
            <a:r>
              <a:rPr lang="en-US" sz="2400" baseline="30000" dirty="0">
                <a:solidFill>
                  <a:srgbClr val="12171B"/>
                </a:solidFill>
              </a:rPr>
              <a:t>th</a:t>
            </a:r>
            <a:r>
              <a:rPr lang="en-US" sz="2400" dirty="0">
                <a:solidFill>
                  <a:srgbClr val="12171B"/>
                </a:solidFill>
              </a:rPr>
              <a:t>, 2025. </a:t>
            </a:r>
          </a:p>
          <a:p>
            <a:pPr marL="0" indent="0" fontAlgn="base">
              <a:buNone/>
            </a:pPr>
            <a:endParaRPr lang="en-US" sz="2400" dirty="0">
              <a:solidFill>
                <a:srgbClr val="12171B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rgbClr val="12171B"/>
                </a:solidFill>
              </a:rPr>
              <a:t> </a:t>
            </a:r>
            <a:r>
              <a:rPr lang="en-US" sz="2400" dirty="0">
                <a:solidFill>
                  <a:srgbClr val="12171B"/>
                </a:solidFill>
              </a:rPr>
              <a:t>The City has determined that the best course of action is to provide ambulance service through the Fire Department. This will require an additional 30 EMT/Firefighter positions.</a:t>
            </a:r>
          </a:p>
          <a:p>
            <a:pPr marL="0" indent="0" fontAlgn="base">
              <a:buNone/>
            </a:pPr>
            <a:endParaRPr lang="en-US" sz="2400" dirty="0">
              <a:solidFill>
                <a:srgbClr val="12171B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2171B"/>
                </a:solidFill>
              </a:rPr>
              <a:t> As we are currently conducting a Fire class, this budget ordinance will allow for the efficient hiring of this additional personnel.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E80CB0-EF27-4126-B5D7-FF73A2006931}"/>
              </a:ext>
            </a:extLst>
          </p:cNvPr>
          <p:cNvSpPr txBox="1">
            <a:spLocks/>
          </p:cNvSpPr>
          <p:nvPr/>
        </p:nvSpPr>
        <p:spPr>
          <a:xfrm>
            <a:off x="308856" y="1026795"/>
            <a:ext cx="7919239" cy="47382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Calibri"/>
              </a:rPr>
              <a:t>FY 2025 – Budget Amendment #3</a:t>
            </a:r>
          </a:p>
        </p:txBody>
      </p:sp>
    </p:spTree>
    <p:extLst>
      <p:ext uri="{BB962C8B-B14F-4D97-AF65-F5344CB8AC3E}">
        <p14:creationId xmlns:p14="http://schemas.microsoft.com/office/powerpoint/2010/main" val="776923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59F912-366E-22A0-5368-31AC18A47D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0DEAB-8D96-2C0B-30EF-52183E4972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88911" y="1734735"/>
            <a:ext cx="11199526" cy="4957907"/>
          </a:xfrm>
        </p:spPr>
        <p:txBody>
          <a:bodyPr>
            <a:noAutofit/>
          </a:bodyPr>
          <a:lstStyle/>
          <a:p>
            <a:pPr marL="457200" lvl="1" indent="0" fontAlgn="base">
              <a:buSzPct val="100000"/>
              <a:buNone/>
            </a:pPr>
            <a:endParaRPr lang="en-US" sz="600" dirty="0">
              <a:solidFill>
                <a:srgbClr val="12171B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2171B"/>
                </a:solidFill>
              </a:rPr>
              <a:t>  </a:t>
            </a:r>
            <a:r>
              <a:rPr lang="en-US" sz="2400" b="1" dirty="0">
                <a:solidFill>
                  <a:srgbClr val="12171B"/>
                </a:solidFill>
              </a:rPr>
              <a:t>FY 2025 amendment: move unused balance from St. Francis contract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(</a:t>
            </a:r>
            <a:r>
              <a:rPr lang="en-US" sz="2400" b="1" dirty="0"/>
              <a:t>↓ </a:t>
            </a:r>
            <a:r>
              <a:rPr lang="en-US" sz="2400" b="1" dirty="0">
                <a:solidFill>
                  <a:schemeClr val="bg2">
                    <a:lumMod val="10000"/>
                  </a:schemeClr>
                </a:solidFill>
              </a:rPr>
              <a:t>$679,013)</a:t>
            </a:r>
          </a:p>
          <a:p>
            <a:pPr marL="0" indent="0" fontAlgn="base">
              <a:buNone/>
            </a:pPr>
            <a:endParaRPr lang="en-US" sz="600" dirty="0">
              <a:solidFill>
                <a:srgbClr val="12171B"/>
              </a:solidFill>
            </a:endParaRPr>
          </a:p>
          <a:p>
            <a:pPr fontAlgn="base">
              <a:buClrTx/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2171B"/>
                </a:solidFill>
              </a:rPr>
              <a:t>  </a:t>
            </a:r>
            <a:r>
              <a:rPr lang="en-US" sz="2400" b="1" dirty="0">
                <a:solidFill>
                  <a:srgbClr val="12171B"/>
                </a:solidFill>
              </a:rPr>
              <a:t>Fire Department Personal Services (</a:t>
            </a:r>
            <a:r>
              <a:rPr lang="en-US" sz="2400" b="1" i="0" u="none" strike="noStrike" dirty="0">
                <a:solidFill>
                  <a:srgbClr val="12171B"/>
                </a:solidFill>
                <a:effectLst/>
              </a:rPr>
              <a:t>↑ </a:t>
            </a:r>
            <a:r>
              <a:rPr lang="en-US" sz="2400" b="1" dirty="0">
                <a:solidFill>
                  <a:srgbClr val="12171B"/>
                </a:solidFill>
              </a:rPr>
              <a:t>$513,013</a:t>
            </a:r>
            <a:r>
              <a:rPr lang="en-US" sz="2400" dirty="0">
                <a:solidFill>
                  <a:srgbClr val="12171B"/>
                </a:solidFill>
              </a:rPr>
              <a:t>)</a:t>
            </a:r>
          </a:p>
          <a:p>
            <a:pPr marL="857250" lvl="1" fontAlgn="base">
              <a:buSzPct val="100000"/>
            </a:pPr>
            <a:r>
              <a:rPr lang="en-US" sz="2200" dirty="0">
                <a:solidFill>
                  <a:srgbClr val="12171B"/>
                </a:solidFill>
              </a:rPr>
              <a:t>Authorized strength increased by 30, from 156 to 186 (↑ $485,797)</a:t>
            </a:r>
          </a:p>
          <a:p>
            <a:pPr marL="857250" lvl="1" fontAlgn="base">
              <a:buSzPct val="100000"/>
            </a:pPr>
            <a:r>
              <a:rPr lang="en-US" sz="2200" dirty="0">
                <a:solidFill>
                  <a:srgbClr val="12171B"/>
                </a:solidFill>
              </a:rPr>
              <a:t>Battalion Chief, upgraded from Lieutenant (↑ $5,044)</a:t>
            </a:r>
          </a:p>
          <a:p>
            <a:pPr marL="857250" lvl="1" fontAlgn="base">
              <a:buSzPct val="100000"/>
            </a:pPr>
            <a:r>
              <a:rPr lang="en-US" sz="2200" dirty="0">
                <a:solidFill>
                  <a:srgbClr val="12171B"/>
                </a:solidFill>
              </a:rPr>
              <a:t>Civilian EMS Manager (↑ $22,172)</a:t>
            </a:r>
          </a:p>
          <a:p>
            <a:pPr marL="457200" lvl="1" indent="0" fontAlgn="base">
              <a:buSzPct val="100000"/>
              <a:buNone/>
            </a:pPr>
            <a:endParaRPr lang="en-US" sz="600" dirty="0">
              <a:solidFill>
                <a:srgbClr val="12171B"/>
              </a:solidFill>
            </a:endParaRPr>
          </a:p>
          <a:p>
            <a:pPr fontAlgn="base"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rgbClr val="12171B"/>
                </a:solidFill>
              </a:rPr>
              <a:t>  </a:t>
            </a:r>
            <a:r>
              <a:rPr lang="en-US" sz="2400" b="1" dirty="0">
                <a:solidFill>
                  <a:srgbClr val="12171B"/>
                </a:solidFill>
              </a:rPr>
              <a:t>Information Technologies MS&amp;E: radios, laptops, tablets (</a:t>
            </a:r>
            <a:r>
              <a:rPr lang="en-US" sz="2400" b="1" i="0" u="none" strike="noStrike" dirty="0">
                <a:solidFill>
                  <a:srgbClr val="12171B"/>
                </a:solidFill>
                <a:effectLst/>
              </a:rPr>
              <a:t>↑ </a:t>
            </a:r>
            <a:r>
              <a:rPr lang="en-US" sz="2400" b="1" dirty="0">
                <a:solidFill>
                  <a:srgbClr val="12171B"/>
                </a:solidFill>
              </a:rPr>
              <a:t>$166,000)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8D62491-1EEE-AEB4-F082-F9692D08B65F}"/>
              </a:ext>
            </a:extLst>
          </p:cNvPr>
          <p:cNvSpPr txBox="1">
            <a:spLocks/>
          </p:cNvSpPr>
          <p:nvPr/>
        </p:nvSpPr>
        <p:spPr>
          <a:xfrm>
            <a:off x="308856" y="1026795"/>
            <a:ext cx="7919239" cy="473825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cs typeface="Calibri"/>
              </a:rPr>
              <a:t>FY 2025 – Budget Amendment #3</a:t>
            </a:r>
          </a:p>
        </p:txBody>
      </p:sp>
    </p:spTree>
    <p:extLst>
      <p:ext uri="{BB962C8B-B14F-4D97-AF65-F5344CB8AC3E}">
        <p14:creationId xmlns:p14="http://schemas.microsoft.com/office/powerpoint/2010/main" val="1973643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6D2D3C-7301-269C-CDC7-480B9D5670A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20B0604020202020204" pitchFamily="34" charset="0"/>
              <a:buChar char="Ø"/>
            </a:pPr>
            <a:r>
              <a:rPr lang="en-US" b="1" dirty="0">
                <a:ea typeface="Calibri"/>
                <a:cs typeface="Calibri"/>
              </a:rPr>
              <a:t>Operational Needs</a:t>
            </a:r>
          </a:p>
          <a:p>
            <a:pPr marL="0" indent="0">
              <a:spcBef>
                <a:spcPts val="0"/>
              </a:spcBef>
              <a:buNone/>
            </a:pPr>
            <a:endParaRPr lang="en-US" b="1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Budget Amendment provides us with the ability to hire an additional 30 Firefighter/EMT's to begin their required certification training immediately.</a:t>
            </a:r>
          </a:p>
          <a:p>
            <a:pPr lvl="1">
              <a:buFont typeface="Wingdings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The Recruit Academy starts on May 5, 2025.</a:t>
            </a:r>
          </a:p>
          <a:p>
            <a:pPr lvl="1">
              <a:buFont typeface="Wingdings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r>
              <a:rPr lang="en-US" dirty="0">
                <a:ea typeface="Calibri"/>
                <a:cs typeface="Calibri"/>
              </a:rPr>
              <a:t>Hiring of the</a:t>
            </a:r>
            <a:r>
              <a:rPr lang="en-US" sz="2000" dirty="0">
                <a:ea typeface="Calibri"/>
                <a:cs typeface="Calibri"/>
              </a:rPr>
              <a:t> </a:t>
            </a:r>
            <a:r>
              <a:rPr lang="en-US" dirty="0">
                <a:ea typeface="Calibri"/>
                <a:cs typeface="Calibri"/>
              </a:rPr>
              <a:t>additional personnel enables us to staff total of 5 ambulances working 24 hours/7 days a week in service by late summer.</a:t>
            </a:r>
          </a:p>
          <a:p>
            <a:pPr lvl="1">
              <a:buFont typeface="Wingdings" panose="020B0604020202020204" pitchFamily="34" charset="0"/>
              <a:buChar char="§"/>
            </a:pPr>
            <a:endParaRPr lang="en-US" dirty="0">
              <a:ea typeface="Calibri"/>
              <a:cs typeface="Calibri"/>
            </a:endParaRPr>
          </a:p>
          <a:p>
            <a:pPr lvl="1">
              <a:buFont typeface="Wingdings" panose="020B0604020202020204" pitchFamily="34" charset="0"/>
              <a:buChar char="§"/>
            </a:pPr>
            <a:endParaRPr lang="en-US" b="1" dirty="0">
              <a:ea typeface="Calibri"/>
              <a:cs typeface="Calibri"/>
            </a:endParaRPr>
          </a:p>
          <a:p>
            <a:pPr>
              <a:buFont typeface="Wingdings" panose="020B0604020202020204" pitchFamily="34" charset="0"/>
              <a:buChar char="Ø"/>
            </a:pPr>
            <a:endParaRPr lang="en-US" b="1" dirty="0">
              <a:ea typeface="Calibri"/>
              <a:cs typeface="Calibri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9F954-9A1F-82A2-85B6-81A57FF3BB1C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600" dirty="0">
                <a:ea typeface="Calibri"/>
                <a:cs typeface="Calibri"/>
              </a:rPr>
              <a:t>FY 2025 – Budget Amendment #3</a:t>
            </a:r>
            <a:endParaRPr lang="en-US" sz="2600" b="0" dirty="0">
              <a:ea typeface="Calibri"/>
              <a:cs typeface="Calibri"/>
            </a:endParaRPr>
          </a:p>
          <a:p>
            <a:endParaRPr lang="en-US" dirty="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3030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BDAD574D7C2D4ABDF1BE87D796F634" ma:contentTypeVersion="4" ma:contentTypeDescription="Create a new document." ma:contentTypeScope="" ma:versionID="26d269968f00602ffa55724089a43072">
  <xsd:schema xmlns:xsd="http://www.w3.org/2001/XMLSchema" xmlns:xs="http://www.w3.org/2001/XMLSchema" xmlns:p="http://schemas.microsoft.com/office/2006/metadata/properties" xmlns:ns2="0f409f67-6e09-4a8c-bf43-dd3fbd02cf32" xmlns:ns3="17667388-8774-45a6-ad28-d843fd0cc392" targetNamespace="http://schemas.microsoft.com/office/2006/metadata/properties" ma:root="true" ma:fieldsID="1fce967f62365a9467d7ccc8395f5719" ns2:_="" ns3:_="">
    <xsd:import namespace="0f409f67-6e09-4a8c-bf43-dd3fbd02cf32"/>
    <xsd:import namespace="17667388-8774-45a6-ad28-d843fd0cc39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409f67-6e09-4a8c-bf43-dd3fbd02cf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667388-8774-45a6-ad28-d843fd0cc39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5F384E5-5160-4D5C-839D-BCBF234224AF}">
  <ds:schemaRefs>
    <ds:schemaRef ds:uri="http://schemas.openxmlformats.org/package/2006/metadata/core-properties"/>
    <ds:schemaRef ds:uri="17667388-8774-45a6-ad28-d843fd0cc392"/>
    <ds:schemaRef ds:uri="http://purl.org/dc/elements/1.1/"/>
    <ds:schemaRef ds:uri="http://schemas.microsoft.com/office/2006/documentManagement/types"/>
    <ds:schemaRef ds:uri="0f409f67-6e09-4a8c-bf43-dd3fbd02cf32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F15AB20-093C-4119-A47C-4DDBE0EB639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131D22-3113-4ED9-9832-AA8B93AC0B14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0f409f67-6e09-4a8c-bf43-dd3fbd02cf32"/>
    <ds:schemaRef ds:uri="17667388-8774-45a6-ad28-d843fd0cc392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3169</TotalTime>
  <Words>258</Words>
  <Application>Microsoft Office PowerPoint</Application>
  <PresentationFormat>Widescreen</PresentationFormat>
  <Paragraphs>31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 2024 Budget Hearings Real estate &amp; Housing department</dc:title>
  <dc:creator>John M. Wehmeyer</dc:creator>
  <cp:lastModifiedBy>Stephanie L. Mergler</cp:lastModifiedBy>
  <cp:revision>385</cp:revision>
  <dcterms:created xsi:type="dcterms:W3CDTF">2023-02-09T18:35:57Z</dcterms:created>
  <dcterms:modified xsi:type="dcterms:W3CDTF">2025-04-16T12:50:13Z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0x010100BEBDAD574D7C2D4ABDF1BE87D796F634</vt:lpwstr>
  </property>
</Properties>
</file>