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4" r:id="rId2"/>
    <p:sldId id="281" r:id="rId3"/>
    <p:sldId id="272" r:id="rId4"/>
    <p:sldId id="283" r:id="rId5"/>
    <p:sldId id="277" r:id="rId6"/>
    <p:sldId id="279" r:id="rId7"/>
    <p:sldId id="257" r:id="rId8"/>
    <p:sldId id="284" r:id="rId9"/>
    <p:sldId id="269" r:id="rId10"/>
    <p:sldId id="280" r:id="rId11"/>
    <p:sldId id="276" r:id="rId12"/>
    <p:sldId id="268" r:id="rId13"/>
    <p:sldId id="275" r:id="rId14"/>
    <p:sldId id="265" r:id="rId15"/>
    <p:sldId id="266"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283" autoAdjust="0"/>
  </p:normalViewPr>
  <p:slideViewPr>
    <p:cSldViewPr snapToGrid="0">
      <p:cViewPr>
        <p:scale>
          <a:sx n="100" d="100"/>
          <a:sy n="100" d="100"/>
        </p:scale>
        <p:origin x="912"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8.svg"/></Relationships>
</file>

<file path=ppt/diagrams/_rels/data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8.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848A30F3-7495-44D7-9A9E-7FF6AE0A7717}"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E216E21B-8AC0-465E-9DE0-AF0A7F89919A}">
      <dgm:prSet/>
      <dgm:spPr/>
      <dgm:t>
        <a:bodyPr/>
        <a:lstStyle/>
        <a:p>
          <a:pPr>
            <a:lnSpc>
              <a:spcPct val="100000"/>
            </a:lnSpc>
            <a:defRPr cap="all"/>
          </a:pPr>
          <a:r>
            <a:rPr lang="en-US" b="1" i="0" baseline="0"/>
            <a:t>Program Implementation and Monitoring</a:t>
          </a:r>
          <a:endParaRPr lang="en-US"/>
        </a:p>
      </dgm:t>
    </dgm:pt>
    <dgm:pt modelId="{EC1260AE-29B6-41A1-B245-31BD109EEE3D}" type="parTrans" cxnId="{4BAD76BB-3CE2-4EB5-978B-54E8C0B62C7D}">
      <dgm:prSet/>
      <dgm:spPr/>
      <dgm:t>
        <a:bodyPr/>
        <a:lstStyle/>
        <a:p>
          <a:endParaRPr lang="en-US"/>
        </a:p>
      </dgm:t>
    </dgm:pt>
    <dgm:pt modelId="{B98F26A5-F7DE-46E8-9E7D-466484910E56}" type="sibTrans" cxnId="{4BAD76BB-3CE2-4EB5-978B-54E8C0B62C7D}">
      <dgm:prSet/>
      <dgm:spPr/>
      <dgm:t>
        <a:bodyPr/>
        <a:lstStyle/>
        <a:p>
          <a:endParaRPr lang="en-US"/>
        </a:p>
      </dgm:t>
    </dgm:pt>
    <dgm:pt modelId="{201CEB27-2D8C-47C1-9456-86B9BAECE474}">
      <dgm:prSet/>
      <dgm:spPr/>
      <dgm:t>
        <a:bodyPr/>
        <a:lstStyle/>
        <a:p>
          <a:pPr>
            <a:lnSpc>
              <a:spcPct val="100000"/>
            </a:lnSpc>
            <a:defRPr cap="all"/>
          </a:pPr>
          <a:r>
            <a:rPr lang="en-US" b="1" i="0" baseline="0"/>
            <a:t>Improve Data Collection and Reporting</a:t>
          </a:r>
          <a:endParaRPr lang="en-US"/>
        </a:p>
      </dgm:t>
    </dgm:pt>
    <dgm:pt modelId="{84CEEC8A-FD43-4A27-ABFC-1525CA69DA1E}" type="parTrans" cxnId="{0CC81294-66DD-46DB-B467-3CBCFD77030B}">
      <dgm:prSet/>
      <dgm:spPr/>
      <dgm:t>
        <a:bodyPr/>
        <a:lstStyle/>
        <a:p>
          <a:endParaRPr lang="en-US"/>
        </a:p>
      </dgm:t>
    </dgm:pt>
    <dgm:pt modelId="{4FFF8DB0-A6F6-4A5E-A03C-29DB7AFA2102}" type="sibTrans" cxnId="{0CC81294-66DD-46DB-B467-3CBCFD77030B}">
      <dgm:prSet/>
      <dgm:spPr/>
      <dgm:t>
        <a:bodyPr/>
        <a:lstStyle/>
        <a:p>
          <a:endParaRPr lang="en-US"/>
        </a:p>
      </dgm:t>
    </dgm:pt>
    <dgm:pt modelId="{00BC742F-4746-417B-BFB4-73E5091C5B74}">
      <dgm:prSet/>
      <dgm:spPr/>
      <dgm:t>
        <a:bodyPr/>
        <a:lstStyle/>
        <a:p>
          <a:pPr>
            <a:lnSpc>
              <a:spcPct val="100000"/>
            </a:lnSpc>
            <a:defRPr cap="all"/>
          </a:pPr>
          <a:r>
            <a:rPr lang="en-US" b="1"/>
            <a:t>Outreach and Capacity Building</a:t>
          </a:r>
          <a:endParaRPr lang="en-US"/>
        </a:p>
      </dgm:t>
    </dgm:pt>
    <dgm:pt modelId="{A06F4C72-743D-4FEF-A8BC-77A3E93A53EC}" type="parTrans" cxnId="{928DA82C-D8B7-4A9C-8D3C-E7AEA1AF0CA1}">
      <dgm:prSet/>
      <dgm:spPr/>
      <dgm:t>
        <a:bodyPr/>
        <a:lstStyle/>
        <a:p>
          <a:endParaRPr lang="en-US"/>
        </a:p>
      </dgm:t>
    </dgm:pt>
    <dgm:pt modelId="{7377A356-1246-43A8-9B11-8A7587245966}" type="sibTrans" cxnId="{928DA82C-D8B7-4A9C-8D3C-E7AEA1AF0CA1}">
      <dgm:prSet/>
      <dgm:spPr/>
      <dgm:t>
        <a:bodyPr/>
        <a:lstStyle/>
        <a:p>
          <a:endParaRPr lang="en-US"/>
        </a:p>
      </dgm:t>
    </dgm:pt>
    <dgm:pt modelId="{FE307427-1ECC-409D-B03D-C09CACB5F472}">
      <dgm:prSet/>
      <dgm:spPr/>
      <dgm:t>
        <a:bodyPr/>
        <a:lstStyle/>
        <a:p>
          <a:pPr>
            <a:lnSpc>
              <a:spcPct val="100000"/>
            </a:lnSpc>
            <a:defRPr cap="all"/>
          </a:pPr>
          <a:r>
            <a:rPr lang="en-US" b="1" i="0" baseline="0"/>
            <a:t>Ca</a:t>
          </a:r>
          <a:r>
            <a:rPr lang="en-US" b="1"/>
            <a:t>pital Access and Financial Support</a:t>
          </a:r>
          <a:endParaRPr lang="en-US"/>
        </a:p>
      </dgm:t>
    </dgm:pt>
    <dgm:pt modelId="{8057CD8B-141D-4A0E-8A56-68BA9EA861EF}" type="parTrans" cxnId="{74067B94-A4DE-45AA-B840-B271AFDA4639}">
      <dgm:prSet/>
      <dgm:spPr/>
      <dgm:t>
        <a:bodyPr/>
        <a:lstStyle/>
        <a:p>
          <a:endParaRPr lang="en-US"/>
        </a:p>
      </dgm:t>
    </dgm:pt>
    <dgm:pt modelId="{E09D6C25-B759-48C3-9216-7A650569816F}" type="sibTrans" cxnId="{74067B94-A4DE-45AA-B840-B271AFDA4639}">
      <dgm:prSet/>
      <dgm:spPr/>
      <dgm:t>
        <a:bodyPr/>
        <a:lstStyle/>
        <a:p>
          <a:endParaRPr lang="en-US"/>
        </a:p>
      </dgm:t>
    </dgm:pt>
    <dgm:pt modelId="{41C0E941-076C-4A9C-9F83-F9C458604321}" type="pres">
      <dgm:prSet presAssocID="{848A30F3-7495-44D7-9A9E-7FF6AE0A7717}" presName="root" presStyleCnt="0">
        <dgm:presLayoutVars>
          <dgm:dir/>
          <dgm:resizeHandles val="exact"/>
        </dgm:presLayoutVars>
      </dgm:prSet>
      <dgm:spPr/>
    </dgm:pt>
    <dgm:pt modelId="{0428F58C-2273-4479-9DE9-427C360BEE86}" type="pres">
      <dgm:prSet presAssocID="{E216E21B-8AC0-465E-9DE0-AF0A7F89919A}" presName="compNode" presStyleCnt="0"/>
      <dgm:spPr/>
    </dgm:pt>
    <dgm:pt modelId="{EF64ED76-B15F-4D98-95C1-C1055BD21F20}" type="pres">
      <dgm:prSet presAssocID="{E216E21B-8AC0-465E-9DE0-AF0A7F89919A}" presName="iconBgRect" presStyleLbl="bgShp" presStyleIdx="0" presStyleCnt="4"/>
      <dgm:spPr/>
    </dgm:pt>
    <dgm:pt modelId="{BB00A1D6-EF7C-47F6-B3F5-A295F11EF211}" type="pres">
      <dgm:prSet presAssocID="{E216E21B-8AC0-465E-9DE0-AF0A7F89919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 List"/>
        </a:ext>
      </dgm:extLst>
    </dgm:pt>
    <dgm:pt modelId="{9336BFD7-C6AA-4F6B-8031-D123AEF4EDF1}" type="pres">
      <dgm:prSet presAssocID="{E216E21B-8AC0-465E-9DE0-AF0A7F89919A}" presName="spaceRect" presStyleCnt="0"/>
      <dgm:spPr/>
    </dgm:pt>
    <dgm:pt modelId="{FF14434A-D789-47AC-8D63-6DF60FF6C793}" type="pres">
      <dgm:prSet presAssocID="{E216E21B-8AC0-465E-9DE0-AF0A7F89919A}" presName="textRect" presStyleLbl="revTx" presStyleIdx="0" presStyleCnt="4">
        <dgm:presLayoutVars>
          <dgm:chMax val="1"/>
          <dgm:chPref val="1"/>
        </dgm:presLayoutVars>
      </dgm:prSet>
      <dgm:spPr/>
    </dgm:pt>
    <dgm:pt modelId="{05F37295-603C-40CE-999F-65D65C7799B4}" type="pres">
      <dgm:prSet presAssocID="{B98F26A5-F7DE-46E8-9E7D-466484910E56}" presName="sibTrans" presStyleCnt="0"/>
      <dgm:spPr/>
    </dgm:pt>
    <dgm:pt modelId="{D8FC3334-646C-4761-873D-4E7D47EF93A3}" type="pres">
      <dgm:prSet presAssocID="{201CEB27-2D8C-47C1-9456-86B9BAECE474}" presName="compNode" presStyleCnt="0"/>
      <dgm:spPr/>
    </dgm:pt>
    <dgm:pt modelId="{6B43ECC9-FDE3-45BB-BAF9-92DE9EF71C10}" type="pres">
      <dgm:prSet presAssocID="{201CEB27-2D8C-47C1-9456-86B9BAECE474}" presName="iconBgRect" presStyleLbl="bgShp" presStyleIdx="1" presStyleCnt="4"/>
      <dgm:spPr/>
    </dgm:pt>
    <dgm:pt modelId="{609FA32C-4F1F-4966-AE23-442C9611EE15}" type="pres">
      <dgm:prSet presAssocID="{201CEB27-2D8C-47C1-9456-86B9BAECE474}"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ar chart"/>
        </a:ext>
      </dgm:extLst>
    </dgm:pt>
    <dgm:pt modelId="{8DE056E6-DEC1-4EC8-B46F-6123D2F53DC5}" type="pres">
      <dgm:prSet presAssocID="{201CEB27-2D8C-47C1-9456-86B9BAECE474}" presName="spaceRect" presStyleCnt="0"/>
      <dgm:spPr/>
    </dgm:pt>
    <dgm:pt modelId="{9DAD17E1-863D-40F9-B266-F4ADE43626A8}" type="pres">
      <dgm:prSet presAssocID="{201CEB27-2D8C-47C1-9456-86B9BAECE474}" presName="textRect" presStyleLbl="revTx" presStyleIdx="1" presStyleCnt="4">
        <dgm:presLayoutVars>
          <dgm:chMax val="1"/>
          <dgm:chPref val="1"/>
        </dgm:presLayoutVars>
      </dgm:prSet>
      <dgm:spPr/>
    </dgm:pt>
    <dgm:pt modelId="{F7BF33E3-84BD-42BB-9B3F-EAA522D0480D}" type="pres">
      <dgm:prSet presAssocID="{4FFF8DB0-A6F6-4A5E-A03C-29DB7AFA2102}" presName="sibTrans" presStyleCnt="0"/>
      <dgm:spPr/>
    </dgm:pt>
    <dgm:pt modelId="{C5155F82-C1D9-4E7E-B15D-3D973101FABA}" type="pres">
      <dgm:prSet presAssocID="{00BC742F-4746-417B-BFB4-73E5091C5B74}" presName="compNode" presStyleCnt="0"/>
      <dgm:spPr/>
    </dgm:pt>
    <dgm:pt modelId="{6368A0CB-DC6F-4488-BCE7-8FB3409F9D2B}" type="pres">
      <dgm:prSet presAssocID="{00BC742F-4746-417B-BFB4-73E5091C5B74}" presName="iconBgRect" presStyleLbl="bgShp" presStyleIdx="2" presStyleCnt="4"/>
      <dgm:spPr/>
    </dgm:pt>
    <dgm:pt modelId="{B25F24B0-54F4-4B7D-8EED-FB753CB1E9D0}" type="pres">
      <dgm:prSet presAssocID="{00BC742F-4746-417B-BFB4-73E5091C5B7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andshake"/>
        </a:ext>
      </dgm:extLst>
    </dgm:pt>
    <dgm:pt modelId="{31B14EE4-8E52-4DB9-8862-27C44433AD8E}" type="pres">
      <dgm:prSet presAssocID="{00BC742F-4746-417B-BFB4-73E5091C5B74}" presName="spaceRect" presStyleCnt="0"/>
      <dgm:spPr/>
    </dgm:pt>
    <dgm:pt modelId="{EC7E9582-F339-4792-B75E-FB6C52E2DFD7}" type="pres">
      <dgm:prSet presAssocID="{00BC742F-4746-417B-BFB4-73E5091C5B74}" presName="textRect" presStyleLbl="revTx" presStyleIdx="2" presStyleCnt="4">
        <dgm:presLayoutVars>
          <dgm:chMax val="1"/>
          <dgm:chPref val="1"/>
        </dgm:presLayoutVars>
      </dgm:prSet>
      <dgm:spPr/>
    </dgm:pt>
    <dgm:pt modelId="{9F58B990-3C79-47A6-803A-CC56B06EFD85}" type="pres">
      <dgm:prSet presAssocID="{7377A356-1246-43A8-9B11-8A7587245966}" presName="sibTrans" presStyleCnt="0"/>
      <dgm:spPr/>
    </dgm:pt>
    <dgm:pt modelId="{4BCCB26B-A477-457E-A9D9-AB4B8DE4F7A5}" type="pres">
      <dgm:prSet presAssocID="{FE307427-1ECC-409D-B03D-C09CACB5F472}" presName="compNode" presStyleCnt="0"/>
      <dgm:spPr/>
    </dgm:pt>
    <dgm:pt modelId="{72E91179-7275-418A-90C7-DB0BF951F41E}" type="pres">
      <dgm:prSet presAssocID="{FE307427-1ECC-409D-B03D-C09CACB5F472}" presName="iconBgRect" presStyleLbl="bgShp" presStyleIdx="3" presStyleCnt="4"/>
      <dgm:spPr/>
    </dgm:pt>
    <dgm:pt modelId="{F9592D69-89F7-4BC6-9D0A-3A9B203577D4}" type="pres">
      <dgm:prSet presAssocID="{FE307427-1ECC-409D-B03D-C09CACB5F47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Money"/>
        </a:ext>
      </dgm:extLst>
    </dgm:pt>
    <dgm:pt modelId="{B76A05C7-0C98-4B2A-9E9C-280AD4A30094}" type="pres">
      <dgm:prSet presAssocID="{FE307427-1ECC-409D-B03D-C09CACB5F472}" presName="spaceRect" presStyleCnt="0"/>
      <dgm:spPr/>
    </dgm:pt>
    <dgm:pt modelId="{4EFF5F46-F62A-454F-81B4-DC0FC0535B85}" type="pres">
      <dgm:prSet presAssocID="{FE307427-1ECC-409D-B03D-C09CACB5F472}" presName="textRect" presStyleLbl="revTx" presStyleIdx="3" presStyleCnt="4">
        <dgm:presLayoutVars>
          <dgm:chMax val="1"/>
          <dgm:chPref val="1"/>
        </dgm:presLayoutVars>
      </dgm:prSet>
      <dgm:spPr/>
    </dgm:pt>
  </dgm:ptLst>
  <dgm:cxnLst>
    <dgm:cxn modelId="{0902D417-8722-4A30-AEFF-DE2B11AB86DA}" type="presOf" srcId="{848A30F3-7495-44D7-9A9E-7FF6AE0A7717}" destId="{41C0E941-076C-4A9C-9F83-F9C458604321}" srcOrd="0" destOrd="0" presId="urn:microsoft.com/office/officeart/2018/5/layout/IconCircleLabelList"/>
    <dgm:cxn modelId="{928DA82C-D8B7-4A9C-8D3C-E7AEA1AF0CA1}" srcId="{848A30F3-7495-44D7-9A9E-7FF6AE0A7717}" destId="{00BC742F-4746-417B-BFB4-73E5091C5B74}" srcOrd="2" destOrd="0" parTransId="{A06F4C72-743D-4FEF-A8BC-77A3E93A53EC}" sibTransId="{7377A356-1246-43A8-9B11-8A7587245966}"/>
    <dgm:cxn modelId="{6467C391-85F7-4F74-BBA8-FD27B39FF1DF}" type="presOf" srcId="{E216E21B-8AC0-465E-9DE0-AF0A7F89919A}" destId="{FF14434A-D789-47AC-8D63-6DF60FF6C793}" srcOrd="0" destOrd="0" presId="urn:microsoft.com/office/officeart/2018/5/layout/IconCircleLabelList"/>
    <dgm:cxn modelId="{E87B1192-78D2-423B-9C21-50CD17B5D632}" type="presOf" srcId="{00BC742F-4746-417B-BFB4-73E5091C5B74}" destId="{EC7E9582-F339-4792-B75E-FB6C52E2DFD7}" srcOrd="0" destOrd="0" presId="urn:microsoft.com/office/officeart/2018/5/layout/IconCircleLabelList"/>
    <dgm:cxn modelId="{0CC81294-66DD-46DB-B467-3CBCFD77030B}" srcId="{848A30F3-7495-44D7-9A9E-7FF6AE0A7717}" destId="{201CEB27-2D8C-47C1-9456-86B9BAECE474}" srcOrd="1" destOrd="0" parTransId="{84CEEC8A-FD43-4A27-ABFC-1525CA69DA1E}" sibTransId="{4FFF8DB0-A6F6-4A5E-A03C-29DB7AFA2102}"/>
    <dgm:cxn modelId="{74067B94-A4DE-45AA-B840-B271AFDA4639}" srcId="{848A30F3-7495-44D7-9A9E-7FF6AE0A7717}" destId="{FE307427-1ECC-409D-B03D-C09CACB5F472}" srcOrd="3" destOrd="0" parTransId="{8057CD8B-141D-4A0E-8A56-68BA9EA861EF}" sibTransId="{E09D6C25-B759-48C3-9216-7A650569816F}"/>
    <dgm:cxn modelId="{52112FA8-427E-4B45-8F15-F4EAAE2FF930}" type="presOf" srcId="{201CEB27-2D8C-47C1-9456-86B9BAECE474}" destId="{9DAD17E1-863D-40F9-B266-F4ADE43626A8}" srcOrd="0" destOrd="0" presId="urn:microsoft.com/office/officeart/2018/5/layout/IconCircleLabelList"/>
    <dgm:cxn modelId="{4BAD76BB-3CE2-4EB5-978B-54E8C0B62C7D}" srcId="{848A30F3-7495-44D7-9A9E-7FF6AE0A7717}" destId="{E216E21B-8AC0-465E-9DE0-AF0A7F89919A}" srcOrd="0" destOrd="0" parTransId="{EC1260AE-29B6-41A1-B245-31BD109EEE3D}" sibTransId="{B98F26A5-F7DE-46E8-9E7D-466484910E56}"/>
    <dgm:cxn modelId="{FF0D5DE9-3A69-4E78-B676-C778C943F856}" type="presOf" srcId="{FE307427-1ECC-409D-B03D-C09CACB5F472}" destId="{4EFF5F46-F62A-454F-81B4-DC0FC0535B85}" srcOrd="0" destOrd="0" presId="urn:microsoft.com/office/officeart/2018/5/layout/IconCircleLabelList"/>
    <dgm:cxn modelId="{9D1F1619-2F24-4E6E-8AF8-34F6FF54DA58}" type="presParOf" srcId="{41C0E941-076C-4A9C-9F83-F9C458604321}" destId="{0428F58C-2273-4479-9DE9-427C360BEE86}" srcOrd="0" destOrd="0" presId="urn:microsoft.com/office/officeart/2018/5/layout/IconCircleLabelList"/>
    <dgm:cxn modelId="{636FA6A3-4E18-486B-BEB6-7A040350C93B}" type="presParOf" srcId="{0428F58C-2273-4479-9DE9-427C360BEE86}" destId="{EF64ED76-B15F-4D98-95C1-C1055BD21F20}" srcOrd="0" destOrd="0" presId="urn:microsoft.com/office/officeart/2018/5/layout/IconCircleLabelList"/>
    <dgm:cxn modelId="{2E4E1C11-6712-415A-9B2A-D236F5533708}" type="presParOf" srcId="{0428F58C-2273-4479-9DE9-427C360BEE86}" destId="{BB00A1D6-EF7C-47F6-B3F5-A295F11EF211}" srcOrd="1" destOrd="0" presId="urn:microsoft.com/office/officeart/2018/5/layout/IconCircleLabelList"/>
    <dgm:cxn modelId="{5D24384C-9D62-4EA9-8CE7-A89C3F1426E0}" type="presParOf" srcId="{0428F58C-2273-4479-9DE9-427C360BEE86}" destId="{9336BFD7-C6AA-4F6B-8031-D123AEF4EDF1}" srcOrd="2" destOrd="0" presId="urn:microsoft.com/office/officeart/2018/5/layout/IconCircleLabelList"/>
    <dgm:cxn modelId="{BF5913E9-DCB0-4B1A-81DE-529C6E1C275D}" type="presParOf" srcId="{0428F58C-2273-4479-9DE9-427C360BEE86}" destId="{FF14434A-D789-47AC-8D63-6DF60FF6C793}" srcOrd="3" destOrd="0" presId="urn:microsoft.com/office/officeart/2018/5/layout/IconCircleLabelList"/>
    <dgm:cxn modelId="{FA702B15-943E-4F72-A565-5B9F43297117}" type="presParOf" srcId="{41C0E941-076C-4A9C-9F83-F9C458604321}" destId="{05F37295-603C-40CE-999F-65D65C7799B4}" srcOrd="1" destOrd="0" presId="urn:microsoft.com/office/officeart/2018/5/layout/IconCircleLabelList"/>
    <dgm:cxn modelId="{D772AA54-D361-469B-A3B3-F0D78C910F6E}" type="presParOf" srcId="{41C0E941-076C-4A9C-9F83-F9C458604321}" destId="{D8FC3334-646C-4761-873D-4E7D47EF93A3}" srcOrd="2" destOrd="0" presId="urn:microsoft.com/office/officeart/2018/5/layout/IconCircleLabelList"/>
    <dgm:cxn modelId="{F330BD41-2441-4385-AFF5-A90B5A5AA249}" type="presParOf" srcId="{D8FC3334-646C-4761-873D-4E7D47EF93A3}" destId="{6B43ECC9-FDE3-45BB-BAF9-92DE9EF71C10}" srcOrd="0" destOrd="0" presId="urn:microsoft.com/office/officeart/2018/5/layout/IconCircleLabelList"/>
    <dgm:cxn modelId="{8A17AB07-7857-472D-8259-943620FE91E3}" type="presParOf" srcId="{D8FC3334-646C-4761-873D-4E7D47EF93A3}" destId="{609FA32C-4F1F-4966-AE23-442C9611EE15}" srcOrd="1" destOrd="0" presId="urn:microsoft.com/office/officeart/2018/5/layout/IconCircleLabelList"/>
    <dgm:cxn modelId="{34CB977E-D71B-448F-941D-6D4A5843523C}" type="presParOf" srcId="{D8FC3334-646C-4761-873D-4E7D47EF93A3}" destId="{8DE056E6-DEC1-4EC8-B46F-6123D2F53DC5}" srcOrd="2" destOrd="0" presId="urn:microsoft.com/office/officeart/2018/5/layout/IconCircleLabelList"/>
    <dgm:cxn modelId="{FCE4C600-EA8A-4339-9F93-FAE407D9EB87}" type="presParOf" srcId="{D8FC3334-646C-4761-873D-4E7D47EF93A3}" destId="{9DAD17E1-863D-40F9-B266-F4ADE43626A8}" srcOrd="3" destOrd="0" presId="urn:microsoft.com/office/officeart/2018/5/layout/IconCircleLabelList"/>
    <dgm:cxn modelId="{E943D0FD-A122-41E3-B926-BE8A3BE48A65}" type="presParOf" srcId="{41C0E941-076C-4A9C-9F83-F9C458604321}" destId="{F7BF33E3-84BD-42BB-9B3F-EAA522D0480D}" srcOrd="3" destOrd="0" presId="urn:microsoft.com/office/officeart/2018/5/layout/IconCircleLabelList"/>
    <dgm:cxn modelId="{EBF96397-505A-4EE2-B38D-3EA6A258867F}" type="presParOf" srcId="{41C0E941-076C-4A9C-9F83-F9C458604321}" destId="{C5155F82-C1D9-4E7E-B15D-3D973101FABA}" srcOrd="4" destOrd="0" presId="urn:microsoft.com/office/officeart/2018/5/layout/IconCircleLabelList"/>
    <dgm:cxn modelId="{8F9D2861-31A6-4DDE-A3CF-0BFB3738DCD1}" type="presParOf" srcId="{C5155F82-C1D9-4E7E-B15D-3D973101FABA}" destId="{6368A0CB-DC6F-4488-BCE7-8FB3409F9D2B}" srcOrd="0" destOrd="0" presId="urn:microsoft.com/office/officeart/2018/5/layout/IconCircleLabelList"/>
    <dgm:cxn modelId="{6C1FE626-1E6E-4105-BDAA-14CE32D14B9C}" type="presParOf" srcId="{C5155F82-C1D9-4E7E-B15D-3D973101FABA}" destId="{B25F24B0-54F4-4B7D-8EED-FB753CB1E9D0}" srcOrd="1" destOrd="0" presId="urn:microsoft.com/office/officeart/2018/5/layout/IconCircleLabelList"/>
    <dgm:cxn modelId="{E8279CEB-D73F-4022-A1A4-6F735A103C03}" type="presParOf" srcId="{C5155F82-C1D9-4E7E-B15D-3D973101FABA}" destId="{31B14EE4-8E52-4DB9-8862-27C44433AD8E}" srcOrd="2" destOrd="0" presId="urn:microsoft.com/office/officeart/2018/5/layout/IconCircleLabelList"/>
    <dgm:cxn modelId="{E862674A-B13B-478D-B926-5FC80CB6BB08}" type="presParOf" srcId="{C5155F82-C1D9-4E7E-B15D-3D973101FABA}" destId="{EC7E9582-F339-4792-B75E-FB6C52E2DFD7}" srcOrd="3" destOrd="0" presId="urn:microsoft.com/office/officeart/2018/5/layout/IconCircleLabelList"/>
    <dgm:cxn modelId="{5233C2CB-71CA-4329-967A-204CBE2D71AD}" type="presParOf" srcId="{41C0E941-076C-4A9C-9F83-F9C458604321}" destId="{9F58B990-3C79-47A6-803A-CC56B06EFD85}" srcOrd="5" destOrd="0" presId="urn:microsoft.com/office/officeart/2018/5/layout/IconCircleLabelList"/>
    <dgm:cxn modelId="{8CB8C875-EA76-4015-8962-AF7DCFB5A05A}" type="presParOf" srcId="{41C0E941-076C-4A9C-9F83-F9C458604321}" destId="{4BCCB26B-A477-457E-A9D9-AB4B8DE4F7A5}" srcOrd="6" destOrd="0" presId="urn:microsoft.com/office/officeart/2018/5/layout/IconCircleLabelList"/>
    <dgm:cxn modelId="{EFCC2560-494E-4321-8223-84A08F810047}" type="presParOf" srcId="{4BCCB26B-A477-457E-A9D9-AB4B8DE4F7A5}" destId="{72E91179-7275-418A-90C7-DB0BF951F41E}" srcOrd="0" destOrd="0" presId="urn:microsoft.com/office/officeart/2018/5/layout/IconCircleLabelList"/>
    <dgm:cxn modelId="{9E24B4F3-6BDE-4746-A7A9-EA18A678648A}" type="presParOf" srcId="{4BCCB26B-A477-457E-A9D9-AB4B8DE4F7A5}" destId="{F9592D69-89F7-4BC6-9D0A-3A9B203577D4}" srcOrd="1" destOrd="0" presId="urn:microsoft.com/office/officeart/2018/5/layout/IconCircleLabelList"/>
    <dgm:cxn modelId="{290C3F9A-489B-475A-AFBA-69DD02C4E85B}" type="presParOf" srcId="{4BCCB26B-A477-457E-A9D9-AB4B8DE4F7A5}" destId="{B76A05C7-0C98-4B2A-9E9C-280AD4A30094}" srcOrd="2" destOrd="0" presId="urn:microsoft.com/office/officeart/2018/5/layout/IconCircleLabelList"/>
    <dgm:cxn modelId="{7AB4D1BF-5FC3-41F9-8D0D-D44ABA91D11E}" type="presParOf" srcId="{4BCCB26B-A477-457E-A9D9-AB4B8DE4F7A5}" destId="{4EFF5F46-F62A-454F-81B4-DC0FC0535B85}"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657C51-22A5-4812-804B-DF9E0AE71A0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AF1522B-E7C8-4824-8F42-8399C239722C}">
      <dgm:prSet/>
      <dgm:spPr/>
      <dgm:t>
        <a:bodyPr/>
        <a:lstStyle/>
        <a:p>
          <a:pPr>
            <a:lnSpc>
              <a:spcPct val="100000"/>
            </a:lnSpc>
          </a:pPr>
          <a:r>
            <a:rPr lang="en-US" dirty="0"/>
            <a:t>Anti “DEI” federal climate</a:t>
          </a:r>
        </a:p>
      </dgm:t>
    </dgm:pt>
    <dgm:pt modelId="{5DB232A7-C90A-4109-ADDC-AC461912D1D2}" type="parTrans" cxnId="{4EF4D915-1EE9-4C56-9120-FC6A25212807}">
      <dgm:prSet/>
      <dgm:spPr/>
      <dgm:t>
        <a:bodyPr/>
        <a:lstStyle/>
        <a:p>
          <a:endParaRPr lang="en-US"/>
        </a:p>
      </dgm:t>
    </dgm:pt>
    <dgm:pt modelId="{23555A35-3B0E-4F1B-BE42-F7E107371585}" type="sibTrans" cxnId="{4EF4D915-1EE9-4C56-9120-FC6A25212807}">
      <dgm:prSet/>
      <dgm:spPr/>
      <dgm:t>
        <a:bodyPr/>
        <a:lstStyle/>
        <a:p>
          <a:endParaRPr lang="en-US"/>
        </a:p>
      </dgm:t>
    </dgm:pt>
    <dgm:pt modelId="{E7046C1F-707F-4493-8E4B-6251AE6E889A}">
      <dgm:prSet/>
      <dgm:spPr/>
      <dgm:t>
        <a:bodyPr/>
        <a:lstStyle/>
        <a:p>
          <a:pPr>
            <a:lnSpc>
              <a:spcPct val="100000"/>
            </a:lnSpc>
          </a:pPr>
          <a:r>
            <a:rPr lang="en-US" dirty="0"/>
            <a:t>High costs associated with technology solutions</a:t>
          </a:r>
        </a:p>
      </dgm:t>
    </dgm:pt>
    <dgm:pt modelId="{CA98829C-71D3-4562-994E-F06DBC34CFE7}" type="parTrans" cxnId="{1A303E71-F868-4931-AFCA-2693F7887568}">
      <dgm:prSet/>
      <dgm:spPr/>
      <dgm:t>
        <a:bodyPr/>
        <a:lstStyle/>
        <a:p>
          <a:endParaRPr lang="en-US"/>
        </a:p>
      </dgm:t>
    </dgm:pt>
    <dgm:pt modelId="{13C37FE6-4FE9-40BB-B208-F0C9CC74E0A7}" type="sibTrans" cxnId="{1A303E71-F868-4931-AFCA-2693F7887568}">
      <dgm:prSet/>
      <dgm:spPr/>
      <dgm:t>
        <a:bodyPr/>
        <a:lstStyle/>
        <a:p>
          <a:endParaRPr lang="en-US"/>
        </a:p>
      </dgm:t>
    </dgm:pt>
    <dgm:pt modelId="{36DA8425-0EF2-4466-9CDC-925368788001}">
      <dgm:prSet/>
      <dgm:spPr/>
      <dgm:t>
        <a:bodyPr/>
        <a:lstStyle/>
        <a:p>
          <a:pPr>
            <a:lnSpc>
              <a:spcPct val="100000"/>
            </a:lnSpc>
          </a:pPr>
          <a:r>
            <a:rPr lang="en-US"/>
            <a:t>Lack of sight over non-bid contracts</a:t>
          </a:r>
        </a:p>
      </dgm:t>
    </dgm:pt>
    <dgm:pt modelId="{F2B59100-EAC2-4195-9372-ACDF048053A5}" type="parTrans" cxnId="{E8CFF622-9338-43CC-843D-A9B5E6465183}">
      <dgm:prSet/>
      <dgm:spPr/>
      <dgm:t>
        <a:bodyPr/>
        <a:lstStyle/>
        <a:p>
          <a:endParaRPr lang="en-US"/>
        </a:p>
      </dgm:t>
    </dgm:pt>
    <dgm:pt modelId="{8C990BC6-169A-4767-BC4E-32A3AA4D9EB1}" type="sibTrans" cxnId="{E8CFF622-9338-43CC-843D-A9B5E6465183}">
      <dgm:prSet/>
      <dgm:spPr/>
      <dgm:t>
        <a:bodyPr/>
        <a:lstStyle/>
        <a:p>
          <a:endParaRPr lang="en-US"/>
        </a:p>
      </dgm:t>
    </dgm:pt>
    <dgm:pt modelId="{2A6FB156-3963-4DA0-A627-259A6D2630DA}" type="pres">
      <dgm:prSet presAssocID="{28657C51-22A5-4812-804B-DF9E0AE71A09}" presName="root" presStyleCnt="0">
        <dgm:presLayoutVars>
          <dgm:dir/>
          <dgm:resizeHandles val="exact"/>
        </dgm:presLayoutVars>
      </dgm:prSet>
      <dgm:spPr/>
    </dgm:pt>
    <dgm:pt modelId="{8D12DBD2-1B56-4973-A232-081CB59E6D10}" type="pres">
      <dgm:prSet presAssocID="{6AF1522B-E7C8-4824-8F42-8399C239722C}" presName="compNode" presStyleCnt="0"/>
      <dgm:spPr/>
    </dgm:pt>
    <dgm:pt modelId="{8DAB57EA-D7EE-4F03-BDD0-43A2EC3DC360}" type="pres">
      <dgm:prSet presAssocID="{6AF1522B-E7C8-4824-8F42-8399C239722C}" presName="bgRect" presStyleLbl="bgShp" presStyleIdx="0" presStyleCnt="3"/>
      <dgm:spPr/>
    </dgm:pt>
    <dgm:pt modelId="{76006E89-5229-43B9-91CD-BC1007B500B6}" type="pres">
      <dgm:prSet presAssocID="{6AF1522B-E7C8-4824-8F42-8399C239722C}"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Weights Uneven with solid fill"/>
        </a:ext>
      </dgm:extLst>
    </dgm:pt>
    <dgm:pt modelId="{20A7092F-CFE8-42FB-865C-A99C9F83F1D2}" type="pres">
      <dgm:prSet presAssocID="{6AF1522B-E7C8-4824-8F42-8399C239722C}" presName="spaceRect" presStyleCnt="0"/>
      <dgm:spPr/>
    </dgm:pt>
    <dgm:pt modelId="{7A529646-D4C0-4338-8B51-7F499F7AD886}" type="pres">
      <dgm:prSet presAssocID="{6AF1522B-E7C8-4824-8F42-8399C239722C}" presName="parTx" presStyleLbl="revTx" presStyleIdx="0" presStyleCnt="3">
        <dgm:presLayoutVars>
          <dgm:chMax val="0"/>
          <dgm:chPref val="0"/>
        </dgm:presLayoutVars>
      </dgm:prSet>
      <dgm:spPr/>
    </dgm:pt>
    <dgm:pt modelId="{66AD1BC6-8C0E-4067-8424-FFBF7D9EF3EB}" type="pres">
      <dgm:prSet presAssocID="{23555A35-3B0E-4F1B-BE42-F7E107371585}" presName="sibTrans" presStyleCnt="0"/>
      <dgm:spPr/>
    </dgm:pt>
    <dgm:pt modelId="{55F78A23-7F4E-4737-9E5E-4C4497C75958}" type="pres">
      <dgm:prSet presAssocID="{E7046C1F-707F-4493-8E4B-6251AE6E889A}" presName="compNode" presStyleCnt="0"/>
      <dgm:spPr/>
    </dgm:pt>
    <dgm:pt modelId="{5E83459C-112C-40EB-8EC7-1D6EDFC4226D}" type="pres">
      <dgm:prSet presAssocID="{E7046C1F-707F-4493-8E4B-6251AE6E889A}" presName="bgRect" presStyleLbl="bgShp" presStyleIdx="1" presStyleCnt="3"/>
      <dgm:spPr/>
    </dgm:pt>
    <dgm:pt modelId="{E139D485-5D88-450E-94D1-ABF26AA0B1C2}" type="pres">
      <dgm:prSet presAssocID="{E7046C1F-707F-4493-8E4B-6251AE6E889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oney"/>
        </a:ext>
      </dgm:extLst>
    </dgm:pt>
    <dgm:pt modelId="{833A0AC3-0916-4508-BC70-1C62B7C66CA1}" type="pres">
      <dgm:prSet presAssocID="{E7046C1F-707F-4493-8E4B-6251AE6E889A}" presName="spaceRect" presStyleCnt="0"/>
      <dgm:spPr/>
    </dgm:pt>
    <dgm:pt modelId="{71B2462C-2A58-45AF-84E3-C890802C1A48}" type="pres">
      <dgm:prSet presAssocID="{E7046C1F-707F-4493-8E4B-6251AE6E889A}" presName="parTx" presStyleLbl="revTx" presStyleIdx="1" presStyleCnt="3">
        <dgm:presLayoutVars>
          <dgm:chMax val="0"/>
          <dgm:chPref val="0"/>
        </dgm:presLayoutVars>
      </dgm:prSet>
      <dgm:spPr/>
    </dgm:pt>
    <dgm:pt modelId="{D974DE94-4707-484E-A410-CA057F7A2195}" type="pres">
      <dgm:prSet presAssocID="{13C37FE6-4FE9-40BB-B208-F0C9CC74E0A7}" presName="sibTrans" presStyleCnt="0"/>
      <dgm:spPr/>
    </dgm:pt>
    <dgm:pt modelId="{74D0C16A-756B-4CE9-A30B-F6FDED926377}" type="pres">
      <dgm:prSet presAssocID="{36DA8425-0EF2-4466-9CDC-925368788001}" presName="compNode" presStyleCnt="0"/>
      <dgm:spPr/>
    </dgm:pt>
    <dgm:pt modelId="{7CD7B7A8-E2F7-4D74-9AE5-7C80BCF9536E}" type="pres">
      <dgm:prSet presAssocID="{36DA8425-0EF2-4466-9CDC-925368788001}" presName="bgRect" presStyleLbl="bgShp" presStyleIdx="2" presStyleCnt="3"/>
      <dgm:spPr/>
    </dgm:pt>
    <dgm:pt modelId="{5CC605CB-9D3A-41EB-99F1-70B79B40FEFE}" type="pres">
      <dgm:prSet presAssocID="{36DA8425-0EF2-4466-9CDC-92536878800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Eye"/>
        </a:ext>
      </dgm:extLst>
    </dgm:pt>
    <dgm:pt modelId="{29DF4815-CF6B-41DF-B2D1-8C194010C34C}" type="pres">
      <dgm:prSet presAssocID="{36DA8425-0EF2-4466-9CDC-925368788001}" presName="spaceRect" presStyleCnt="0"/>
      <dgm:spPr/>
    </dgm:pt>
    <dgm:pt modelId="{1AAB6345-516F-4770-B53E-8E3306C920F4}" type="pres">
      <dgm:prSet presAssocID="{36DA8425-0EF2-4466-9CDC-925368788001}" presName="parTx" presStyleLbl="revTx" presStyleIdx="2" presStyleCnt="3">
        <dgm:presLayoutVars>
          <dgm:chMax val="0"/>
          <dgm:chPref val="0"/>
        </dgm:presLayoutVars>
      </dgm:prSet>
      <dgm:spPr/>
    </dgm:pt>
  </dgm:ptLst>
  <dgm:cxnLst>
    <dgm:cxn modelId="{4EF4D915-1EE9-4C56-9120-FC6A25212807}" srcId="{28657C51-22A5-4812-804B-DF9E0AE71A09}" destId="{6AF1522B-E7C8-4824-8F42-8399C239722C}" srcOrd="0" destOrd="0" parTransId="{5DB232A7-C90A-4109-ADDC-AC461912D1D2}" sibTransId="{23555A35-3B0E-4F1B-BE42-F7E107371585}"/>
    <dgm:cxn modelId="{E8CFF622-9338-43CC-843D-A9B5E6465183}" srcId="{28657C51-22A5-4812-804B-DF9E0AE71A09}" destId="{36DA8425-0EF2-4466-9CDC-925368788001}" srcOrd="2" destOrd="0" parTransId="{F2B59100-EAC2-4195-9372-ACDF048053A5}" sibTransId="{8C990BC6-169A-4767-BC4E-32A3AA4D9EB1}"/>
    <dgm:cxn modelId="{D571BF4A-FE9C-4728-A9E2-7E0755B9110B}" type="presOf" srcId="{6AF1522B-E7C8-4824-8F42-8399C239722C}" destId="{7A529646-D4C0-4338-8B51-7F499F7AD886}" srcOrd="0" destOrd="0" presId="urn:microsoft.com/office/officeart/2018/2/layout/IconVerticalSolidList"/>
    <dgm:cxn modelId="{7311E86A-3FE4-4D4F-A241-4C0CFAE5A682}" type="presOf" srcId="{28657C51-22A5-4812-804B-DF9E0AE71A09}" destId="{2A6FB156-3963-4DA0-A627-259A6D2630DA}" srcOrd="0" destOrd="0" presId="urn:microsoft.com/office/officeart/2018/2/layout/IconVerticalSolidList"/>
    <dgm:cxn modelId="{D38D824C-812F-4EAD-A4A1-9A672DB19E31}" type="presOf" srcId="{E7046C1F-707F-4493-8E4B-6251AE6E889A}" destId="{71B2462C-2A58-45AF-84E3-C890802C1A48}" srcOrd="0" destOrd="0" presId="urn:microsoft.com/office/officeart/2018/2/layout/IconVerticalSolidList"/>
    <dgm:cxn modelId="{1A303E71-F868-4931-AFCA-2693F7887568}" srcId="{28657C51-22A5-4812-804B-DF9E0AE71A09}" destId="{E7046C1F-707F-4493-8E4B-6251AE6E889A}" srcOrd="1" destOrd="0" parTransId="{CA98829C-71D3-4562-994E-F06DBC34CFE7}" sibTransId="{13C37FE6-4FE9-40BB-B208-F0C9CC74E0A7}"/>
    <dgm:cxn modelId="{A193CF84-B1EE-4495-BD86-B4B98DCF021B}" type="presOf" srcId="{36DA8425-0EF2-4466-9CDC-925368788001}" destId="{1AAB6345-516F-4770-B53E-8E3306C920F4}" srcOrd="0" destOrd="0" presId="urn:microsoft.com/office/officeart/2018/2/layout/IconVerticalSolidList"/>
    <dgm:cxn modelId="{38083581-BE0E-448F-A8D2-96E9A5486C65}" type="presParOf" srcId="{2A6FB156-3963-4DA0-A627-259A6D2630DA}" destId="{8D12DBD2-1B56-4973-A232-081CB59E6D10}" srcOrd="0" destOrd="0" presId="urn:microsoft.com/office/officeart/2018/2/layout/IconVerticalSolidList"/>
    <dgm:cxn modelId="{B5310979-E001-403C-BD41-9E064943B517}" type="presParOf" srcId="{8D12DBD2-1B56-4973-A232-081CB59E6D10}" destId="{8DAB57EA-D7EE-4F03-BDD0-43A2EC3DC360}" srcOrd="0" destOrd="0" presId="urn:microsoft.com/office/officeart/2018/2/layout/IconVerticalSolidList"/>
    <dgm:cxn modelId="{34296224-CF57-4E87-BD08-04F17B93C5BD}" type="presParOf" srcId="{8D12DBD2-1B56-4973-A232-081CB59E6D10}" destId="{76006E89-5229-43B9-91CD-BC1007B500B6}" srcOrd="1" destOrd="0" presId="urn:microsoft.com/office/officeart/2018/2/layout/IconVerticalSolidList"/>
    <dgm:cxn modelId="{04AEC822-C110-4AD8-BC8A-C293EEA1A650}" type="presParOf" srcId="{8D12DBD2-1B56-4973-A232-081CB59E6D10}" destId="{20A7092F-CFE8-42FB-865C-A99C9F83F1D2}" srcOrd="2" destOrd="0" presId="urn:microsoft.com/office/officeart/2018/2/layout/IconVerticalSolidList"/>
    <dgm:cxn modelId="{C19D55D3-1318-4BDD-B6AA-FA8806B23EFD}" type="presParOf" srcId="{8D12DBD2-1B56-4973-A232-081CB59E6D10}" destId="{7A529646-D4C0-4338-8B51-7F499F7AD886}" srcOrd="3" destOrd="0" presId="urn:microsoft.com/office/officeart/2018/2/layout/IconVerticalSolidList"/>
    <dgm:cxn modelId="{9BF96920-E656-4246-8AF0-72AD118BD38F}" type="presParOf" srcId="{2A6FB156-3963-4DA0-A627-259A6D2630DA}" destId="{66AD1BC6-8C0E-4067-8424-FFBF7D9EF3EB}" srcOrd="1" destOrd="0" presId="urn:microsoft.com/office/officeart/2018/2/layout/IconVerticalSolidList"/>
    <dgm:cxn modelId="{1E9C12A7-F682-447C-AE00-4EB586C042AA}" type="presParOf" srcId="{2A6FB156-3963-4DA0-A627-259A6D2630DA}" destId="{55F78A23-7F4E-4737-9E5E-4C4497C75958}" srcOrd="2" destOrd="0" presId="urn:microsoft.com/office/officeart/2018/2/layout/IconVerticalSolidList"/>
    <dgm:cxn modelId="{40D395FD-D37B-4E76-BE12-C28CF5503A45}" type="presParOf" srcId="{55F78A23-7F4E-4737-9E5E-4C4497C75958}" destId="{5E83459C-112C-40EB-8EC7-1D6EDFC4226D}" srcOrd="0" destOrd="0" presId="urn:microsoft.com/office/officeart/2018/2/layout/IconVerticalSolidList"/>
    <dgm:cxn modelId="{6E8E626C-7318-4CDC-8CDA-5E873565424C}" type="presParOf" srcId="{55F78A23-7F4E-4737-9E5E-4C4497C75958}" destId="{E139D485-5D88-450E-94D1-ABF26AA0B1C2}" srcOrd="1" destOrd="0" presId="urn:microsoft.com/office/officeart/2018/2/layout/IconVerticalSolidList"/>
    <dgm:cxn modelId="{6C789EE5-731A-4F48-AA64-8BB513841F30}" type="presParOf" srcId="{55F78A23-7F4E-4737-9E5E-4C4497C75958}" destId="{833A0AC3-0916-4508-BC70-1C62B7C66CA1}" srcOrd="2" destOrd="0" presId="urn:microsoft.com/office/officeart/2018/2/layout/IconVerticalSolidList"/>
    <dgm:cxn modelId="{2D2E7AD5-79A8-4452-8CD5-BC1E80FF2E00}" type="presParOf" srcId="{55F78A23-7F4E-4737-9E5E-4C4497C75958}" destId="{71B2462C-2A58-45AF-84E3-C890802C1A48}" srcOrd="3" destOrd="0" presId="urn:microsoft.com/office/officeart/2018/2/layout/IconVerticalSolidList"/>
    <dgm:cxn modelId="{168178AA-E767-43EC-A93C-7D3DEA25FE8B}" type="presParOf" srcId="{2A6FB156-3963-4DA0-A627-259A6D2630DA}" destId="{D974DE94-4707-484E-A410-CA057F7A2195}" srcOrd="3" destOrd="0" presId="urn:microsoft.com/office/officeart/2018/2/layout/IconVerticalSolidList"/>
    <dgm:cxn modelId="{73563879-DB90-4D3C-AA7E-A4B0FE33689E}" type="presParOf" srcId="{2A6FB156-3963-4DA0-A627-259A6D2630DA}" destId="{74D0C16A-756B-4CE9-A30B-F6FDED926377}" srcOrd="4" destOrd="0" presId="urn:microsoft.com/office/officeart/2018/2/layout/IconVerticalSolidList"/>
    <dgm:cxn modelId="{D9481043-60F4-4243-A87B-7AB211E9D15C}" type="presParOf" srcId="{74D0C16A-756B-4CE9-A30B-F6FDED926377}" destId="{7CD7B7A8-E2F7-4D74-9AE5-7C80BCF9536E}" srcOrd="0" destOrd="0" presId="urn:microsoft.com/office/officeart/2018/2/layout/IconVerticalSolidList"/>
    <dgm:cxn modelId="{C9E5A7C4-1EC2-4630-A6D0-3A6085498C54}" type="presParOf" srcId="{74D0C16A-756B-4CE9-A30B-F6FDED926377}" destId="{5CC605CB-9D3A-41EB-99F1-70B79B40FEFE}" srcOrd="1" destOrd="0" presId="urn:microsoft.com/office/officeart/2018/2/layout/IconVerticalSolidList"/>
    <dgm:cxn modelId="{FB1AB3BE-9481-415B-B31B-B4CDDFBDFFF2}" type="presParOf" srcId="{74D0C16A-756B-4CE9-A30B-F6FDED926377}" destId="{29DF4815-CF6B-41DF-B2D1-8C194010C34C}" srcOrd="2" destOrd="0" presId="urn:microsoft.com/office/officeart/2018/2/layout/IconVerticalSolidList"/>
    <dgm:cxn modelId="{B78F548B-DBAB-416B-B938-30E79D4E0C9C}" type="presParOf" srcId="{74D0C16A-756B-4CE9-A30B-F6FDED926377}" destId="{1AAB6345-516F-4770-B53E-8E3306C920F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657C51-22A5-4812-804B-DF9E0AE71A0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AF1522B-E7C8-4824-8F42-8399C239722C}">
      <dgm:prSet/>
      <dgm:spPr/>
      <dgm:t>
        <a:bodyPr/>
        <a:lstStyle/>
        <a:p>
          <a:pPr>
            <a:lnSpc>
              <a:spcPct val="100000"/>
            </a:lnSpc>
          </a:pPr>
          <a:r>
            <a:rPr lang="en-US" dirty="0"/>
            <a:t>Buy-in from local leadership at all levels</a:t>
          </a:r>
        </a:p>
      </dgm:t>
    </dgm:pt>
    <dgm:pt modelId="{5DB232A7-C90A-4109-ADDC-AC461912D1D2}" type="parTrans" cxnId="{4EF4D915-1EE9-4C56-9120-FC6A25212807}">
      <dgm:prSet/>
      <dgm:spPr/>
      <dgm:t>
        <a:bodyPr/>
        <a:lstStyle/>
        <a:p>
          <a:endParaRPr lang="en-US"/>
        </a:p>
      </dgm:t>
    </dgm:pt>
    <dgm:pt modelId="{23555A35-3B0E-4F1B-BE42-F7E107371585}" type="sibTrans" cxnId="{4EF4D915-1EE9-4C56-9120-FC6A25212807}">
      <dgm:prSet/>
      <dgm:spPr/>
      <dgm:t>
        <a:bodyPr/>
        <a:lstStyle/>
        <a:p>
          <a:endParaRPr lang="en-US"/>
        </a:p>
      </dgm:t>
    </dgm:pt>
    <dgm:pt modelId="{E7046C1F-707F-4493-8E4B-6251AE6E889A}">
      <dgm:prSet/>
      <dgm:spPr/>
      <dgm:t>
        <a:bodyPr/>
        <a:lstStyle/>
        <a:p>
          <a:pPr>
            <a:lnSpc>
              <a:spcPct val="100000"/>
            </a:lnSpc>
          </a:pPr>
          <a:r>
            <a:rPr lang="en-US" dirty="0"/>
            <a:t>Many local partners in support of inclusive procurement</a:t>
          </a:r>
        </a:p>
      </dgm:t>
    </dgm:pt>
    <dgm:pt modelId="{CA98829C-71D3-4562-994E-F06DBC34CFE7}" type="parTrans" cxnId="{1A303E71-F868-4931-AFCA-2693F7887568}">
      <dgm:prSet/>
      <dgm:spPr/>
      <dgm:t>
        <a:bodyPr/>
        <a:lstStyle/>
        <a:p>
          <a:endParaRPr lang="en-US"/>
        </a:p>
      </dgm:t>
    </dgm:pt>
    <dgm:pt modelId="{13C37FE6-4FE9-40BB-B208-F0C9CC74E0A7}" type="sibTrans" cxnId="{1A303E71-F868-4931-AFCA-2693F7887568}">
      <dgm:prSet/>
      <dgm:spPr/>
      <dgm:t>
        <a:bodyPr/>
        <a:lstStyle/>
        <a:p>
          <a:endParaRPr lang="en-US"/>
        </a:p>
      </dgm:t>
    </dgm:pt>
    <dgm:pt modelId="{36DA8425-0EF2-4466-9CDC-925368788001}">
      <dgm:prSet/>
      <dgm:spPr/>
      <dgm:t>
        <a:bodyPr/>
        <a:lstStyle/>
        <a:p>
          <a:pPr>
            <a:lnSpc>
              <a:spcPct val="100000"/>
            </a:lnSpc>
          </a:pPr>
          <a:r>
            <a:rPr lang="en-US" dirty="0"/>
            <a:t>-Access to 3</a:t>
          </a:r>
          <a:r>
            <a:rPr lang="en-US" baseline="30000" dirty="0"/>
            <a:t>rd</a:t>
          </a:r>
          <a:r>
            <a:rPr lang="en-US" dirty="0"/>
            <a:t> Line reporting tool</a:t>
          </a:r>
        </a:p>
        <a:p>
          <a:pPr>
            <a:lnSpc>
              <a:spcPct val="100000"/>
            </a:lnSpc>
          </a:pPr>
          <a:r>
            <a:rPr lang="en-US" dirty="0"/>
            <a:t>-B2GNow Contract Compliance</a:t>
          </a:r>
        </a:p>
      </dgm:t>
    </dgm:pt>
    <dgm:pt modelId="{F2B59100-EAC2-4195-9372-ACDF048053A5}" type="parTrans" cxnId="{E8CFF622-9338-43CC-843D-A9B5E6465183}">
      <dgm:prSet/>
      <dgm:spPr/>
      <dgm:t>
        <a:bodyPr/>
        <a:lstStyle/>
        <a:p>
          <a:endParaRPr lang="en-US"/>
        </a:p>
      </dgm:t>
    </dgm:pt>
    <dgm:pt modelId="{8C990BC6-169A-4767-BC4E-32A3AA4D9EB1}" type="sibTrans" cxnId="{E8CFF622-9338-43CC-843D-A9B5E6465183}">
      <dgm:prSet/>
      <dgm:spPr/>
      <dgm:t>
        <a:bodyPr/>
        <a:lstStyle/>
        <a:p>
          <a:endParaRPr lang="en-US"/>
        </a:p>
      </dgm:t>
    </dgm:pt>
    <dgm:pt modelId="{2A6FB156-3963-4DA0-A627-259A6D2630DA}" type="pres">
      <dgm:prSet presAssocID="{28657C51-22A5-4812-804B-DF9E0AE71A09}" presName="root" presStyleCnt="0">
        <dgm:presLayoutVars>
          <dgm:dir/>
          <dgm:resizeHandles val="exact"/>
        </dgm:presLayoutVars>
      </dgm:prSet>
      <dgm:spPr/>
    </dgm:pt>
    <dgm:pt modelId="{8D12DBD2-1B56-4973-A232-081CB59E6D10}" type="pres">
      <dgm:prSet presAssocID="{6AF1522B-E7C8-4824-8F42-8399C239722C}" presName="compNode" presStyleCnt="0"/>
      <dgm:spPr/>
    </dgm:pt>
    <dgm:pt modelId="{8DAB57EA-D7EE-4F03-BDD0-43A2EC3DC360}" type="pres">
      <dgm:prSet presAssocID="{6AF1522B-E7C8-4824-8F42-8399C239722C}" presName="bgRect" presStyleLbl="bgShp" presStyleIdx="0" presStyleCnt="3"/>
      <dgm:spPr/>
    </dgm:pt>
    <dgm:pt modelId="{76006E89-5229-43B9-91CD-BC1007B500B6}" type="pres">
      <dgm:prSet presAssocID="{6AF1522B-E7C8-4824-8F42-8399C239722C}"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Thumbs up sign with solid fill"/>
        </a:ext>
      </dgm:extLst>
    </dgm:pt>
    <dgm:pt modelId="{20A7092F-CFE8-42FB-865C-A99C9F83F1D2}" type="pres">
      <dgm:prSet presAssocID="{6AF1522B-E7C8-4824-8F42-8399C239722C}" presName="spaceRect" presStyleCnt="0"/>
      <dgm:spPr/>
    </dgm:pt>
    <dgm:pt modelId="{7A529646-D4C0-4338-8B51-7F499F7AD886}" type="pres">
      <dgm:prSet presAssocID="{6AF1522B-E7C8-4824-8F42-8399C239722C}" presName="parTx" presStyleLbl="revTx" presStyleIdx="0" presStyleCnt="3">
        <dgm:presLayoutVars>
          <dgm:chMax val="0"/>
          <dgm:chPref val="0"/>
        </dgm:presLayoutVars>
      </dgm:prSet>
      <dgm:spPr/>
    </dgm:pt>
    <dgm:pt modelId="{66AD1BC6-8C0E-4067-8424-FFBF7D9EF3EB}" type="pres">
      <dgm:prSet presAssocID="{23555A35-3B0E-4F1B-BE42-F7E107371585}" presName="sibTrans" presStyleCnt="0"/>
      <dgm:spPr/>
    </dgm:pt>
    <dgm:pt modelId="{55F78A23-7F4E-4737-9E5E-4C4497C75958}" type="pres">
      <dgm:prSet presAssocID="{E7046C1F-707F-4493-8E4B-6251AE6E889A}" presName="compNode" presStyleCnt="0"/>
      <dgm:spPr/>
    </dgm:pt>
    <dgm:pt modelId="{5E83459C-112C-40EB-8EC7-1D6EDFC4226D}" type="pres">
      <dgm:prSet presAssocID="{E7046C1F-707F-4493-8E4B-6251AE6E889A}" presName="bgRect" presStyleLbl="bgShp" presStyleIdx="1" presStyleCnt="3"/>
      <dgm:spPr/>
    </dgm:pt>
    <dgm:pt modelId="{E139D485-5D88-450E-94D1-ABF26AA0B1C2}" type="pres">
      <dgm:prSet presAssocID="{E7046C1F-707F-4493-8E4B-6251AE6E889A}"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Handshake with solid fill"/>
        </a:ext>
      </dgm:extLst>
    </dgm:pt>
    <dgm:pt modelId="{833A0AC3-0916-4508-BC70-1C62B7C66CA1}" type="pres">
      <dgm:prSet presAssocID="{E7046C1F-707F-4493-8E4B-6251AE6E889A}" presName="spaceRect" presStyleCnt="0"/>
      <dgm:spPr/>
    </dgm:pt>
    <dgm:pt modelId="{71B2462C-2A58-45AF-84E3-C890802C1A48}" type="pres">
      <dgm:prSet presAssocID="{E7046C1F-707F-4493-8E4B-6251AE6E889A}" presName="parTx" presStyleLbl="revTx" presStyleIdx="1" presStyleCnt="3">
        <dgm:presLayoutVars>
          <dgm:chMax val="0"/>
          <dgm:chPref val="0"/>
        </dgm:presLayoutVars>
      </dgm:prSet>
      <dgm:spPr/>
    </dgm:pt>
    <dgm:pt modelId="{D974DE94-4707-484E-A410-CA057F7A2195}" type="pres">
      <dgm:prSet presAssocID="{13C37FE6-4FE9-40BB-B208-F0C9CC74E0A7}" presName="sibTrans" presStyleCnt="0"/>
      <dgm:spPr/>
    </dgm:pt>
    <dgm:pt modelId="{74D0C16A-756B-4CE9-A30B-F6FDED926377}" type="pres">
      <dgm:prSet presAssocID="{36DA8425-0EF2-4466-9CDC-925368788001}" presName="compNode" presStyleCnt="0"/>
      <dgm:spPr/>
    </dgm:pt>
    <dgm:pt modelId="{7CD7B7A8-E2F7-4D74-9AE5-7C80BCF9536E}" type="pres">
      <dgm:prSet presAssocID="{36DA8425-0EF2-4466-9CDC-925368788001}" presName="bgRect" presStyleLbl="bgShp" presStyleIdx="2" presStyleCnt="3"/>
      <dgm:spPr/>
    </dgm:pt>
    <dgm:pt modelId="{5CC605CB-9D3A-41EB-99F1-70B79B40FEFE}" type="pres">
      <dgm:prSet presAssocID="{36DA8425-0EF2-4466-9CDC-925368788001}"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Statistics with solid fill"/>
        </a:ext>
      </dgm:extLst>
    </dgm:pt>
    <dgm:pt modelId="{29DF4815-CF6B-41DF-B2D1-8C194010C34C}" type="pres">
      <dgm:prSet presAssocID="{36DA8425-0EF2-4466-9CDC-925368788001}" presName="spaceRect" presStyleCnt="0"/>
      <dgm:spPr/>
    </dgm:pt>
    <dgm:pt modelId="{1AAB6345-516F-4770-B53E-8E3306C920F4}" type="pres">
      <dgm:prSet presAssocID="{36DA8425-0EF2-4466-9CDC-925368788001}" presName="parTx" presStyleLbl="revTx" presStyleIdx="2" presStyleCnt="3">
        <dgm:presLayoutVars>
          <dgm:chMax val="0"/>
          <dgm:chPref val="0"/>
        </dgm:presLayoutVars>
      </dgm:prSet>
      <dgm:spPr/>
    </dgm:pt>
  </dgm:ptLst>
  <dgm:cxnLst>
    <dgm:cxn modelId="{4EF4D915-1EE9-4C56-9120-FC6A25212807}" srcId="{28657C51-22A5-4812-804B-DF9E0AE71A09}" destId="{6AF1522B-E7C8-4824-8F42-8399C239722C}" srcOrd="0" destOrd="0" parTransId="{5DB232A7-C90A-4109-ADDC-AC461912D1D2}" sibTransId="{23555A35-3B0E-4F1B-BE42-F7E107371585}"/>
    <dgm:cxn modelId="{E8CFF622-9338-43CC-843D-A9B5E6465183}" srcId="{28657C51-22A5-4812-804B-DF9E0AE71A09}" destId="{36DA8425-0EF2-4466-9CDC-925368788001}" srcOrd="2" destOrd="0" parTransId="{F2B59100-EAC2-4195-9372-ACDF048053A5}" sibTransId="{8C990BC6-169A-4767-BC4E-32A3AA4D9EB1}"/>
    <dgm:cxn modelId="{D571BF4A-FE9C-4728-A9E2-7E0755B9110B}" type="presOf" srcId="{6AF1522B-E7C8-4824-8F42-8399C239722C}" destId="{7A529646-D4C0-4338-8B51-7F499F7AD886}" srcOrd="0" destOrd="0" presId="urn:microsoft.com/office/officeart/2018/2/layout/IconVerticalSolidList"/>
    <dgm:cxn modelId="{7311E86A-3FE4-4D4F-A241-4C0CFAE5A682}" type="presOf" srcId="{28657C51-22A5-4812-804B-DF9E0AE71A09}" destId="{2A6FB156-3963-4DA0-A627-259A6D2630DA}" srcOrd="0" destOrd="0" presId="urn:microsoft.com/office/officeart/2018/2/layout/IconVerticalSolidList"/>
    <dgm:cxn modelId="{D38D824C-812F-4EAD-A4A1-9A672DB19E31}" type="presOf" srcId="{E7046C1F-707F-4493-8E4B-6251AE6E889A}" destId="{71B2462C-2A58-45AF-84E3-C890802C1A48}" srcOrd="0" destOrd="0" presId="urn:microsoft.com/office/officeart/2018/2/layout/IconVerticalSolidList"/>
    <dgm:cxn modelId="{1A303E71-F868-4931-AFCA-2693F7887568}" srcId="{28657C51-22A5-4812-804B-DF9E0AE71A09}" destId="{E7046C1F-707F-4493-8E4B-6251AE6E889A}" srcOrd="1" destOrd="0" parTransId="{CA98829C-71D3-4562-994E-F06DBC34CFE7}" sibTransId="{13C37FE6-4FE9-40BB-B208-F0C9CC74E0A7}"/>
    <dgm:cxn modelId="{A193CF84-B1EE-4495-BD86-B4B98DCF021B}" type="presOf" srcId="{36DA8425-0EF2-4466-9CDC-925368788001}" destId="{1AAB6345-516F-4770-B53E-8E3306C920F4}" srcOrd="0" destOrd="0" presId="urn:microsoft.com/office/officeart/2018/2/layout/IconVerticalSolidList"/>
    <dgm:cxn modelId="{38083581-BE0E-448F-A8D2-96E9A5486C65}" type="presParOf" srcId="{2A6FB156-3963-4DA0-A627-259A6D2630DA}" destId="{8D12DBD2-1B56-4973-A232-081CB59E6D10}" srcOrd="0" destOrd="0" presId="urn:microsoft.com/office/officeart/2018/2/layout/IconVerticalSolidList"/>
    <dgm:cxn modelId="{B5310979-E001-403C-BD41-9E064943B517}" type="presParOf" srcId="{8D12DBD2-1B56-4973-A232-081CB59E6D10}" destId="{8DAB57EA-D7EE-4F03-BDD0-43A2EC3DC360}" srcOrd="0" destOrd="0" presId="urn:microsoft.com/office/officeart/2018/2/layout/IconVerticalSolidList"/>
    <dgm:cxn modelId="{34296224-CF57-4E87-BD08-04F17B93C5BD}" type="presParOf" srcId="{8D12DBD2-1B56-4973-A232-081CB59E6D10}" destId="{76006E89-5229-43B9-91CD-BC1007B500B6}" srcOrd="1" destOrd="0" presId="urn:microsoft.com/office/officeart/2018/2/layout/IconVerticalSolidList"/>
    <dgm:cxn modelId="{04AEC822-C110-4AD8-BC8A-C293EEA1A650}" type="presParOf" srcId="{8D12DBD2-1B56-4973-A232-081CB59E6D10}" destId="{20A7092F-CFE8-42FB-865C-A99C9F83F1D2}" srcOrd="2" destOrd="0" presId="urn:microsoft.com/office/officeart/2018/2/layout/IconVerticalSolidList"/>
    <dgm:cxn modelId="{C19D55D3-1318-4BDD-B6AA-FA8806B23EFD}" type="presParOf" srcId="{8D12DBD2-1B56-4973-A232-081CB59E6D10}" destId="{7A529646-D4C0-4338-8B51-7F499F7AD886}" srcOrd="3" destOrd="0" presId="urn:microsoft.com/office/officeart/2018/2/layout/IconVerticalSolidList"/>
    <dgm:cxn modelId="{9BF96920-E656-4246-8AF0-72AD118BD38F}" type="presParOf" srcId="{2A6FB156-3963-4DA0-A627-259A6D2630DA}" destId="{66AD1BC6-8C0E-4067-8424-FFBF7D9EF3EB}" srcOrd="1" destOrd="0" presId="urn:microsoft.com/office/officeart/2018/2/layout/IconVerticalSolidList"/>
    <dgm:cxn modelId="{1E9C12A7-F682-447C-AE00-4EB586C042AA}" type="presParOf" srcId="{2A6FB156-3963-4DA0-A627-259A6D2630DA}" destId="{55F78A23-7F4E-4737-9E5E-4C4497C75958}" srcOrd="2" destOrd="0" presId="urn:microsoft.com/office/officeart/2018/2/layout/IconVerticalSolidList"/>
    <dgm:cxn modelId="{40D395FD-D37B-4E76-BE12-C28CF5503A45}" type="presParOf" srcId="{55F78A23-7F4E-4737-9E5E-4C4497C75958}" destId="{5E83459C-112C-40EB-8EC7-1D6EDFC4226D}" srcOrd="0" destOrd="0" presId="urn:microsoft.com/office/officeart/2018/2/layout/IconVerticalSolidList"/>
    <dgm:cxn modelId="{6E8E626C-7318-4CDC-8CDA-5E873565424C}" type="presParOf" srcId="{55F78A23-7F4E-4737-9E5E-4C4497C75958}" destId="{E139D485-5D88-450E-94D1-ABF26AA0B1C2}" srcOrd="1" destOrd="0" presId="urn:microsoft.com/office/officeart/2018/2/layout/IconVerticalSolidList"/>
    <dgm:cxn modelId="{6C789EE5-731A-4F48-AA64-8BB513841F30}" type="presParOf" srcId="{55F78A23-7F4E-4737-9E5E-4C4497C75958}" destId="{833A0AC3-0916-4508-BC70-1C62B7C66CA1}" srcOrd="2" destOrd="0" presId="urn:microsoft.com/office/officeart/2018/2/layout/IconVerticalSolidList"/>
    <dgm:cxn modelId="{2D2E7AD5-79A8-4452-8CD5-BC1E80FF2E00}" type="presParOf" srcId="{55F78A23-7F4E-4737-9E5E-4C4497C75958}" destId="{71B2462C-2A58-45AF-84E3-C890802C1A48}" srcOrd="3" destOrd="0" presId="urn:microsoft.com/office/officeart/2018/2/layout/IconVerticalSolidList"/>
    <dgm:cxn modelId="{168178AA-E767-43EC-A93C-7D3DEA25FE8B}" type="presParOf" srcId="{2A6FB156-3963-4DA0-A627-259A6D2630DA}" destId="{D974DE94-4707-484E-A410-CA057F7A2195}" srcOrd="3" destOrd="0" presId="urn:microsoft.com/office/officeart/2018/2/layout/IconVerticalSolidList"/>
    <dgm:cxn modelId="{73563879-DB90-4D3C-AA7E-A4B0FE33689E}" type="presParOf" srcId="{2A6FB156-3963-4DA0-A627-259A6D2630DA}" destId="{74D0C16A-756B-4CE9-A30B-F6FDED926377}" srcOrd="4" destOrd="0" presId="urn:microsoft.com/office/officeart/2018/2/layout/IconVerticalSolidList"/>
    <dgm:cxn modelId="{D9481043-60F4-4243-A87B-7AB211E9D15C}" type="presParOf" srcId="{74D0C16A-756B-4CE9-A30B-F6FDED926377}" destId="{7CD7B7A8-E2F7-4D74-9AE5-7C80BCF9536E}" srcOrd="0" destOrd="0" presId="urn:microsoft.com/office/officeart/2018/2/layout/IconVerticalSolidList"/>
    <dgm:cxn modelId="{C9E5A7C4-1EC2-4630-A6D0-3A6085498C54}" type="presParOf" srcId="{74D0C16A-756B-4CE9-A30B-F6FDED926377}" destId="{5CC605CB-9D3A-41EB-99F1-70B79B40FEFE}" srcOrd="1" destOrd="0" presId="urn:microsoft.com/office/officeart/2018/2/layout/IconVerticalSolidList"/>
    <dgm:cxn modelId="{FB1AB3BE-9481-415B-B31B-B4CDDFBDFFF2}" type="presParOf" srcId="{74D0C16A-756B-4CE9-A30B-F6FDED926377}" destId="{29DF4815-CF6B-41DF-B2D1-8C194010C34C}" srcOrd="2" destOrd="0" presId="urn:microsoft.com/office/officeart/2018/2/layout/IconVerticalSolidList"/>
    <dgm:cxn modelId="{B78F548B-DBAB-416B-B938-30E79D4E0C9C}" type="presParOf" srcId="{74D0C16A-756B-4CE9-A30B-F6FDED926377}" destId="{1AAB6345-516F-4770-B53E-8E3306C920F4}" srcOrd="3" destOrd="0" presId="urn:microsoft.com/office/officeart/2018/2/layout/IconVerticalSoli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43D879D-4AF8-44A9-900B-FF5ED8AD502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93586C5D-71E4-4769-8CEB-F7D450860D72}">
      <dgm:prSet/>
      <dgm:spPr/>
      <dgm:t>
        <a:bodyPr/>
        <a:lstStyle/>
        <a:p>
          <a:pPr>
            <a:lnSpc>
              <a:spcPct val="100000"/>
            </a:lnSpc>
          </a:pPr>
          <a:r>
            <a:rPr lang="en-US" dirty="0"/>
            <a:t>Rollout Contract Compliance (By May 1)</a:t>
          </a:r>
        </a:p>
      </dgm:t>
    </dgm:pt>
    <dgm:pt modelId="{D998ECEF-5C7D-43B1-9AED-0ABF6D1FC894}" type="parTrans" cxnId="{128139BB-9324-4DB6-94BD-2E004D45DCF4}">
      <dgm:prSet/>
      <dgm:spPr/>
      <dgm:t>
        <a:bodyPr/>
        <a:lstStyle/>
        <a:p>
          <a:endParaRPr lang="en-US"/>
        </a:p>
      </dgm:t>
    </dgm:pt>
    <dgm:pt modelId="{6C3DB98C-68CD-481E-92EF-259C8EEC162A}" type="sibTrans" cxnId="{128139BB-9324-4DB6-94BD-2E004D45DCF4}">
      <dgm:prSet/>
      <dgm:spPr/>
      <dgm:t>
        <a:bodyPr/>
        <a:lstStyle/>
        <a:p>
          <a:endParaRPr lang="en-US"/>
        </a:p>
      </dgm:t>
    </dgm:pt>
    <dgm:pt modelId="{C67797DF-E92C-48F6-9B4D-B91129B2EAEE}">
      <dgm:prSet/>
      <dgm:spPr/>
      <dgm:t>
        <a:bodyPr/>
        <a:lstStyle/>
        <a:p>
          <a:pPr>
            <a:lnSpc>
              <a:spcPct val="100000"/>
            </a:lnSpc>
          </a:pPr>
          <a:r>
            <a:rPr lang="en-US" dirty="0"/>
            <a:t>Continue to evaluate impacts of the current “DEI” climate</a:t>
          </a:r>
        </a:p>
      </dgm:t>
    </dgm:pt>
    <dgm:pt modelId="{D6CD29E0-E868-4D64-984C-46B581CDB750}" type="parTrans" cxnId="{73D670F4-5529-4C19-9F34-6D9DA04C625C}">
      <dgm:prSet/>
      <dgm:spPr/>
      <dgm:t>
        <a:bodyPr/>
        <a:lstStyle/>
        <a:p>
          <a:endParaRPr lang="en-US"/>
        </a:p>
      </dgm:t>
    </dgm:pt>
    <dgm:pt modelId="{CC643788-C7A4-4CA0-9617-18F50EED4326}" type="sibTrans" cxnId="{73D670F4-5529-4C19-9F34-6D9DA04C625C}">
      <dgm:prSet/>
      <dgm:spPr/>
      <dgm:t>
        <a:bodyPr/>
        <a:lstStyle/>
        <a:p>
          <a:endParaRPr lang="en-US"/>
        </a:p>
      </dgm:t>
    </dgm:pt>
    <dgm:pt modelId="{6FF663D5-10B7-489C-BC71-38E6DC9AD99C}">
      <dgm:prSet/>
      <dgm:spPr/>
      <dgm:t>
        <a:bodyPr/>
        <a:lstStyle/>
        <a:p>
          <a:pPr>
            <a:lnSpc>
              <a:spcPct val="100000"/>
            </a:lnSpc>
          </a:pPr>
          <a:r>
            <a:rPr lang="en-US" dirty="0"/>
            <a:t>Top vendor forum &amp; DBE Day (March/April)</a:t>
          </a:r>
        </a:p>
      </dgm:t>
    </dgm:pt>
    <dgm:pt modelId="{41093809-EB24-41F4-BB16-452FF79CEEDE}" type="parTrans" cxnId="{9DC32B7B-970F-4B32-AE39-32A7C9BBAEA3}">
      <dgm:prSet/>
      <dgm:spPr/>
      <dgm:t>
        <a:bodyPr/>
        <a:lstStyle/>
        <a:p>
          <a:endParaRPr lang="en-US"/>
        </a:p>
      </dgm:t>
    </dgm:pt>
    <dgm:pt modelId="{F56BEE96-4355-4264-B043-A72511654D64}" type="sibTrans" cxnId="{9DC32B7B-970F-4B32-AE39-32A7C9BBAEA3}">
      <dgm:prSet/>
      <dgm:spPr/>
      <dgm:t>
        <a:bodyPr/>
        <a:lstStyle/>
        <a:p>
          <a:endParaRPr lang="en-US"/>
        </a:p>
      </dgm:t>
    </dgm:pt>
    <dgm:pt modelId="{10A3A4C2-F3DC-4ABD-BB79-F674B4D98A32}" type="pres">
      <dgm:prSet presAssocID="{C43D879D-4AF8-44A9-900B-FF5ED8AD5028}" presName="root" presStyleCnt="0">
        <dgm:presLayoutVars>
          <dgm:dir/>
          <dgm:resizeHandles val="exact"/>
        </dgm:presLayoutVars>
      </dgm:prSet>
      <dgm:spPr/>
    </dgm:pt>
    <dgm:pt modelId="{F1F84437-6F12-48BC-A827-30DFF81AD3AD}" type="pres">
      <dgm:prSet presAssocID="{93586C5D-71E4-4769-8CEB-F7D450860D72}" presName="compNode" presStyleCnt="0"/>
      <dgm:spPr/>
    </dgm:pt>
    <dgm:pt modelId="{6B96237D-07EF-47E2-B9D8-5760C5640ABE}" type="pres">
      <dgm:prSet presAssocID="{93586C5D-71E4-4769-8CEB-F7D450860D72}" presName="bgRect" presStyleLbl="bgShp" presStyleIdx="0" presStyleCnt="3"/>
      <dgm:spPr/>
    </dgm:pt>
    <dgm:pt modelId="{706BFD90-9C7F-45D5-9FB0-EC1646055817}" type="pres">
      <dgm:prSet presAssocID="{93586C5D-71E4-4769-8CEB-F7D450860D7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ntract"/>
        </a:ext>
      </dgm:extLst>
    </dgm:pt>
    <dgm:pt modelId="{4184E93C-065F-4F21-99A6-AE6BD61FE0DB}" type="pres">
      <dgm:prSet presAssocID="{93586C5D-71E4-4769-8CEB-F7D450860D72}" presName="spaceRect" presStyleCnt="0"/>
      <dgm:spPr/>
    </dgm:pt>
    <dgm:pt modelId="{6A86613F-E684-4B0B-A05F-3185EA65F95E}" type="pres">
      <dgm:prSet presAssocID="{93586C5D-71E4-4769-8CEB-F7D450860D72}" presName="parTx" presStyleLbl="revTx" presStyleIdx="0" presStyleCnt="3">
        <dgm:presLayoutVars>
          <dgm:chMax val="0"/>
          <dgm:chPref val="0"/>
        </dgm:presLayoutVars>
      </dgm:prSet>
      <dgm:spPr/>
    </dgm:pt>
    <dgm:pt modelId="{1402AF79-B78B-4AD6-ACF3-A900F8DBF37C}" type="pres">
      <dgm:prSet presAssocID="{6C3DB98C-68CD-481E-92EF-259C8EEC162A}" presName="sibTrans" presStyleCnt="0"/>
      <dgm:spPr/>
    </dgm:pt>
    <dgm:pt modelId="{CFF4A97E-CE91-49EA-B8B5-099E17EF51A7}" type="pres">
      <dgm:prSet presAssocID="{C67797DF-E92C-48F6-9B4D-B91129B2EAEE}" presName="compNode" presStyleCnt="0"/>
      <dgm:spPr/>
    </dgm:pt>
    <dgm:pt modelId="{5BFC4A1A-E12D-41B1-85D6-C53823D70839}" type="pres">
      <dgm:prSet presAssocID="{C67797DF-E92C-48F6-9B4D-B91129B2EAEE}" presName="bgRect" presStyleLbl="bgShp" presStyleIdx="1" presStyleCnt="3"/>
      <dgm:spPr/>
    </dgm:pt>
    <dgm:pt modelId="{F4F544CF-E2C7-490F-82D6-81789244B560}" type="pres">
      <dgm:prSet presAssocID="{C67797DF-E92C-48F6-9B4D-B91129B2EAE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972EC2D6-989D-49A8-A571-514328BAE61C}" type="pres">
      <dgm:prSet presAssocID="{C67797DF-E92C-48F6-9B4D-B91129B2EAEE}" presName="spaceRect" presStyleCnt="0"/>
      <dgm:spPr/>
    </dgm:pt>
    <dgm:pt modelId="{54900734-F758-482A-B827-4162B3AA7E60}" type="pres">
      <dgm:prSet presAssocID="{C67797DF-E92C-48F6-9B4D-B91129B2EAEE}" presName="parTx" presStyleLbl="revTx" presStyleIdx="1" presStyleCnt="3" custScaleX="104264">
        <dgm:presLayoutVars>
          <dgm:chMax val="0"/>
          <dgm:chPref val="0"/>
        </dgm:presLayoutVars>
      </dgm:prSet>
      <dgm:spPr/>
    </dgm:pt>
    <dgm:pt modelId="{D48CD680-F3C5-42F2-8E38-33105D4E1885}" type="pres">
      <dgm:prSet presAssocID="{CC643788-C7A4-4CA0-9617-18F50EED4326}" presName="sibTrans" presStyleCnt="0"/>
      <dgm:spPr/>
    </dgm:pt>
    <dgm:pt modelId="{77A8773D-3EB6-4E38-A55E-742548B232D9}" type="pres">
      <dgm:prSet presAssocID="{6FF663D5-10B7-489C-BC71-38E6DC9AD99C}" presName="compNode" presStyleCnt="0"/>
      <dgm:spPr/>
    </dgm:pt>
    <dgm:pt modelId="{E5CE9F1B-955A-4DEE-A5D7-BD4FFA37A28B}" type="pres">
      <dgm:prSet presAssocID="{6FF663D5-10B7-489C-BC71-38E6DC9AD99C}" presName="bgRect" presStyleLbl="bgShp" presStyleIdx="2" presStyleCnt="3"/>
      <dgm:spPr/>
    </dgm:pt>
    <dgm:pt modelId="{49622565-EC12-43AB-B792-46EBA66B65BB}" type="pres">
      <dgm:prSet presAssocID="{6FF663D5-10B7-489C-BC71-38E6DC9AD99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eting"/>
        </a:ext>
      </dgm:extLst>
    </dgm:pt>
    <dgm:pt modelId="{DB98A8FF-8A39-4FDD-9105-AE3730C79D89}" type="pres">
      <dgm:prSet presAssocID="{6FF663D5-10B7-489C-BC71-38E6DC9AD99C}" presName="spaceRect" presStyleCnt="0"/>
      <dgm:spPr/>
    </dgm:pt>
    <dgm:pt modelId="{2B548D25-45FE-451C-8CE7-C50FADE142A1}" type="pres">
      <dgm:prSet presAssocID="{6FF663D5-10B7-489C-BC71-38E6DC9AD99C}" presName="parTx" presStyleLbl="revTx" presStyleIdx="2" presStyleCnt="3">
        <dgm:presLayoutVars>
          <dgm:chMax val="0"/>
          <dgm:chPref val="0"/>
        </dgm:presLayoutVars>
      </dgm:prSet>
      <dgm:spPr/>
    </dgm:pt>
  </dgm:ptLst>
  <dgm:cxnLst>
    <dgm:cxn modelId="{A2BD194E-C527-4C30-8F90-21ED7814CA6A}" type="presOf" srcId="{6FF663D5-10B7-489C-BC71-38E6DC9AD99C}" destId="{2B548D25-45FE-451C-8CE7-C50FADE142A1}" srcOrd="0" destOrd="0" presId="urn:microsoft.com/office/officeart/2018/2/layout/IconVerticalSolidList"/>
    <dgm:cxn modelId="{9DC32B7B-970F-4B32-AE39-32A7C9BBAEA3}" srcId="{C43D879D-4AF8-44A9-900B-FF5ED8AD5028}" destId="{6FF663D5-10B7-489C-BC71-38E6DC9AD99C}" srcOrd="2" destOrd="0" parTransId="{41093809-EB24-41F4-BB16-452FF79CEEDE}" sibTransId="{F56BEE96-4355-4264-B043-A72511654D64}"/>
    <dgm:cxn modelId="{128139BB-9324-4DB6-94BD-2E004D45DCF4}" srcId="{C43D879D-4AF8-44A9-900B-FF5ED8AD5028}" destId="{93586C5D-71E4-4769-8CEB-F7D450860D72}" srcOrd="0" destOrd="0" parTransId="{D998ECEF-5C7D-43B1-9AED-0ABF6D1FC894}" sibTransId="{6C3DB98C-68CD-481E-92EF-259C8EEC162A}"/>
    <dgm:cxn modelId="{F8DB55BC-391A-4CFE-9621-2979E0E7B56B}" type="presOf" srcId="{93586C5D-71E4-4769-8CEB-F7D450860D72}" destId="{6A86613F-E684-4B0B-A05F-3185EA65F95E}" srcOrd="0" destOrd="0" presId="urn:microsoft.com/office/officeart/2018/2/layout/IconVerticalSolidList"/>
    <dgm:cxn modelId="{DEB8FDC9-569D-40A3-94D9-19B22FE58F62}" type="presOf" srcId="{C43D879D-4AF8-44A9-900B-FF5ED8AD5028}" destId="{10A3A4C2-F3DC-4ABD-BB79-F674B4D98A32}" srcOrd="0" destOrd="0" presId="urn:microsoft.com/office/officeart/2018/2/layout/IconVerticalSolidList"/>
    <dgm:cxn modelId="{A12855DE-940E-4FF8-8A8A-1C664B5C0AF7}" type="presOf" srcId="{C67797DF-E92C-48F6-9B4D-B91129B2EAEE}" destId="{54900734-F758-482A-B827-4162B3AA7E60}" srcOrd="0" destOrd="0" presId="urn:microsoft.com/office/officeart/2018/2/layout/IconVerticalSolidList"/>
    <dgm:cxn modelId="{73D670F4-5529-4C19-9F34-6D9DA04C625C}" srcId="{C43D879D-4AF8-44A9-900B-FF5ED8AD5028}" destId="{C67797DF-E92C-48F6-9B4D-B91129B2EAEE}" srcOrd="1" destOrd="0" parTransId="{D6CD29E0-E868-4D64-984C-46B581CDB750}" sibTransId="{CC643788-C7A4-4CA0-9617-18F50EED4326}"/>
    <dgm:cxn modelId="{834C081E-A6AF-478D-8D3E-C67976B5F1ED}" type="presParOf" srcId="{10A3A4C2-F3DC-4ABD-BB79-F674B4D98A32}" destId="{F1F84437-6F12-48BC-A827-30DFF81AD3AD}" srcOrd="0" destOrd="0" presId="urn:microsoft.com/office/officeart/2018/2/layout/IconVerticalSolidList"/>
    <dgm:cxn modelId="{E5BAABA1-C2F6-44D0-BD2A-A33F32E5325D}" type="presParOf" srcId="{F1F84437-6F12-48BC-A827-30DFF81AD3AD}" destId="{6B96237D-07EF-47E2-B9D8-5760C5640ABE}" srcOrd="0" destOrd="0" presId="urn:microsoft.com/office/officeart/2018/2/layout/IconVerticalSolidList"/>
    <dgm:cxn modelId="{D587D3DC-687E-41D9-B51B-9EC950693539}" type="presParOf" srcId="{F1F84437-6F12-48BC-A827-30DFF81AD3AD}" destId="{706BFD90-9C7F-45D5-9FB0-EC1646055817}" srcOrd="1" destOrd="0" presId="urn:microsoft.com/office/officeart/2018/2/layout/IconVerticalSolidList"/>
    <dgm:cxn modelId="{722D1A41-49EE-4626-B7BD-A1160351C5A6}" type="presParOf" srcId="{F1F84437-6F12-48BC-A827-30DFF81AD3AD}" destId="{4184E93C-065F-4F21-99A6-AE6BD61FE0DB}" srcOrd="2" destOrd="0" presId="urn:microsoft.com/office/officeart/2018/2/layout/IconVerticalSolidList"/>
    <dgm:cxn modelId="{AF708EEE-8341-4716-AD85-4FA9D6F1DE44}" type="presParOf" srcId="{F1F84437-6F12-48BC-A827-30DFF81AD3AD}" destId="{6A86613F-E684-4B0B-A05F-3185EA65F95E}" srcOrd="3" destOrd="0" presId="urn:microsoft.com/office/officeart/2018/2/layout/IconVerticalSolidList"/>
    <dgm:cxn modelId="{BA14C467-8BD7-4559-A211-302876ACF9AF}" type="presParOf" srcId="{10A3A4C2-F3DC-4ABD-BB79-F674B4D98A32}" destId="{1402AF79-B78B-4AD6-ACF3-A900F8DBF37C}" srcOrd="1" destOrd="0" presId="urn:microsoft.com/office/officeart/2018/2/layout/IconVerticalSolidList"/>
    <dgm:cxn modelId="{5B2DC601-E455-456F-A083-82F06E997CAD}" type="presParOf" srcId="{10A3A4C2-F3DC-4ABD-BB79-F674B4D98A32}" destId="{CFF4A97E-CE91-49EA-B8B5-099E17EF51A7}" srcOrd="2" destOrd="0" presId="urn:microsoft.com/office/officeart/2018/2/layout/IconVerticalSolidList"/>
    <dgm:cxn modelId="{D770A5BB-24F3-46E7-8EC7-A1717D82517D}" type="presParOf" srcId="{CFF4A97E-CE91-49EA-B8B5-099E17EF51A7}" destId="{5BFC4A1A-E12D-41B1-85D6-C53823D70839}" srcOrd="0" destOrd="0" presId="urn:microsoft.com/office/officeart/2018/2/layout/IconVerticalSolidList"/>
    <dgm:cxn modelId="{A40A774C-74F1-4C15-9B96-68B06A439A72}" type="presParOf" srcId="{CFF4A97E-CE91-49EA-B8B5-099E17EF51A7}" destId="{F4F544CF-E2C7-490F-82D6-81789244B560}" srcOrd="1" destOrd="0" presId="urn:microsoft.com/office/officeart/2018/2/layout/IconVerticalSolidList"/>
    <dgm:cxn modelId="{88B19A01-C654-40E1-95D2-4746ECF4533E}" type="presParOf" srcId="{CFF4A97E-CE91-49EA-B8B5-099E17EF51A7}" destId="{972EC2D6-989D-49A8-A571-514328BAE61C}" srcOrd="2" destOrd="0" presId="urn:microsoft.com/office/officeart/2018/2/layout/IconVerticalSolidList"/>
    <dgm:cxn modelId="{DB47AB3C-9725-4EDF-B02A-0F493018D3CC}" type="presParOf" srcId="{CFF4A97E-CE91-49EA-B8B5-099E17EF51A7}" destId="{54900734-F758-482A-B827-4162B3AA7E60}" srcOrd="3" destOrd="0" presId="urn:microsoft.com/office/officeart/2018/2/layout/IconVerticalSolidList"/>
    <dgm:cxn modelId="{63A49425-E8C8-426F-9BF8-A524BE013900}" type="presParOf" srcId="{10A3A4C2-F3DC-4ABD-BB79-F674B4D98A32}" destId="{D48CD680-F3C5-42F2-8E38-33105D4E1885}" srcOrd="3" destOrd="0" presId="urn:microsoft.com/office/officeart/2018/2/layout/IconVerticalSolidList"/>
    <dgm:cxn modelId="{5AE945CB-D392-4242-AA94-5421592B2E5E}" type="presParOf" srcId="{10A3A4C2-F3DC-4ABD-BB79-F674B4D98A32}" destId="{77A8773D-3EB6-4E38-A55E-742548B232D9}" srcOrd="4" destOrd="0" presId="urn:microsoft.com/office/officeart/2018/2/layout/IconVerticalSolidList"/>
    <dgm:cxn modelId="{3F596C5B-570C-4278-B9B6-A580D2A0D4EE}" type="presParOf" srcId="{77A8773D-3EB6-4E38-A55E-742548B232D9}" destId="{E5CE9F1B-955A-4DEE-A5D7-BD4FFA37A28B}" srcOrd="0" destOrd="0" presId="urn:microsoft.com/office/officeart/2018/2/layout/IconVerticalSolidList"/>
    <dgm:cxn modelId="{8816DA34-F947-4DAD-B63E-ACACBC1376C9}" type="presParOf" srcId="{77A8773D-3EB6-4E38-A55E-742548B232D9}" destId="{49622565-EC12-43AB-B792-46EBA66B65BB}" srcOrd="1" destOrd="0" presId="urn:microsoft.com/office/officeart/2018/2/layout/IconVerticalSolidList"/>
    <dgm:cxn modelId="{A8E94CBF-1D7C-4685-94E6-60252725A06A}" type="presParOf" srcId="{77A8773D-3EB6-4E38-A55E-742548B232D9}" destId="{DB98A8FF-8A39-4FDD-9105-AE3730C79D89}" srcOrd="2" destOrd="0" presId="urn:microsoft.com/office/officeart/2018/2/layout/IconVerticalSolidList"/>
    <dgm:cxn modelId="{88246E06-FDF9-46D9-86F0-0022DCB0B0A2}" type="presParOf" srcId="{77A8773D-3EB6-4E38-A55E-742548B232D9}" destId="{2B548D25-45FE-451C-8CE7-C50FADE142A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64ED76-B15F-4D98-95C1-C1055BD21F20}">
      <dsp:nvSpPr>
        <dsp:cNvPr id="0" name=""/>
        <dsp:cNvSpPr/>
      </dsp:nvSpPr>
      <dsp:spPr>
        <a:xfrm>
          <a:off x="973190" y="986724"/>
          <a:ext cx="1264141" cy="126414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00A1D6-EF7C-47F6-B3F5-A295F11EF211}">
      <dsp:nvSpPr>
        <dsp:cNvPr id="0" name=""/>
        <dsp:cNvSpPr/>
      </dsp:nvSpPr>
      <dsp:spPr>
        <a:xfrm>
          <a:off x="1242597" y="1256131"/>
          <a:ext cx="725326" cy="7253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14434A-D789-47AC-8D63-6DF60FF6C793}">
      <dsp:nvSpPr>
        <dsp:cNvPr id="0" name=""/>
        <dsp:cNvSpPr/>
      </dsp:nvSpPr>
      <dsp:spPr>
        <a:xfrm>
          <a:off x="569079"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b="1" i="0" kern="1200" baseline="0"/>
            <a:t>Program Implementation and Monitoring</a:t>
          </a:r>
          <a:endParaRPr lang="en-US" sz="1500" kern="1200"/>
        </a:p>
      </dsp:txBody>
      <dsp:txXfrm>
        <a:off x="569079" y="2644614"/>
        <a:ext cx="2072362" cy="720000"/>
      </dsp:txXfrm>
    </dsp:sp>
    <dsp:sp modelId="{6B43ECC9-FDE3-45BB-BAF9-92DE9EF71C10}">
      <dsp:nvSpPr>
        <dsp:cNvPr id="0" name=""/>
        <dsp:cNvSpPr/>
      </dsp:nvSpPr>
      <dsp:spPr>
        <a:xfrm>
          <a:off x="3408216" y="986724"/>
          <a:ext cx="1264141" cy="126414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9FA32C-4F1F-4966-AE23-442C9611EE15}">
      <dsp:nvSpPr>
        <dsp:cNvPr id="0" name=""/>
        <dsp:cNvSpPr/>
      </dsp:nvSpPr>
      <dsp:spPr>
        <a:xfrm>
          <a:off x="3677623" y="1256131"/>
          <a:ext cx="725326" cy="7253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AD17E1-863D-40F9-B266-F4ADE43626A8}">
      <dsp:nvSpPr>
        <dsp:cNvPr id="0" name=""/>
        <dsp:cNvSpPr/>
      </dsp:nvSpPr>
      <dsp:spPr>
        <a:xfrm>
          <a:off x="3004105"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b="1" i="0" kern="1200" baseline="0"/>
            <a:t>Improve Data Collection and Reporting</a:t>
          </a:r>
          <a:endParaRPr lang="en-US" sz="1500" kern="1200"/>
        </a:p>
      </dsp:txBody>
      <dsp:txXfrm>
        <a:off x="3004105" y="2644614"/>
        <a:ext cx="2072362" cy="720000"/>
      </dsp:txXfrm>
    </dsp:sp>
    <dsp:sp modelId="{6368A0CB-DC6F-4488-BCE7-8FB3409F9D2B}">
      <dsp:nvSpPr>
        <dsp:cNvPr id="0" name=""/>
        <dsp:cNvSpPr/>
      </dsp:nvSpPr>
      <dsp:spPr>
        <a:xfrm>
          <a:off x="5843242" y="986724"/>
          <a:ext cx="1264141" cy="126414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5F24B0-54F4-4B7D-8EED-FB753CB1E9D0}">
      <dsp:nvSpPr>
        <dsp:cNvPr id="0" name=""/>
        <dsp:cNvSpPr/>
      </dsp:nvSpPr>
      <dsp:spPr>
        <a:xfrm>
          <a:off x="6112649" y="1256131"/>
          <a:ext cx="725326" cy="7253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7E9582-F339-4792-B75E-FB6C52E2DFD7}">
      <dsp:nvSpPr>
        <dsp:cNvPr id="0" name=""/>
        <dsp:cNvSpPr/>
      </dsp:nvSpPr>
      <dsp:spPr>
        <a:xfrm>
          <a:off x="5439131"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b="1" kern="1200"/>
            <a:t>Outreach and Capacity Building</a:t>
          </a:r>
          <a:endParaRPr lang="en-US" sz="1500" kern="1200"/>
        </a:p>
      </dsp:txBody>
      <dsp:txXfrm>
        <a:off x="5439131" y="2644614"/>
        <a:ext cx="2072362" cy="720000"/>
      </dsp:txXfrm>
    </dsp:sp>
    <dsp:sp modelId="{72E91179-7275-418A-90C7-DB0BF951F41E}">
      <dsp:nvSpPr>
        <dsp:cNvPr id="0" name=""/>
        <dsp:cNvSpPr/>
      </dsp:nvSpPr>
      <dsp:spPr>
        <a:xfrm>
          <a:off x="8278268" y="986724"/>
          <a:ext cx="1264141" cy="126414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592D69-89F7-4BC6-9D0A-3A9B203577D4}">
      <dsp:nvSpPr>
        <dsp:cNvPr id="0" name=""/>
        <dsp:cNvSpPr/>
      </dsp:nvSpPr>
      <dsp:spPr>
        <a:xfrm>
          <a:off x="8547675" y="1256131"/>
          <a:ext cx="725326" cy="72532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FF5F46-F62A-454F-81B4-DC0FC0535B85}">
      <dsp:nvSpPr>
        <dsp:cNvPr id="0" name=""/>
        <dsp:cNvSpPr/>
      </dsp:nvSpPr>
      <dsp:spPr>
        <a:xfrm>
          <a:off x="7874157"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b="1" i="0" kern="1200" baseline="0"/>
            <a:t>Ca</a:t>
          </a:r>
          <a:r>
            <a:rPr lang="en-US" sz="1500" b="1" kern="1200"/>
            <a:t>pital Access and Financial Support</a:t>
          </a:r>
          <a:endParaRPr lang="en-US" sz="1500" kern="1200"/>
        </a:p>
      </dsp:txBody>
      <dsp:txXfrm>
        <a:off x="7874157" y="2644614"/>
        <a:ext cx="2072362"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AB57EA-D7EE-4F03-BDD0-43A2EC3DC360}">
      <dsp:nvSpPr>
        <dsp:cNvPr id="0" name=""/>
        <dsp:cNvSpPr/>
      </dsp:nvSpPr>
      <dsp:spPr>
        <a:xfrm>
          <a:off x="0" y="409"/>
          <a:ext cx="5181600" cy="95860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006E89-5229-43B9-91CD-BC1007B500B6}">
      <dsp:nvSpPr>
        <dsp:cNvPr id="0" name=""/>
        <dsp:cNvSpPr/>
      </dsp:nvSpPr>
      <dsp:spPr>
        <a:xfrm>
          <a:off x="289978" y="216096"/>
          <a:ext cx="527233" cy="527233"/>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529646-D4C0-4338-8B51-7F499F7AD886}">
      <dsp:nvSpPr>
        <dsp:cNvPr id="0" name=""/>
        <dsp:cNvSpPr/>
      </dsp:nvSpPr>
      <dsp:spPr>
        <a:xfrm>
          <a:off x="1107190" y="409"/>
          <a:ext cx="4074409" cy="958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453" tIns="101453" rIns="101453" bIns="101453" numCol="1" spcCol="1270" anchor="ctr" anchorCtr="0">
          <a:noAutofit/>
        </a:bodyPr>
        <a:lstStyle/>
        <a:p>
          <a:pPr marL="0" lvl="0" indent="0" algn="l" defTabSz="1066800">
            <a:lnSpc>
              <a:spcPct val="100000"/>
            </a:lnSpc>
            <a:spcBef>
              <a:spcPct val="0"/>
            </a:spcBef>
            <a:spcAft>
              <a:spcPct val="35000"/>
            </a:spcAft>
            <a:buNone/>
          </a:pPr>
          <a:r>
            <a:rPr lang="en-US" sz="2400" kern="1200" dirty="0"/>
            <a:t>Anti “DEI” federal climate</a:t>
          </a:r>
        </a:p>
      </dsp:txBody>
      <dsp:txXfrm>
        <a:off x="1107190" y="409"/>
        <a:ext cx="4074409" cy="958606"/>
      </dsp:txXfrm>
    </dsp:sp>
    <dsp:sp modelId="{5E83459C-112C-40EB-8EC7-1D6EDFC4226D}">
      <dsp:nvSpPr>
        <dsp:cNvPr id="0" name=""/>
        <dsp:cNvSpPr/>
      </dsp:nvSpPr>
      <dsp:spPr>
        <a:xfrm>
          <a:off x="0" y="1198667"/>
          <a:ext cx="5181600" cy="95860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139D485-5D88-450E-94D1-ABF26AA0B1C2}">
      <dsp:nvSpPr>
        <dsp:cNvPr id="0" name=""/>
        <dsp:cNvSpPr/>
      </dsp:nvSpPr>
      <dsp:spPr>
        <a:xfrm>
          <a:off x="289978" y="1414354"/>
          <a:ext cx="527233" cy="52723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B2462C-2A58-45AF-84E3-C890802C1A48}">
      <dsp:nvSpPr>
        <dsp:cNvPr id="0" name=""/>
        <dsp:cNvSpPr/>
      </dsp:nvSpPr>
      <dsp:spPr>
        <a:xfrm>
          <a:off x="1107190" y="1198667"/>
          <a:ext cx="4074409" cy="958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453" tIns="101453" rIns="101453" bIns="101453" numCol="1" spcCol="1270" anchor="ctr" anchorCtr="0">
          <a:noAutofit/>
        </a:bodyPr>
        <a:lstStyle/>
        <a:p>
          <a:pPr marL="0" lvl="0" indent="0" algn="l" defTabSz="1066800">
            <a:lnSpc>
              <a:spcPct val="100000"/>
            </a:lnSpc>
            <a:spcBef>
              <a:spcPct val="0"/>
            </a:spcBef>
            <a:spcAft>
              <a:spcPct val="35000"/>
            </a:spcAft>
            <a:buNone/>
          </a:pPr>
          <a:r>
            <a:rPr lang="en-US" sz="2400" kern="1200" dirty="0"/>
            <a:t>High costs associated with technology solutions</a:t>
          </a:r>
        </a:p>
      </dsp:txBody>
      <dsp:txXfrm>
        <a:off x="1107190" y="1198667"/>
        <a:ext cx="4074409" cy="958606"/>
      </dsp:txXfrm>
    </dsp:sp>
    <dsp:sp modelId="{7CD7B7A8-E2F7-4D74-9AE5-7C80BCF9536E}">
      <dsp:nvSpPr>
        <dsp:cNvPr id="0" name=""/>
        <dsp:cNvSpPr/>
      </dsp:nvSpPr>
      <dsp:spPr>
        <a:xfrm>
          <a:off x="0" y="2396925"/>
          <a:ext cx="5181600" cy="95860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C605CB-9D3A-41EB-99F1-70B79B40FEFE}">
      <dsp:nvSpPr>
        <dsp:cNvPr id="0" name=""/>
        <dsp:cNvSpPr/>
      </dsp:nvSpPr>
      <dsp:spPr>
        <a:xfrm>
          <a:off x="289978" y="2612612"/>
          <a:ext cx="527233" cy="52723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AB6345-516F-4770-B53E-8E3306C920F4}">
      <dsp:nvSpPr>
        <dsp:cNvPr id="0" name=""/>
        <dsp:cNvSpPr/>
      </dsp:nvSpPr>
      <dsp:spPr>
        <a:xfrm>
          <a:off x="1107190" y="2396925"/>
          <a:ext cx="4074409" cy="958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453" tIns="101453" rIns="101453" bIns="101453" numCol="1" spcCol="1270" anchor="ctr" anchorCtr="0">
          <a:noAutofit/>
        </a:bodyPr>
        <a:lstStyle/>
        <a:p>
          <a:pPr marL="0" lvl="0" indent="0" algn="l" defTabSz="1066800">
            <a:lnSpc>
              <a:spcPct val="100000"/>
            </a:lnSpc>
            <a:spcBef>
              <a:spcPct val="0"/>
            </a:spcBef>
            <a:spcAft>
              <a:spcPct val="35000"/>
            </a:spcAft>
            <a:buNone/>
          </a:pPr>
          <a:r>
            <a:rPr lang="en-US" sz="2400" kern="1200"/>
            <a:t>Lack of sight over non-bid contracts</a:t>
          </a:r>
        </a:p>
      </dsp:txBody>
      <dsp:txXfrm>
        <a:off x="1107190" y="2396925"/>
        <a:ext cx="4074409" cy="9586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AB57EA-D7EE-4F03-BDD0-43A2EC3DC360}">
      <dsp:nvSpPr>
        <dsp:cNvPr id="0" name=""/>
        <dsp:cNvSpPr/>
      </dsp:nvSpPr>
      <dsp:spPr>
        <a:xfrm>
          <a:off x="0" y="409"/>
          <a:ext cx="5181600" cy="95860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006E89-5229-43B9-91CD-BC1007B500B6}">
      <dsp:nvSpPr>
        <dsp:cNvPr id="0" name=""/>
        <dsp:cNvSpPr/>
      </dsp:nvSpPr>
      <dsp:spPr>
        <a:xfrm>
          <a:off x="289978" y="216096"/>
          <a:ext cx="527233" cy="527233"/>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529646-D4C0-4338-8B51-7F499F7AD886}">
      <dsp:nvSpPr>
        <dsp:cNvPr id="0" name=""/>
        <dsp:cNvSpPr/>
      </dsp:nvSpPr>
      <dsp:spPr>
        <a:xfrm>
          <a:off x="1107190" y="409"/>
          <a:ext cx="4074409" cy="958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453" tIns="101453" rIns="101453" bIns="101453" numCol="1" spcCol="1270" anchor="ctr" anchorCtr="0">
          <a:noAutofit/>
        </a:bodyPr>
        <a:lstStyle/>
        <a:p>
          <a:pPr marL="0" lvl="0" indent="0" algn="l" defTabSz="889000">
            <a:lnSpc>
              <a:spcPct val="100000"/>
            </a:lnSpc>
            <a:spcBef>
              <a:spcPct val="0"/>
            </a:spcBef>
            <a:spcAft>
              <a:spcPct val="35000"/>
            </a:spcAft>
            <a:buNone/>
          </a:pPr>
          <a:r>
            <a:rPr lang="en-US" sz="2000" kern="1200" dirty="0"/>
            <a:t>Buy-in from local leadership at all levels</a:t>
          </a:r>
        </a:p>
      </dsp:txBody>
      <dsp:txXfrm>
        <a:off x="1107190" y="409"/>
        <a:ext cx="4074409" cy="958606"/>
      </dsp:txXfrm>
    </dsp:sp>
    <dsp:sp modelId="{5E83459C-112C-40EB-8EC7-1D6EDFC4226D}">
      <dsp:nvSpPr>
        <dsp:cNvPr id="0" name=""/>
        <dsp:cNvSpPr/>
      </dsp:nvSpPr>
      <dsp:spPr>
        <a:xfrm>
          <a:off x="0" y="1198667"/>
          <a:ext cx="5181600" cy="95860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139D485-5D88-450E-94D1-ABF26AA0B1C2}">
      <dsp:nvSpPr>
        <dsp:cNvPr id="0" name=""/>
        <dsp:cNvSpPr/>
      </dsp:nvSpPr>
      <dsp:spPr>
        <a:xfrm>
          <a:off x="289978" y="1414354"/>
          <a:ext cx="527233" cy="527233"/>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B2462C-2A58-45AF-84E3-C890802C1A48}">
      <dsp:nvSpPr>
        <dsp:cNvPr id="0" name=""/>
        <dsp:cNvSpPr/>
      </dsp:nvSpPr>
      <dsp:spPr>
        <a:xfrm>
          <a:off x="1107190" y="1198667"/>
          <a:ext cx="4074409" cy="958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453" tIns="101453" rIns="101453" bIns="101453" numCol="1" spcCol="1270" anchor="ctr" anchorCtr="0">
          <a:noAutofit/>
        </a:bodyPr>
        <a:lstStyle/>
        <a:p>
          <a:pPr marL="0" lvl="0" indent="0" algn="l" defTabSz="889000">
            <a:lnSpc>
              <a:spcPct val="100000"/>
            </a:lnSpc>
            <a:spcBef>
              <a:spcPct val="0"/>
            </a:spcBef>
            <a:spcAft>
              <a:spcPct val="35000"/>
            </a:spcAft>
            <a:buNone/>
          </a:pPr>
          <a:r>
            <a:rPr lang="en-US" sz="2000" kern="1200" dirty="0"/>
            <a:t>Many local partners in support of inclusive procurement</a:t>
          </a:r>
        </a:p>
      </dsp:txBody>
      <dsp:txXfrm>
        <a:off x="1107190" y="1198667"/>
        <a:ext cx="4074409" cy="958606"/>
      </dsp:txXfrm>
    </dsp:sp>
    <dsp:sp modelId="{7CD7B7A8-E2F7-4D74-9AE5-7C80BCF9536E}">
      <dsp:nvSpPr>
        <dsp:cNvPr id="0" name=""/>
        <dsp:cNvSpPr/>
      </dsp:nvSpPr>
      <dsp:spPr>
        <a:xfrm>
          <a:off x="0" y="2396925"/>
          <a:ext cx="5181600" cy="95860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C605CB-9D3A-41EB-99F1-70B79B40FEFE}">
      <dsp:nvSpPr>
        <dsp:cNvPr id="0" name=""/>
        <dsp:cNvSpPr/>
      </dsp:nvSpPr>
      <dsp:spPr>
        <a:xfrm>
          <a:off x="289978" y="2612612"/>
          <a:ext cx="527233" cy="527233"/>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AB6345-516F-4770-B53E-8E3306C920F4}">
      <dsp:nvSpPr>
        <dsp:cNvPr id="0" name=""/>
        <dsp:cNvSpPr/>
      </dsp:nvSpPr>
      <dsp:spPr>
        <a:xfrm>
          <a:off x="1107190" y="2396925"/>
          <a:ext cx="4074409" cy="958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453" tIns="101453" rIns="101453" bIns="101453" numCol="1" spcCol="1270" anchor="ctr" anchorCtr="0">
          <a:noAutofit/>
        </a:bodyPr>
        <a:lstStyle/>
        <a:p>
          <a:pPr marL="0" lvl="0" indent="0" algn="l" defTabSz="889000">
            <a:lnSpc>
              <a:spcPct val="100000"/>
            </a:lnSpc>
            <a:spcBef>
              <a:spcPct val="0"/>
            </a:spcBef>
            <a:spcAft>
              <a:spcPct val="35000"/>
            </a:spcAft>
            <a:buNone/>
          </a:pPr>
          <a:r>
            <a:rPr lang="en-US" sz="2000" kern="1200" dirty="0"/>
            <a:t>-Access to 3</a:t>
          </a:r>
          <a:r>
            <a:rPr lang="en-US" sz="2000" kern="1200" baseline="30000" dirty="0"/>
            <a:t>rd</a:t>
          </a:r>
          <a:r>
            <a:rPr lang="en-US" sz="2000" kern="1200" dirty="0"/>
            <a:t> Line reporting tool</a:t>
          </a:r>
        </a:p>
        <a:p>
          <a:pPr marL="0" lvl="0" indent="0" algn="l" defTabSz="889000">
            <a:lnSpc>
              <a:spcPct val="100000"/>
            </a:lnSpc>
            <a:spcBef>
              <a:spcPct val="0"/>
            </a:spcBef>
            <a:spcAft>
              <a:spcPct val="35000"/>
            </a:spcAft>
            <a:buNone/>
          </a:pPr>
          <a:r>
            <a:rPr lang="en-US" sz="2000" kern="1200" dirty="0"/>
            <a:t>-B2GNow Contract Compliance</a:t>
          </a:r>
        </a:p>
      </dsp:txBody>
      <dsp:txXfrm>
        <a:off x="1107190" y="2396925"/>
        <a:ext cx="4074409" cy="9586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96237D-07EF-47E2-B9D8-5760C5640ABE}">
      <dsp:nvSpPr>
        <dsp:cNvPr id="0" name=""/>
        <dsp:cNvSpPr/>
      </dsp:nvSpPr>
      <dsp:spPr>
        <a:xfrm>
          <a:off x="-46695" y="8740"/>
          <a:ext cx="6364224" cy="157038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6BFD90-9C7F-45D5-9FB0-EC1646055817}">
      <dsp:nvSpPr>
        <dsp:cNvPr id="0" name=""/>
        <dsp:cNvSpPr/>
      </dsp:nvSpPr>
      <dsp:spPr>
        <a:xfrm>
          <a:off x="428345" y="362077"/>
          <a:ext cx="863712" cy="8637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A86613F-E684-4B0B-A05F-3185EA65F95E}">
      <dsp:nvSpPr>
        <dsp:cNvPr id="0" name=""/>
        <dsp:cNvSpPr/>
      </dsp:nvSpPr>
      <dsp:spPr>
        <a:xfrm>
          <a:off x="1767100" y="8740"/>
          <a:ext cx="4546880" cy="15703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199" tIns="166199" rIns="166199" bIns="166199" numCol="1" spcCol="1270" anchor="ctr" anchorCtr="0">
          <a:noAutofit/>
        </a:bodyPr>
        <a:lstStyle/>
        <a:p>
          <a:pPr marL="0" lvl="0" indent="0" algn="l" defTabSz="1111250">
            <a:lnSpc>
              <a:spcPct val="100000"/>
            </a:lnSpc>
            <a:spcBef>
              <a:spcPct val="0"/>
            </a:spcBef>
            <a:spcAft>
              <a:spcPct val="35000"/>
            </a:spcAft>
            <a:buNone/>
          </a:pPr>
          <a:r>
            <a:rPr lang="en-US" sz="2500" kern="1200" dirty="0"/>
            <a:t>Rollout Contract Compliance (By May 1)</a:t>
          </a:r>
        </a:p>
      </dsp:txBody>
      <dsp:txXfrm>
        <a:off x="1767100" y="8740"/>
        <a:ext cx="4546880" cy="1570386"/>
      </dsp:txXfrm>
    </dsp:sp>
    <dsp:sp modelId="{5BFC4A1A-E12D-41B1-85D6-C53823D70839}">
      <dsp:nvSpPr>
        <dsp:cNvPr id="0" name=""/>
        <dsp:cNvSpPr/>
      </dsp:nvSpPr>
      <dsp:spPr>
        <a:xfrm>
          <a:off x="-46695" y="1971722"/>
          <a:ext cx="6364224" cy="157038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F544CF-E2C7-490F-82D6-81789244B560}">
      <dsp:nvSpPr>
        <dsp:cNvPr id="0" name=""/>
        <dsp:cNvSpPr/>
      </dsp:nvSpPr>
      <dsp:spPr>
        <a:xfrm>
          <a:off x="428345" y="2325059"/>
          <a:ext cx="863712" cy="8637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4900734-F758-482A-B827-4162B3AA7E60}">
      <dsp:nvSpPr>
        <dsp:cNvPr id="0" name=""/>
        <dsp:cNvSpPr/>
      </dsp:nvSpPr>
      <dsp:spPr>
        <a:xfrm>
          <a:off x="1670160" y="1971722"/>
          <a:ext cx="4740759" cy="15703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199" tIns="166199" rIns="166199" bIns="166199" numCol="1" spcCol="1270" anchor="ctr" anchorCtr="0">
          <a:noAutofit/>
        </a:bodyPr>
        <a:lstStyle/>
        <a:p>
          <a:pPr marL="0" lvl="0" indent="0" algn="l" defTabSz="1111250">
            <a:lnSpc>
              <a:spcPct val="100000"/>
            </a:lnSpc>
            <a:spcBef>
              <a:spcPct val="0"/>
            </a:spcBef>
            <a:spcAft>
              <a:spcPct val="35000"/>
            </a:spcAft>
            <a:buNone/>
          </a:pPr>
          <a:r>
            <a:rPr lang="en-US" sz="2500" kern="1200" dirty="0"/>
            <a:t>Continue to evaluate impacts of the current “DEI” climate</a:t>
          </a:r>
        </a:p>
      </dsp:txBody>
      <dsp:txXfrm>
        <a:off x="1670160" y="1971722"/>
        <a:ext cx="4740759" cy="1570386"/>
      </dsp:txXfrm>
    </dsp:sp>
    <dsp:sp modelId="{E5CE9F1B-955A-4DEE-A5D7-BD4FFA37A28B}">
      <dsp:nvSpPr>
        <dsp:cNvPr id="0" name=""/>
        <dsp:cNvSpPr/>
      </dsp:nvSpPr>
      <dsp:spPr>
        <a:xfrm>
          <a:off x="-46695" y="3934705"/>
          <a:ext cx="6364224" cy="157038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9622565-EC12-43AB-B792-46EBA66B65BB}">
      <dsp:nvSpPr>
        <dsp:cNvPr id="0" name=""/>
        <dsp:cNvSpPr/>
      </dsp:nvSpPr>
      <dsp:spPr>
        <a:xfrm>
          <a:off x="428345" y="4288042"/>
          <a:ext cx="863712" cy="8637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B548D25-45FE-451C-8CE7-C50FADE142A1}">
      <dsp:nvSpPr>
        <dsp:cNvPr id="0" name=""/>
        <dsp:cNvSpPr/>
      </dsp:nvSpPr>
      <dsp:spPr>
        <a:xfrm>
          <a:off x="1767100" y="3934705"/>
          <a:ext cx="4546880" cy="15703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199" tIns="166199" rIns="166199" bIns="166199" numCol="1" spcCol="1270" anchor="ctr" anchorCtr="0">
          <a:noAutofit/>
        </a:bodyPr>
        <a:lstStyle/>
        <a:p>
          <a:pPr marL="0" lvl="0" indent="0" algn="l" defTabSz="1111250">
            <a:lnSpc>
              <a:spcPct val="100000"/>
            </a:lnSpc>
            <a:spcBef>
              <a:spcPct val="0"/>
            </a:spcBef>
            <a:spcAft>
              <a:spcPct val="35000"/>
            </a:spcAft>
            <a:buNone/>
          </a:pPr>
          <a:r>
            <a:rPr lang="en-US" sz="2500" kern="1200" dirty="0"/>
            <a:t>Top vendor forum &amp; DBE Day (March/April)</a:t>
          </a:r>
        </a:p>
      </dsp:txBody>
      <dsp:txXfrm>
        <a:off x="1767100" y="3934705"/>
        <a:ext cx="4546880" cy="1570386"/>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36C192-9685-4CDF-9136-6339BF4E49F1}" type="datetimeFigureOut">
              <a:rPr lang="en-US" smtClean="0"/>
              <a:t>2/26/2025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6B506-F41F-4F32-9A0E-6C1E482E6A27}" type="slidenum">
              <a:rPr lang="en-US" smtClean="0"/>
              <a:t>‹#›</a:t>
            </a:fld>
            <a:endParaRPr lang="en-US"/>
          </a:p>
        </p:txBody>
      </p:sp>
    </p:spTree>
    <p:extLst>
      <p:ext uri="{BB962C8B-B14F-4D97-AF65-F5344CB8AC3E}">
        <p14:creationId xmlns:p14="http://schemas.microsoft.com/office/powerpoint/2010/main" val="4171174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C6B506-F41F-4F32-9A0E-6C1E482E6A27}" type="slidenum">
              <a:rPr lang="en-US" smtClean="0"/>
              <a:t>3</a:t>
            </a:fld>
            <a:endParaRPr lang="en-US"/>
          </a:p>
        </p:txBody>
      </p:sp>
    </p:spTree>
    <p:extLst>
      <p:ext uri="{BB962C8B-B14F-4D97-AF65-F5344CB8AC3E}">
        <p14:creationId xmlns:p14="http://schemas.microsoft.com/office/powerpoint/2010/main" val="2372004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C6B506-F41F-4F32-9A0E-6C1E482E6A27}" type="slidenum">
              <a:rPr lang="en-US" smtClean="0"/>
              <a:t>7</a:t>
            </a:fld>
            <a:endParaRPr lang="en-US"/>
          </a:p>
        </p:txBody>
      </p:sp>
    </p:spTree>
    <p:extLst>
      <p:ext uri="{BB962C8B-B14F-4D97-AF65-F5344CB8AC3E}">
        <p14:creationId xmlns:p14="http://schemas.microsoft.com/office/powerpoint/2010/main" val="2995842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C6B506-F41F-4F32-9A0E-6C1E482E6A27}" type="slidenum">
              <a:rPr lang="en-US" smtClean="0"/>
              <a:t>8</a:t>
            </a:fld>
            <a:endParaRPr lang="en-US"/>
          </a:p>
        </p:txBody>
      </p:sp>
    </p:spTree>
    <p:extLst>
      <p:ext uri="{BB962C8B-B14F-4D97-AF65-F5344CB8AC3E}">
        <p14:creationId xmlns:p14="http://schemas.microsoft.com/office/powerpoint/2010/main" val="1232992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89AA8-B8CD-B064-B7AC-28516BA4FB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29D465-D490-FE29-D935-F64607BB8F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CE41C1-C1FB-38B0-D1DE-1D01CCDE2EA8}"/>
              </a:ext>
            </a:extLst>
          </p:cNvPr>
          <p:cNvSpPr>
            <a:spLocks noGrp="1"/>
          </p:cNvSpPr>
          <p:nvPr>
            <p:ph type="dt" sz="half" idx="10"/>
          </p:nvPr>
        </p:nvSpPr>
        <p:spPr/>
        <p:txBody>
          <a:bodyPr/>
          <a:lstStyle/>
          <a:p>
            <a:fld id="{875DCD86-D724-4EF6-9098-69803F28AE5A}" type="datetimeFigureOut">
              <a:rPr lang="en-US" smtClean="0"/>
              <a:t>2/26/2025</a:t>
            </a:fld>
            <a:endParaRPr lang="en-US"/>
          </a:p>
        </p:txBody>
      </p:sp>
      <p:sp>
        <p:nvSpPr>
          <p:cNvPr id="5" name="Footer Placeholder 4">
            <a:extLst>
              <a:ext uri="{FF2B5EF4-FFF2-40B4-BE49-F238E27FC236}">
                <a16:creationId xmlns:a16="http://schemas.microsoft.com/office/drawing/2014/main" id="{AADC349F-DC15-A773-F0CD-2AA1C6C9EA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379C5C-28A7-F183-9574-7741136E6549}"/>
              </a:ext>
            </a:extLst>
          </p:cNvPr>
          <p:cNvSpPr>
            <a:spLocks noGrp="1"/>
          </p:cNvSpPr>
          <p:nvPr>
            <p:ph type="sldNum" sz="quarter" idx="12"/>
          </p:nvPr>
        </p:nvSpPr>
        <p:spPr/>
        <p:txBody>
          <a:bodyPr/>
          <a:lstStyle/>
          <a:p>
            <a:fld id="{51100378-BC36-43E7-932A-D34502699FCD}" type="slidenum">
              <a:rPr lang="en-US" smtClean="0"/>
              <a:t>‹#›</a:t>
            </a:fld>
            <a:endParaRPr lang="en-US"/>
          </a:p>
        </p:txBody>
      </p:sp>
    </p:spTree>
    <p:extLst>
      <p:ext uri="{BB962C8B-B14F-4D97-AF65-F5344CB8AC3E}">
        <p14:creationId xmlns:p14="http://schemas.microsoft.com/office/powerpoint/2010/main" val="4182879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59F69-F6FD-092E-9B3A-82B4BAA0D7B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0A6F1B-F32F-1669-6C63-0B17058F5B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888D16-172A-FDAB-9FF9-EE2A374F0025}"/>
              </a:ext>
            </a:extLst>
          </p:cNvPr>
          <p:cNvSpPr>
            <a:spLocks noGrp="1"/>
          </p:cNvSpPr>
          <p:nvPr>
            <p:ph type="dt" sz="half" idx="10"/>
          </p:nvPr>
        </p:nvSpPr>
        <p:spPr/>
        <p:txBody>
          <a:bodyPr/>
          <a:lstStyle/>
          <a:p>
            <a:fld id="{875DCD86-D724-4EF6-9098-69803F28AE5A}" type="datetimeFigureOut">
              <a:rPr lang="en-US" smtClean="0"/>
              <a:t>2/26/2025</a:t>
            </a:fld>
            <a:endParaRPr lang="en-US"/>
          </a:p>
        </p:txBody>
      </p:sp>
      <p:sp>
        <p:nvSpPr>
          <p:cNvPr id="5" name="Footer Placeholder 4">
            <a:extLst>
              <a:ext uri="{FF2B5EF4-FFF2-40B4-BE49-F238E27FC236}">
                <a16:creationId xmlns:a16="http://schemas.microsoft.com/office/drawing/2014/main" id="{CD1C9325-8260-A0BB-4F7E-7935091015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E778AA-7847-9457-F337-DD9BF94494B4}"/>
              </a:ext>
            </a:extLst>
          </p:cNvPr>
          <p:cNvSpPr>
            <a:spLocks noGrp="1"/>
          </p:cNvSpPr>
          <p:nvPr>
            <p:ph type="sldNum" sz="quarter" idx="12"/>
          </p:nvPr>
        </p:nvSpPr>
        <p:spPr/>
        <p:txBody>
          <a:bodyPr/>
          <a:lstStyle/>
          <a:p>
            <a:fld id="{51100378-BC36-43E7-932A-D34502699FCD}" type="slidenum">
              <a:rPr lang="en-US" smtClean="0"/>
              <a:t>‹#›</a:t>
            </a:fld>
            <a:endParaRPr lang="en-US"/>
          </a:p>
        </p:txBody>
      </p:sp>
    </p:spTree>
    <p:extLst>
      <p:ext uri="{BB962C8B-B14F-4D97-AF65-F5344CB8AC3E}">
        <p14:creationId xmlns:p14="http://schemas.microsoft.com/office/powerpoint/2010/main" val="4135407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6A73A6-03BB-4887-65AB-9BFAE79D49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CD4187-FF42-946E-3C8E-677C2DB5D7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DEB69A-5718-3CF5-15FB-5E3B64BB8DD5}"/>
              </a:ext>
            </a:extLst>
          </p:cNvPr>
          <p:cNvSpPr>
            <a:spLocks noGrp="1"/>
          </p:cNvSpPr>
          <p:nvPr>
            <p:ph type="dt" sz="half" idx="10"/>
          </p:nvPr>
        </p:nvSpPr>
        <p:spPr/>
        <p:txBody>
          <a:bodyPr/>
          <a:lstStyle/>
          <a:p>
            <a:fld id="{875DCD86-D724-4EF6-9098-69803F28AE5A}" type="datetimeFigureOut">
              <a:rPr lang="en-US" smtClean="0"/>
              <a:t>2/26/2025</a:t>
            </a:fld>
            <a:endParaRPr lang="en-US"/>
          </a:p>
        </p:txBody>
      </p:sp>
      <p:sp>
        <p:nvSpPr>
          <p:cNvPr id="5" name="Footer Placeholder 4">
            <a:extLst>
              <a:ext uri="{FF2B5EF4-FFF2-40B4-BE49-F238E27FC236}">
                <a16:creationId xmlns:a16="http://schemas.microsoft.com/office/drawing/2014/main" id="{591BA4B4-6F80-EB2A-4DB1-A8D9BFBAFC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392ED4-83EE-9747-52F3-1B5C68BB69A0}"/>
              </a:ext>
            </a:extLst>
          </p:cNvPr>
          <p:cNvSpPr>
            <a:spLocks noGrp="1"/>
          </p:cNvSpPr>
          <p:nvPr>
            <p:ph type="sldNum" sz="quarter" idx="12"/>
          </p:nvPr>
        </p:nvSpPr>
        <p:spPr/>
        <p:txBody>
          <a:bodyPr/>
          <a:lstStyle/>
          <a:p>
            <a:fld id="{51100378-BC36-43E7-932A-D34502699FCD}" type="slidenum">
              <a:rPr lang="en-US" smtClean="0"/>
              <a:t>‹#›</a:t>
            </a:fld>
            <a:endParaRPr lang="en-US"/>
          </a:p>
        </p:txBody>
      </p:sp>
    </p:spTree>
    <p:extLst>
      <p:ext uri="{BB962C8B-B14F-4D97-AF65-F5344CB8AC3E}">
        <p14:creationId xmlns:p14="http://schemas.microsoft.com/office/powerpoint/2010/main" val="2723606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0780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C7E9F-4E4E-C902-983B-A0E07E0FEF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FFAF18-E1C2-EEB2-A193-AB13D078C5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67806D-44DA-ED3E-0BF0-B6A5D32C2E0D}"/>
              </a:ext>
            </a:extLst>
          </p:cNvPr>
          <p:cNvSpPr>
            <a:spLocks noGrp="1"/>
          </p:cNvSpPr>
          <p:nvPr>
            <p:ph type="dt" sz="half" idx="10"/>
          </p:nvPr>
        </p:nvSpPr>
        <p:spPr/>
        <p:txBody>
          <a:bodyPr/>
          <a:lstStyle/>
          <a:p>
            <a:fld id="{875DCD86-D724-4EF6-9098-69803F28AE5A}" type="datetimeFigureOut">
              <a:rPr lang="en-US" smtClean="0"/>
              <a:t>2/26/2025</a:t>
            </a:fld>
            <a:endParaRPr lang="en-US"/>
          </a:p>
        </p:txBody>
      </p:sp>
      <p:sp>
        <p:nvSpPr>
          <p:cNvPr id="5" name="Footer Placeholder 4">
            <a:extLst>
              <a:ext uri="{FF2B5EF4-FFF2-40B4-BE49-F238E27FC236}">
                <a16:creationId xmlns:a16="http://schemas.microsoft.com/office/drawing/2014/main" id="{8EC976BF-AC83-5F32-2508-209CF78B1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BF4192-A80A-C1F5-84B5-387E2134C7CE}"/>
              </a:ext>
            </a:extLst>
          </p:cNvPr>
          <p:cNvSpPr>
            <a:spLocks noGrp="1"/>
          </p:cNvSpPr>
          <p:nvPr>
            <p:ph type="sldNum" sz="quarter" idx="12"/>
          </p:nvPr>
        </p:nvSpPr>
        <p:spPr/>
        <p:txBody>
          <a:bodyPr/>
          <a:lstStyle/>
          <a:p>
            <a:fld id="{51100378-BC36-43E7-932A-D34502699FCD}" type="slidenum">
              <a:rPr lang="en-US" smtClean="0"/>
              <a:t>‹#›</a:t>
            </a:fld>
            <a:endParaRPr lang="en-US"/>
          </a:p>
        </p:txBody>
      </p:sp>
    </p:spTree>
    <p:extLst>
      <p:ext uri="{BB962C8B-B14F-4D97-AF65-F5344CB8AC3E}">
        <p14:creationId xmlns:p14="http://schemas.microsoft.com/office/powerpoint/2010/main" val="3123530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988C8-B777-8341-C2A6-6D31D8E25A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574537-B363-B4F3-6C5D-330A35D3B01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1224CB-D047-9190-1413-6DE265E9C46C}"/>
              </a:ext>
            </a:extLst>
          </p:cNvPr>
          <p:cNvSpPr>
            <a:spLocks noGrp="1"/>
          </p:cNvSpPr>
          <p:nvPr>
            <p:ph type="dt" sz="half" idx="10"/>
          </p:nvPr>
        </p:nvSpPr>
        <p:spPr/>
        <p:txBody>
          <a:bodyPr/>
          <a:lstStyle/>
          <a:p>
            <a:fld id="{875DCD86-D724-4EF6-9098-69803F28AE5A}" type="datetimeFigureOut">
              <a:rPr lang="en-US" smtClean="0"/>
              <a:t>2/26/2025</a:t>
            </a:fld>
            <a:endParaRPr lang="en-US"/>
          </a:p>
        </p:txBody>
      </p:sp>
      <p:sp>
        <p:nvSpPr>
          <p:cNvPr id="5" name="Footer Placeholder 4">
            <a:extLst>
              <a:ext uri="{FF2B5EF4-FFF2-40B4-BE49-F238E27FC236}">
                <a16:creationId xmlns:a16="http://schemas.microsoft.com/office/drawing/2014/main" id="{82B707E9-540A-8413-D51D-C7634B1328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02B510-76F7-D95C-B2C4-E91288BE0961}"/>
              </a:ext>
            </a:extLst>
          </p:cNvPr>
          <p:cNvSpPr>
            <a:spLocks noGrp="1"/>
          </p:cNvSpPr>
          <p:nvPr>
            <p:ph type="sldNum" sz="quarter" idx="12"/>
          </p:nvPr>
        </p:nvSpPr>
        <p:spPr/>
        <p:txBody>
          <a:bodyPr/>
          <a:lstStyle/>
          <a:p>
            <a:fld id="{51100378-BC36-43E7-932A-D34502699FCD}" type="slidenum">
              <a:rPr lang="en-US" smtClean="0"/>
              <a:t>‹#›</a:t>
            </a:fld>
            <a:endParaRPr lang="en-US"/>
          </a:p>
        </p:txBody>
      </p:sp>
    </p:spTree>
    <p:extLst>
      <p:ext uri="{BB962C8B-B14F-4D97-AF65-F5344CB8AC3E}">
        <p14:creationId xmlns:p14="http://schemas.microsoft.com/office/powerpoint/2010/main" val="1327453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BEF94-E41C-997E-EF81-2A63D3FA3B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838FDC-EC28-88A5-58C6-AB8BF8650F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9C5F14-ADA0-08C4-4D2F-28C265F413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E67050-C223-7D47-5049-5150C7B0BD29}"/>
              </a:ext>
            </a:extLst>
          </p:cNvPr>
          <p:cNvSpPr>
            <a:spLocks noGrp="1"/>
          </p:cNvSpPr>
          <p:nvPr>
            <p:ph type="dt" sz="half" idx="10"/>
          </p:nvPr>
        </p:nvSpPr>
        <p:spPr/>
        <p:txBody>
          <a:bodyPr/>
          <a:lstStyle/>
          <a:p>
            <a:fld id="{875DCD86-D724-4EF6-9098-69803F28AE5A}" type="datetimeFigureOut">
              <a:rPr lang="en-US" smtClean="0"/>
              <a:t>2/26/2025</a:t>
            </a:fld>
            <a:endParaRPr lang="en-US"/>
          </a:p>
        </p:txBody>
      </p:sp>
      <p:sp>
        <p:nvSpPr>
          <p:cNvPr id="6" name="Footer Placeholder 5">
            <a:extLst>
              <a:ext uri="{FF2B5EF4-FFF2-40B4-BE49-F238E27FC236}">
                <a16:creationId xmlns:a16="http://schemas.microsoft.com/office/drawing/2014/main" id="{592B04C7-757E-600C-7D85-8B929DAA42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EB7474-05E0-292F-6D45-EB262A3FB685}"/>
              </a:ext>
            </a:extLst>
          </p:cNvPr>
          <p:cNvSpPr>
            <a:spLocks noGrp="1"/>
          </p:cNvSpPr>
          <p:nvPr>
            <p:ph type="sldNum" sz="quarter" idx="12"/>
          </p:nvPr>
        </p:nvSpPr>
        <p:spPr/>
        <p:txBody>
          <a:bodyPr/>
          <a:lstStyle/>
          <a:p>
            <a:fld id="{51100378-BC36-43E7-932A-D34502699FCD}" type="slidenum">
              <a:rPr lang="en-US" smtClean="0"/>
              <a:t>‹#›</a:t>
            </a:fld>
            <a:endParaRPr lang="en-US"/>
          </a:p>
        </p:txBody>
      </p:sp>
    </p:spTree>
    <p:extLst>
      <p:ext uri="{BB962C8B-B14F-4D97-AF65-F5344CB8AC3E}">
        <p14:creationId xmlns:p14="http://schemas.microsoft.com/office/powerpoint/2010/main" val="3177993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BE933-3C00-5FAB-D9F7-F087475E24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29965E-C83B-465E-4B27-0B4813D2ED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9316F-BFD8-2CCC-E78A-13DA740AD53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CBCC4B-64E0-387E-7F0F-725D08E5FB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A02B35-5202-6B1E-39D6-FA791EDCDA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A3CA58-1699-7712-3F56-5BCC03FCFF30}"/>
              </a:ext>
            </a:extLst>
          </p:cNvPr>
          <p:cNvSpPr>
            <a:spLocks noGrp="1"/>
          </p:cNvSpPr>
          <p:nvPr>
            <p:ph type="dt" sz="half" idx="10"/>
          </p:nvPr>
        </p:nvSpPr>
        <p:spPr/>
        <p:txBody>
          <a:bodyPr/>
          <a:lstStyle/>
          <a:p>
            <a:fld id="{875DCD86-D724-4EF6-9098-69803F28AE5A}" type="datetimeFigureOut">
              <a:rPr lang="en-US" smtClean="0"/>
              <a:t>2/26/2025</a:t>
            </a:fld>
            <a:endParaRPr lang="en-US"/>
          </a:p>
        </p:txBody>
      </p:sp>
      <p:sp>
        <p:nvSpPr>
          <p:cNvPr id="8" name="Footer Placeholder 7">
            <a:extLst>
              <a:ext uri="{FF2B5EF4-FFF2-40B4-BE49-F238E27FC236}">
                <a16:creationId xmlns:a16="http://schemas.microsoft.com/office/drawing/2014/main" id="{82DC1345-D1BD-3657-6677-4E3405328B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342381D-BF6E-07D7-E4E5-CE285845A4A8}"/>
              </a:ext>
            </a:extLst>
          </p:cNvPr>
          <p:cNvSpPr>
            <a:spLocks noGrp="1"/>
          </p:cNvSpPr>
          <p:nvPr>
            <p:ph type="sldNum" sz="quarter" idx="12"/>
          </p:nvPr>
        </p:nvSpPr>
        <p:spPr/>
        <p:txBody>
          <a:bodyPr/>
          <a:lstStyle/>
          <a:p>
            <a:fld id="{51100378-BC36-43E7-932A-D34502699FCD}" type="slidenum">
              <a:rPr lang="en-US" smtClean="0"/>
              <a:t>‹#›</a:t>
            </a:fld>
            <a:endParaRPr lang="en-US"/>
          </a:p>
        </p:txBody>
      </p:sp>
    </p:spTree>
    <p:extLst>
      <p:ext uri="{BB962C8B-B14F-4D97-AF65-F5344CB8AC3E}">
        <p14:creationId xmlns:p14="http://schemas.microsoft.com/office/powerpoint/2010/main" val="2327280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1077-3D29-B032-06AD-A0EBB877C9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C81F53-2F6C-9ABF-62BE-94A4441F007A}"/>
              </a:ext>
            </a:extLst>
          </p:cNvPr>
          <p:cNvSpPr>
            <a:spLocks noGrp="1"/>
          </p:cNvSpPr>
          <p:nvPr>
            <p:ph type="dt" sz="half" idx="10"/>
          </p:nvPr>
        </p:nvSpPr>
        <p:spPr/>
        <p:txBody>
          <a:bodyPr/>
          <a:lstStyle/>
          <a:p>
            <a:fld id="{875DCD86-D724-4EF6-9098-69803F28AE5A}" type="datetimeFigureOut">
              <a:rPr lang="en-US" smtClean="0"/>
              <a:t>2/26/2025</a:t>
            </a:fld>
            <a:endParaRPr lang="en-US"/>
          </a:p>
        </p:txBody>
      </p:sp>
      <p:sp>
        <p:nvSpPr>
          <p:cNvPr id="4" name="Footer Placeholder 3">
            <a:extLst>
              <a:ext uri="{FF2B5EF4-FFF2-40B4-BE49-F238E27FC236}">
                <a16:creationId xmlns:a16="http://schemas.microsoft.com/office/drawing/2014/main" id="{4978E22E-0558-5960-F526-8BCA93DE1A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36EFC6-D5B9-BC36-BDEF-4572973923C1}"/>
              </a:ext>
            </a:extLst>
          </p:cNvPr>
          <p:cNvSpPr>
            <a:spLocks noGrp="1"/>
          </p:cNvSpPr>
          <p:nvPr>
            <p:ph type="sldNum" sz="quarter" idx="12"/>
          </p:nvPr>
        </p:nvSpPr>
        <p:spPr/>
        <p:txBody>
          <a:bodyPr/>
          <a:lstStyle/>
          <a:p>
            <a:fld id="{51100378-BC36-43E7-932A-D34502699FCD}" type="slidenum">
              <a:rPr lang="en-US" smtClean="0"/>
              <a:t>‹#›</a:t>
            </a:fld>
            <a:endParaRPr lang="en-US"/>
          </a:p>
        </p:txBody>
      </p:sp>
    </p:spTree>
    <p:extLst>
      <p:ext uri="{BB962C8B-B14F-4D97-AF65-F5344CB8AC3E}">
        <p14:creationId xmlns:p14="http://schemas.microsoft.com/office/powerpoint/2010/main" val="4202392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A7F6F8-6BC5-8DBA-75B6-793EA5AEF18E}"/>
              </a:ext>
            </a:extLst>
          </p:cNvPr>
          <p:cNvSpPr>
            <a:spLocks noGrp="1"/>
          </p:cNvSpPr>
          <p:nvPr>
            <p:ph type="dt" sz="half" idx="10"/>
          </p:nvPr>
        </p:nvSpPr>
        <p:spPr/>
        <p:txBody>
          <a:bodyPr/>
          <a:lstStyle/>
          <a:p>
            <a:fld id="{875DCD86-D724-4EF6-9098-69803F28AE5A}" type="datetimeFigureOut">
              <a:rPr lang="en-US" smtClean="0"/>
              <a:t>2/26/2025</a:t>
            </a:fld>
            <a:endParaRPr lang="en-US"/>
          </a:p>
        </p:txBody>
      </p:sp>
      <p:sp>
        <p:nvSpPr>
          <p:cNvPr id="3" name="Footer Placeholder 2">
            <a:extLst>
              <a:ext uri="{FF2B5EF4-FFF2-40B4-BE49-F238E27FC236}">
                <a16:creationId xmlns:a16="http://schemas.microsoft.com/office/drawing/2014/main" id="{1A48FCBF-5FBB-F426-BB60-F741EF3DA09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BA27C2-2C64-63D7-3082-DC4FAEA71D2F}"/>
              </a:ext>
            </a:extLst>
          </p:cNvPr>
          <p:cNvSpPr>
            <a:spLocks noGrp="1"/>
          </p:cNvSpPr>
          <p:nvPr>
            <p:ph type="sldNum" sz="quarter" idx="12"/>
          </p:nvPr>
        </p:nvSpPr>
        <p:spPr/>
        <p:txBody>
          <a:bodyPr/>
          <a:lstStyle/>
          <a:p>
            <a:fld id="{51100378-BC36-43E7-932A-D34502699FCD}" type="slidenum">
              <a:rPr lang="en-US" smtClean="0"/>
              <a:t>‹#›</a:t>
            </a:fld>
            <a:endParaRPr lang="en-US"/>
          </a:p>
        </p:txBody>
      </p:sp>
    </p:spTree>
    <p:extLst>
      <p:ext uri="{BB962C8B-B14F-4D97-AF65-F5344CB8AC3E}">
        <p14:creationId xmlns:p14="http://schemas.microsoft.com/office/powerpoint/2010/main" val="4259826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121DB-2E7D-1BAD-3C1E-5D7DBF31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6075037-19A8-A42F-18A8-929B9EB739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3C2C5A8-2ECD-DDC5-500D-4171CE27A6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B85EDA-0806-A1F7-22E1-7F00C354A3A8}"/>
              </a:ext>
            </a:extLst>
          </p:cNvPr>
          <p:cNvSpPr>
            <a:spLocks noGrp="1"/>
          </p:cNvSpPr>
          <p:nvPr>
            <p:ph type="dt" sz="half" idx="10"/>
          </p:nvPr>
        </p:nvSpPr>
        <p:spPr/>
        <p:txBody>
          <a:bodyPr/>
          <a:lstStyle/>
          <a:p>
            <a:fld id="{875DCD86-D724-4EF6-9098-69803F28AE5A}" type="datetimeFigureOut">
              <a:rPr lang="en-US" smtClean="0"/>
              <a:t>2/26/2025</a:t>
            </a:fld>
            <a:endParaRPr lang="en-US"/>
          </a:p>
        </p:txBody>
      </p:sp>
      <p:sp>
        <p:nvSpPr>
          <p:cNvPr id="6" name="Footer Placeholder 5">
            <a:extLst>
              <a:ext uri="{FF2B5EF4-FFF2-40B4-BE49-F238E27FC236}">
                <a16:creationId xmlns:a16="http://schemas.microsoft.com/office/drawing/2014/main" id="{B5DF0D8D-7AAD-C248-1F7F-EC1F7AC5F7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A205BC-BC2E-C9BF-08BC-D68A04C44BD9}"/>
              </a:ext>
            </a:extLst>
          </p:cNvPr>
          <p:cNvSpPr>
            <a:spLocks noGrp="1"/>
          </p:cNvSpPr>
          <p:nvPr>
            <p:ph type="sldNum" sz="quarter" idx="12"/>
          </p:nvPr>
        </p:nvSpPr>
        <p:spPr/>
        <p:txBody>
          <a:bodyPr/>
          <a:lstStyle/>
          <a:p>
            <a:fld id="{51100378-BC36-43E7-932A-D34502699FCD}" type="slidenum">
              <a:rPr lang="en-US" smtClean="0"/>
              <a:t>‹#›</a:t>
            </a:fld>
            <a:endParaRPr lang="en-US"/>
          </a:p>
        </p:txBody>
      </p:sp>
    </p:spTree>
    <p:extLst>
      <p:ext uri="{BB962C8B-B14F-4D97-AF65-F5344CB8AC3E}">
        <p14:creationId xmlns:p14="http://schemas.microsoft.com/office/powerpoint/2010/main" val="2488313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135E0-2C24-598C-831A-70B8DCACCD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F2057E9-2D60-90A7-CEEE-143952A6A3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AC2594-17AE-373F-C089-F7FF1A1312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3A0A23-E894-A9C4-0420-07D135075A2D}"/>
              </a:ext>
            </a:extLst>
          </p:cNvPr>
          <p:cNvSpPr>
            <a:spLocks noGrp="1"/>
          </p:cNvSpPr>
          <p:nvPr>
            <p:ph type="dt" sz="half" idx="10"/>
          </p:nvPr>
        </p:nvSpPr>
        <p:spPr/>
        <p:txBody>
          <a:bodyPr/>
          <a:lstStyle/>
          <a:p>
            <a:fld id="{875DCD86-D724-4EF6-9098-69803F28AE5A}" type="datetimeFigureOut">
              <a:rPr lang="en-US" smtClean="0"/>
              <a:t>2/26/2025</a:t>
            </a:fld>
            <a:endParaRPr lang="en-US"/>
          </a:p>
        </p:txBody>
      </p:sp>
      <p:sp>
        <p:nvSpPr>
          <p:cNvPr id="6" name="Footer Placeholder 5">
            <a:extLst>
              <a:ext uri="{FF2B5EF4-FFF2-40B4-BE49-F238E27FC236}">
                <a16:creationId xmlns:a16="http://schemas.microsoft.com/office/drawing/2014/main" id="{CBF812EC-0814-7E67-D9F0-7DA40B918B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057AAC-DE48-1856-C1E3-9AA2D96680F3}"/>
              </a:ext>
            </a:extLst>
          </p:cNvPr>
          <p:cNvSpPr>
            <a:spLocks noGrp="1"/>
          </p:cNvSpPr>
          <p:nvPr>
            <p:ph type="sldNum" sz="quarter" idx="12"/>
          </p:nvPr>
        </p:nvSpPr>
        <p:spPr/>
        <p:txBody>
          <a:bodyPr/>
          <a:lstStyle/>
          <a:p>
            <a:fld id="{51100378-BC36-43E7-932A-D34502699FCD}" type="slidenum">
              <a:rPr lang="en-US" smtClean="0"/>
              <a:t>‹#›</a:t>
            </a:fld>
            <a:endParaRPr lang="en-US"/>
          </a:p>
        </p:txBody>
      </p:sp>
    </p:spTree>
    <p:extLst>
      <p:ext uri="{BB962C8B-B14F-4D97-AF65-F5344CB8AC3E}">
        <p14:creationId xmlns:p14="http://schemas.microsoft.com/office/powerpoint/2010/main" val="4273562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00648B-A735-0719-D86D-60C5021F7E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68EC63-FFCD-AA4F-6047-51249C1370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280671-B5A3-61F1-F238-6239FEFEAD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5DCD86-D724-4EF6-9098-69803F28AE5A}" type="datetimeFigureOut">
              <a:rPr lang="en-US" smtClean="0"/>
              <a:t>2/26/2025</a:t>
            </a:fld>
            <a:endParaRPr lang="en-US"/>
          </a:p>
        </p:txBody>
      </p:sp>
      <p:sp>
        <p:nvSpPr>
          <p:cNvPr id="5" name="Footer Placeholder 4">
            <a:extLst>
              <a:ext uri="{FF2B5EF4-FFF2-40B4-BE49-F238E27FC236}">
                <a16:creationId xmlns:a16="http://schemas.microsoft.com/office/drawing/2014/main" id="{EF3E665C-357B-C511-F718-86E0828FFD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B95EC60-15BC-527C-5A91-9F4720143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1100378-BC36-43E7-932A-D34502699FCD}" type="slidenum">
              <a:rPr lang="en-US" smtClean="0"/>
              <a:t>‹#›</a:t>
            </a:fld>
            <a:endParaRPr lang="en-US"/>
          </a:p>
        </p:txBody>
      </p:sp>
    </p:spTree>
    <p:extLst>
      <p:ext uri="{BB962C8B-B14F-4D97-AF65-F5344CB8AC3E}">
        <p14:creationId xmlns:p14="http://schemas.microsoft.com/office/powerpoint/2010/main" val="670625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3.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9192B8-9440-3E17-1D3E-E51F54FDEB74}"/>
              </a:ext>
            </a:extLst>
          </p:cNvPr>
          <p:cNvSpPr>
            <a:spLocks noGrp="1"/>
          </p:cNvSpPr>
          <p:nvPr>
            <p:ph type="ctrTitle"/>
          </p:nvPr>
        </p:nvSpPr>
        <p:spPr>
          <a:xfrm>
            <a:off x="838199" y="1093788"/>
            <a:ext cx="10506455" cy="2967208"/>
          </a:xfrm>
        </p:spPr>
        <p:txBody>
          <a:bodyPr>
            <a:normAutofit/>
          </a:bodyPr>
          <a:lstStyle/>
          <a:p>
            <a:pPr algn="l"/>
            <a:r>
              <a:rPr lang="en-US" sz="8000" dirty="0"/>
              <a:t>DBE Program Update</a:t>
            </a:r>
          </a:p>
        </p:txBody>
      </p:sp>
      <p:sp>
        <p:nvSpPr>
          <p:cNvPr id="3" name="Subtitle 2">
            <a:extLst>
              <a:ext uri="{FF2B5EF4-FFF2-40B4-BE49-F238E27FC236}">
                <a16:creationId xmlns:a16="http://schemas.microsoft.com/office/drawing/2014/main" id="{1F7F814A-57F6-BB64-2625-9EFC328B2D25}"/>
              </a:ext>
            </a:extLst>
          </p:cNvPr>
          <p:cNvSpPr>
            <a:spLocks noGrp="1"/>
          </p:cNvSpPr>
          <p:nvPr>
            <p:ph type="subTitle" idx="1"/>
          </p:nvPr>
        </p:nvSpPr>
        <p:spPr>
          <a:xfrm>
            <a:off x="7400924" y="4619624"/>
            <a:ext cx="3946779" cy="1038225"/>
          </a:xfrm>
        </p:spPr>
        <p:txBody>
          <a:bodyPr>
            <a:normAutofit/>
          </a:bodyPr>
          <a:lstStyle/>
          <a:p>
            <a:pPr algn="r"/>
            <a:r>
              <a:rPr lang="en-US" dirty="0"/>
              <a:t>Execution of Disparity Study Recommendations</a:t>
            </a:r>
          </a:p>
        </p:txBody>
      </p:sp>
      <p:sp>
        <p:nvSpPr>
          <p:cNvPr id="10" name="Rectangle 9">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9352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D9207-C33F-85A7-CBB7-76422D82DE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3CCDB4-A3A8-9E37-2509-6839D3090940}"/>
              </a:ext>
            </a:extLst>
          </p:cNvPr>
          <p:cNvSpPr>
            <a:spLocks noGrp="1"/>
          </p:cNvSpPr>
          <p:nvPr>
            <p:ph type="ctrTitle"/>
          </p:nvPr>
        </p:nvSpPr>
        <p:spPr>
          <a:xfrm>
            <a:off x="578651" y="1122363"/>
            <a:ext cx="11034695" cy="3174690"/>
          </a:xfrm>
        </p:spPr>
        <p:txBody>
          <a:bodyPr>
            <a:normAutofit/>
          </a:bodyPr>
          <a:lstStyle/>
          <a:p>
            <a:pPr algn="l"/>
            <a:r>
              <a:rPr lang="en-US" sz="8000" dirty="0"/>
              <a:t>Questions	?	</a:t>
            </a:r>
          </a:p>
        </p:txBody>
      </p:sp>
      <p:sp>
        <p:nvSpPr>
          <p:cNvPr id="3" name="Content Placeholder 2">
            <a:extLst>
              <a:ext uri="{FF2B5EF4-FFF2-40B4-BE49-F238E27FC236}">
                <a16:creationId xmlns:a16="http://schemas.microsoft.com/office/drawing/2014/main" id="{9B71D63C-B091-F919-0EBB-F321595C1BC2}"/>
              </a:ext>
            </a:extLst>
          </p:cNvPr>
          <p:cNvSpPr>
            <a:spLocks noGrp="1"/>
          </p:cNvSpPr>
          <p:nvPr>
            <p:ph type="subTitle" idx="1"/>
          </p:nvPr>
        </p:nvSpPr>
        <p:spPr>
          <a:xfrm>
            <a:off x="578651" y="4723637"/>
            <a:ext cx="11034695" cy="1481396"/>
          </a:xfrm>
        </p:spPr>
        <p:txBody>
          <a:bodyPr>
            <a:normAutofit/>
          </a:bodyPr>
          <a:lstStyle/>
          <a:p>
            <a:pPr lvl="1" algn="l"/>
            <a:endParaRPr lang="en-US" sz="2800"/>
          </a:p>
          <a:p>
            <a:pPr lvl="1" algn="l"/>
            <a:endParaRPr lang="en-US" sz="2800"/>
          </a:p>
        </p:txBody>
      </p:sp>
    </p:spTree>
    <p:extLst>
      <p:ext uri="{BB962C8B-B14F-4D97-AF65-F5344CB8AC3E}">
        <p14:creationId xmlns:p14="http://schemas.microsoft.com/office/powerpoint/2010/main" val="3072491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nodePh="1">
                                  <p:stCondLst>
                                    <p:cond delay="1000"/>
                                  </p:stCondLst>
                                  <p:endCondLst>
                                    <p:cond evt="begin" delay="0">
                                      <p:tn val="8"/>
                                    </p:cond>
                                  </p:end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821591C-8688-F4E3-B096-99D17E08CF5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63EB0A-3D7C-4AA5-BFA5-8EE5B4BA56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C32321-BB7A-3934-BD80-7436DFDA1D7F}"/>
              </a:ext>
            </a:extLst>
          </p:cNvPr>
          <p:cNvSpPr>
            <a:spLocks noGrp="1"/>
          </p:cNvSpPr>
          <p:nvPr>
            <p:ph type="ctrTitle"/>
          </p:nvPr>
        </p:nvSpPr>
        <p:spPr>
          <a:xfrm>
            <a:off x="578651" y="1122363"/>
            <a:ext cx="11034695" cy="3174690"/>
          </a:xfrm>
        </p:spPr>
        <p:txBody>
          <a:bodyPr>
            <a:normAutofit/>
          </a:bodyPr>
          <a:lstStyle/>
          <a:p>
            <a:pPr algn="l"/>
            <a:r>
              <a:rPr lang="en-US" sz="8000"/>
              <a:t>Appendix 	</a:t>
            </a:r>
          </a:p>
        </p:txBody>
      </p:sp>
      <p:sp>
        <p:nvSpPr>
          <p:cNvPr id="3" name="Content Placeholder 2">
            <a:extLst>
              <a:ext uri="{FF2B5EF4-FFF2-40B4-BE49-F238E27FC236}">
                <a16:creationId xmlns:a16="http://schemas.microsoft.com/office/drawing/2014/main" id="{6587D3DF-9F1F-71AC-D43A-57A55C4B39D8}"/>
              </a:ext>
            </a:extLst>
          </p:cNvPr>
          <p:cNvSpPr>
            <a:spLocks noGrp="1"/>
          </p:cNvSpPr>
          <p:nvPr>
            <p:ph type="subTitle" idx="1"/>
          </p:nvPr>
        </p:nvSpPr>
        <p:spPr>
          <a:xfrm>
            <a:off x="578651" y="4723637"/>
            <a:ext cx="11034695" cy="1481396"/>
          </a:xfrm>
        </p:spPr>
        <p:txBody>
          <a:bodyPr>
            <a:normAutofit/>
          </a:bodyPr>
          <a:lstStyle/>
          <a:p>
            <a:pPr lvl="1" algn="l"/>
            <a:endParaRPr lang="en-US" sz="2800"/>
          </a:p>
          <a:p>
            <a:pPr lvl="1" algn="l"/>
            <a:endParaRPr lang="en-US" sz="2800"/>
          </a:p>
        </p:txBody>
      </p:sp>
      <p:sp>
        <p:nvSpPr>
          <p:cNvPr id="10" name="Rectangle 9">
            <a:extLst>
              <a:ext uri="{FF2B5EF4-FFF2-40B4-BE49-F238E27FC236}">
                <a16:creationId xmlns:a16="http://schemas.microsoft.com/office/drawing/2014/main" id="{7945AD00-F967-454D-A4B2-39ABA5C88C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7544"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E9BC5B79-B912-427C-8219-E3E50943F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78652" y="4501201"/>
            <a:ext cx="1103469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Tree>
    <p:extLst>
      <p:ext uri="{BB962C8B-B14F-4D97-AF65-F5344CB8AC3E}">
        <p14:creationId xmlns:p14="http://schemas.microsoft.com/office/powerpoint/2010/main" val="2219522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nodePh="1">
                                  <p:stCondLst>
                                    <p:cond delay="1000"/>
                                  </p:stCondLst>
                                  <p:endCondLst>
                                    <p:cond evt="begin" delay="0">
                                      <p:tn val="8"/>
                                    </p:cond>
                                  </p:end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4443CC1-9B6A-B814-3576-2DC160A3F4F3}"/>
              </a:ext>
            </a:extLst>
          </p:cNvPr>
          <p:cNvPicPr>
            <a:picLocks noChangeAspect="1"/>
          </p:cNvPicPr>
          <p:nvPr/>
        </p:nvPicPr>
        <p:blipFill>
          <a:blip r:embed="rId2"/>
          <a:stretch>
            <a:fillRect/>
          </a:stretch>
        </p:blipFill>
        <p:spPr>
          <a:xfrm>
            <a:off x="226930" y="1311296"/>
            <a:ext cx="11848806" cy="2037693"/>
          </a:xfrm>
          <a:prstGeom prst="rect">
            <a:avLst/>
          </a:prstGeom>
          <a:ln>
            <a:solidFill>
              <a:schemeClr val="accent1"/>
            </a:solidFill>
          </a:ln>
        </p:spPr>
      </p:pic>
      <p:pic>
        <p:nvPicPr>
          <p:cNvPr id="9" name="Picture 8">
            <a:extLst>
              <a:ext uri="{FF2B5EF4-FFF2-40B4-BE49-F238E27FC236}">
                <a16:creationId xmlns:a16="http://schemas.microsoft.com/office/drawing/2014/main" id="{D53D9C0E-E800-84D0-52B7-0D358BEA382F}"/>
              </a:ext>
            </a:extLst>
          </p:cNvPr>
          <p:cNvPicPr>
            <a:picLocks noChangeAspect="1"/>
          </p:cNvPicPr>
          <p:nvPr/>
        </p:nvPicPr>
        <p:blipFill>
          <a:blip r:embed="rId3"/>
          <a:stretch>
            <a:fillRect/>
          </a:stretch>
        </p:blipFill>
        <p:spPr>
          <a:xfrm>
            <a:off x="5912107" y="3820483"/>
            <a:ext cx="6052963" cy="2354281"/>
          </a:xfrm>
          <a:prstGeom prst="rect">
            <a:avLst/>
          </a:prstGeom>
          <a:ln>
            <a:solidFill>
              <a:schemeClr val="accent1"/>
            </a:solidFill>
          </a:ln>
        </p:spPr>
      </p:pic>
      <p:sp>
        <p:nvSpPr>
          <p:cNvPr id="10" name="TextBox 9">
            <a:extLst>
              <a:ext uri="{FF2B5EF4-FFF2-40B4-BE49-F238E27FC236}">
                <a16:creationId xmlns:a16="http://schemas.microsoft.com/office/drawing/2014/main" id="{3A3890C3-10FD-66CD-ABB4-59A655029B8C}"/>
              </a:ext>
            </a:extLst>
          </p:cNvPr>
          <p:cNvSpPr txBox="1"/>
          <p:nvPr/>
        </p:nvSpPr>
        <p:spPr>
          <a:xfrm>
            <a:off x="5808756" y="3451151"/>
            <a:ext cx="3754877" cy="369332"/>
          </a:xfrm>
          <a:prstGeom prst="rect">
            <a:avLst/>
          </a:prstGeom>
          <a:noFill/>
        </p:spPr>
        <p:txBody>
          <a:bodyPr wrap="square" rtlCol="0">
            <a:spAutoFit/>
          </a:bodyPr>
          <a:lstStyle/>
          <a:p>
            <a:r>
              <a:rPr lang="en-US" dirty="0"/>
              <a:t>Public Directory Searches</a:t>
            </a:r>
          </a:p>
        </p:txBody>
      </p:sp>
      <p:pic>
        <p:nvPicPr>
          <p:cNvPr id="12" name="Picture 11">
            <a:extLst>
              <a:ext uri="{FF2B5EF4-FFF2-40B4-BE49-F238E27FC236}">
                <a16:creationId xmlns:a16="http://schemas.microsoft.com/office/drawing/2014/main" id="{EBBF8F9E-3E17-E25D-2D86-515DE548871F}"/>
              </a:ext>
            </a:extLst>
          </p:cNvPr>
          <p:cNvPicPr>
            <a:picLocks noChangeAspect="1"/>
          </p:cNvPicPr>
          <p:nvPr/>
        </p:nvPicPr>
        <p:blipFill>
          <a:blip r:embed="rId4"/>
          <a:stretch>
            <a:fillRect/>
          </a:stretch>
        </p:blipFill>
        <p:spPr>
          <a:xfrm>
            <a:off x="226930" y="3820483"/>
            <a:ext cx="5033914" cy="2813829"/>
          </a:xfrm>
          <a:prstGeom prst="rect">
            <a:avLst/>
          </a:prstGeom>
        </p:spPr>
      </p:pic>
      <p:sp>
        <p:nvSpPr>
          <p:cNvPr id="17" name="TextBox 16">
            <a:extLst>
              <a:ext uri="{FF2B5EF4-FFF2-40B4-BE49-F238E27FC236}">
                <a16:creationId xmlns:a16="http://schemas.microsoft.com/office/drawing/2014/main" id="{9FB2492B-4558-53FD-6868-533D3C2DCBEA}"/>
              </a:ext>
            </a:extLst>
          </p:cNvPr>
          <p:cNvSpPr txBox="1"/>
          <p:nvPr/>
        </p:nvSpPr>
        <p:spPr>
          <a:xfrm>
            <a:off x="137375" y="997953"/>
            <a:ext cx="2584364" cy="369332"/>
          </a:xfrm>
          <a:prstGeom prst="rect">
            <a:avLst/>
          </a:prstGeom>
          <a:noFill/>
        </p:spPr>
        <p:txBody>
          <a:bodyPr wrap="square" rtlCol="0">
            <a:spAutoFit/>
          </a:bodyPr>
          <a:lstStyle/>
          <a:p>
            <a:r>
              <a:rPr lang="en-US" dirty="0"/>
              <a:t>Applications Submitted</a:t>
            </a:r>
          </a:p>
        </p:txBody>
      </p:sp>
      <p:sp>
        <p:nvSpPr>
          <p:cNvPr id="18" name="TextBox 17">
            <a:extLst>
              <a:ext uri="{FF2B5EF4-FFF2-40B4-BE49-F238E27FC236}">
                <a16:creationId xmlns:a16="http://schemas.microsoft.com/office/drawing/2014/main" id="{4AA88F41-42AE-1579-9B0B-0E2CE364DD61}"/>
              </a:ext>
            </a:extLst>
          </p:cNvPr>
          <p:cNvSpPr txBox="1"/>
          <p:nvPr/>
        </p:nvSpPr>
        <p:spPr>
          <a:xfrm>
            <a:off x="137375" y="3477666"/>
            <a:ext cx="5213023" cy="369332"/>
          </a:xfrm>
          <a:prstGeom prst="rect">
            <a:avLst/>
          </a:prstGeom>
          <a:noFill/>
        </p:spPr>
        <p:txBody>
          <a:bodyPr wrap="square" rtlCol="0">
            <a:spAutoFit/>
          </a:bodyPr>
          <a:lstStyle/>
          <a:p>
            <a:r>
              <a:rPr lang="en-US" dirty="0"/>
              <a:t>Certified Gender and Ethnicity Breakdown</a:t>
            </a:r>
          </a:p>
        </p:txBody>
      </p:sp>
      <p:sp>
        <p:nvSpPr>
          <p:cNvPr id="19" name="TextBox 18">
            <a:extLst>
              <a:ext uri="{FF2B5EF4-FFF2-40B4-BE49-F238E27FC236}">
                <a16:creationId xmlns:a16="http://schemas.microsoft.com/office/drawing/2014/main" id="{6B3D0201-A6E5-790A-55BE-94EB45CAAA13}"/>
              </a:ext>
            </a:extLst>
          </p:cNvPr>
          <p:cNvSpPr txBox="1"/>
          <p:nvPr/>
        </p:nvSpPr>
        <p:spPr>
          <a:xfrm>
            <a:off x="226930" y="157127"/>
            <a:ext cx="8427562" cy="369332"/>
          </a:xfrm>
          <a:prstGeom prst="rect">
            <a:avLst/>
          </a:prstGeom>
          <a:noFill/>
        </p:spPr>
        <p:txBody>
          <a:bodyPr wrap="square" rtlCol="0">
            <a:spAutoFit/>
          </a:bodyPr>
          <a:lstStyle/>
          <a:p>
            <a:r>
              <a:rPr lang="en-US" dirty="0"/>
              <a:t>DBE Statistics</a:t>
            </a:r>
          </a:p>
        </p:txBody>
      </p:sp>
    </p:spTree>
    <p:extLst>
      <p:ext uri="{BB962C8B-B14F-4D97-AF65-F5344CB8AC3E}">
        <p14:creationId xmlns:p14="http://schemas.microsoft.com/office/powerpoint/2010/main" val="1172292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5D82F-EAA3-435E-D8B1-2B593F8A174A}"/>
              </a:ext>
            </a:extLst>
          </p:cNvPr>
          <p:cNvSpPr>
            <a:spLocks noGrp="1"/>
          </p:cNvSpPr>
          <p:nvPr>
            <p:ph type="title"/>
          </p:nvPr>
        </p:nvSpPr>
        <p:spPr/>
        <p:txBody>
          <a:bodyPr/>
          <a:lstStyle/>
          <a:p>
            <a:r>
              <a:rPr lang="en-US" dirty="0"/>
              <a:t>Disparity Study Findings</a:t>
            </a:r>
          </a:p>
        </p:txBody>
      </p:sp>
      <p:pic>
        <p:nvPicPr>
          <p:cNvPr id="6" name="Picture 5">
            <a:extLst>
              <a:ext uri="{FF2B5EF4-FFF2-40B4-BE49-F238E27FC236}">
                <a16:creationId xmlns:a16="http://schemas.microsoft.com/office/drawing/2014/main" id="{A0338CD6-1B19-35C1-4A3F-D5990F8B508E}"/>
              </a:ext>
            </a:extLst>
          </p:cNvPr>
          <p:cNvPicPr>
            <a:picLocks noChangeAspect="1"/>
          </p:cNvPicPr>
          <p:nvPr/>
        </p:nvPicPr>
        <p:blipFill>
          <a:blip r:embed="rId2"/>
          <a:stretch>
            <a:fillRect/>
          </a:stretch>
        </p:blipFill>
        <p:spPr>
          <a:xfrm>
            <a:off x="2131978" y="1690688"/>
            <a:ext cx="8364166" cy="5153277"/>
          </a:xfrm>
          <a:prstGeom prst="rect">
            <a:avLst/>
          </a:prstGeom>
        </p:spPr>
      </p:pic>
    </p:spTree>
    <p:extLst>
      <p:ext uri="{BB962C8B-B14F-4D97-AF65-F5344CB8AC3E}">
        <p14:creationId xmlns:p14="http://schemas.microsoft.com/office/powerpoint/2010/main" val="384436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DDD4E3F5-A53B-1E73-D159-F756D772E275}"/>
              </a:ext>
            </a:extLst>
          </p:cNvPr>
          <p:cNvGraphicFramePr>
            <a:graphicFrameLocks noGrp="1"/>
          </p:cNvGraphicFramePr>
          <p:nvPr>
            <p:extLst>
              <p:ext uri="{D42A27DB-BD31-4B8C-83A1-F6EECF244321}">
                <p14:modId xmlns:p14="http://schemas.microsoft.com/office/powerpoint/2010/main" val="309653788"/>
              </p:ext>
            </p:extLst>
          </p:nvPr>
        </p:nvGraphicFramePr>
        <p:xfrm>
          <a:off x="710226" y="1195814"/>
          <a:ext cx="10771549" cy="5544874"/>
        </p:xfrm>
        <a:graphic>
          <a:graphicData uri="http://schemas.openxmlformats.org/drawingml/2006/table">
            <a:tbl>
              <a:tblPr>
                <a:tableStyleId>{5C22544A-7EE6-4342-B048-85BDC9FD1C3A}</a:tableStyleId>
              </a:tblPr>
              <a:tblGrid>
                <a:gridCol w="221365">
                  <a:extLst>
                    <a:ext uri="{9D8B030D-6E8A-4147-A177-3AD203B41FA5}">
                      <a16:colId xmlns:a16="http://schemas.microsoft.com/office/drawing/2014/main" val="674436418"/>
                    </a:ext>
                  </a:extLst>
                </a:gridCol>
                <a:gridCol w="2126314">
                  <a:extLst>
                    <a:ext uri="{9D8B030D-6E8A-4147-A177-3AD203B41FA5}">
                      <a16:colId xmlns:a16="http://schemas.microsoft.com/office/drawing/2014/main" val="1862204804"/>
                    </a:ext>
                  </a:extLst>
                </a:gridCol>
                <a:gridCol w="2904118">
                  <a:extLst>
                    <a:ext uri="{9D8B030D-6E8A-4147-A177-3AD203B41FA5}">
                      <a16:colId xmlns:a16="http://schemas.microsoft.com/office/drawing/2014/main" val="3214067641"/>
                    </a:ext>
                  </a:extLst>
                </a:gridCol>
                <a:gridCol w="5519752">
                  <a:extLst>
                    <a:ext uri="{9D8B030D-6E8A-4147-A177-3AD203B41FA5}">
                      <a16:colId xmlns:a16="http://schemas.microsoft.com/office/drawing/2014/main" val="1165542377"/>
                    </a:ext>
                  </a:extLst>
                </a:gridCol>
              </a:tblGrid>
              <a:tr h="302526">
                <a:tc>
                  <a:txBody>
                    <a:bodyPr/>
                    <a:lstStyle/>
                    <a:p>
                      <a:pPr algn="ctr" fontAlgn="ctr"/>
                      <a:r>
                        <a:rPr lang="en-US" sz="1000" u="none" strike="noStrike" dirty="0">
                          <a:effectLst/>
                        </a:rPr>
                        <a:t>#</a:t>
                      </a:r>
                      <a:endParaRPr lang="en-US" sz="1000" b="0" i="0" u="none" strike="noStrike" dirty="0">
                        <a:solidFill>
                          <a:srgbClr val="000000"/>
                        </a:solidFill>
                        <a:effectLst/>
                        <a:latin typeface="Calibri" panose="020F0502020204030204" pitchFamily="34" charset="0"/>
                      </a:endParaRPr>
                    </a:p>
                  </a:txBody>
                  <a:tcPr marL="2096" marR="2096" marT="2096" marB="0" anchor="ctr"/>
                </a:tc>
                <a:tc>
                  <a:txBody>
                    <a:bodyPr/>
                    <a:lstStyle/>
                    <a:p>
                      <a:pPr algn="ctr" fontAlgn="ctr"/>
                      <a:r>
                        <a:rPr lang="en-US" sz="1000" u="none" strike="noStrike" dirty="0">
                          <a:effectLst/>
                        </a:rPr>
                        <a:t>Recommendation</a:t>
                      </a:r>
                      <a:endParaRPr lang="en-US" sz="1000" b="0" i="0" u="none" strike="noStrike" dirty="0">
                        <a:solidFill>
                          <a:srgbClr val="000000"/>
                        </a:solidFill>
                        <a:effectLst/>
                        <a:latin typeface="Calibri" panose="020F0502020204030204" pitchFamily="34" charset="0"/>
                      </a:endParaRPr>
                    </a:p>
                  </a:txBody>
                  <a:tcPr marL="2096" marR="2096" marT="2096" marB="0" anchor="ctr"/>
                </a:tc>
                <a:tc>
                  <a:txBody>
                    <a:bodyPr/>
                    <a:lstStyle/>
                    <a:p>
                      <a:pPr algn="ctr" fontAlgn="ctr"/>
                      <a:r>
                        <a:rPr lang="en-US" sz="1000" u="none" strike="noStrike" dirty="0">
                          <a:effectLst/>
                        </a:rPr>
                        <a:t>Action Step</a:t>
                      </a:r>
                      <a:endParaRPr lang="en-US" sz="1000" b="0" i="0" u="none" strike="noStrike" dirty="0">
                        <a:solidFill>
                          <a:srgbClr val="000000"/>
                        </a:solidFill>
                        <a:effectLst/>
                        <a:latin typeface="Calibri" panose="020F0502020204030204" pitchFamily="34" charset="0"/>
                      </a:endParaRPr>
                    </a:p>
                  </a:txBody>
                  <a:tcPr marL="2096" marR="2096" marT="2096" marB="0" anchor="ctr"/>
                </a:tc>
                <a:tc>
                  <a:txBody>
                    <a:bodyPr/>
                    <a:lstStyle/>
                    <a:p>
                      <a:pPr algn="ctr" fontAlgn="ctr"/>
                      <a:r>
                        <a:rPr lang="en-US" sz="1000" u="none" strike="noStrike" dirty="0">
                          <a:effectLst/>
                        </a:rPr>
                        <a:t>Progress Update</a:t>
                      </a:r>
                      <a:endParaRPr lang="en-US" sz="1000" b="0" i="0" u="none" strike="noStrike" dirty="0">
                        <a:solidFill>
                          <a:srgbClr val="000000"/>
                        </a:solidFill>
                        <a:effectLst/>
                        <a:latin typeface="Calibri" panose="020F0502020204030204" pitchFamily="34" charset="0"/>
                      </a:endParaRPr>
                    </a:p>
                  </a:txBody>
                  <a:tcPr marL="2096" marR="2096" marT="2096" marB="0" anchor="ctr"/>
                </a:tc>
                <a:extLst>
                  <a:ext uri="{0D108BD9-81ED-4DB2-BD59-A6C34878D82A}">
                    <a16:rowId xmlns:a16="http://schemas.microsoft.com/office/drawing/2014/main" val="3903461335"/>
                  </a:ext>
                </a:extLst>
              </a:tr>
              <a:tr h="808076">
                <a:tc>
                  <a:txBody>
                    <a:bodyPr/>
                    <a:lstStyle/>
                    <a:p>
                      <a:pPr algn="ctr" fontAlgn="t"/>
                      <a:r>
                        <a:rPr lang="en-US" sz="1000" u="none" strike="noStrike" dirty="0">
                          <a:effectLst/>
                        </a:rPr>
                        <a:t>1</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Change inclusion focus from programmatic (compliance with DBE regulations) to organizational (commitment to inclusive procurement environment).</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Establish a cross functional director level Supplier Diversity Committee.</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The City has created a working group that includes representatives from each department… Changes require buy in from all departments. When we roll out the program rewrite, we will seek a City-Wide directive for each department to actively seek opportunities to utilize DBEs for procurements. </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1348845747"/>
                  </a:ext>
                </a:extLst>
              </a:tr>
              <a:tr h="611696">
                <a:tc>
                  <a:txBody>
                    <a:bodyPr/>
                    <a:lstStyle/>
                    <a:p>
                      <a:pPr algn="ctr" fontAlgn="t"/>
                      <a:r>
                        <a:rPr lang="en-US" sz="1000" u="none" strike="noStrike">
                          <a:effectLst/>
                        </a:rPr>
                        <a:t>2</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Address decentralized nature of the City’s procurement process and its effect on DBE participation.</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Explore procurement workflow tools and DBE support services to ensure fair, open, transparent, and inclusive decision-making throughout the City.</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B2GNow Certifying application was launched in July 2024. We have budgeted for and are in the process for adding the Contract Compliance module to allow for centralized oversight of contract performance on City contracts. Vendor Self Service will further streamline the Vendor Certification process ensuring more accurate DBE data in the database allowing departments to source DBE quotes.</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4013142280"/>
                  </a:ext>
                </a:extLst>
              </a:tr>
              <a:tr h="459296">
                <a:tc>
                  <a:txBody>
                    <a:bodyPr/>
                    <a:lstStyle/>
                    <a:p>
                      <a:pPr algn="ctr" fontAlgn="t"/>
                      <a:r>
                        <a:rPr lang="en-US" sz="1000" u="none" strike="noStrike">
                          <a:effectLst/>
                        </a:rPr>
                        <a:t>3</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Identify community economic development and inclusive procurement objectives.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Identify community partners willing to participate in DBE Support Services.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Partnerships with Wilmington Alliance, True Access Capital, SBDC, SBA, New Castle County, among others have led to increased interest in the DBE program. We have fostered relationships with the Greater Philadelphia Chamber of Commerce, The National Minority Supplier Diversity Council, and the Eastern Minority Supplier Diversity Council. These orgs have increased our awareness of best practices to pursue as well as increased our pipeline of potential DBE businesses.</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2457017847"/>
                  </a:ext>
                </a:extLst>
              </a:tr>
              <a:tr h="459296">
                <a:tc>
                  <a:txBody>
                    <a:bodyPr/>
                    <a:lstStyle/>
                    <a:p>
                      <a:pPr algn="ctr" fontAlgn="t"/>
                      <a:r>
                        <a:rPr lang="en-US" sz="1000" u="none" strike="noStrike">
                          <a:effectLst/>
                        </a:rPr>
                        <a:t>4</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Provide procurement and DBE training and development to all staff throughout the City.</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Include DBE and diverse supplier content in their staff training.</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Procurement training has been completed. OED continues to look for opportunities to participate in industry trainings, workshops, and info sessions. In 2024 we attended the NMSDC Conference in ATL, GA in addition to regional MED Week training and seminars.</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351430293"/>
                  </a:ext>
                </a:extLst>
              </a:tr>
              <a:tr h="459296">
                <a:tc>
                  <a:txBody>
                    <a:bodyPr/>
                    <a:lstStyle/>
                    <a:p>
                      <a:pPr algn="ctr" fontAlgn="t"/>
                      <a:r>
                        <a:rPr lang="en-US" sz="1000" u="none" strike="noStrike">
                          <a:effectLst/>
                        </a:rPr>
                        <a:t>5</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Fully implement existing DBE programmatic initiatives and address prior internal audit concerns.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Analyze the Agreed Upon Procedures (AUP) report findings and take appropriate actions. </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OED has expanded its capabilities regarding Good Faith Effort reviews for all publicly bid projects by hiring a dedicated DBE admin. We have also pivoted our quarterly disparity working group to act as a DBE steering committee to explore and pursue policy and procedural changes to continually improve the program.</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851290275"/>
                  </a:ext>
                </a:extLst>
              </a:tr>
              <a:tr h="611696">
                <a:tc>
                  <a:txBody>
                    <a:bodyPr/>
                    <a:lstStyle/>
                    <a:p>
                      <a:pPr algn="ctr" fontAlgn="t"/>
                      <a:r>
                        <a:rPr lang="en-US" sz="1000" u="none" strike="noStrike">
                          <a:effectLst/>
                        </a:rPr>
                        <a:t>6</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Conduct a culture audit which will assist the City in understanding any underlying values, perceptions, traditions, and biases.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Identify vendors to conduct a culture audit in the future.</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To Be Determined</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1555390217"/>
                  </a:ext>
                </a:extLst>
              </a:tr>
              <a:tr h="459296">
                <a:tc>
                  <a:txBody>
                    <a:bodyPr/>
                    <a:lstStyle/>
                    <a:p>
                      <a:pPr algn="ctr" fontAlgn="t"/>
                      <a:r>
                        <a:rPr lang="en-US" sz="1000" u="none" strike="noStrike">
                          <a:effectLst/>
                        </a:rPr>
                        <a:t>7</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Address data capture issues to allow the City to effectively monitor and track all procurement decisions.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Explore procurement workflow tools and DBE support services to enhance monitoring and tracking of procurement decisions.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OED has implemented a DBE Certifying tool. The procurement team is rolling out Tyler's Vendor Self-Service, which will improve vendor data capture quality. OED/Finance has budged for and is proceeding with a compliance module to enable data collection enabling contract oversight. </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1676178033"/>
                  </a:ext>
                </a:extLst>
              </a:tr>
              <a:tr h="459296">
                <a:tc>
                  <a:txBody>
                    <a:bodyPr/>
                    <a:lstStyle/>
                    <a:p>
                      <a:pPr algn="ctr" fontAlgn="t"/>
                      <a:r>
                        <a:rPr lang="en-US" sz="1000" u="none" strike="noStrike">
                          <a:effectLst/>
                        </a:rPr>
                        <a:t>8</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Implement procurement focused budgeting, forecasting and scheduling.</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The Supplier Diversity Committee will actively search for opportunities and produce a "contracts to watch" list.</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b="0" i="0" u="none" strike="noStrike" dirty="0">
                          <a:solidFill>
                            <a:srgbClr val="000000"/>
                          </a:solidFill>
                          <a:effectLst/>
                          <a:latin typeface="Calibri" panose="020F0502020204030204" pitchFamily="34" charset="0"/>
                        </a:rPr>
                        <a:t>OED has been exploring the available data to understand department’s budgets in order to explore where </a:t>
                      </a:r>
                      <a:r>
                        <a:rPr lang="en-US" sz="1000" b="0" i="0" u="none" strike="noStrike" dirty="0" err="1">
                          <a:solidFill>
                            <a:srgbClr val="000000"/>
                          </a:solidFill>
                          <a:effectLst/>
                          <a:latin typeface="Calibri" panose="020F0502020204030204" pitchFamily="34" charset="0"/>
                        </a:rPr>
                        <a:t>Dbe</a:t>
                      </a:r>
                      <a:r>
                        <a:rPr lang="en-US" sz="1000" b="0" i="0" u="none" strike="noStrike" dirty="0">
                          <a:solidFill>
                            <a:srgbClr val="000000"/>
                          </a:solidFill>
                          <a:effectLst/>
                          <a:latin typeface="Calibri" panose="020F0502020204030204" pitchFamily="34" charset="0"/>
                        </a:rPr>
                        <a:t> focused opportunities may exist. We’ve recently gotten access to a new enterprise reporting tool 3</a:t>
                      </a:r>
                      <a:r>
                        <a:rPr lang="en-US" sz="1000" b="0" i="0" u="none" strike="noStrike" baseline="30000" dirty="0">
                          <a:solidFill>
                            <a:srgbClr val="000000"/>
                          </a:solidFill>
                          <a:effectLst/>
                          <a:latin typeface="Calibri" panose="020F0502020204030204" pitchFamily="34" charset="0"/>
                        </a:rPr>
                        <a:t>rd</a:t>
                      </a:r>
                      <a:r>
                        <a:rPr lang="en-US" sz="1000" b="0" i="0" u="none" strike="noStrike" dirty="0">
                          <a:solidFill>
                            <a:srgbClr val="000000"/>
                          </a:solidFill>
                          <a:effectLst/>
                          <a:latin typeface="Calibri" panose="020F0502020204030204" pitchFamily="34" charset="0"/>
                        </a:rPr>
                        <a:t> Watch, which should enable us to pull aggregate level data to help us understand the City’s overall purchasing. We intend to use this info to identify opportunities and matchmake/recruit MBEs/DBEs for those opportunities</a:t>
                      </a:r>
                    </a:p>
                  </a:txBody>
                  <a:tcPr marL="2096" marR="2096" marT="2096" marB="0"/>
                </a:tc>
                <a:extLst>
                  <a:ext uri="{0D108BD9-81ED-4DB2-BD59-A6C34878D82A}">
                    <a16:rowId xmlns:a16="http://schemas.microsoft.com/office/drawing/2014/main" val="3247221207"/>
                  </a:ext>
                </a:extLst>
              </a:tr>
            </a:tbl>
          </a:graphicData>
        </a:graphic>
      </p:graphicFrame>
      <p:sp>
        <p:nvSpPr>
          <p:cNvPr id="2" name="TextBox 1">
            <a:extLst>
              <a:ext uri="{FF2B5EF4-FFF2-40B4-BE49-F238E27FC236}">
                <a16:creationId xmlns:a16="http://schemas.microsoft.com/office/drawing/2014/main" id="{11CFAB2D-B123-EBC3-1FBC-655C6F160AFD}"/>
              </a:ext>
            </a:extLst>
          </p:cNvPr>
          <p:cNvSpPr txBox="1"/>
          <p:nvPr/>
        </p:nvSpPr>
        <p:spPr>
          <a:xfrm>
            <a:off x="565608" y="282804"/>
            <a:ext cx="10689996" cy="369332"/>
          </a:xfrm>
          <a:prstGeom prst="rect">
            <a:avLst/>
          </a:prstGeom>
          <a:noFill/>
        </p:spPr>
        <p:txBody>
          <a:bodyPr wrap="square" rtlCol="0">
            <a:spAutoFit/>
          </a:bodyPr>
          <a:lstStyle/>
          <a:p>
            <a:r>
              <a:rPr lang="en-US" dirty="0"/>
              <a:t>Recommendations and Progress Details</a:t>
            </a:r>
          </a:p>
        </p:txBody>
      </p:sp>
    </p:spTree>
    <p:extLst>
      <p:ext uri="{BB962C8B-B14F-4D97-AF65-F5344CB8AC3E}">
        <p14:creationId xmlns:p14="http://schemas.microsoft.com/office/powerpoint/2010/main" val="2114720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4F1103C-7F5D-F137-30DD-02F5790E1F08}"/>
              </a:ext>
            </a:extLst>
          </p:cNvPr>
          <p:cNvGraphicFramePr>
            <a:graphicFrameLocks noGrp="1"/>
          </p:cNvGraphicFramePr>
          <p:nvPr>
            <p:extLst>
              <p:ext uri="{D42A27DB-BD31-4B8C-83A1-F6EECF244321}">
                <p14:modId xmlns:p14="http://schemas.microsoft.com/office/powerpoint/2010/main" val="3693624106"/>
              </p:ext>
            </p:extLst>
          </p:nvPr>
        </p:nvGraphicFramePr>
        <p:xfrm>
          <a:off x="800947" y="1262401"/>
          <a:ext cx="10828996" cy="5505264"/>
        </p:xfrm>
        <a:graphic>
          <a:graphicData uri="http://schemas.openxmlformats.org/drawingml/2006/table">
            <a:tbl>
              <a:tblPr>
                <a:tableStyleId>{5C22544A-7EE6-4342-B048-85BDC9FD1C3A}</a:tableStyleId>
              </a:tblPr>
              <a:tblGrid>
                <a:gridCol w="226503">
                  <a:extLst>
                    <a:ext uri="{9D8B030D-6E8A-4147-A177-3AD203B41FA5}">
                      <a16:colId xmlns:a16="http://schemas.microsoft.com/office/drawing/2014/main" val="2957696882"/>
                    </a:ext>
                  </a:extLst>
                </a:gridCol>
                <a:gridCol w="3624046">
                  <a:extLst>
                    <a:ext uri="{9D8B030D-6E8A-4147-A177-3AD203B41FA5}">
                      <a16:colId xmlns:a16="http://schemas.microsoft.com/office/drawing/2014/main" val="1678789779"/>
                    </a:ext>
                  </a:extLst>
                </a:gridCol>
                <a:gridCol w="2588605">
                  <a:extLst>
                    <a:ext uri="{9D8B030D-6E8A-4147-A177-3AD203B41FA5}">
                      <a16:colId xmlns:a16="http://schemas.microsoft.com/office/drawing/2014/main" val="2091770998"/>
                    </a:ext>
                  </a:extLst>
                </a:gridCol>
                <a:gridCol w="4389842">
                  <a:extLst>
                    <a:ext uri="{9D8B030D-6E8A-4147-A177-3AD203B41FA5}">
                      <a16:colId xmlns:a16="http://schemas.microsoft.com/office/drawing/2014/main" val="2448258099"/>
                    </a:ext>
                  </a:extLst>
                </a:gridCol>
              </a:tblGrid>
              <a:tr h="459296">
                <a:tc>
                  <a:txBody>
                    <a:bodyPr/>
                    <a:lstStyle/>
                    <a:p>
                      <a:pPr algn="ctr" fontAlgn="t"/>
                      <a:r>
                        <a:rPr lang="en-US" sz="1000" u="none" strike="noStrike" dirty="0">
                          <a:effectLst/>
                        </a:rPr>
                        <a:t>9</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Monitor contracts for the issue of concentration.</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Implement a Contract Compliance application</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OED has recently had an in-depth demo of the contract compliance module presented by our DBE certifying tool vendor. OED will begin the contract process to implement the new module.</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2184868353"/>
                  </a:ext>
                </a:extLst>
              </a:tr>
              <a:tr h="459296">
                <a:tc>
                  <a:txBody>
                    <a:bodyPr/>
                    <a:lstStyle/>
                    <a:p>
                      <a:pPr algn="ctr" fontAlgn="t"/>
                      <a:r>
                        <a:rPr lang="en-US" sz="1000" u="none" strike="noStrike">
                          <a:effectLst/>
                        </a:rPr>
                        <a:t>10</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Determine how the City can engage in youth entrepreneurship programs.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Work with community partners and existing youth programs to identify and support entrepreneurship opportunities.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000" u="none" strike="noStrike" dirty="0">
                          <a:effectLst/>
                        </a:rPr>
                        <a:t>Preliminary discussions have been had with Parks and Rec. department to include youth entrepreneurship as part of their existing youth programming.</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3381875495"/>
                  </a:ext>
                </a:extLst>
              </a:tr>
              <a:tr h="459296">
                <a:tc>
                  <a:txBody>
                    <a:bodyPr/>
                    <a:lstStyle/>
                    <a:p>
                      <a:pPr algn="ctr" fontAlgn="t"/>
                      <a:r>
                        <a:rPr lang="en-US" sz="1000" u="none" strike="noStrike" dirty="0">
                          <a:effectLst/>
                        </a:rPr>
                        <a:t>11</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Refocus certification and pre-qualification efforts to identify qualified firms.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Explore updates to the City’s DBE criteria</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Our new certification tool enables OED to have a more robust certification process. We are also working to leverage existing area DBE programs as well as to align our new PE Program (PEP) with existing state program requirements. </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3353261668"/>
                  </a:ext>
                </a:extLst>
              </a:tr>
              <a:tr h="764096">
                <a:tc>
                  <a:txBody>
                    <a:bodyPr/>
                    <a:lstStyle/>
                    <a:p>
                      <a:pPr algn="ctr" fontAlgn="t"/>
                      <a:r>
                        <a:rPr lang="en-US" sz="1000" u="none" strike="noStrike">
                          <a:effectLst/>
                        </a:rPr>
                        <a:t>12</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Increasing pipeline of DBEs using outreach techniques.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The City has been actively meeting with service providers and leveraging data from M³ Consulting for outreach efforts.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OED has actively been promoting the DBE program by exhibiting and presenting at local and regional DEI events. The new certifying tool enables us to access </a:t>
                      </a:r>
                      <a:r>
                        <a:rPr lang="en-US" sz="1000" u="none" strike="noStrike" dirty="0" err="1">
                          <a:effectLst/>
                        </a:rPr>
                        <a:t>DelDot</a:t>
                      </a:r>
                      <a:r>
                        <a:rPr lang="en-US" sz="1000" u="none" strike="noStrike" dirty="0">
                          <a:effectLst/>
                        </a:rPr>
                        <a:t> and State of DE data regarding certified firms. New Castle County has also made Wilmington’s certification it’s de facto certification, increasing interest in the program and increasing opportunities for certified businesses.</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2219379454"/>
                  </a:ext>
                </a:extLst>
              </a:tr>
              <a:tr h="459296">
                <a:tc>
                  <a:txBody>
                    <a:bodyPr/>
                    <a:lstStyle/>
                    <a:p>
                      <a:pPr algn="ctr" fontAlgn="t"/>
                      <a:r>
                        <a:rPr lang="en-US" sz="1000" u="none" strike="noStrike">
                          <a:effectLst/>
                        </a:rPr>
                        <a:t>13</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Expand competition by conducting a deeper dive into the City’s procurement and bidding practices.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Utilize the Capital Projects review forum to identify and advocate for DBE opportunities. Explore under bid threshold data to identify opportunities for DBE small businesses.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OED is reviewing the available data to determine where opportunities lie to target for DBE involvement.</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3692012221"/>
                  </a:ext>
                </a:extLst>
              </a:tr>
              <a:tr h="588390">
                <a:tc>
                  <a:txBody>
                    <a:bodyPr/>
                    <a:lstStyle/>
                    <a:p>
                      <a:pPr algn="ctr" fontAlgn="t"/>
                      <a:r>
                        <a:rPr lang="en-US" sz="1000" u="none" strike="noStrike" dirty="0">
                          <a:effectLst/>
                        </a:rPr>
                        <a:t>14</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Promote DBE participation at the prime contractor level.</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Work with local partners to increase MBE capacity through training and support services.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OED is working with community partners to build capacity in support of bid ready DBEs. Conduct Post Bid reviews by soliciting feedback from internal stakeholders and reviewing bids with DBE bidders to provide valuable feedback to help improve their bidding on future contracts.</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2499379584"/>
                  </a:ext>
                </a:extLst>
              </a:tr>
              <a:tr h="611696">
                <a:tc>
                  <a:txBody>
                    <a:bodyPr/>
                    <a:lstStyle/>
                    <a:p>
                      <a:pPr algn="ctr" fontAlgn="t"/>
                      <a:r>
                        <a:rPr lang="en-US" sz="1000" u="none" strike="noStrike">
                          <a:effectLst/>
                        </a:rPr>
                        <a:t>15</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Develop DBE program which addresses requirements of large construction and development projects.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Review the Capital Projects list and create opportunities by unbundling according to the seven stages of development.</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Turner Construction conducted it’s Turner School of Construction Management to the City in the Fall of 2023 to help build capacity within the DBE community of construction businesses. OED will continue to support programs that increase the capacity of DBE businesses.</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2224116624"/>
                  </a:ext>
                </a:extLst>
              </a:tr>
              <a:tr h="611696">
                <a:tc>
                  <a:txBody>
                    <a:bodyPr/>
                    <a:lstStyle/>
                    <a:p>
                      <a:pPr algn="ctr" fontAlgn="t"/>
                      <a:r>
                        <a:rPr lang="en-US" sz="1000" u="none" strike="noStrike">
                          <a:effectLst/>
                        </a:rPr>
                        <a:t>16</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Implement small business set-asides and sheltered market projects.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Identify small business purchase opportunities, encourage DBE registration, and advocate for small vendors to departments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OED is exploring the available data to  identify opportunities for set aside projects, carve outs, and sheltered market projects. The DBE program rewrite includes set aside projects for under bid threshold opportunities.</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1296640471"/>
                  </a:ext>
                </a:extLst>
              </a:tr>
              <a:tr h="459296">
                <a:tc>
                  <a:txBody>
                    <a:bodyPr/>
                    <a:lstStyle/>
                    <a:p>
                      <a:pPr algn="ctr" fontAlgn="t"/>
                      <a:r>
                        <a:rPr lang="en-US" sz="1000" u="none" strike="noStrike">
                          <a:effectLst/>
                        </a:rPr>
                        <a:t>17</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Address concerns about slow payments.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The Finance Department will streamline the invoicing process through the Vendor Self Service module.</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Vendor self service will improve payment times. The team is exploring improved payment terms for Prime Vendors who meet or exceed DBE participation goals in order to incentivize those Contractors to use DBEs, and consequently improving DBE payment times on sub contracts. Additionally, we have secured access to a reporting tool that may allow us to have insight into payments to DBE prime contractors.</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3144179316"/>
                  </a:ext>
                </a:extLst>
              </a:tr>
            </a:tbl>
          </a:graphicData>
        </a:graphic>
      </p:graphicFrame>
      <p:graphicFrame>
        <p:nvGraphicFramePr>
          <p:cNvPr id="3" name="Table 2">
            <a:extLst>
              <a:ext uri="{FF2B5EF4-FFF2-40B4-BE49-F238E27FC236}">
                <a16:creationId xmlns:a16="http://schemas.microsoft.com/office/drawing/2014/main" id="{9495C271-3ED9-23D6-CC47-0A37D963D67C}"/>
              </a:ext>
            </a:extLst>
          </p:cNvPr>
          <p:cNvGraphicFramePr>
            <a:graphicFrameLocks noGrp="1"/>
          </p:cNvGraphicFramePr>
          <p:nvPr>
            <p:extLst>
              <p:ext uri="{D42A27DB-BD31-4B8C-83A1-F6EECF244321}">
                <p14:modId xmlns:p14="http://schemas.microsoft.com/office/powerpoint/2010/main" val="565848306"/>
              </p:ext>
            </p:extLst>
          </p:nvPr>
        </p:nvGraphicFramePr>
        <p:xfrm>
          <a:off x="795292" y="955807"/>
          <a:ext cx="10840307" cy="302526"/>
        </p:xfrm>
        <a:graphic>
          <a:graphicData uri="http://schemas.openxmlformats.org/drawingml/2006/table">
            <a:tbl>
              <a:tblPr>
                <a:tableStyleId>{5C22544A-7EE6-4342-B048-85BDC9FD1C3A}</a:tableStyleId>
              </a:tblPr>
              <a:tblGrid>
                <a:gridCol w="226503">
                  <a:extLst>
                    <a:ext uri="{9D8B030D-6E8A-4147-A177-3AD203B41FA5}">
                      <a16:colId xmlns:a16="http://schemas.microsoft.com/office/drawing/2014/main" val="1762347126"/>
                    </a:ext>
                  </a:extLst>
                </a:gridCol>
                <a:gridCol w="3623748">
                  <a:extLst>
                    <a:ext uri="{9D8B030D-6E8A-4147-A177-3AD203B41FA5}">
                      <a16:colId xmlns:a16="http://schemas.microsoft.com/office/drawing/2014/main" val="3730616208"/>
                    </a:ext>
                  </a:extLst>
                </a:gridCol>
                <a:gridCol w="2588964">
                  <a:extLst>
                    <a:ext uri="{9D8B030D-6E8A-4147-A177-3AD203B41FA5}">
                      <a16:colId xmlns:a16="http://schemas.microsoft.com/office/drawing/2014/main" val="4032341757"/>
                    </a:ext>
                  </a:extLst>
                </a:gridCol>
                <a:gridCol w="4401092">
                  <a:extLst>
                    <a:ext uri="{9D8B030D-6E8A-4147-A177-3AD203B41FA5}">
                      <a16:colId xmlns:a16="http://schemas.microsoft.com/office/drawing/2014/main" val="1933089722"/>
                    </a:ext>
                  </a:extLst>
                </a:gridCol>
              </a:tblGrid>
              <a:tr h="302526">
                <a:tc>
                  <a:txBody>
                    <a:bodyPr/>
                    <a:lstStyle/>
                    <a:p>
                      <a:pPr algn="ctr" fontAlgn="ctr"/>
                      <a:r>
                        <a:rPr lang="en-US" sz="1000" u="none" strike="noStrike" dirty="0">
                          <a:effectLst/>
                        </a:rPr>
                        <a:t>#</a:t>
                      </a:r>
                      <a:endParaRPr lang="en-US" sz="1000" b="0" i="0" u="none" strike="noStrike" dirty="0">
                        <a:solidFill>
                          <a:srgbClr val="000000"/>
                        </a:solidFill>
                        <a:effectLst/>
                        <a:latin typeface="Calibri" panose="020F0502020204030204" pitchFamily="34" charset="0"/>
                      </a:endParaRPr>
                    </a:p>
                  </a:txBody>
                  <a:tcPr marL="2096" marR="2096" marT="2096" marB="0" anchor="ctr"/>
                </a:tc>
                <a:tc>
                  <a:txBody>
                    <a:bodyPr/>
                    <a:lstStyle/>
                    <a:p>
                      <a:pPr algn="ctr" fontAlgn="ctr"/>
                      <a:r>
                        <a:rPr lang="en-US" sz="1000" u="none" strike="noStrike" dirty="0">
                          <a:effectLst/>
                        </a:rPr>
                        <a:t>Recommendation</a:t>
                      </a:r>
                      <a:endParaRPr lang="en-US" sz="1000" b="0" i="0" u="none" strike="noStrike" dirty="0">
                        <a:solidFill>
                          <a:srgbClr val="000000"/>
                        </a:solidFill>
                        <a:effectLst/>
                        <a:latin typeface="Calibri" panose="020F0502020204030204" pitchFamily="34" charset="0"/>
                      </a:endParaRPr>
                    </a:p>
                  </a:txBody>
                  <a:tcPr marL="2096" marR="2096" marT="2096" marB="0" anchor="ctr"/>
                </a:tc>
                <a:tc>
                  <a:txBody>
                    <a:bodyPr/>
                    <a:lstStyle/>
                    <a:p>
                      <a:pPr algn="ctr" fontAlgn="ctr"/>
                      <a:r>
                        <a:rPr lang="en-US" sz="1000" u="none" strike="noStrike" dirty="0">
                          <a:effectLst/>
                        </a:rPr>
                        <a:t>Action Step</a:t>
                      </a:r>
                      <a:endParaRPr lang="en-US" sz="1000" b="0" i="0" u="none" strike="noStrike" dirty="0">
                        <a:solidFill>
                          <a:srgbClr val="000000"/>
                        </a:solidFill>
                        <a:effectLst/>
                        <a:latin typeface="Calibri" panose="020F0502020204030204" pitchFamily="34" charset="0"/>
                      </a:endParaRPr>
                    </a:p>
                  </a:txBody>
                  <a:tcPr marL="2096" marR="2096" marT="2096" marB="0" anchor="ctr"/>
                </a:tc>
                <a:tc>
                  <a:txBody>
                    <a:bodyPr/>
                    <a:lstStyle/>
                    <a:p>
                      <a:pPr algn="ctr" fontAlgn="ctr"/>
                      <a:r>
                        <a:rPr lang="en-US" sz="1000" u="none" strike="noStrike" dirty="0">
                          <a:effectLst/>
                        </a:rPr>
                        <a:t>Progress Update</a:t>
                      </a:r>
                      <a:endParaRPr lang="en-US" sz="1000" b="0" i="0" u="none" strike="noStrike" dirty="0">
                        <a:solidFill>
                          <a:srgbClr val="000000"/>
                        </a:solidFill>
                        <a:effectLst/>
                        <a:latin typeface="Calibri" panose="020F0502020204030204" pitchFamily="34" charset="0"/>
                      </a:endParaRPr>
                    </a:p>
                  </a:txBody>
                  <a:tcPr marL="2096" marR="2096" marT="2096" marB="0" anchor="ctr"/>
                </a:tc>
                <a:extLst>
                  <a:ext uri="{0D108BD9-81ED-4DB2-BD59-A6C34878D82A}">
                    <a16:rowId xmlns:a16="http://schemas.microsoft.com/office/drawing/2014/main" val="2382504890"/>
                  </a:ext>
                </a:extLst>
              </a:tr>
            </a:tbl>
          </a:graphicData>
        </a:graphic>
      </p:graphicFrame>
      <p:sp>
        <p:nvSpPr>
          <p:cNvPr id="4" name="TextBox 3">
            <a:extLst>
              <a:ext uri="{FF2B5EF4-FFF2-40B4-BE49-F238E27FC236}">
                <a16:creationId xmlns:a16="http://schemas.microsoft.com/office/drawing/2014/main" id="{ACEBE19D-7807-D0E7-0E57-B6E070077031}"/>
              </a:ext>
            </a:extLst>
          </p:cNvPr>
          <p:cNvSpPr txBox="1"/>
          <p:nvPr/>
        </p:nvSpPr>
        <p:spPr>
          <a:xfrm>
            <a:off x="565608" y="282804"/>
            <a:ext cx="10689996" cy="369332"/>
          </a:xfrm>
          <a:prstGeom prst="rect">
            <a:avLst/>
          </a:prstGeom>
          <a:noFill/>
        </p:spPr>
        <p:txBody>
          <a:bodyPr wrap="square" rtlCol="0">
            <a:spAutoFit/>
          </a:bodyPr>
          <a:lstStyle/>
          <a:p>
            <a:r>
              <a:rPr lang="en-US" dirty="0"/>
              <a:t>Recommendations and Progress Details</a:t>
            </a:r>
          </a:p>
        </p:txBody>
      </p:sp>
    </p:spTree>
    <p:extLst>
      <p:ext uri="{BB962C8B-B14F-4D97-AF65-F5344CB8AC3E}">
        <p14:creationId xmlns:p14="http://schemas.microsoft.com/office/powerpoint/2010/main" val="314630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57499C9-6D8C-0C5A-DCA4-F4DACA152E83}"/>
              </a:ext>
            </a:extLst>
          </p:cNvPr>
          <p:cNvGraphicFramePr>
            <a:graphicFrameLocks noGrp="1"/>
          </p:cNvGraphicFramePr>
          <p:nvPr>
            <p:extLst>
              <p:ext uri="{D42A27DB-BD31-4B8C-83A1-F6EECF244321}">
                <p14:modId xmlns:p14="http://schemas.microsoft.com/office/powerpoint/2010/main" val="3703715128"/>
              </p:ext>
            </p:extLst>
          </p:nvPr>
        </p:nvGraphicFramePr>
        <p:xfrm>
          <a:off x="783404" y="1291873"/>
          <a:ext cx="10663512" cy="5383365"/>
        </p:xfrm>
        <a:graphic>
          <a:graphicData uri="http://schemas.openxmlformats.org/drawingml/2006/table">
            <a:tbl>
              <a:tblPr>
                <a:tableStyleId>{5C22544A-7EE6-4342-B048-85BDC9FD1C3A}</a:tableStyleId>
              </a:tblPr>
              <a:tblGrid>
                <a:gridCol w="223041">
                  <a:extLst>
                    <a:ext uri="{9D8B030D-6E8A-4147-A177-3AD203B41FA5}">
                      <a16:colId xmlns:a16="http://schemas.microsoft.com/office/drawing/2014/main" val="2409825280"/>
                    </a:ext>
                  </a:extLst>
                </a:gridCol>
                <a:gridCol w="3568665">
                  <a:extLst>
                    <a:ext uri="{9D8B030D-6E8A-4147-A177-3AD203B41FA5}">
                      <a16:colId xmlns:a16="http://schemas.microsoft.com/office/drawing/2014/main" val="2283583670"/>
                    </a:ext>
                  </a:extLst>
                </a:gridCol>
                <a:gridCol w="2549048">
                  <a:extLst>
                    <a:ext uri="{9D8B030D-6E8A-4147-A177-3AD203B41FA5}">
                      <a16:colId xmlns:a16="http://schemas.microsoft.com/office/drawing/2014/main" val="1370916255"/>
                    </a:ext>
                  </a:extLst>
                </a:gridCol>
                <a:gridCol w="4322758">
                  <a:extLst>
                    <a:ext uri="{9D8B030D-6E8A-4147-A177-3AD203B41FA5}">
                      <a16:colId xmlns:a16="http://schemas.microsoft.com/office/drawing/2014/main" val="3320583632"/>
                    </a:ext>
                  </a:extLst>
                </a:gridCol>
              </a:tblGrid>
              <a:tr h="489797">
                <a:tc>
                  <a:txBody>
                    <a:bodyPr/>
                    <a:lstStyle/>
                    <a:p>
                      <a:pPr algn="ctr" fontAlgn="t"/>
                      <a:r>
                        <a:rPr lang="en-US" sz="1000" u="none" strike="noStrike" dirty="0">
                          <a:effectLst/>
                        </a:rPr>
                        <a:t>18</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Develop bonding and insurance programs related to a project-based procurement process.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Identify partners to provide bonding support services for MBEs.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a:effectLst/>
                        </a:rPr>
                        <a:t>OED has met with several bonding and  insurance providers and support businesses to communicate the need for services in the City. We have established an ecosystem of bonding partners who are able to provide support and guidance on bonding. One of these new relationships has recently produced a successful DBE prime bid winner for the business' largest contract to date.</a:t>
                      </a:r>
                      <a:endParaRPr lang="en-US" sz="1000" b="0" i="0" u="none" strike="noStrike">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3406566451"/>
                  </a:ext>
                </a:extLst>
              </a:tr>
              <a:tr h="489797">
                <a:tc>
                  <a:txBody>
                    <a:bodyPr/>
                    <a:lstStyle/>
                    <a:p>
                      <a:pPr algn="ctr" fontAlgn="t"/>
                      <a:r>
                        <a:rPr lang="en-US" sz="1000" u="none" strike="noStrike">
                          <a:effectLst/>
                        </a:rPr>
                        <a:t>19</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Maximize use of joint ventures, mentor-protégé programs, and distributorships.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Leverage community partnerships and the local ecosystem to identify opportunities for joint ventures, mentorship, and distributorships.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OED and partner organizations will work to identify opportunities for JVs, mentor-protégé relationships, etc. OED will encourage these arrangements by advocating for and supporting DBEs with the full scope of services provided to local businesses.</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3695158309"/>
                  </a:ext>
                </a:extLst>
              </a:tr>
              <a:tr h="489797">
                <a:tc>
                  <a:txBody>
                    <a:bodyPr/>
                    <a:lstStyle/>
                    <a:p>
                      <a:pPr algn="ctr" fontAlgn="t"/>
                      <a:r>
                        <a:rPr lang="en-US" sz="1000" u="none" strike="noStrike" dirty="0">
                          <a:effectLst/>
                        </a:rPr>
                        <a:t>20</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Develop effective matchmaking and outreach programs.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Leverage community partnerships and secure a procurement management tool for enhanced outreach and matchmaking efforts.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b="0" i="0" u="none" strike="noStrike" dirty="0">
                          <a:solidFill>
                            <a:srgbClr val="000000"/>
                          </a:solidFill>
                          <a:effectLst/>
                          <a:latin typeface="Calibri" panose="020F0502020204030204" pitchFamily="34" charset="0"/>
                        </a:rPr>
                        <a:t>The City’s new certification application allows access to </a:t>
                      </a:r>
                      <a:r>
                        <a:rPr lang="en-US" sz="1000" b="0" i="0" u="none" strike="noStrike" dirty="0" err="1">
                          <a:solidFill>
                            <a:srgbClr val="000000"/>
                          </a:solidFill>
                          <a:effectLst/>
                          <a:latin typeface="Calibri" panose="020F0502020204030204" pitchFamily="34" charset="0"/>
                        </a:rPr>
                        <a:t>DelDot</a:t>
                      </a:r>
                      <a:r>
                        <a:rPr lang="en-US" sz="1000" b="0" i="0" u="none" strike="noStrike" dirty="0">
                          <a:solidFill>
                            <a:srgbClr val="000000"/>
                          </a:solidFill>
                          <a:effectLst/>
                          <a:latin typeface="Calibri" panose="020F0502020204030204" pitchFamily="34" charset="0"/>
                        </a:rPr>
                        <a:t> and State of DE certified data allowing us to target businesses in our MSA when opportunities exist. </a:t>
                      </a:r>
                    </a:p>
                  </a:txBody>
                  <a:tcPr marL="2096" marR="2096" marT="2096" marB="0"/>
                </a:tc>
                <a:extLst>
                  <a:ext uri="{0D108BD9-81ED-4DB2-BD59-A6C34878D82A}">
                    <a16:rowId xmlns:a16="http://schemas.microsoft.com/office/drawing/2014/main" val="2857648657"/>
                  </a:ext>
                </a:extLst>
              </a:tr>
              <a:tr h="459296">
                <a:tc>
                  <a:txBody>
                    <a:bodyPr/>
                    <a:lstStyle/>
                    <a:p>
                      <a:pPr algn="ctr" fontAlgn="t"/>
                      <a:r>
                        <a:rPr lang="en-US" sz="1000" u="none" strike="noStrike">
                          <a:effectLst/>
                        </a:rPr>
                        <a:t>21</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Increase outreach by focusing efforts on expanding the total vendor and bidder pools.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Leverage available data sources and conduct targeted outreach and promotion of the DBE program.</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Our DBE certifying tool has improved the outreach capabilities of the City. We  utilize the data captured by the disparity study, OSD DBEs, </a:t>
                      </a:r>
                      <a:r>
                        <a:rPr lang="en-US" sz="1000" u="none" strike="noStrike" dirty="0" err="1">
                          <a:effectLst/>
                        </a:rPr>
                        <a:t>DelDot</a:t>
                      </a:r>
                      <a:r>
                        <a:rPr lang="en-US" sz="1000" u="none" strike="noStrike" dirty="0">
                          <a:effectLst/>
                        </a:rPr>
                        <a:t> DBEs, and other regional certifying bodies to promote and recruit for the City's DBE program.</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1524526796"/>
                  </a:ext>
                </a:extLst>
              </a:tr>
              <a:tr h="611696">
                <a:tc>
                  <a:txBody>
                    <a:bodyPr/>
                    <a:lstStyle/>
                    <a:p>
                      <a:pPr algn="ctr" fontAlgn="t"/>
                      <a:r>
                        <a:rPr lang="en-US" sz="1000" u="none" strike="noStrike">
                          <a:effectLst/>
                        </a:rPr>
                        <a:t>22</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Develop detailed and effective monitoring and tracking reports for overall projects and project-by-project.</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Reporting, monitoring, and tracking will be a key requirement for any procurement management tools the City pursues.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New reporting capabilities will be available once we have tools to capture data around contract participation. </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199825679"/>
                  </a:ext>
                </a:extLst>
              </a:tr>
              <a:tr h="459296">
                <a:tc>
                  <a:txBody>
                    <a:bodyPr/>
                    <a:lstStyle/>
                    <a:p>
                      <a:pPr algn="ctr" fontAlgn="t"/>
                      <a:r>
                        <a:rPr lang="en-US" sz="1000" u="none" strike="noStrike">
                          <a:effectLst/>
                        </a:rPr>
                        <a:t>23</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Develop and assign post-award compliance responsibilities.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Enact contract compliance monitoring</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A contract compliance application will enable post award monitoring and compliance oversight.</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397177184"/>
                  </a:ext>
                </a:extLst>
              </a:tr>
              <a:tr h="459296">
                <a:tc>
                  <a:txBody>
                    <a:bodyPr/>
                    <a:lstStyle/>
                    <a:p>
                      <a:pPr algn="ctr" fontAlgn="t"/>
                      <a:r>
                        <a:rPr lang="en-US" sz="1000" u="none" strike="noStrike">
                          <a:effectLst/>
                        </a:rPr>
                        <a:t>24</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Partner with technical assistance providers to increase the City’s ability to utilize its opportunities for capacity building.</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Identify the ecosystem of partners who can assist with capacity building efforts.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Ecosystem partners have been identified who have committed to building capacity within the DBE community. (True Access Capital, The Wilmington Alliance, WEDCO, KOG International, EMSDC, NMSDC, SBDC)</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2657205669"/>
                  </a:ext>
                </a:extLst>
              </a:tr>
              <a:tr h="764096">
                <a:tc>
                  <a:txBody>
                    <a:bodyPr/>
                    <a:lstStyle/>
                    <a:p>
                      <a:pPr algn="ctr" fontAlgn="t"/>
                      <a:r>
                        <a:rPr lang="en-US" sz="1000" u="none" strike="noStrike">
                          <a:effectLst/>
                        </a:rPr>
                        <a:t>25</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Develop working capital loans, paymaster programs, and prompt pay requirements particularly with minority-owned banks and partners.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Establish of a DBE fund at Wilmington Economic Development Corporation (WEDCO) or other CDFI</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The City has explored City Backed financing opportunities to help DBEs overcome capital access challenges. For now, the City's strategic fund and minority business set aside are sources for potential capital support on project specific needs.</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2331641363"/>
                  </a:ext>
                </a:extLst>
              </a:tr>
              <a:tr h="459296">
                <a:tc>
                  <a:txBody>
                    <a:bodyPr/>
                    <a:lstStyle/>
                    <a:p>
                      <a:pPr algn="ctr" fontAlgn="t"/>
                      <a:r>
                        <a:rPr lang="en-US" sz="1000" u="none" strike="noStrike">
                          <a:effectLst/>
                        </a:rPr>
                        <a:t>26</a:t>
                      </a:r>
                      <a:endParaRPr lang="en-US" sz="1000" b="0" i="0" u="none" strike="noStrike">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Identify Race/Gender Conscious Goal Possibilities.</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 Determine where race and gender conscious goals are feasible and establish them accordingly.</a:t>
                      </a:r>
                      <a:endParaRPr lang="en-US" sz="1000" b="0" i="0" u="none" strike="noStrike" dirty="0">
                        <a:solidFill>
                          <a:srgbClr val="000000"/>
                        </a:solidFill>
                        <a:effectLst/>
                        <a:latin typeface="Calibri" panose="020F0502020204030204" pitchFamily="34" charset="0"/>
                      </a:endParaRPr>
                    </a:p>
                  </a:txBody>
                  <a:tcPr marL="2096" marR="2096" marT="2096" marB="0"/>
                </a:tc>
                <a:tc>
                  <a:txBody>
                    <a:bodyPr/>
                    <a:lstStyle/>
                    <a:p>
                      <a:pPr algn="l" fontAlgn="t"/>
                      <a:r>
                        <a:rPr lang="en-US" sz="1000" u="none" strike="noStrike" dirty="0">
                          <a:effectLst/>
                        </a:rPr>
                        <a:t>The team continues to evaluate program changes and will implement race and gender conscious policies where feasible and justifiable using the Disparity Study findings.</a:t>
                      </a:r>
                      <a:endParaRPr lang="en-US" sz="1000" b="0" i="0" u="none" strike="noStrike" dirty="0">
                        <a:solidFill>
                          <a:srgbClr val="000000"/>
                        </a:solidFill>
                        <a:effectLst/>
                        <a:latin typeface="Calibri" panose="020F0502020204030204" pitchFamily="34" charset="0"/>
                      </a:endParaRPr>
                    </a:p>
                  </a:txBody>
                  <a:tcPr marL="2096" marR="2096" marT="2096" marB="0"/>
                </a:tc>
                <a:extLst>
                  <a:ext uri="{0D108BD9-81ED-4DB2-BD59-A6C34878D82A}">
                    <a16:rowId xmlns:a16="http://schemas.microsoft.com/office/drawing/2014/main" val="1724671756"/>
                  </a:ext>
                </a:extLst>
              </a:tr>
            </a:tbl>
          </a:graphicData>
        </a:graphic>
      </p:graphicFrame>
      <p:graphicFrame>
        <p:nvGraphicFramePr>
          <p:cNvPr id="3" name="Table 2">
            <a:extLst>
              <a:ext uri="{FF2B5EF4-FFF2-40B4-BE49-F238E27FC236}">
                <a16:creationId xmlns:a16="http://schemas.microsoft.com/office/drawing/2014/main" id="{00C59495-22A2-394B-73C5-CB6AFC90F94B}"/>
              </a:ext>
            </a:extLst>
          </p:cNvPr>
          <p:cNvGraphicFramePr>
            <a:graphicFrameLocks noGrp="1"/>
          </p:cNvGraphicFramePr>
          <p:nvPr>
            <p:extLst>
              <p:ext uri="{D42A27DB-BD31-4B8C-83A1-F6EECF244321}">
                <p14:modId xmlns:p14="http://schemas.microsoft.com/office/powerpoint/2010/main" val="1616791829"/>
              </p:ext>
            </p:extLst>
          </p:nvPr>
        </p:nvGraphicFramePr>
        <p:xfrm>
          <a:off x="785651" y="978583"/>
          <a:ext cx="10659018" cy="302526"/>
        </p:xfrm>
        <a:graphic>
          <a:graphicData uri="http://schemas.openxmlformats.org/drawingml/2006/table">
            <a:tbl>
              <a:tblPr>
                <a:tableStyleId>{5C22544A-7EE6-4342-B048-85BDC9FD1C3A}</a:tableStyleId>
              </a:tblPr>
              <a:tblGrid>
                <a:gridCol w="221408">
                  <a:extLst>
                    <a:ext uri="{9D8B030D-6E8A-4147-A177-3AD203B41FA5}">
                      <a16:colId xmlns:a16="http://schemas.microsoft.com/office/drawing/2014/main" val="1762347126"/>
                    </a:ext>
                  </a:extLst>
                </a:gridCol>
                <a:gridCol w="3581548">
                  <a:extLst>
                    <a:ext uri="{9D8B030D-6E8A-4147-A177-3AD203B41FA5}">
                      <a16:colId xmlns:a16="http://schemas.microsoft.com/office/drawing/2014/main" val="3730616208"/>
                    </a:ext>
                  </a:extLst>
                </a:gridCol>
                <a:gridCol w="2562330">
                  <a:extLst>
                    <a:ext uri="{9D8B030D-6E8A-4147-A177-3AD203B41FA5}">
                      <a16:colId xmlns:a16="http://schemas.microsoft.com/office/drawing/2014/main" val="4032341757"/>
                    </a:ext>
                  </a:extLst>
                </a:gridCol>
                <a:gridCol w="4293732">
                  <a:extLst>
                    <a:ext uri="{9D8B030D-6E8A-4147-A177-3AD203B41FA5}">
                      <a16:colId xmlns:a16="http://schemas.microsoft.com/office/drawing/2014/main" val="1933089722"/>
                    </a:ext>
                  </a:extLst>
                </a:gridCol>
              </a:tblGrid>
              <a:tr h="302526">
                <a:tc>
                  <a:txBody>
                    <a:bodyPr/>
                    <a:lstStyle/>
                    <a:p>
                      <a:pPr algn="ctr" fontAlgn="ctr"/>
                      <a:r>
                        <a:rPr lang="en-US" sz="1000" u="none" strike="noStrike" dirty="0">
                          <a:effectLst/>
                        </a:rPr>
                        <a:t>#</a:t>
                      </a:r>
                      <a:endParaRPr lang="en-US" sz="1000" b="0" i="0" u="none" strike="noStrike" dirty="0">
                        <a:solidFill>
                          <a:srgbClr val="000000"/>
                        </a:solidFill>
                        <a:effectLst/>
                        <a:latin typeface="Calibri" panose="020F0502020204030204" pitchFamily="34" charset="0"/>
                      </a:endParaRPr>
                    </a:p>
                  </a:txBody>
                  <a:tcPr marL="2096" marR="2096" marT="2096" marB="0" anchor="ctr"/>
                </a:tc>
                <a:tc>
                  <a:txBody>
                    <a:bodyPr/>
                    <a:lstStyle/>
                    <a:p>
                      <a:pPr algn="ctr" fontAlgn="ctr"/>
                      <a:r>
                        <a:rPr lang="en-US" sz="1000" u="none" strike="noStrike" dirty="0">
                          <a:effectLst/>
                        </a:rPr>
                        <a:t>Recommendation</a:t>
                      </a:r>
                      <a:endParaRPr lang="en-US" sz="1000" b="0" i="0" u="none" strike="noStrike" dirty="0">
                        <a:solidFill>
                          <a:srgbClr val="000000"/>
                        </a:solidFill>
                        <a:effectLst/>
                        <a:latin typeface="Calibri" panose="020F0502020204030204" pitchFamily="34" charset="0"/>
                      </a:endParaRPr>
                    </a:p>
                  </a:txBody>
                  <a:tcPr marL="2096" marR="2096" marT="2096" marB="0" anchor="ctr"/>
                </a:tc>
                <a:tc>
                  <a:txBody>
                    <a:bodyPr/>
                    <a:lstStyle/>
                    <a:p>
                      <a:pPr algn="ctr" fontAlgn="ctr"/>
                      <a:r>
                        <a:rPr lang="en-US" sz="1000" u="none" strike="noStrike" dirty="0">
                          <a:effectLst/>
                        </a:rPr>
                        <a:t>Action Step</a:t>
                      </a:r>
                      <a:endParaRPr lang="en-US" sz="1000" b="0" i="0" u="none" strike="noStrike" dirty="0">
                        <a:solidFill>
                          <a:srgbClr val="000000"/>
                        </a:solidFill>
                        <a:effectLst/>
                        <a:latin typeface="Calibri" panose="020F0502020204030204" pitchFamily="34" charset="0"/>
                      </a:endParaRPr>
                    </a:p>
                  </a:txBody>
                  <a:tcPr marL="2096" marR="2096" marT="2096" marB="0" anchor="ctr"/>
                </a:tc>
                <a:tc>
                  <a:txBody>
                    <a:bodyPr/>
                    <a:lstStyle/>
                    <a:p>
                      <a:pPr algn="ctr" fontAlgn="ctr"/>
                      <a:r>
                        <a:rPr lang="en-US" sz="1000" u="none" strike="noStrike" dirty="0">
                          <a:effectLst/>
                        </a:rPr>
                        <a:t>Progress Update</a:t>
                      </a:r>
                      <a:endParaRPr lang="en-US" sz="1000" b="0" i="0" u="none" strike="noStrike" dirty="0">
                        <a:solidFill>
                          <a:srgbClr val="000000"/>
                        </a:solidFill>
                        <a:effectLst/>
                        <a:latin typeface="Calibri" panose="020F0502020204030204" pitchFamily="34" charset="0"/>
                      </a:endParaRPr>
                    </a:p>
                  </a:txBody>
                  <a:tcPr marL="2096" marR="2096" marT="2096" marB="0" anchor="ctr"/>
                </a:tc>
                <a:extLst>
                  <a:ext uri="{0D108BD9-81ED-4DB2-BD59-A6C34878D82A}">
                    <a16:rowId xmlns:a16="http://schemas.microsoft.com/office/drawing/2014/main" val="2382504890"/>
                  </a:ext>
                </a:extLst>
              </a:tr>
            </a:tbl>
          </a:graphicData>
        </a:graphic>
      </p:graphicFrame>
      <p:sp>
        <p:nvSpPr>
          <p:cNvPr id="4" name="TextBox 3">
            <a:extLst>
              <a:ext uri="{FF2B5EF4-FFF2-40B4-BE49-F238E27FC236}">
                <a16:creationId xmlns:a16="http://schemas.microsoft.com/office/drawing/2014/main" id="{5FF71481-ABFA-AA55-3499-47A5F3F23A75}"/>
              </a:ext>
            </a:extLst>
          </p:cNvPr>
          <p:cNvSpPr txBox="1"/>
          <p:nvPr/>
        </p:nvSpPr>
        <p:spPr>
          <a:xfrm>
            <a:off x="565608" y="282804"/>
            <a:ext cx="10689996" cy="369332"/>
          </a:xfrm>
          <a:prstGeom prst="rect">
            <a:avLst/>
          </a:prstGeom>
          <a:noFill/>
        </p:spPr>
        <p:txBody>
          <a:bodyPr wrap="square" rtlCol="0">
            <a:spAutoFit/>
          </a:bodyPr>
          <a:lstStyle/>
          <a:p>
            <a:r>
              <a:rPr lang="en-US" dirty="0"/>
              <a:t>Recommendations and Progress Details</a:t>
            </a:r>
          </a:p>
        </p:txBody>
      </p:sp>
    </p:spTree>
    <p:extLst>
      <p:ext uri="{BB962C8B-B14F-4D97-AF65-F5344CB8AC3E}">
        <p14:creationId xmlns:p14="http://schemas.microsoft.com/office/powerpoint/2010/main" val="3784190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69C4A-B4C0-718F-E22A-8ECA2275581A}"/>
            </a:ext>
          </a:extLst>
        </p:cNvPr>
        <p:cNvGrpSpPr/>
        <p:nvPr/>
      </p:nvGrpSpPr>
      <p:grpSpPr>
        <a:xfrm>
          <a:off x="0" y="0"/>
          <a:ext cx="0" cy="0"/>
          <a:chOff x="0" y="0"/>
          <a:chExt cx="0" cy="0"/>
        </a:xfrm>
      </p:grpSpPr>
      <p:sp>
        <p:nvSpPr>
          <p:cNvPr id="3" name="Rectangle 1">
            <a:extLst>
              <a:ext uri="{FF2B5EF4-FFF2-40B4-BE49-F238E27FC236}">
                <a16:creationId xmlns:a16="http://schemas.microsoft.com/office/drawing/2014/main" id="{A3F34479-7390-4B45-9575-1453F5B89191}"/>
              </a:ext>
            </a:extLst>
          </p:cNvPr>
          <p:cNvSpPr>
            <a:spLocks noChangeArrowheads="1"/>
          </p:cNvSpPr>
          <p:nvPr/>
        </p:nvSpPr>
        <p:spPr bwMode="auto">
          <a:xfrm>
            <a:off x="477979" y="1122363"/>
            <a:ext cx="11145269" cy="320413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b" anchorCtr="0" compatLnSpc="1">
            <a:prstTxWarp prst="textNoShape">
              <a:avLst/>
            </a:prstTxWarp>
            <a:normAutofit/>
          </a:bodyPr>
          <a:lstStyle/>
          <a:p>
            <a:pPr marL="0" marR="0" lvl="0" indent="0" fontAlgn="base">
              <a:lnSpc>
                <a:spcPct val="90000"/>
              </a:lnSpc>
              <a:spcBef>
                <a:spcPct val="0"/>
              </a:spcBef>
              <a:spcAft>
                <a:spcPts val="600"/>
              </a:spcAft>
              <a:buClrTx/>
              <a:buSzTx/>
              <a:tabLst/>
            </a:pPr>
            <a:endParaRPr kumimoji="0" lang="en-US" altLang="en-US" sz="4800" b="0" i="0" u="none" strike="noStrike" kern="1200" cap="none" normalizeH="0" baseline="0" dirty="0">
              <a:ln>
                <a:noFill/>
              </a:ln>
              <a:solidFill>
                <a:schemeClr val="tx1"/>
              </a:solidFill>
              <a:effectLst/>
              <a:latin typeface="+mj-lt"/>
              <a:ea typeface="+mj-ea"/>
              <a:cs typeface="+mj-cs"/>
            </a:endParaRPr>
          </a:p>
        </p:txBody>
      </p:sp>
      <p:graphicFrame>
        <p:nvGraphicFramePr>
          <p:cNvPr id="2" name="Table 1">
            <a:extLst>
              <a:ext uri="{FF2B5EF4-FFF2-40B4-BE49-F238E27FC236}">
                <a16:creationId xmlns:a16="http://schemas.microsoft.com/office/drawing/2014/main" id="{96C2F4A1-E818-5CF9-86DA-3566FFCA91E8}"/>
              </a:ext>
            </a:extLst>
          </p:cNvPr>
          <p:cNvGraphicFramePr>
            <a:graphicFrameLocks noGrp="1"/>
          </p:cNvGraphicFramePr>
          <p:nvPr>
            <p:extLst>
              <p:ext uri="{D42A27DB-BD31-4B8C-83A1-F6EECF244321}">
                <p14:modId xmlns:p14="http://schemas.microsoft.com/office/powerpoint/2010/main" val="173103890"/>
              </p:ext>
            </p:extLst>
          </p:nvPr>
        </p:nvGraphicFramePr>
        <p:xfrm>
          <a:off x="5087566" y="869111"/>
          <a:ext cx="6771354" cy="4327048"/>
        </p:xfrm>
        <a:graphic>
          <a:graphicData uri="http://schemas.openxmlformats.org/drawingml/2006/table">
            <a:tbl>
              <a:tblPr/>
              <a:tblGrid>
                <a:gridCol w="6771354">
                  <a:extLst>
                    <a:ext uri="{9D8B030D-6E8A-4147-A177-3AD203B41FA5}">
                      <a16:colId xmlns:a16="http://schemas.microsoft.com/office/drawing/2014/main" val="1650798259"/>
                    </a:ext>
                  </a:extLst>
                </a:gridCol>
              </a:tblGrid>
              <a:tr h="393368">
                <a:tc>
                  <a:txBody>
                    <a:bodyPr/>
                    <a:lstStyle/>
                    <a:p>
                      <a:endParaRPr lang="en-US" sz="1100" u="sng" dirty="0"/>
                    </a:p>
                  </a:txBody>
                  <a:tcPr marL="58088" marR="58088" marT="29044" marB="29044" anchor="ctr">
                    <a:lnL>
                      <a:noFill/>
                    </a:lnL>
                    <a:lnR>
                      <a:noFill/>
                    </a:lnR>
                    <a:lnT>
                      <a:noFill/>
                    </a:lnT>
                    <a:lnB>
                      <a:noFill/>
                    </a:lnB>
                    <a:noFill/>
                  </a:tcPr>
                </a:tc>
                <a:extLst>
                  <a:ext uri="{0D108BD9-81ED-4DB2-BD59-A6C34878D82A}">
                    <a16:rowId xmlns:a16="http://schemas.microsoft.com/office/drawing/2014/main" val="1916280637"/>
                  </a:ext>
                </a:extLst>
              </a:tr>
              <a:tr h="393368">
                <a:tc>
                  <a:txBody>
                    <a:bodyPr/>
                    <a:lstStyle/>
                    <a:p>
                      <a:pPr marL="171450" indent="-171450">
                        <a:buFont typeface="Arial" panose="020B0604020202020204" pitchFamily="34" charset="0"/>
                        <a:buChar char="•"/>
                      </a:pPr>
                      <a:endParaRPr lang="en-US" sz="1100" b="1" dirty="0"/>
                    </a:p>
                  </a:txBody>
                  <a:tcPr marL="58088" marR="58088" marT="29044" marB="29044" anchor="ctr">
                    <a:lnL>
                      <a:noFill/>
                    </a:lnL>
                    <a:lnR>
                      <a:noFill/>
                    </a:lnR>
                    <a:lnT>
                      <a:noFill/>
                    </a:lnT>
                    <a:lnB>
                      <a:noFill/>
                    </a:lnB>
                    <a:noFill/>
                  </a:tcPr>
                </a:tc>
                <a:extLst>
                  <a:ext uri="{0D108BD9-81ED-4DB2-BD59-A6C34878D82A}">
                    <a16:rowId xmlns:a16="http://schemas.microsoft.com/office/drawing/2014/main" val="2809855347"/>
                  </a:ext>
                </a:extLst>
              </a:tr>
              <a:tr h="393368">
                <a:tc>
                  <a:txBody>
                    <a:bodyPr/>
                    <a:lstStyle/>
                    <a:p>
                      <a:pPr marL="171450" indent="-171450">
                        <a:buFont typeface="Arial" panose="020B0604020202020204" pitchFamily="34" charset="0"/>
                        <a:buChar char="•"/>
                      </a:pPr>
                      <a:endParaRPr lang="en-US" sz="1100" b="1" dirty="0"/>
                    </a:p>
                  </a:txBody>
                  <a:tcPr marL="58088" marR="58088" marT="29044" marB="29044" anchor="ctr">
                    <a:lnL>
                      <a:noFill/>
                    </a:lnL>
                    <a:lnR>
                      <a:noFill/>
                    </a:lnR>
                    <a:lnT>
                      <a:noFill/>
                    </a:lnT>
                    <a:lnB>
                      <a:noFill/>
                    </a:lnB>
                    <a:noFill/>
                  </a:tcPr>
                </a:tc>
                <a:extLst>
                  <a:ext uri="{0D108BD9-81ED-4DB2-BD59-A6C34878D82A}">
                    <a16:rowId xmlns:a16="http://schemas.microsoft.com/office/drawing/2014/main" val="2484813889"/>
                  </a:ext>
                </a:extLst>
              </a:tr>
              <a:tr h="393368">
                <a:tc>
                  <a:txBody>
                    <a:bodyPr/>
                    <a:lstStyle/>
                    <a:p>
                      <a:pPr marL="171450" indent="-171450">
                        <a:buFont typeface="Arial" panose="020B0604020202020204" pitchFamily="34" charset="0"/>
                        <a:buChar char="•"/>
                      </a:pPr>
                      <a:endParaRPr lang="en-US" sz="1100" b="1" dirty="0"/>
                    </a:p>
                  </a:txBody>
                  <a:tcPr marL="58088" marR="58088" marT="29044" marB="29044" anchor="ctr">
                    <a:lnL>
                      <a:noFill/>
                    </a:lnL>
                    <a:lnR>
                      <a:noFill/>
                    </a:lnR>
                    <a:lnT>
                      <a:noFill/>
                    </a:lnT>
                    <a:lnB>
                      <a:noFill/>
                    </a:lnB>
                    <a:noFill/>
                  </a:tcPr>
                </a:tc>
                <a:extLst>
                  <a:ext uri="{0D108BD9-81ED-4DB2-BD59-A6C34878D82A}">
                    <a16:rowId xmlns:a16="http://schemas.microsoft.com/office/drawing/2014/main" val="3870113937"/>
                  </a:ext>
                </a:extLst>
              </a:tr>
              <a:tr h="393368">
                <a:tc>
                  <a:txBody>
                    <a:bodyPr/>
                    <a:lstStyle/>
                    <a:p>
                      <a:pPr marL="171450" indent="-171450">
                        <a:buFont typeface="Arial" panose="020B0604020202020204" pitchFamily="34" charset="0"/>
                        <a:buChar char="•"/>
                      </a:pPr>
                      <a:endParaRPr lang="en-US" sz="1100" b="1" dirty="0"/>
                    </a:p>
                  </a:txBody>
                  <a:tcPr marL="58088" marR="58088" marT="29044" marB="29044" anchor="ctr">
                    <a:lnL>
                      <a:noFill/>
                    </a:lnL>
                    <a:lnR>
                      <a:noFill/>
                    </a:lnR>
                    <a:lnT>
                      <a:noFill/>
                    </a:lnT>
                    <a:lnB>
                      <a:noFill/>
                    </a:lnB>
                    <a:noFill/>
                  </a:tcPr>
                </a:tc>
                <a:extLst>
                  <a:ext uri="{0D108BD9-81ED-4DB2-BD59-A6C34878D82A}">
                    <a16:rowId xmlns:a16="http://schemas.microsoft.com/office/drawing/2014/main" val="635887581"/>
                  </a:ext>
                </a:extLst>
              </a:tr>
              <a:tr h="393368">
                <a:tc>
                  <a:txBody>
                    <a:bodyPr/>
                    <a:lstStyle/>
                    <a:p>
                      <a:pPr marL="171450" indent="-171450">
                        <a:buFont typeface="Arial" panose="020B0604020202020204" pitchFamily="34" charset="0"/>
                        <a:buChar char="•"/>
                      </a:pPr>
                      <a:endParaRPr lang="en-US" sz="1100" b="1" dirty="0"/>
                    </a:p>
                  </a:txBody>
                  <a:tcPr marL="58088" marR="58088" marT="29044" marB="29044" anchor="ctr">
                    <a:lnL>
                      <a:noFill/>
                    </a:lnL>
                    <a:lnR>
                      <a:noFill/>
                    </a:lnR>
                    <a:lnT>
                      <a:noFill/>
                    </a:lnT>
                    <a:lnB>
                      <a:noFill/>
                    </a:lnB>
                    <a:noFill/>
                  </a:tcPr>
                </a:tc>
                <a:extLst>
                  <a:ext uri="{0D108BD9-81ED-4DB2-BD59-A6C34878D82A}">
                    <a16:rowId xmlns:a16="http://schemas.microsoft.com/office/drawing/2014/main" val="2930272257"/>
                  </a:ext>
                </a:extLst>
              </a:tr>
              <a:tr h="393368">
                <a:tc>
                  <a:txBody>
                    <a:bodyPr/>
                    <a:lstStyle/>
                    <a:p>
                      <a:pPr marL="171450" indent="-171450">
                        <a:buFont typeface="Arial" panose="020B0604020202020204" pitchFamily="34" charset="0"/>
                        <a:buChar char="•"/>
                      </a:pPr>
                      <a:endParaRPr lang="en-US" sz="1100" b="1" dirty="0"/>
                    </a:p>
                  </a:txBody>
                  <a:tcPr marL="58088" marR="58088" marT="29044" marB="29044" anchor="ctr">
                    <a:lnL>
                      <a:noFill/>
                    </a:lnL>
                    <a:lnR>
                      <a:noFill/>
                    </a:lnR>
                    <a:lnT>
                      <a:noFill/>
                    </a:lnT>
                    <a:lnB>
                      <a:noFill/>
                    </a:lnB>
                    <a:noFill/>
                  </a:tcPr>
                </a:tc>
                <a:extLst>
                  <a:ext uri="{0D108BD9-81ED-4DB2-BD59-A6C34878D82A}">
                    <a16:rowId xmlns:a16="http://schemas.microsoft.com/office/drawing/2014/main" val="3132423609"/>
                  </a:ext>
                </a:extLst>
              </a:tr>
              <a:tr h="393368">
                <a:tc>
                  <a:txBody>
                    <a:bodyPr/>
                    <a:lstStyle/>
                    <a:p>
                      <a:pPr marL="171450" indent="-171450">
                        <a:buFont typeface="Arial" panose="020B0604020202020204" pitchFamily="34" charset="0"/>
                        <a:buChar char="•"/>
                      </a:pPr>
                      <a:endParaRPr lang="en-US" sz="1100" dirty="0"/>
                    </a:p>
                  </a:txBody>
                  <a:tcPr marL="58088" marR="58088" marT="29044" marB="29044" anchor="ctr">
                    <a:lnL>
                      <a:noFill/>
                    </a:lnL>
                    <a:lnR>
                      <a:noFill/>
                    </a:lnR>
                    <a:lnT>
                      <a:noFill/>
                    </a:lnT>
                    <a:lnB>
                      <a:noFill/>
                    </a:lnB>
                    <a:noFill/>
                  </a:tcPr>
                </a:tc>
                <a:extLst>
                  <a:ext uri="{0D108BD9-81ED-4DB2-BD59-A6C34878D82A}">
                    <a16:rowId xmlns:a16="http://schemas.microsoft.com/office/drawing/2014/main" val="3944068598"/>
                  </a:ext>
                </a:extLst>
              </a:tr>
              <a:tr h="393368">
                <a:tc>
                  <a:txBody>
                    <a:bodyPr/>
                    <a:lstStyle/>
                    <a:p>
                      <a:pPr marL="171450" indent="-171450">
                        <a:buFont typeface="Arial" panose="020B0604020202020204" pitchFamily="34" charset="0"/>
                        <a:buChar char="•"/>
                      </a:pPr>
                      <a:endParaRPr lang="en-US" sz="1100" dirty="0"/>
                    </a:p>
                  </a:txBody>
                  <a:tcPr marL="58088" marR="58088" marT="29044" marB="29044" anchor="ctr">
                    <a:lnL>
                      <a:noFill/>
                    </a:lnL>
                    <a:lnR>
                      <a:noFill/>
                    </a:lnR>
                    <a:lnT>
                      <a:noFill/>
                    </a:lnT>
                    <a:lnB>
                      <a:noFill/>
                    </a:lnB>
                    <a:noFill/>
                  </a:tcPr>
                </a:tc>
                <a:extLst>
                  <a:ext uri="{0D108BD9-81ED-4DB2-BD59-A6C34878D82A}">
                    <a16:rowId xmlns:a16="http://schemas.microsoft.com/office/drawing/2014/main" val="829106879"/>
                  </a:ext>
                </a:extLst>
              </a:tr>
              <a:tr h="393368">
                <a:tc>
                  <a:txBody>
                    <a:bodyPr/>
                    <a:lstStyle/>
                    <a:p>
                      <a:pPr marL="171450" indent="-171450">
                        <a:buFont typeface="Arial" panose="020B0604020202020204" pitchFamily="34" charset="0"/>
                        <a:buChar char="•"/>
                      </a:pPr>
                      <a:endParaRPr lang="en-US" sz="1100" dirty="0"/>
                    </a:p>
                  </a:txBody>
                  <a:tcPr marL="58088" marR="58088" marT="29044" marB="29044" anchor="ctr">
                    <a:lnL>
                      <a:noFill/>
                    </a:lnL>
                    <a:lnR>
                      <a:noFill/>
                    </a:lnR>
                    <a:lnT>
                      <a:noFill/>
                    </a:lnT>
                    <a:lnB>
                      <a:noFill/>
                    </a:lnB>
                    <a:noFill/>
                  </a:tcPr>
                </a:tc>
                <a:extLst>
                  <a:ext uri="{0D108BD9-81ED-4DB2-BD59-A6C34878D82A}">
                    <a16:rowId xmlns:a16="http://schemas.microsoft.com/office/drawing/2014/main" val="477109691"/>
                  </a:ext>
                </a:extLst>
              </a:tr>
              <a:tr h="393368">
                <a:tc>
                  <a:txBody>
                    <a:bodyPr/>
                    <a:lstStyle/>
                    <a:p>
                      <a:pPr marL="171450" indent="-171450">
                        <a:buFont typeface="Arial" panose="020B0604020202020204" pitchFamily="34" charset="0"/>
                        <a:buChar char="•"/>
                      </a:pPr>
                      <a:endParaRPr lang="en-US" sz="1100" dirty="0"/>
                    </a:p>
                  </a:txBody>
                  <a:tcPr marL="58088" marR="58088" marT="29044" marB="29044" anchor="ctr">
                    <a:lnL>
                      <a:noFill/>
                    </a:lnL>
                    <a:lnR>
                      <a:noFill/>
                    </a:lnR>
                    <a:lnT>
                      <a:noFill/>
                    </a:lnT>
                    <a:lnB>
                      <a:noFill/>
                    </a:lnB>
                    <a:noFill/>
                  </a:tcPr>
                </a:tc>
                <a:extLst>
                  <a:ext uri="{0D108BD9-81ED-4DB2-BD59-A6C34878D82A}">
                    <a16:rowId xmlns:a16="http://schemas.microsoft.com/office/drawing/2014/main" val="3473741613"/>
                  </a:ext>
                </a:extLst>
              </a:tr>
            </a:tbl>
          </a:graphicData>
        </a:graphic>
      </p:graphicFrame>
      <p:sp>
        <p:nvSpPr>
          <p:cNvPr id="4" name="Title 3">
            <a:extLst>
              <a:ext uri="{FF2B5EF4-FFF2-40B4-BE49-F238E27FC236}">
                <a16:creationId xmlns:a16="http://schemas.microsoft.com/office/drawing/2014/main" id="{F2F75179-C33E-DBD5-616F-7B7AD17E7BD2}"/>
              </a:ext>
            </a:extLst>
          </p:cNvPr>
          <p:cNvSpPr>
            <a:spLocks noGrp="1"/>
          </p:cNvSpPr>
          <p:nvPr>
            <p:ph type="title"/>
          </p:nvPr>
        </p:nvSpPr>
        <p:spPr/>
        <p:txBody>
          <a:bodyPr/>
          <a:lstStyle/>
          <a:p>
            <a:r>
              <a:rPr lang="en-US" dirty="0"/>
              <a:t>Disparity Study Takeaways</a:t>
            </a:r>
          </a:p>
        </p:txBody>
      </p:sp>
      <p:graphicFrame>
        <p:nvGraphicFramePr>
          <p:cNvPr id="7" name="Content Placeholder 4">
            <a:extLst>
              <a:ext uri="{FF2B5EF4-FFF2-40B4-BE49-F238E27FC236}">
                <a16:creationId xmlns:a16="http://schemas.microsoft.com/office/drawing/2014/main" id="{2B0DAB94-963A-51EF-70BF-2A5AB578167D}"/>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9996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CB5928-DC7D-4612-9922-441966E156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682C1161-1736-45EC-99B7-33F3CAE9D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84D4DDB8-B68F-45B0-9F62-C4279996F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1">
            <a:extLst>
              <a:ext uri="{FF2B5EF4-FFF2-40B4-BE49-F238E27FC236}">
                <a16:creationId xmlns:a16="http://schemas.microsoft.com/office/drawing/2014/main" id="{B549692C-0DEF-1831-CBC4-D65D3618E19F}"/>
              </a:ext>
            </a:extLst>
          </p:cNvPr>
          <p:cNvSpPr>
            <a:spLocks noChangeArrowheads="1"/>
          </p:cNvSpPr>
          <p:nvPr/>
        </p:nvSpPr>
        <p:spPr bwMode="auto">
          <a:xfrm>
            <a:off x="477980" y="1568195"/>
            <a:ext cx="4385849" cy="275830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b" anchorCtr="0" compatLnSpc="1">
            <a:prstTxWarp prst="textNoShape">
              <a:avLst/>
            </a:prstTxWarp>
            <a:normAutofit/>
          </a:bodyPr>
          <a:lstStyle/>
          <a:p>
            <a:pPr marL="0" marR="0" lvl="0" indent="0" fontAlgn="base">
              <a:lnSpc>
                <a:spcPct val="90000"/>
              </a:lnSpc>
              <a:spcBef>
                <a:spcPct val="0"/>
              </a:spcBef>
              <a:spcAft>
                <a:spcPts val="600"/>
              </a:spcAft>
              <a:buClrTx/>
              <a:buSzTx/>
              <a:tabLst/>
            </a:pPr>
            <a:r>
              <a:rPr kumimoji="0" lang="en-US" altLang="en-US" sz="4800" b="1" i="0" u="none" strike="noStrike" kern="1200" cap="none" normalizeH="0" baseline="0" dirty="0">
                <a:ln>
                  <a:noFill/>
                </a:ln>
                <a:solidFill>
                  <a:schemeClr val="tx1"/>
                </a:solidFill>
                <a:effectLst/>
                <a:latin typeface="+mj-lt"/>
                <a:ea typeface="+mj-ea"/>
                <a:cs typeface="+mj-cs"/>
              </a:rPr>
              <a:t>Program Implementation and Monitoring</a:t>
            </a:r>
            <a:endParaRPr kumimoji="0" lang="en-US" altLang="en-US" sz="4800" b="0" i="0" u="none" strike="noStrike" kern="1200" cap="none" normalizeH="0" baseline="0" dirty="0">
              <a:ln>
                <a:noFill/>
              </a:ln>
              <a:solidFill>
                <a:schemeClr val="tx1"/>
              </a:solidFill>
              <a:effectLst/>
              <a:latin typeface="+mj-lt"/>
              <a:ea typeface="+mj-ea"/>
              <a:cs typeface="+mj-cs"/>
            </a:endParaRPr>
          </a:p>
          <a:p>
            <a:pPr marL="0" marR="0" lvl="0" indent="0" fontAlgn="base">
              <a:lnSpc>
                <a:spcPct val="90000"/>
              </a:lnSpc>
              <a:spcBef>
                <a:spcPct val="0"/>
              </a:spcBef>
              <a:spcAft>
                <a:spcPts val="600"/>
              </a:spcAft>
              <a:buClrTx/>
              <a:buSzTx/>
              <a:tabLst/>
            </a:pPr>
            <a:endParaRPr kumimoji="0" lang="en-US" altLang="en-US" sz="4800" b="0" i="0" u="none" strike="noStrike" kern="1200" cap="none" normalizeH="0" baseline="0" dirty="0">
              <a:ln>
                <a:noFill/>
              </a:ln>
              <a:solidFill>
                <a:schemeClr val="tx1"/>
              </a:solidFill>
              <a:effectLst/>
              <a:latin typeface="+mj-lt"/>
              <a:ea typeface="+mj-ea"/>
              <a:cs typeface="+mj-cs"/>
            </a:endParaRPr>
          </a:p>
        </p:txBody>
      </p:sp>
      <p:sp>
        <p:nvSpPr>
          <p:cNvPr id="14" name="Rectangle 1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6" name="Rectangle 1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5DD1770D-5F24-0BAF-7F54-E95BAF164622}"/>
              </a:ext>
            </a:extLst>
          </p:cNvPr>
          <p:cNvGraphicFramePr>
            <a:graphicFrameLocks noGrp="1"/>
          </p:cNvGraphicFramePr>
          <p:nvPr>
            <p:extLst>
              <p:ext uri="{D42A27DB-BD31-4B8C-83A1-F6EECF244321}">
                <p14:modId xmlns:p14="http://schemas.microsoft.com/office/powerpoint/2010/main" val="860295524"/>
              </p:ext>
            </p:extLst>
          </p:nvPr>
        </p:nvGraphicFramePr>
        <p:xfrm>
          <a:off x="4942666" y="1568195"/>
          <a:ext cx="6771354" cy="2527848"/>
        </p:xfrm>
        <a:graphic>
          <a:graphicData uri="http://schemas.openxmlformats.org/drawingml/2006/table">
            <a:tbl>
              <a:tblPr/>
              <a:tblGrid>
                <a:gridCol w="6771354">
                  <a:extLst>
                    <a:ext uri="{9D8B030D-6E8A-4147-A177-3AD203B41FA5}">
                      <a16:colId xmlns:a16="http://schemas.microsoft.com/office/drawing/2014/main" val="1650798259"/>
                    </a:ext>
                  </a:extLst>
                </a:gridCol>
              </a:tblGrid>
              <a:tr h="393368">
                <a:tc>
                  <a:txBody>
                    <a:bodyPr/>
                    <a:lstStyle/>
                    <a:p>
                      <a:r>
                        <a:rPr lang="en-US" sz="1100" b="1" u="sng" dirty="0"/>
                        <a:t>Updates</a:t>
                      </a:r>
                      <a:endParaRPr lang="en-US" sz="1100" u="sng" dirty="0"/>
                    </a:p>
                  </a:txBody>
                  <a:tcPr marL="58088" marR="58088" marT="29044" marB="29044" anchor="ctr">
                    <a:lnL>
                      <a:noFill/>
                    </a:lnL>
                    <a:lnR>
                      <a:noFill/>
                    </a:lnR>
                    <a:lnT>
                      <a:noFill/>
                    </a:lnT>
                    <a:lnB>
                      <a:noFill/>
                    </a:lnB>
                    <a:noFill/>
                  </a:tcPr>
                </a:tc>
                <a:extLst>
                  <a:ext uri="{0D108BD9-81ED-4DB2-BD59-A6C34878D82A}">
                    <a16:rowId xmlns:a16="http://schemas.microsoft.com/office/drawing/2014/main" val="1916280637"/>
                  </a:ext>
                </a:extLst>
              </a:tr>
              <a:tr h="393368">
                <a:tc>
                  <a:txBody>
                    <a:bodyPr/>
                    <a:lstStyle/>
                    <a:p>
                      <a:pPr marL="171450" indent="-171450">
                        <a:buFont typeface="Wingdings" panose="05000000000000000000" pitchFamily="2" charset="2"/>
                        <a:buChar char="ü"/>
                      </a:pPr>
                      <a:r>
                        <a:rPr lang="en-US" sz="1100" b="0" dirty="0"/>
                        <a:t>OED provides DBE training to departments as part of the annual trainings conducted by Procurement.</a:t>
                      </a:r>
                    </a:p>
                  </a:txBody>
                  <a:tcPr marL="58088" marR="58088" marT="29044" marB="29044" anchor="ctr">
                    <a:lnL>
                      <a:noFill/>
                    </a:lnL>
                    <a:lnR>
                      <a:noFill/>
                    </a:lnR>
                    <a:lnT>
                      <a:noFill/>
                    </a:lnT>
                    <a:lnB>
                      <a:noFill/>
                    </a:lnB>
                    <a:noFill/>
                  </a:tcPr>
                </a:tc>
                <a:extLst>
                  <a:ext uri="{0D108BD9-81ED-4DB2-BD59-A6C34878D82A}">
                    <a16:rowId xmlns:a16="http://schemas.microsoft.com/office/drawing/2014/main" val="2809855347"/>
                  </a:ext>
                </a:extLst>
              </a:tr>
              <a:tr h="393368">
                <a:tc>
                  <a:txBody>
                    <a:bodyPr/>
                    <a:lstStyle/>
                    <a:p>
                      <a:pPr marL="171450" indent="-171450">
                        <a:buFont typeface="Wingdings" panose="05000000000000000000" pitchFamily="2" charset="2"/>
                        <a:buChar char="ü"/>
                      </a:pPr>
                      <a:r>
                        <a:rPr lang="en-US" sz="1100" b="0" dirty="0"/>
                        <a:t>Established the DBE Program Steering Committee which meets quarterly to determine and review program updates and progress.</a:t>
                      </a:r>
                    </a:p>
                  </a:txBody>
                  <a:tcPr marL="58088" marR="58088" marT="29044" marB="29044" anchor="ctr">
                    <a:lnL>
                      <a:noFill/>
                    </a:lnL>
                    <a:lnR>
                      <a:noFill/>
                    </a:lnR>
                    <a:lnT>
                      <a:noFill/>
                    </a:lnT>
                    <a:lnB>
                      <a:noFill/>
                    </a:lnB>
                    <a:noFill/>
                  </a:tcPr>
                </a:tc>
                <a:extLst>
                  <a:ext uri="{0D108BD9-81ED-4DB2-BD59-A6C34878D82A}">
                    <a16:rowId xmlns:a16="http://schemas.microsoft.com/office/drawing/2014/main" val="2484813889"/>
                  </a:ext>
                </a:extLst>
              </a:tr>
              <a:tr h="393368">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100" b="0" dirty="0"/>
                        <a:t>OED has gained access to the Capital Projects report to provide a forward look at opportunities on the horizon in order to help DBEs prepare and build capacity in anticipation of bid opportunities.</a:t>
                      </a:r>
                    </a:p>
                  </a:txBody>
                  <a:tcPr marL="58088" marR="58088" marT="29044" marB="29044" anchor="ctr">
                    <a:lnL>
                      <a:noFill/>
                    </a:lnL>
                    <a:lnR>
                      <a:noFill/>
                    </a:lnR>
                    <a:lnT>
                      <a:noFill/>
                    </a:lnT>
                    <a:lnB>
                      <a:noFill/>
                    </a:lnB>
                    <a:noFill/>
                  </a:tcPr>
                </a:tc>
                <a:extLst>
                  <a:ext uri="{0D108BD9-81ED-4DB2-BD59-A6C34878D82A}">
                    <a16:rowId xmlns:a16="http://schemas.microsoft.com/office/drawing/2014/main" val="635887581"/>
                  </a:ext>
                </a:extLst>
              </a:tr>
              <a:tr h="393368">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100" b="0" dirty="0"/>
                        <a:t>Shifting from using unemployment data for Race and Gender Conscious programming to the Disparity Study Findings.</a:t>
                      </a:r>
                    </a:p>
                  </a:txBody>
                  <a:tcPr marL="58088" marR="58088" marT="29044" marB="29044" anchor="ctr">
                    <a:lnL>
                      <a:noFill/>
                    </a:lnL>
                    <a:lnR>
                      <a:noFill/>
                    </a:lnR>
                    <a:lnT>
                      <a:noFill/>
                    </a:lnT>
                    <a:lnB>
                      <a:noFill/>
                    </a:lnB>
                    <a:noFill/>
                  </a:tcPr>
                </a:tc>
                <a:extLst>
                  <a:ext uri="{0D108BD9-81ED-4DB2-BD59-A6C34878D82A}">
                    <a16:rowId xmlns:a16="http://schemas.microsoft.com/office/drawing/2014/main" val="3403673769"/>
                  </a:ext>
                </a:extLst>
              </a:tr>
              <a:tr h="393368">
                <a:tc>
                  <a:txBody>
                    <a:bodyPr/>
                    <a:lstStyle/>
                    <a:p>
                      <a:pPr marL="171450" indent="-171450">
                        <a:buFont typeface="Wingdings" panose="05000000000000000000" pitchFamily="2" charset="2"/>
                        <a:buChar char="ü"/>
                      </a:pPr>
                      <a:r>
                        <a:rPr lang="en-US" sz="1100" b="0" dirty="0"/>
                        <a:t>Actively seeking to increase industry knowledge of best practices by attending diverse procurement conferences, summits, and trainings on pertinent subject matters. (NMSDC, EMSDC, Greater Phila. Chamber of Commerce, Economy League of Greater Phila.)</a:t>
                      </a:r>
                    </a:p>
                  </a:txBody>
                  <a:tcPr marL="58088" marR="58088" marT="29044" marB="29044" anchor="ctr">
                    <a:lnL>
                      <a:noFill/>
                    </a:lnL>
                    <a:lnR>
                      <a:noFill/>
                    </a:lnR>
                    <a:lnT>
                      <a:noFill/>
                    </a:lnT>
                    <a:lnB>
                      <a:noFill/>
                    </a:lnB>
                    <a:noFill/>
                  </a:tcPr>
                </a:tc>
                <a:extLst>
                  <a:ext uri="{0D108BD9-81ED-4DB2-BD59-A6C34878D82A}">
                    <a16:rowId xmlns:a16="http://schemas.microsoft.com/office/drawing/2014/main" val="3663162906"/>
                  </a:ext>
                </a:extLst>
              </a:tr>
            </a:tbl>
          </a:graphicData>
        </a:graphic>
      </p:graphicFrame>
    </p:spTree>
    <p:extLst>
      <p:ext uri="{BB962C8B-B14F-4D97-AF65-F5344CB8AC3E}">
        <p14:creationId xmlns:p14="http://schemas.microsoft.com/office/powerpoint/2010/main" val="114880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1130BE5-5BA9-6BEE-9F7E-D6D1F246C5A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4FA602-E567-07E1-B555-17156503F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Freeform: Shape 9">
            <a:extLst>
              <a:ext uri="{FF2B5EF4-FFF2-40B4-BE49-F238E27FC236}">
                <a16:creationId xmlns:a16="http://schemas.microsoft.com/office/drawing/2014/main" id="{675E7AF5-595F-35CE-90C0-E4001623BB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3984EDC7-CA2D-C997-706B-50976BB487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1">
            <a:extLst>
              <a:ext uri="{FF2B5EF4-FFF2-40B4-BE49-F238E27FC236}">
                <a16:creationId xmlns:a16="http://schemas.microsoft.com/office/drawing/2014/main" id="{365FC2DE-32E1-5352-863B-7C1139BF62DE}"/>
              </a:ext>
            </a:extLst>
          </p:cNvPr>
          <p:cNvSpPr>
            <a:spLocks noChangeArrowheads="1"/>
          </p:cNvSpPr>
          <p:nvPr/>
        </p:nvSpPr>
        <p:spPr bwMode="auto">
          <a:xfrm>
            <a:off x="477980" y="1664207"/>
            <a:ext cx="4385849" cy="266229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b" anchorCtr="0" compatLnSpc="1">
            <a:prstTxWarp prst="textNoShape">
              <a:avLst/>
            </a:prstTxWarp>
            <a:normAutofit/>
          </a:bodyPr>
          <a:lstStyle/>
          <a:p>
            <a:pPr marL="0" marR="0" lvl="0" indent="0" algn="l" defTabSz="914400" rtl="0" eaLnBrk="1" fontAlgn="base" latinLnBrk="0" hangingPunct="1">
              <a:lnSpc>
                <a:spcPct val="90000"/>
              </a:lnSpc>
              <a:spcBef>
                <a:spcPct val="0"/>
              </a:spcBef>
              <a:spcAft>
                <a:spcPts val="600"/>
              </a:spcAft>
              <a:buClrTx/>
              <a:buSzTx/>
              <a:buFontTx/>
              <a:buNone/>
              <a:tabLst/>
              <a:defRPr/>
            </a:pPr>
            <a:r>
              <a:rPr kumimoji="0" lang="en-US" altLang="en-US" sz="4800" b="1" i="0" u="none" strike="noStrike" kern="1200" cap="none" spc="0" normalizeH="0" baseline="0" noProof="0" dirty="0">
                <a:ln>
                  <a:noFill/>
                </a:ln>
                <a:solidFill>
                  <a:prstClr val="black"/>
                </a:solidFill>
                <a:effectLst/>
                <a:uLnTx/>
                <a:uFillTx/>
                <a:latin typeface="Aptos Display" panose="02110004020202020204"/>
                <a:ea typeface="+mn-ea"/>
                <a:cs typeface="+mn-cs"/>
              </a:rPr>
              <a:t>Improve Data Collection and Monitoring</a:t>
            </a:r>
            <a:endParaRPr kumimoji="0" lang="en-US" altLang="en-US" sz="4800" b="0" i="0" u="none" strike="noStrike" kern="1200" cap="none" spc="0" normalizeH="0" baseline="0" noProof="0" dirty="0">
              <a:ln>
                <a:noFill/>
              </a:ln>
              <a:solidFill>
                <a:prstClr val="black"/>
              </a:solidFill>
              <a:effectLst/>
              <a:uLnTx/>
              <a:uFillTx/>
              <a:latin typeface="Aptos Display" panose="02110004020202020204"/>
              <a:ea typeface="+mn-ea"/>
              <a:cs typeface="+mn-cs"/>
            </a:endParaRPr>
          </a:p>
          <a:p>
            <a:pPr marL="0" marR="0" lvl="0" indent="0" algn="l" defTabSz="914400" rtl="0" eaLnBrk="1" fontAlgn="base" latinLnBrk="0" hangingPunct="1">
              <a:lnSpc>
                <a:spcPct val="90000"/>
              </a:lnSpc>
              <a:spcBef>
                <a:spcPct val="0"/>
              </a:spcBef>
              <a:spcAft>
                <a:spcPts val="600"/>
              </a:spcAft>
              <a:buClrTx/>
              <a:buSzTx/>
              <a:buFontTx/>
              <a:buNone/>
              <a:tabLst/>
              <a:defRPr/>
            </a:pPr>
            <a:endParaRPr kumimoji="0" lang="en-US" altLang="en-US" sz="4800" b="0" i="0" u="none" strike="noStrike" kern="1200" cap="none" spc="0" normalizeH="0" baseline="0" noProof="0" dirty="0">
              <a:ln>
                <a:noFill/>
              </a:ln>
              <a:solidFill>
                <a:prstClr val="black"/>
              </a:solidFill>
              <a:effectLst/>
              <a:uLnTx/>
              <a:uFillTx/>
              <a:latin typeface="Aptos Display" panose="02110004020202020204"/>
              <a:ea typeface="+mn-ea"/>
              <a:cs typeface="+mn-cs"/>
            </a:endParaRPr>
          </a:p>
        </p:txBody>
      </p:sp>
      <p:sp>
        <p:nvSpPr>
          <p:cNvPr id="14" name="Rectangle 13">
            <a:extLst>
              <a:ext uri="{FF2B5EF4-FFF2-40B4-BE49-F238E27FC236}">
                <a16:creationId xmlns:a16="http://schemas.microsoft.com/office/drawing/2014/main" id="{CA7405E7-4D79-CB80-E363-BF3A677F59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A9D604DA-4977-3432-CAC7-B83D786102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BABFF205-A44B-B660-CB92-247871DD60BE}"/>
              </a:ext>
            </a:extLst>
          </p:cNvPr>
          <p:cNvGraphicFramePr>
            <a:graphicFrameLocks noGrp="1"/>
          </p:cNvGraphicFramePr>
          <p:nvPr>
            <p:extLst>
              <p:ext uri="{D42A27DB-BD31-4B8C-83A1-F6EECF244321}">
                <p14:modId xmlns:p14="http://schemas.microsoft.com/office/powerpoint/2010/main" val="3062982839"/>
              </p:ext>
            </p:extLst>
          </p:nvPr>
        </p:nvGraphicFramePr>
        <p:xfrm>
          <a:off x="4942666" y="1595627"/>
          <a:ext cx="6771354" cy="1516732"/>
        </p:xfrm>
        <a:graphic>
          <a:graphicData uri="http://schemas.openxmlformats.org/drawingml/2006/table">
            <a:tbl>
              <a:tblPr/>
              <a:tblGrid>
                <a:gridCol w="6771354">
                  <a:extLst>
                    <a:ext uri="{9D8B030D-6E8A-4147-A177-3AD203B41FA5}">
                      <a16:colId xmlns:a16="http://schemas.microsoft.com/office/drawing/2014/main" val="1650798259"/>
                    </a:ext>
                  </a:extLst>
                </a:gridCol>
              </a:tblGrid>
              <a:tr h="364998">
                <a:tc>
                  <a:txBody>
                    <a:bodyPr/>
                    <a:lstStyle/>
                    <a:p>
                      <a:r>
                        <a:rPr lang="en-US" sz="1100" b="1" u="sng" dirty="0"/>
                        <a:t>Updates</a:t>
                      </a:r>
                      <a:endParaRPr lang="en-US" sz="1100" u="sng" dirty="0"/>
                    </a:p>
                  </a:txBody>
                  <a:tcPr marL="58088" marR="58088" marT="29044" marB="29044" anchor="ctr">
                    <a:lnL>
                      <a:noFill/>
                    </a:lnL>
                    <a:lnR>
                      <a:noFill/>
                    </a:lnR>
                    <a:lnT>
                      <a:noFill/>
                    </a:lnT>
                    <a:lnB>
                      <a:noFill/>
                    </a:lnB>
                    <a:noFill/>
                  </a:tcPr>
                </a:tc>
                <a:extLst>
                  <a:ext uri="{0D108BD9-81ED-4DB2-BD59-A6C34878D82A}">
                    <a16:rowId xmlns:a16="http://schemas.microsoft.com/office/drawing/2014/main" val="1916280637"/>
                  </a:ext>
                </a:extLst>
              </a:tr>
              <a:tr h="364998">
                <a:tc>
                  <a:txBody>
                    <a:bodyPr/>
                    <a:lstStyle/>
                    <a:p>
                      <a:pPr marL="171450" indent="-171450">
                        <a:buFont typeface="Wingdings" panose="05000000000000000000" pitchFamily="2" charset="2"/>
                        <a:buChar char="ü"/>
                      </a:pPr>
                      <a:r>
                        <a:rPr lang="en-US" sz="1100" b="0" dirty="0"/>
                        <a:t>OED has received access to the  3</a:t>
                      </a:r>
                      <a:r>
                        <a:rPr lang="en-US" sz="1100" b="0" baseline="30000" dirty="0"/>
                        <a:t>rd</a:t>
                      </a:r>
                      <a:r>
                        <a:rPr lang="en-US" sz="1100" b="0" dirty="0"/>
                        <a:t> Line reporting tool, which provides access to purchase order, invoice and vendor related data.</a:t>
                      </a:r>
                    </a:p>
                  </a:txBody>
                  <a:tcPr marL="58088" marR="58088" marT="29044" marB="29044" anchor="ctr">
                    <a:lnL>
                      <a:noFill/>
                    </a:lnL>
                    <a:lnR>
                      <a:noFill/>
                    </a:lnR>
                    <a:lnT>
                      <a:noFill/>
                    </a:lnT>
                    <a:lnB>
                      <a:noFill/>
                    </a:lnB>
                    <a:noFill/>
                  </a:tcPr>
                </a:tc>
                <a:extLst>
                  <a:ext uri="{0D108BD9-81ED-4DB2-BD59-A6C34878D82A}">
                    <a16:rowId xmlns:a16="http://schemas.microsoft.com/office/drawing/2014/main" val="2809855347"/>
                  </a:ext>
                </a:extLst>
              </a:tr>
              <a:tr h="364998">
                <a:tc>
                  <a:txBody>
                    <a:bodyPr/>
                    <a:lstStyle/>
                    <a:p>
                      <a:pPr marL="171450" indent="-171450">
                        <a:buFont typeface="Wingdings" panose="05000000000000000000" pitchFamily="2" charset="2"/>
                        <a:buChar char="ü"/>
                      </a:pPr>
                      <a:r>
                        <a:rPr lang="en-US" sz="1100" b="0" dirty="0"/>
                        <a:t>OED has implemented B2GNow DBE onboarding tool to manage the certifying process.</a:t>
                      </a:r>
                    </a:p>
                  </a:txBody>
                  <a:tcPr marL="58088" marR="58088" marT="29044" marB="29044" anchor="ctr">
                    <a:lnL>
                      <a:noFill/>
                    </a:lnL>
                    <a:lnR>
                      <a:noFill/>
                    </a:lnR>
                    <a:lnT>
                      <a:noFill/>
                    </a:lnT>
                    <a:lnB>
                      <a:noFill/>
                    </a:lnB>
                    <a:noFill/>
                  </a:tcPr>
                </a:tc>
                <a:extLst>
                  <a:ext uri="{0D108BD9-81ED-4DB2-BD59-A6C34878D82A}">
                    <a16:rowId xmlns:a16="http://schemas.microsoft.com/office/drawing/2014/main" val="2484813889"/>
                  </a:ext>
                </a:extLst>
              </a:tr>
              <a:tr h="364998">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100" b="0" dirty="0"/>
                        <a:t>OED is working to roll out the B2GNow Contract Compliance module.</a:t>
                      </a:r>
                    </a:p>
                    <a:p>
                      <a:pPr marL="171450" indent="-171450">
                        <a:buFont typeface="Wingdings" panose="05000000000000000000" pitchFamily="2" charset="2"/>
                        <a:buChar char="q"/>
                      </a:pPr>
                      <a:endParaRPr lang="en-US" sz="1100" b="0" dirty="0"/>
                    </a:p>
                  </a:txBody>
                  <a:tcPr marL="58088" marR="58088" marT="29044" marB="29044" anchor="ctr">
                    <a:lnL>
                      <a:noFill/>
                    </a:lnL>
                    <a:lnR>
                      <a:noFill/>
                    </a:lnR>
                    <a:lnT>
                      <a:noFill/>
                    </a:lnT>
                    <a:lnB>
                      <a:noFill/>
                    </a:lnB>
                    <a:noFill/>
                  </a:tcPr>
                </a:tc>
                <a:extLst>
                  <a:ext uri="{0D108BD9-81ED-4DB2-BD59-A6C34878D82A}">
                    <a16:rowId xmlns:a16="http://schemas.microsoft.com/office/drawing/2014/main" val="3870113937"/>
                  </a:ext>
                </a:extLst>
              </a:tr>
            </a:tbl>
          </a:graphicData>
        </a:graphic>
      </p:graphicFrame>
    </p:spTree>
    <p:extLst>
      <p:ext uri="{BB962C8B-B14F-4D97-AF65-F5344CB8AC3E}">
        <p14:creationId xmlns:p14="http://schemas.microsoft.com/office/powerpoint/2010/main" val="4117106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1FBC0D-92D5-EC8C-EE57-FAD67BEB618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1BE8E-217C-7333-7D01-3CD569DB5E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Freeform: Shape 9">
            <a:extLst>
              <a:ext uri="{FF2B5EF4-FFF2-40B4-BE49-F238E27FC236}">
                <a16:creationId xmlns:a16="http://schemas.microsoft.com/office/drawing/2014/main" id="{05CB1FE4-1BA7-5E79-52E6-EED46B8F03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BBD48455-2E5E-2473-4A14-70BBF5B4F4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1">
            <a:extLst>
              <a:ext uri="{FF2B5EF4-FFF2-40B4-BE49-F238E27FC236}">
                <a16:creationId xmlns:a16="http://schemas.microsoft.com/office/drawing/2014/main" id="{BD9410C4-EBD5-AD6F-C242-CA61F3119FBE}"/>
              </a:ext>
            </a:extLst>
          </p:cNvPr>
          <p:cNvSpPr>
            <a:spLocks noChangeArrowheads="1"/>
          </p:cNvSpPr>
          <p:nvPr/>
        </p:nvSpPr>
        <p:spPr bwMode="auto">
          <a:xfrm>
            <a:off x="477980" y="1122363"/>
            <a:ext cx="4385849" cy="320413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b" anchorCtr="0" compatLnSpc="1">
            <a:prstTxWarp prst="textNoShape">
              <a:avLst/>
            </a:prstTxWarp>
            <a:normAutofit/>
          </a:bodyPr>
          <a:lstStyle/>
          <a:p>
            <a:pPr marL="0" marR="0" lvl="0" indent="0" algn="l" defTabSz="914400" rtl="0" eaLnBrk="1" fontAlgn="base" latinLnBrk="0" hangingPunct="1">
              <a:lnSpc>
                <a:spcPct val="90000"/>
              </a:lnSpc>
              <a:spcBef>
                <a:spcPct val="0"/>
              </a:spcBef>
              <a:spcAft>
                <a:spcPts val="600"/>
              </a:spcAft>
              <a:buClrTx/>
              <a:buSzTx/>
              <a:buFontTx/>
              <a:buNone/>
              <a:tabLst/>
              <a:defRPr/>
            </a:pPr>
            <a:r>
              <a:rPr kumimoji="0" lang="en-US" altLang="en-US" sz="4800" b="1" i="0" u="none" strike="noStrike" kern="1200" cap="none" spc="0" normalizeH="0" baseline="0" noProof="0" dirty="0">
                <a:ln>
                  <a:noFill/>
                </a:ln>
                <a:solidFill>
                  <a:prstClr val="black"/>
                </a:solidFill>
                <a:effectLst/>
                <a:uLnTx/>
                <a:uFillTx/>
                <a:latin typeface="Aptos Display" panose="02110004020202020204"/>
                <a:ea typeface="+mn-ea"/>
                <a:cs typeface="+mn-cs"/>
              </a:rPr>
              <a:t>Outreach and Capacity Building</a:t>
            </a:r>
            <a:endParaRPr kumimoji="0" lang="en-US" altLang="en-US" sz="4800" b="0" i="0" u="none" strike="noStrike" kern="1200" cap="none" spc="0" normalizeH="0" baseline="0" noProof="0" dirty="0">
              <a:ln>
                <a:noFill/>
              </a:ln>
              <a:solidFill>
                <a:prstClr val="black"/>
              </a:solidFill>
              <a:effectLst/>
              <a:uLnTx/>
              <a:uFillTx/>
              <a:latin typeface="Aptos Display" panose="02110004020202020204"/>
              <a:ea typeface="+mn-ea"/>
              <a:cs typeface="+mn-cs"/>
            </a:endParaRPr>
          </a:p>
          <a:p>
            <a:pPr marL="0" marR="0" lvl="0" indent="0" algn="l" defTabSz="914400" rtl="0" eaLnBrk="1" fontAlgn="base" latinLnBrk="0" hangingPunct="1">
              <a:lnSpc>
                <a:spcPct val="90000"/>
              </a:lnSpc>
              <a:spcBef>
                <a:spcPct val="0"/>
              </a:spcBef>
              <a:spcAft>
                <a:spcPts val="600"/>
              </a:spcAft>
              <a:buClrTx/>
              <a:buSzTx/>
              <a:buFontTx/>
              <a:buNone/>
              <a:tabLst/>
              <a:defRPr/>
            </a:pPr>
            <a:endParaRPr kumimoji="0" lang="en-US" altLang="en-US" sz="4800" b="0" i="0" u="none" strike="noStrike" kern="1200" cap="none" spc="0" normalizeH="0" baseline="0" noProof="0" dirty="0">
              <a:ln>
                <a:noFill/>
              </a:ln>
              <a:solidFill>
                <a:prstClr val="black"/>
              </a:solidFill>
              <a:effectLst/>
              <a:uLnTx/>
              <a:uFillTx/>
              <a:latin typeface="Aptos Display" panose="02110004020202020204"/>
              <a:ea typeface="+mn-ea"/>
              <a:cs typeface="+mn-cs"/>
            </a:endParaRPr>
          </a:p>
        </p:txBody>
      </p:sp>
      <p:sp>
        <p:nvSpPr>
          <p:cNvPr id="14" name="Rectangle 13">
            <a:extLst>
              <a:ext uri="{FF2B5EF4-FFF2-40B4-BE49-F238E27FC236}">
                <a16:creationId xmlns:a16="http://schemas.microsoft.com/office/drawing/2014/main" id="{CD239033-6C0B-3023-1E75-B32FD60A5B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7B6DCC66-355F-5DB4-B6D0-699E29E30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431DABFF-52BA-6BF6-BDD0-D34C3C92BF27}"/>
              </a:ext>
            </a:extLst>
          </p:cNvPr>
          <p:cNvGraphicFramePr>
            <a:graphicFrameLocks noGrp="1"/>
          </p:cNvGraphicFramePr>
          <p:nvPr>
            <p:extLst>
              <p:ext uri="{D42A27DB-BD31-4B8C-83A1-F6EECF244321}">
                <p14:modId xmlns:p14="http://schemas.microsoft.com/office/powerpoint/2010/main" val="30098600"/>
              </p:ext>
            </p:extLst>
          </p:nvPr>
        </p:nvGraphicFramePr>
        <p:xfrm>
          <a:off x="4939617" y="1585391"/>
          <a:ext cx="6771354" cy="4934888"/>
        </p:xfrm>
        <a:graphic>
          <a:graphicData uri="http://schemas.openxmlformats.org/drawingml/2006/table">
            <a:tbl>
              <a:tblPr/>
              <a:tblGrid>
                <a:gridCol w="6771354">
                  <a:extLst>
                    <a:ext uri="{9D8B030D-6E8A-4147-A177-3AD203B41FA5}">
                      <a16:colId xmlns:a16="http://schemas.microsoft.com/office/drawing/2014/main" val="1650798259"/>
                    </a:ext>
                  </a:extLst>
                </a:gridCol>
              </a:tblGrid>
              <a:tr h="267474">
                <a:tc>
                  <a:txBody>
                    <a:bodyPr/>
                    <a:lstStyle/>
                    <a:p>
                      <a:r>
                        <a:rPr lang="en-US" sz="1100" b="1" u="sng" dirty="0"/>
                        <a:t>Updates</a:t>
                      </a:r>
                    </a:p>
                    <a:p>
                      <a:endParaRPr lang="en-US" sz="1100" dirty="0"/>
                    </a:p>
                  </a:txBody>
                  <a:tcPr marL="58088" marR="58088" marT="29044" marB="29044" anchor="ctr">
                    <a:lnL>
                      <a:noFill/>
                    </a:lnL>
                    <a:lnR>
                      <a:noFill/>
                    </a:lnR>
                    <a:lnT>
                      <a:noFill/>
                    </a:lnT>
                    <a:lnB>
                      <a:noFill/>
                    </a:lnB>
                    <a:noFill/>
                  </a:tcPr>
                </a:tc>
                <a:extLst>
                  <a:ext uri="{0D108BD9-81ED-4DB2-BD59-A6C34878D82A}">
                    <a16:rowId xmlns:a16="http://schemas.microsoft.com/office/drawing/2014/main" val="1916280637"/>
                  </a:ext>
                </a:extLst>
              </a:tr>
              <a:tr h="0">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100" b="0" dirty="0"/>
                        <a:t>Actively supports and participates in local diverse procurement events.</a:t>
                      </a:r>
                    </a:p>
                  </a:txBody>
                  <a:tcPr anchor="ctr">
                    <a:lnL>
                      <a:noFill/>
                    </a:lnL>
                    <a:lnR>
                      <a:noFill/>
                    </a:lnR>
                    <a:lnT>
                      <a:noFill/>
                    </a:lnT>
                    <a:lnB>
                      <a:noFill/>
                    </a:lnB>
                    <a:noFill/>
                  </a:tcPr>
                </a:tc>
                <a:extLst>
                  <a:ext uri="{0D108BD9-81ED-4DB2-BD59-A6C34878D82A}">
                    <a16:rowId xmlns:a16="http://schemas.microsoft.com/office/drawing/2014/main" val="2809855347"/>
                  </a:ext>
                </a:extLst>
              </a:tr>
              <a:tr h="0">
                <a:tc>
                  <a:txBody>
                    <a:bodyPr/>
                    <a:lstStyle/>
                    <a:p>
                      <a:pPr marL="171450" indent="-171450" algn="l">
                        <a:buFont typeface="Wingdings" panose="05000000000000000000" pitchFamily="2" charset="2"/>
                        <a:buChar char="ü"/>
                      </a:pPr>
                      <a:r>
                        <a:rPr lang="en-US" sz="1100" b="0" dirty="0"/>
                        <a:t>Utilizes B2GNow data to recruit DBE’s from State and </a:t>
                      </a:r>
                      <a:r>
                        <a:rPr lang="en-US" sz="1100" b="0" dirty="0" err="1"/>
                        <a:t>DelDot</a:t>
                      </a:r>
                      <a:r>
                        <a:rPr lang="en-US" sz="1100" b="0" dirty="0"/>
                        <a:t> certified lists.</a:t>
                      </a:r>
                    </a:p>
                  </a:txBody>
                  <a:tcPr anchor="ctr">
                    <a:lnL>
                      <a:noFill/>
                    </a:lnL>
                    <a:lnR>
                      <a:noFill/>
                    </a:lnR>
                    <a:lnT>
                      <a:noFill/>
                    </a:lnT>
                    <a:lnB>
                      <a:noFill/>
                    </a:lnB>
                    <a:noFill/>
                  </a:tcPr>
                </a:tc>
                <a:extLst>
                  <a:ext uri="{0D108BD9-81ED-4DB2-BD59-A6C34878D82A}">
                    <a16:rowId xmlns:a16="http://schemas.microsoft.com/office/drawing/2014/main" val="2811428974"/>
                  </a:ext>
                </a:extLst>
              </a:tr>
              <a:tr h="0">
                <a:tc>
                  <a:txBody>
                    <a:bodyPr/>
                    <a:lstStyle/>
                    <a:p>
                      <a:pPr marL="171450" indent="-171450" algn="l">
                        <a:buFont typeface="Wingdings" panose="05000000000000000000" pitchFamily="2" charset="2"/>
                        <a:buChar char="ü"/>
                      </a:pPr>
                      <a:r>
                        <a:rPr lang="en-US" sz="1100" b="0" dirty="0"/>
                        <a:t>Actively identifies DBE businesses for prime bidders to increase subcontract opportunities.</a:t>
                      </a:r>
                    </a:p>
                  </a:txBody>
                  <a:tcPr anchor="ctr">
                    <a:lnL>
                      <a:noFill/>
                    </a:lnL>
                    <a:lnR>
                      <a:noFill/>
                    </a:lnR>
                    <a:lnT>
                      <a:noFill/>
                    </a:lnT>
                    <a:lnB>
                      <a:noFill/>
                    </a:lnB>
                    <a:noFill/>
                  </a:tcPr>
                </a:tc>
                <a:extLst>
                  <a:ext uri="{0D108BD9-81ED-4DB2-BD59-A6C34878D82A}">
                    <a16:rowId xmlns:a16="http://schemas.microsoft.com/office/drawing/2014/main" val="852860560"/>
                  </a:ext>
                </a:extLst>
              </a:tr>
              <a:tr h="0">
                <a:tc>
                  <a:txBody>
                    <a:bodyPr/>
                    <a:lstStyle/>
                    <a:p>
                      <a:pPr marL="171450" indent="-171450" algn="l">
                        <a:buFont typeface="Wingdings" panose="05000000000000000000" pitchFamily="2" charset="2"/>
                        <a:buChar char="ü"/>
                      </a:pPr>
                      <a:r>
                        <a:rPr lang="en-US" sz="1100" b="0" dirty="0"/>
                        <a:t>Promote DBE participation at the prime contractor level by actively encouraging DBE’s to attend </a:t>
                      </a:r>
                      <a:r>
                        <a:rPr lang="en-US" sz="1100" b="0" dirty="0" err="1"/>
                        <a:t>prebid</a:t>
                      </a:r>
                      <a:r>
                        <a:rPr lang="en-US" sz="1100" b="0" dirty="0"/>
                        <a:t> meetings. </a:t>
                      </a:r>
                    </a:p>
                  </a:txBody>
                  <a:tcPr anchor="ctr">
                    <a:lnL>
                      <a:noFill/>
                    </a:lnL>
                    <a:lnR>
                      <a:noFill/>
                    </a:lnR>
                    <a:lnT>
                      <a:noFill/>
                    </a:lnT>
                    <a:lnB>
                      <a:noFill/>
                    </a:lnB>
                    <a:noFill/>
                  </a:tcPr>
                </a:tc>
                <a:extLst>
                  <a:ext uri="{0D108BD9-81ED-4DB2-BD59-A6C34878D82A}">
                    <a16:rowId xmlns:a16="http://schemas.microsoft.com/office/drawing/2014/main" val="3048718848"/>
                  </a:ext>
                </a:extLst>
              </a:tr>
              <a:tr h="0">
                <a:tc>
                  <a:txBody>
                    <a:bodyPr/>
                    <a:lstStyle/>
                    <a:p>
                      <a:pPr marL="171450" indent="-171450" algn="l">
                        <a:buFont typeface="Wingdings" panose="05000000000000000000" pitchFamily="2" charset="2"/>
                        <a:buChar char="ü"/>
                      </a:pPr>
                      <a:r>
                        <a:rPr lang="en-US" sz="1100" b="0" dirty="0"/>
                        <a:t>Encouraging successful Prime non-DBEs to explore partnerships and mentorship relationships with DBE’s.</a:t>
                      </a:r>
                    </a:p>
                  </a:txBody>
                  <a:tcPr anchor="ctr">
                    <a:lnL>
                      <a:noFill/>
                    </a:lnL>
                    <a:lnR>
                      <a:noFill/>
                    </a:lnR>
                    <a:lnT>
                      <a:noFill/>
                    </a:lnT>
                    <a:lnB>
                      <a:noFill/>
                    </a:lnB>
                    <a:noFill/>
                  </a:tcPr>
                </a:tc>
                <a:extLst>
                  <a:ext uri="{0D108BD9-81ED-4DB2-BD59-A6C34878D82A}">
                    <a16:rowId xmlns:a16="http://schemas.microsoft.com/office/drawing/2014/main" val="2647457734"/>
                  </a:ext>
                </a:extLst>
              </a:tr>
              <a:tr h="0">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100" b="0" dirty="0"/>
                        <a:t>Working to gain access to City Wide contract data in order to try to matchmake with DBEs using set-asides or other race conscious methods, where the Disparity Study findings justify these remedies.</a:t>
                      </a:r>
                    </a:p>
                  </a:txBody>
                  <a:tcPr anchor="ctr">
                    <a:lnL>
                      <a:noFill/>
                    </a:lnL>
                    <a:lnR>
                      <a:noFill/>
                    </a:lnR>
                    <a:lnT>
                      <a:noFill/>
                    </a:lnT>
                    <a:lnB>
                      <a:noFill/>
                    </a:lnB>
                    <a:noFill/>
                  </a:tcPr>
                </a:tc>
                <a:extLst>
                  <a:ext uri="{0D108BD9-81ED-4DB2-BD59-A6C34878D82A}">
                    <a16:rowId xmlns:a16="http://schemas.microsoft.com/office/drawing/2014/main" val="2322991860"/>
                  </a:ext>
                </a:extLst>
              </a:tr>
              <a:tr h="0">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100" b="0" dirty="0"/>
                        <a:t>Partners with True Access Capital, the Wilmington Alliance, the New Castle County Small Business Enterprise Office, KOG International, among others in local private and government entities to utilize their capacity building programs.</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100" b="0" dirty="0"/>
                        <a:t>Partnered with and hosted the Turner Construction School of Construction Management (Fall 2023). Beginning discussions for a repeat session in 2025.</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sz="1100" b="0" dirty="0"/>
                    </a:p>
                  </a:txBody>
                  <a:tcPr anchor="ctr">
                    <a:lnL>
                      <a:noFill/>
                    </a:lnL>
                    <a:lnR>
                      <a:noFill/>
                    </a:lnR>
                    <a:lnT>
                      <a:noFill/>
                    </a:lnT>
                    <a:lnB>
                      <a:noFill/>
                    </a:lnB>
                    <a:noFill/>
                  </a:tcPr>
                </a:tc>
                <a:extLst>
                  <a:ext uri="{0D108BD9-81ED-4DB2-BD59-A6C34878D82A}">
                    <a16:rowId xmlns:a16="http://schemas.microsoft.com/office/drawing/2014/main" val="2038523895"/>
                  </a:ext>
                </a:extLst>
              </a:tr>
              <a:tr h="0">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lang="en-US" sz="1100" b="0" dirty="0"/>
                    </a:p>
                  </a:txBody>
                  <a:tcPr anchor="ctr">
                    <a:lnL>
                      <a:noFill/>
                    </a:lnL>
                    <a:lnR>
                      <a:noFill/>
                    </a:lnR>
                    <a:lnT>
                      <a:noFill/>
                    </a:lnT>
                    <a:lnB>
                      <a:noFill/>
                    </a:lnB>
                    <a:noFill/>
                  </a:tcPr>
                </a:tc>
                <a:extLst>
                  <a:ext uri="{0D108BD9-81ED-4DB2-BD59-A6C34878D82A}">
                    <a16:rowId xmlns:a16="http://schemas.microsoft.com/office/drawing/2014/main" val="2471176189"/>
                  </a:ext>
                </a:extLst>
              </a:tr>
              <a:tr h="0">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lang="en-US" sz="1100" b="0" dirty="0"/>
                    </a:p>
                  </a:txBody>
                  <a:tcPr anchor="ctr">
                    <a:lnL>
                      <a:noFill/>
                    </a:lnL>
                    <a:lnR>
                      <a:noFill/>
                    </a:lnR>
                    <a:lnT>
                      <a:noFill/>
                    </a:lnT>
                    <a:lnB>
                      <a:noFill/>
                    </a:lnB>
                    <a:noFill/>
                  </a:tcPr>
                </a:tc>
                <a:extLst>
                  <a:ext uri="{0D108BD9-81ED-4DB2-BD59-A6C34878D82A}">
                    <a16:rowId xmlns:a16="http://schemas.microsoft.com/office/drawing/2014/main" val="1737794344"/>
                  </a:ext>
                </a:extLst>
              </a:tr>
              <a:tr h="0">
                <a:tc>
                  <a:txBody>
                    <a:bodyPr/>
                    <a:lstStyle/>
                    <a:p>
                      <a:pPr marL="171450" indent="-171450" algn="l">
                        <a:buFont typeface="Wingdings" panose="05000000000000000000" pitchFamily="2" charset="2"/>
                        <a:buChar char="q"/>
                      </a:pPr>
                      <a:endParaRPr lang="en-US" sz="1100" b="0" dirty="0"/>
                    </a:p>
                  </a:txBody>
                  <a:tcPr anchor="ctr">
                    <a:lnL>
                      <a:noFill/>
                    </a:lnL>
                    <a:lnR>
                      <a:noFill/>
                    </a:lnR>
                    <a:lnT>
                      <a:noFill/>
                    </a:lnT>
                    <a:lnB>
                      <a:noFill/>
                    </a:lnB>
                    <a:noFill/>
                  </a:tcPr>
                </a:tc>
                <a:extLst>
                  <a:ext uri="{0D108BD9-81ED-4DB2-BD59-A6C34878D82A}">
                    <a16:rowId xmlns:a16="http://schemas.microsoft.com/office/drawing/2014/main" val="3944068598"/>
                  </a:ext>
                </a:extLst>
              </a:tr>
              <a:tr h="0">
                <a:tc>
                  <a:txBody>
                    <a:bodyPr/>
                    <a:lstStyle/>
                    <a:p>
                      <a:pPr marL="171450" indent="-171450" algn="l">
                        <a:buFont typeface="Wingdings" panose="05000000000000000000" pitchFamily="2" charset="2"/>
                        <a:buChar char="q"/>
                      </a:pPr>
                      <a:endParaRPr lang="en-US" sz="1100" b="0" dirty="0"/>
                    </a:p>
                  </a:txBody>
                  <a:tcPr anchor="ctr">
                    <a:lnL>
                      <a:noFill/>
                    </a:lnL>
                    <a:lnR>
                      <a:noFill/>
                    </a:lnR>
                    <a:lnT>
                      <a:noFill/>
                    </a:lnT>
                    <a:lnB>
                      <a:noFill/>
                    </a:lnB>
                    <a:noFill/>
                  </a:tcPr>
                </a:tc>
                <a:extLst>
                  <a:ext uri="{0D108BD9-81ED-4DB2-BD59-A6C34878D82A}">
                    <a16:rowId xmlns:a16="http://schemas.microsoft.com/office/drawing/2014/main" val="829106879"/>
                  </a:ext>
                </a:extLst>
              </a:tr>
              <a:tr h="0">
                <a:tc>
                  <a:txBody>
                    <a:bodyPr/>
                    <a:lstStyle/>
                    <a:p>
                      <a:pPr marL="171450" indent="-171450">
                        <a:buFont typeface="Wingdings" panose="05000000000000000000" pitchFamily="2" charset="2"/>
                        <a:buChar char="ü"/>
                      </a:pPr>
                      <a:endParaRPr lang="en-US" sz="1100" b="0" dirty="0"/>
                    </a:p>
                  </a:txBody>
                  <a:tcPr anchor="ctr">
                    <a:lnL>
                      <a:noFill/>
                    </a:lnL>
                    <a:lnR>
                      <a:noFill/>
                    </a:lnR>
                    <a:lnT>
                      <a:noFill/>
                    </a:lnT>
                    <a:lnB>
                      <a:noFill/>
                    </a:lnB>
                    <a:noFill/>
                  </a:tcPr>
                </a:tc>
                <a:extLst>
                  <a:ext uri="{0D108BD9-81ED-4DB2-BD59-A6C34878D82A}">
                    <a16:rowId xmlns:a16="http://schemas.microsoft.com/office/drawing/2014/main" val="1184973816"/>
                  </a:ext>
                </a:extLst>
              </a:tr>
              <a:tr h="0">
                <a:tc>
                  <a:txBody>
                    <a:bodyPr/>
                    <a:lstStyle/>
                    <a:p>
                      <a:pPr marL="171450" indent="-171450">
                        <a:buFont typeface="Wingdings" panose="05000000000000000000" pitchFamily="2" charset="2"/>
                        <a:buChar char="q"/>
                      </a:pPr>
                      <a:endParaRPr lang="en-US" sz="1100" dirty="0"/>
                    </a:p>
                  </a:txBody>
                  <a:tcPr anchor="ctr">
                    <a:lnL>
                      <a:noFill/>
                    </a:lnL>
                    <a:lnR>
                      <a:noFill/>
                    </a:lnR>
                    <a:lnT>
                      <a:noFill/>
                    </a:lnT>
                    <a:lnB>
                      <a:noFill/>
                    </a:lnB>
                    <a:noFill/>
                  </a:tcPr>
                </a:tc>
                <a:extLst>
                  <a:ext uri="{0D108BD9-81ED-4DB2-BD59-A6C34878D82A}">
                    <a16:rowId xmlns:a16="http://schemas.microsoft.com/office/drawing/2014/main" val="174705622"/>
                  </a:ext>
                </a:extLst>
              </a:tr>
            </a:tbl>
          </a:graphicData>
        </a:graphic>
      </p:graphicFrame>
    </p:spTree>
    <p:extLst>
      <p:ext uri="{BB962C8B-B14F-4D97-AF65-F5344CB8AC3E}">
        <p14:creationId xmlns:p14="http://schemas.microsoft.com/office/powerpoint/2010/main" val="349451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0757D80-15A8-055F-AFCC-F61EAACE44C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BA6957A-1E4C-5995-F325-09A5FCB04A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Freeform: Shape 9">
            <a:extLst>
              <a:ext uri="{FF2B5EF4-FFF2-40B4-BE49-F238E27FC236}">
                <a16:creationId xmlns:a16="http://schemas.microsoft.com/office/drawing/2014/main" id="{FE31B4A1-BC7F-C83A-920D-120108C716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DBBAE610-DC56-2B0E-4CD5-FF88ABE636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1">
            <a:extLst>
              <a:ext uri="{FF2B5EF4-FFF2-40B4-BE49-F238E27FC236}">
                <a16:creationId xmlns:a16="http://schemas.microsoft.com/office/drawing/2014/main" id="{16E398D4-B44F-B806-E928-BA704F25A631}"/>
              </a:ext>
            </a:extLst>
          </p:cNvPr>
          <p:cNvSpPr>
            <a:spLocks noChangeArrowheads="1"/>
          </p:cNvSpPr>
          <p:nvPr/>
        </p:nvSpPr>
        <p:spPr bwMode="auto">
          <a:xfrm>
            <a:off x="477980" y="1122363"/>
            <a:ext cx="4385849" cy="320413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b" anchorCtr="0" compatLnSpc="1">
            <a:prstTxWarp prst="textNoShape">
              <a:avLst/>
            </a:prstTxWarp>
            <a:normAutofit/>
          </a:bodyPr>
          <a:lstStyle/>
          <a:p>
            <a:pPr marL="0" marR="0" lvl="0" indent="0" fontAlgn="base">
              <a:lnSpc>
                <a:spcPct val="90000"/>
              </a:lnSpc>
              <a:spcBef>
                <a:spcPct val="0"/>
              </a:spcBef>
              <a:spcAft>
                <a:spcPts val="600"/>
              </a:spcAft>
              <a:buClrTx/>
              <a:buSzTx/>
              <a:tabLst/>
            </a:pPr>
            <a:r>
              <a:rPr kumimoji="0" lang="en-US" altLang="en-US" sz="4800" b="1" i="0" u="none" strike="noStrike" kern="1200" cap="none" normalizeH="0" baseline="0" dirty="0">
                <a:ln>
                  <a:noFill/>
                </a:ln>
                <a:solidFill>
                  <a:schemeClr val="tx1"/>
                </a:solidFill>
                <a:effectLst/>
                <a:latin typeface="+mj-lt"/>
                <a:ea typeface="+mj-ea"/>
                <a:cs typeface="+mj-cs"/>
              </a:rPr>
              <a:t>Capital Access and Financial Support</a:t>
            </a:r>
            <a:endParaRPr kumimoji="0" lang="en-US" altLang="en-US" sz="4800" b="0" i="0" u="none" strike="noStrike" kern="1200" cap="none" normalizeH="0" baseline="0" dirty="0">
              <a:ln>
                <a:noFill/>
              </a:ln>
              <a:solidFill>
                <a:schemeClr val="tx1"/>
              </a:solidFill>
              <a:effectLst/>
              <a:latin typeface="+mj-lt"/>
              <a:ea typeface="+mj-ea"/>
              <a:cs typeface="+mj-cs"/>
            </a:endParaRPr>
          </a:p>
          <a:p>
            <a:pPr marL="0" marR="0" lvl="0" indent="0" algn="l" defTabSz="914400" rtl="0" eaLnBrk="1" fontAlgn="base" latinLnBrk="0" hangingPunct="1">
              <a:lnSpc>
                <a:spcPct val="90000"/>
              </a:lnSpc>
              <a:spcBef>
                <a:spcPct val="0"/>
              </a:spcBef>
              <a:spcAft>
                <a:spcPts val="600"/>
              </a:spcAft>
              <a:buClrTx/>
              <a:buSzTx/>
              <a:buFontTx/>
              <a:buNone/>
              <a:tabLst/>
              <a:defRPr/>
            </a:pPr>
            <a:endParaRPr kumimoji="0" lang="en-US" altLang="en-US" sz="4800" b="0" i="0" u="none" strike="noStrike" kern="1200" cap="none" spc="0" normalizeH="0" baseline="0" noProof="0" dirty="0">
              <a:ln>
                <a:noFill/>
              </a:ln>
              <a:solidFill>
                <a:prstClr val="black"/>
              </a:solidFill>
              <a:effectLst/>
              <a:uLnTx/>
              <a:uFillTx/>
              <a:latin typeface="Aptos Display" panose="02110004020202020204"/>
              <a:ea typeface="+mn-ea"/>
              <a:cs typeface="+mn-cs"/>
            </a:endParaRPr>
          </a:p>
        </p:txBody>
      </p:sp>
      <p:sp>
        <p:nvSpPr>
          <p:cNvPr id="14" name="Rectangle 13">
            <a:extLst>
              <a:ext uri="{FF2B5EF4-FFF2-40B4-BE49-F238E27FC236}">
                <a16:creationId xmlns:a16="http://schemas.microsoft.com/office/drawing/2014/main" id="{DC6D29D1-AF9F-2592-8DDD-489D8291A5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9A8C7FE3-04C7-5BEF-881E-B9D05F633E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D1B0306-B90B-7EF4-863D-C994F48CE42E}"/>
              </a:ext>
            </a:extLst>
          </p:cNvPr>
          <p:cNvGraphicFramePr>
            <a:graphicFrameLocks noGrp="1"/>
          </p:cNvGraphicFramePr>
          <p:nvPr>
            <p:extLst>
              <p:ext uri="{D42A27DB-BD31-4B8C-83A1-F6EECF244321}">
                <p14:modId xmlns:p14="http://schemas.microsoft.com/office/powerpoint/2010/main" val="676432188"/>
              </p:ext>
            </p:extLst>
          </p:nvPr>
        </p:nvGraphicFramePr>
        <p:xfrm>
          <a:off x="5087566" y="1593011"/>
          <a:ext cx="6771354" cy="1903361"/>
        </p:xfrm>
        <a:graphic>
          <a:graphicData uri="http://schemas.openxmlformats.org/drawingml/2006/table">
            <a:tbl>
              <a:tblPr/>
              <a:tblGrid>
                <a:gridCol w="6771354">
                  <a:extLst>
                    <a:ext uri="{9D8B030D-6E8A-4147-A177-3AD203B41FA5}">
                      <a16:colId xmlns:a16="http://schemas.microsoft.com/office/drawing/2014/main" val="1650798259"/>
                    </a:ext>
                  </a:extLst>
                </a:gridCol>
              </a:tblGrid>
              <a:tr h="267474">
                <a:tc>
                  <a:txBody>
                    <a:bodyPr/>
                    <a:lstStyle/>
                    <a:p>
                      <a:r>
                        <a:rPr lang="en-US" sz="1100" b="1" u="sng" dirty="0"/>
                        <a:t>Updates</a:t>
                      </a:r>
                      <a:endParaRPr lang="en-US" sz="1100" u="sng" dirty="0"/>
                    </a:p>
                  </a:txBody>
                  <a:tcPr marL="58088" marR="58088" marT="29044" marB="29044" anchor="ctr">
                    <a:lnL>
                      <a:noFill/>
                    </a:lnL>
                    <a:lnR>
                      <a:noFill/>
                    </a:lnR>
                    <a:lnT>
                      <a:noFill/>
                    </a:lnT>
                    <a:lnB>
                      <a:noFill/>
                    </a:lnB>
                    <a:noFill/>
                  </a:tcPr>
                </a:tc>
                <a:extLst>
                  <a:ext uri="{0D108BD9-81ED-4DB2-BD59-A6C34878D82A}">
                    <a16:rowId xmlns:a16="http://schemas.microsoft.com/office/drawing/2014/main" val="1916280637"/>
                  </a:ext>
                </a:extLst>
              </a:tr>
              <a:tr h="436334">
                <a:tc>
                  <a:txBody>
                    <a:bodyPr/>
                    <a:lstStyle/>
                    <a:p>
                      <a:pPr marL="171450" indent="-171450">
                        <a:buFont typeface="Wingdings" panose="05000000000000000000" pitchFamily="2" charset="2"/>
                        <a:buChar char="ü"/>
                      </a:pPr>
                      <a:r>
                        <a:rPr lang="en-US" sz="1100" b="0" dirty="0"/>
                        <a:t>Actively reviewing claims of slow payments and payment disputes reported by subcontractors</a:t>
                      </a:r>
                    </a:p>
                  </a:txBody>
                  <a:tcPr anchor="ctr">
                    <a:lnL>
                      <a:noFill/>
                    </a:lnL>
                    <a:lnR>
                      <a:noFill/>
                    </a:lnR>
                    <a:lnT>
                      <a:noFill/>
                    </a:lnT>
                    <a:lnB>
                      <a:noFill/>
                    </a:lnB>
                    <a:noFill/>
                  </a:tcPr>
                </a:tc>
                <a:extLst>
                  <a:ext uri="{0D108BD9-81ED-4DB2-BD59-A6C34878D82A}">
                    <a16:rowId xmlns:a16="http://schemas.microsoft.com/office/drawing/2014/main" val="2484813889"/>
                  </a:ext>
                </a:extLst>
              </a:tr>
              <a:tr h="605193">
                <a:tc>
                  <a:txBody>
                    <a:bodyPr/>
                    <a:lstStyle/>
                    <a:p>
                      <a:pPr marL="171450" indent="-171450">
                        <a:buFont typeface="Wingdings" panose="05000000000000000000" pitchFamily="2" charset="2"/>
                        <a:buChar char="ü"/>
                      </a:pPr>
                      <a:r>
                        <a:rPr lang="en-US" sz="1100" b="0" dirty="0"/>
                        <a:t>Created a relationship with local bonding and insurance experts to council and support DBE businesses to improve their </a:t>
                      </a:r>
                      <a:r>
                        <a:rPr lang="en-US" sz="1100" b="0" dirty="0" err="1"/>
                        <a:t>bondability</a:t>
                      </a:r>
                      <a:r>
                        <a:rPr lang="en-US" sz="1100" b="0" dirty="0"/>
                        <a:t>.</a:t>
                      </a:r>
                    </a:p>
                  </a:txBody>
                  <a:tcPr anchor="ctr">
                    <a:lnL>
                      <a:noFill/>
                    </a:lnL>
                    <a:lnR>
                      <a:noFill/>
                    </a:lnR>
                    <a:lnT>
                      <a:noFill/>
                    </a:lnT>
                    <a:lnB>
                      <a:noFill/>
                    </a:lnB>
                    <a:noFill/>
                  </a:tcPr>
                </a:tc>
                <a:extLst>
                  <a:ext uri="{0D108BD9-81ED-4DB2-BD59-A6C34878D82A}">
                    <a16:rowId xmlns:a16="http://schemas.microsoft.com/office/drawing/2014/main" val="3870113937"/>
                  </a:ext>
                </a:extLst>
              </a:tr>
              <a:tr h="436334">
                <a:tc>
                  <a:txBody>
                    <a:bodyPr/>
                    <a:lstStyle/>
                    <a:p>
                      <a:pPr marL="171450" indent="-171450">
                        <a:buFont typeface="Wingdings" panose="05000000000000000000" pitchFamily="2" charset="2"/>
                        <a:buChar char="ü"/>
                      </a:pPr>
                      <a:r>
                        <a:rPr lang="en-US" sz="1100" b="0" dirty="0"/>
                        <a:t>Open to utilizing the OED Strategic Fund Set-Aside to provide capital grants and loans in support of approved uses, such as, payment of permit fees, float capital for project participation, and general development projects that would increase a businesses ability to compete for City contracts.</a:t>
                      </a:r>
                    </a:p>
                  </a:txBody>
                  <a:tcPr anchor="ctr">
                    <a:lnL>
                      <a:noFill/>
                    </a:lnL>
                    <a:lnR>
                      <a:noFill/>
                    </a:lnR>
                    <a:lnT>
                      <a:noFill/>
                    </a:lnT>
                    <a:lnB>
                      <a:noFill/>
                    </a:lnB>
                    <a:noFill/>
                  </a:tcPr>
                </a:tc>
                <a:extLst>
                  <a:ext uri="{0D108BD9-81ED-4DB2-BD59-A6C34878D82A}">
                    <a16:rowId xmlns:a16="http://schemas.microsoft.com/office/drawing/2014/main" val="3944068598"/>
                  </a:ext>
                </a:extLst>
              </a:tr>
            </a:tbl>
          </a:graphicData>
        </a:graphic>
      </p:graphicFrame>
    </p:spTree>
    <p:extLst>
      <p:ext uri="{BB962C8B-B14F-4D97-AF65-F5344CB8AC3E}">
        <p14:creationId xmlns:p14="http://schemas.microsoft.com/office/powerpoint/2010/main" val="3981146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01F2D62-E22B-54CA-72A4-5AD828631D0F}"/>
              </a:ext>
            </a:extLst>
          </p:cNvPr>
          <p:cNvPicPr>
            <a:picLocks noChangeAspect="1"/>
          </p:cNvPicPr>
          <p:nvPr/>
        </p:nvPicPr>
        <p:blipFill>
          <a:blip r:embed="rId3"/>
          <a:stretch>
            <a:fillRect/>
          </a:stretch>
        </p:blipFill>
        <p:spPr>
          <a:xfrm>
            <a:off x="73683" y="147388"/>
            <a:ext cx="11966705" cy="6296696"/>
          </a:xfrm>
          <a:prstGeom prst="rect">
            <a:avLst/>
          </a:prstGeom>
          <a:ln>
            <a:solidFill>
              <a:srgbClr val="92D050"/>
            </a:solidFill>
          </a:ln>
        </p:spPr>
      </p:pic>
      <p:sp>
        <p:nvSpPr>
          <p:cNvPr id="6" name="Arrow: Curved Down 5">
            <a:extLst>
              <a:ext uri="{FF2B5EF4-FFF2-40B4-BE49-F238E27FC236}">
                <a16:creationId xmlns:a16="http://schemas.microsoft.com/office/drawing/2014/main" id="{B3FF0950-AC19-5B49-91B1-A1706445A2EB}"/>
              </a:ext>
            </a:extLst>
          </p:cNvPr>
          <p:cNvSpPr/>
          <p:nvPr/>
        </p:nvSpPr>
        <p:spPr>
          <a:xfrm>
            <a:off x="3342430" y="782423"/>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Arrow: Curved Down 6">
            <a:extLst>
              <a:ext uri="{FF2B5EF4-FFF2-40B4-BE49-F238E27FC236}">
                <a16:creationId xmlns:a16="http://schemas.microsoft.com/office/drawing/2014/main" id="{99FC4B28-DD32-19FF-6C50-2CB992101057}"/>
              </a:ext>
            </a:extLst>
          </p:cNvPr>
          <p:cNvSpPr/>
          <p:nvPr/>
        </p:nvSpPr>
        <p:spPr>
          <a:xfrm>
            <a:off x="5367002" y="782423"/>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rrow: Curved Down 11">
            <a:extLst>
              <a:ext uri="{FF2B5EF4-FFF2-40B4-BE49-F238E27FC236}">
                <a16:creationId xmlns:a16="http://schemas.microsoft.com/office/drawing/2014/main" id="{D68D6E73-EEE7-0B1C-EEB8-16B0A25FB3E9}"/>
              </a:ext>
            </a:extLst>
          </p:cNvPr>
          <p:cNvSpPr/>
          <p:nvPr/>
        </p:nvSpPr>
        <p:spPr>
          <a:xfrm>
            <a:off x="3301119" y="1395578"/>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Arrow: Curved Down 12">
            <a:extLst>
              <a:ext uri="{FF2B5EF4-FFF2-40B4-BE49-F238E27FC236}">
                <a16:creationId xmlns:a16="http://schemas.microsoft.com/office/drawing/2014/main" id="{CAB5DC90-71BF-B810-AE28-17E78DADF669}"/>
              </a:ext>
            </a:extLst>
          </p:cNvPr>
          <p:cNvSpPr/>
          <p:nvPr/>
        </p:nvSpPr>
        <p:spPr>
          <a:xfrm>
            <a:off x="3342430" y="2071694"/>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Arrow: Curved Down 13">
            <a:extLst>
              <a:ext uri="{FF2B5EF4-FFF2-40B4-BE49-F238E27FC236}">
                <a16:creationId xmlns:a16="http://schemas.microsoft.com/office/drawing/2014/main" id="{4E91CD6E-224E-F54F-4AD4-C0D9C8B8DD0D}"/>
              </a:ext>
            </a:extLst>
          </p:cNvPr>
          <p:cNvSpPr/>
          <p:nvPr/>
        </p:nvSpPr>
        <p:spPr>
          <a:xfrm>
            <a:off x="5367002" y="2073176"/>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Arrow: Curved Down 15">
            <a:extLst>
              <a:ext uri="{FF2B5EF4-FFF2-40B4-BE49-F238E27FC236}">
                <a16:creationId xmlns:a16="http://schemas.microsoft.com/office/drawing/2014/main" id="{491AF11D-4EA4-CDA0-830B-D07A29772F00}"/>
              </a:ext>
            </a:extLst>
          </p:cNvPr>
          <p:cNvSpPr/>
          <p:nvPr/>
        </p:nvSpPr>
        <p:spPr>
          <a:xfrm>
            <a:off x="3342429" y="2827591"/>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Arrow: Curved Down 16">
            <a:extLst>
              <a:ext uri="{FF2B5EF4-FFF2-40B4-BE49-F238E27FC236}">
                <a16:creationId xmlns:a16="http://schemas.microsoft.com/office/drawing/2014/main" id="{49982548-4A3A-E224-D670-54F5B437D840}"/>
              </a:ext>
            </a:extLst>
          </p:cNvPr>
          <p:cNvSpPr/>
          <p:nvPr/>
        </p:nvSpPr>
        <p:spPr>
          <a:xfrm>
            <a:off x="3342429" y="3552185"/>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Arrow: Curved Down 17">
            <a:extLst>
              <a:ext uri="{FF2B5EF4-FFF2-40B4-BE49-F238E27FC236}">
                <a16:creationId xmlns:a16="http://schemas.microsoft.com/office/drawing/2014/main" id="{59931D7D-411A-4C0E-5DD4-D9644121789F}"/>
              </a:ext>
            </a:extLst>
          </p:cNvPr>
          <p:cNvSpPr/>
          <p:nvPr/>
        </p:nvSpPr>
        <p:spPr>
          <a:xfrm>
            <a:off x="3301118" y="4345608"/>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Arrow: Curved Down 18">
            <a:extLst>
              <a:ext uri="{FF2B5EF4-FFF2-40B4-BE49-F238E27FC236}">
                <a16:creationId xmlns:a16="http://schemas.microsoft.com/office/drawing/2014/main" id="{08DBC6C0-097E-C1C7-C072-442DAC4F5457}"/>
              </a:ext>
            </a:extLst>
          </p:cNvPr>
          <p:cNvSpPr/>
          <p:nvPr/>
        </p:nvSpPr>
        <p:spPr>
          <a:xfrm>
            <a:off x="5360708" y="4345608"/>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Arrow: Curved Down 19">
            <a:extLst>
              <a:ext uri="{FF2B5EF4-FFF2-40B4-BE49-F238E27FC236}">
                <a16:creationId xmlns:a16="http://schemas.microsoft.com/office/drawing/2014/main" id="{0C009255-D382-543C-ECC3-AF991D8C9297}"/>
              </a:ext>
            </a:extLst>
          </p:cNvPr>
          <p:cNvSpPr/>
          <p:nvPr/>
        </p:nvSpPr>
        <p:spPr>
          <a:xfrm>
            <a:off x="3342428" y="4955208"/>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Arrow: Curved Down 20">
            <a:extLst>
              <a:ext uri="{FF2B5EF4-FFF2-40B4-BE49-F238E27FC236}">
                <a16:creationId xmlns:a16="http://schemas.microsoft.com/office/drawing/2014/main" id="{C9783FA4-7F11-0C6C-AF2F-45E0F23DECB1}"/>
              </a:ext>
            </a:extLst>
          </p:cNvPr>
          <p:cNvSpPr/>
          <p:nvPr/>
        </p:nvSpPr>
        <p:spPr>
          <a:xfrm>
            <a:off x="5360708" y="4947385"/>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Arrow: Curved Down 21">
            <a:extLst>
              <a:ext uri="{FF2B5EF4-FFF2-40B4-BE49-F238E27FC236}">
                <a16:creationId xmlns:a16="http://schemas.microsoft.com/office/drawing/2014/main" id="{48D3EF4B-CF76-D5F5-9069-EA819AEC38DC}"/>
              </a:ext>
            </a:extLst>
          </p:cNvPr>
          <p:cNvSpPr/>
          <p:nvPr/>
        </p:nvSpPr>
        <p:spPr>
          <a:xfrm>
            <a:off x="3342428" y="5568099"/>
            <a:ext cx="1470583" cy="367646"/>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TextBox 22">
            <a:extLst>
              <a:ext uri="{FF2B5EF4-FFF2-40B4-BE49-F238E27FC236}">
                <a16:creationId xmlns:a16="http://schemas.microsoft.com/office/drawing/2014/main" id="{D59D01CD-3F3D-0A51-7758-22F8A103CF55}"/>
              </a:ext>
            </a:extLst>
          </p:cNvPr>
          <p:cNvSpPr txBox="1"/>
          <p:nvPr/>
        </p:nvSpPr>
        <p:spPr>
          <a:xfrm>
            <a:off x="2627247" y="23935"/>
            <a:ext cx="794995" cy="369332"/>
          </a:xfrm>
          <a:prstGeom prst="rect">
            <a:avLst/>
          </a:prstGeom>
          <a:noFill/>
        </p:spPr>
        <p:txBody>
          <a:bodyPr wrap="square" rtlCol="0">
            <a:spAutoFit/>
          </a:bodyPr>
          <a:lstStyle/>
          <a:p>
            <a:r>
              <a:rPr lang="en-US" b="1" dirty="0">
                <a:solidFill>
                  <a:schemeClr val="bg1"/>
                </a:solidFill>
                <a:highlight>
                  <a:srgbClr val="C0C0C0"/>
                </a:highlight>
              </a:rPr>
              <a:t>2023</a:t>
            </a:r>
          </a:p>
        </p:txBody>
      </p:sp>
      <p:sp>
        <p:nvSpPr>
          <p:cNvPr id="24" name="TextBox 23">
            <a:extLst>
              <a:ext uri="{FF2B5EF4-FFF2-40B4-BE49-F238E27FC236}">
                <a16:creationId xmlns:a16="http://schemas.microsoft.com/office/drawing/2014/main" id="{4EB92B6D-F715-5002-6457-DE6C13AAA1C6}"/>
              </a:ext>
            </a:extLst>
          </p:cNvPr>
          <p:cNvSpPr txBox="1"/>
          <p:nvPr/>
        </p:nvSpPr>
        <p:spPr>
          <a:xfrm>
            <a:off x="4681978" y="4111"/>
            <a:ext cx="725864" cy="369332"/>
          </a:xfrm>
          <a:prstGeom prst="rect">
            <a:avLst/>
          </a:prstGeom>
          <a:noFill/>
        </p:spPr>
        <p:txBody>
          <a:bodyPr wrap="square" rtlCol="0">
            <a:spAutoFit/>
          </a:bodyPr>
          <a:lstStyle/>
          <a:p>
            <a:r>
              <a:rPr lang="en-US" b="1" dirty="0">
                <a:solidFill>
                  <a:schemeClr val="bg1"/>
                </a:solidFill>
                <a:highlight>
                  <a:srgbClr val="C0C0C0"/>
                </a:highlight>
              </a:rPr>
              <a:t>2024</a:t>
            </a:r>
          </a:p>
        </p:txBody>
      </p:sp>
      <p:sp>
        <p:nvSpPr>
          <p:cNvPr id="25" name="TextBox 24">
            <a:extLst>
              <a:ext uri="{FF2B5EF4-FFF2-40B4-BE49-F238E27FC236}">
                <a16:creationId xmlns:a16="http://schemas.microsoft.com/office/drawing/2014/main" id="{1D2C38D0-61D6-CF03-479E-5EFC6B097F7B}"/>
              </a:ext>
            </a:extLst>
          </p:cNvPr>
          <p:cNvSpPr txBox="1"/>
          <p:nvPr/>
        </p:nvSpPr>
        <p:spPr>
          <a:xfrm>
            <a:off x="6702454" y="23935"/>
            <a:ext cx="725864" cy="369332"/>
          </a:xfrm>
          <a:prstGeom prst="rect">
            <a:avLst/>
          </a:prstGeom>
          <a:noFill/>
        </p:spPr>
        <p:txBody>
          <a:bodyPr wrap="square" rtlCol="0">
            <a:spAutoFit/>
          </a:bodyPr>
          <a:lstStyle/>
          <a:p>
            <a:r>
              <a:rPr lang="en-US" b="1" dirty="0">
                <a:solidFill>
                  <a:schemeClr val="bg1"/>
                </a:solidFill>
                <a:highlight>
                  <a:srgbClr val="C0C0C0"/>
                </a:highlight>
              </a:rPr>
              <a:t>2025</a:t>
            </a:r>
          </a:p>
        </p:txBody>
      </p:sp>
      <p:sp>
        <p:nvSpPr>
          <p:cNvPr id="27" name="Arrow: Right 26">
            <a:extLst>
              <a:ext uri="{FF2B5EF4-FFF2-40B4-BE49-F238E27FC236}">
                <a16:creationId xmlns:a16="http://schemas.microsoft.com/office/drawing/2014/main" id="{AB914FE3-73B6-8274-D51F-E721019BECF6}"/>
              </a:ext>
            </a:extLst>
          </p:cNvPr>
          <p:cNvSpPr/>
          <p:nvPr/>
        </p:nvSpPr>
        <p:spPr>
          <a:xfrm>
            <a:off x="5766061" y="3176611"/>
            <a:ext cx="329940" cy="301208"/>
          </a:xfrm>
          <a:prstGeom prst="rightArrow">
            <a:avLst/>
          </a:prstGeom>
          <a:solidFill>
            <a:srgbClr val="FFC000"/>
          </a:solidFill>
          <a:ln>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Arrow: Right 27">
            <a:extLst>
              <a:ext uri="{FF2B5EF4-FFF2-40B4-BE49-F238E27FC236}">
                <a16:creationId xmlns:a16="http://schemas.microsoft.com/office/drawing/2014/main" id="{456BB3C0-DC0C-150B-52FA-B31D58399EE1}"/>
              </a:ext>
            </a:extLst>
          </p:cNvPr>
          <p:cNvSpPr/>
          <p:nvPr/>
        </p:nvSpPr>
        <p:spPr>
          <a:xfrm>
            <a:off x="5772346" y="1700330"/>
            <a:ext cx="329940" cy="301208"/>
          </a:xfrm>
          <a:prstGeom prst="rightArrow">
            <a:avLst/>
          </a:prstGeom>
          <a:solidFill>
            <a:srgbClr val="FFC000"/>
          </a:solidFill>
          <a:ln>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row: Right 28">
            <a:extLst>
              <a:ext uri="{FF2B5EF4-FFF2-40B4-BE49-F238E27FC236}">
                <a16:creationId xmlns:a16="http://schemas.microsoft.com/office/drawing/2014/main" id="{D3563DC7-6B83-EC1D-E4B6-282942CC0E01}"/>
              </a:ext>
            </a:extLst>
          </p:cNvPr>
          <p:cNvSpPr/>
          <p:nvPr/>
        </p:nvSpPr>
        <p:spPr>
          <a:xfrm>
            <a:off x="5766061" y="3960873"/>
            <a:ext cx="329940" cy="301208"/>
          </a:xfrm>
          <a:prstGeom prst="rightArrow">
            <a:avLst/>
          </a:prstGeom>
          <a:solidFill>
            <a:srgbClr val="FFC000"/>
          </a:solidFill>
          <a:ln>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rrow: Right 29">
            <a:extLst>
              <a:ext uri="{FF2B5EF4-FFF2-40B4-BE49-F238E27FC236}">
                <a16:creationId xmlns:a16="http://schemas.microsoft.com/office/drawing/2014/main" id="{07F729E3-4E64-70CA-AB52-44C413A03B8C}"/>
              </a:ext>
            </a:extLst>
          </p:cNvPr>
          <p:cNvSpPr/>
          <p:nvPr/>
        </p:nvSpPr>
        <p:spPr>
          <a:xfrm>
            <a:off x="5766061" y="6016263"/>
            <a:ext cx="329940" cy="301208"/>
          </a:xfrm>
          <a:prstGeom prst="rightArrow">
            <a:avLst/>
          </a:prstGeom>
          <a:solidFill>
            <a:srgbClr val="FFC000"/>
          </a:solidFill>
          <a:ln>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Star: 5 Points 30">
            <a:extLst>
              <a:ext uri="{FF2B5EF4-FFF2-40B4-BE49-F238E27FC236}">
                <a16:creationId xmlns:a16="http://schemas.microsoft.com/office/drawing/2014/main" id="{4DD375F6-03C2-24DF-6AE7-F536EEE56DD8}"/>
              </a:ext>
            </a:extLst>
          </p:cNvPr>
          <p:cNvSpPr/>
          <p:nvPr/>
        </p:nvSpPr>
        <p:spPr>
          <a:xfrm>
            <a:off x="6570482" y="966246"/>
            <a:ext cx="260809" cy="255461"/>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Star: 5 Points 31">
            <a:extLst>
              <a:ext uri="{FF2B5EF4-FFF2-40B4-BE49-F238E27FC236}">
                <a16:creationId xmlns:a16="http://schemas.microsoft.com/office/drawing/2014/main" id="{F9D1A63E-3644-B604-ADCB-4DDE79EC802E}"/>
              </a:ext>
            </a:extLst>
          </p:cNvPr>
          <p:cNvSpPr/>
          <p:nvPr/>
        </p:nvSpPr>
        <p:spPr>
          <a:xfrm>
            <a:off x="6592477" y="2198769"/>
            <a:ext cx="260809" cy="255461"/>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Star: 5 Points 32">
            <a:extLst>
              <a:ext uri="{FF2B5EF4-FFF2-40B4-BE49-F238E27FC236}">
                <a16:creationId xmlns:a16="http://schemas.microsoft.com/office/drawing/2014/main" id="{EDA7F9F5-8BCD-06AF-723A-41F3ADE0268C}"/>
              </a:ext>
            </a:extLst>
          </p:cNvPr>
          <p:cNvSpPr/>
          <p:nvPr/>
        </p:nvSpPr>
        <p:spPr>
          <a:xfrm>
            <a:off x="4552202" y="2990519"/>
            <a:ext cx="260809" cy="255461"/>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Star: 5 Points 33">
            <a:extLst>
              <a:ext uri="{FF2B5EF4-FFF2-40B4-BE49-F238E27FC236}">
                <a16:creationId xmlns:a16="http://schemas.microsoft.com/office/drawing/2014/main" id="{3A8817C4-5BF9-41A7-F734-3E107C8F7D60}"/>
              </a:ext>
            </a:extLst>
          </p:cNvPr>
          <p:cNvSpPr/>
          <p:nvPr/>
        </p:nvSpPr>
        <p:spPr>
          <a:xfrm>
            <a:off x="4552202" y="3709538"/>
            <a:ext cx="260809" cy="255461"/>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Star: 5 Points 34">
            <a:extLst>
              <a:ext uri="{FF2B5EF4-FFF2-40B4-BE49-F238E27FC236}">
                <a16:creationId xmlns:a16="http://schemas.microsoft.com/office/drawing/2014/main" id="{B3154560-A115-D260-3511-1CC4E5B2E836}"/>
              </a:ext>
            </a:extLst>
          </p:cNvPr>
          <p:cNvSpPr/>
          <p:nvPr/>
        </p:nvSpPr>
        <p:spPr>
          <a:xfrm>
            <a:off x="6627041" y="4520678"/>
            <a:ext cx="260809" cy="255461"/>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Star: 5 Points 35">
            <a:extLst>
              <a:ext uri="{FF2B5EF4-FFF2-40B4-BE49-F238E27FC236}">
                <a16:creationId xmlns:a16="http://schemas.microsoft.com/office/drawing/2014/main" id="{F3D3ADBE-050D-D49A-A2C9-0D6AD79316E3}"/>
              </a:ext>
            </a:extLst>
          </p:cNvPr>
          <p:cNvSpPr/>
          <p:nvPr/>
        </p:nvSpPr>
        <p:spPr>
          <a:xfrm>
            <a:off x="6586190" y="5085204"/>
            <a:ext cx="260809" cy="255461"/>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Star: 5 Points 36">
            <a:extLst>
              <a:ext uri="{FF2B5EF4-FFF2-40B4-BE49-F238E27FC236}">
                <a16:creationId xmlns:a16="http://schemas.microsoft.com/office/drawing/2014/main" id="{0F292656-4183-1F8B-F0F0-BEA766BA5C0C}"/>
              </a:ext>
            </a:extLst>
          </p:cNvPr>
          <p:cNvSpPr/>
          <p:nvPr/>
        </p:nvSpPr>
        <p:spPr>
          <a:xfrm>
            <a:off x="4552202" y="5743536"/>
            <a:ext cx="260809" cy="255461"/>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Star: 5 Points 37">
            <a:extLst>
              <a:ext uri="{FF2B5EF4-FFF2-40B4-BE49-F238E27FC236}">
                <a16:creationId xmlns:a16="http://schemas.microsoft.com/office/drawing/2014/main" id="{8C2C7303-53AC-B78C-2098-4A1EF7E29185}"/>
              </a:ext>
            </a:extLst>
          </p:cNvPr>
          <p:cNvSpPr/>
          <p:nvPr/>
        </p:nvSpPr>
        <p:spPr>
          <a:xfrm>
            <a:off x="4551573" y="1578761"/>
            <a:ext cx="260809" cy="255461"/>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row: Right 38">
            <a:extLst>
              <a:ext uri="{FF2B5EF4-FFF2-40B4-BE49-F238E27FC236}">
                <a16:creationId xmlns:a16="http://schemas.microsoft.com/office/drawing/2014/main" id="{0DC748C4-3760-9C6F-4F5F-F9B8469B4ABC}"/>
              </a:ext>
            </a:extLst>
          </p:cNvPr>
          <p:cNvSpPr/>
          <p:nvPr/>
        </p:nvSpPr>
        <p:spPr>
          <a:xfrm>
            <a:off x="7811673" y="4654000"/>
            <a:ext cx="329940" cy="301208"/>
          </a:xfrm>
          <a:prstGeom prst="rightArrow">
            <a:avLst/>
          </a:prstGeom>
          <a:solidFill>
            <a:srgbClr val="FFC000"/>
          </a:solidFill>
          <a:ln>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8B81E0B5-213D-566F-1AA8-156B6769CCEC}"/>
              </a:ext>
            </a:extLst>
          </p:cNvPr>
          <p:cNvSpPr/>
          <p:nvPr/>
        </p:nvSpPr>
        <p:spPr>
          <a:xfrm>
            <a:off x="7811673" y="5212934"/>
            <a:ext cx="329940" cy="301208"/>
          </a:xfrm>
          <a:prstGeom prst="rightArrow">
            <a:avLst/>
          </a:prstGeom>
          <a:solidFill>
            <a:srgbClr val="FFC000"/>
          </a:solidFill>
          <a:ln>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Curved Down 41">
            <a:extLst>
              <a:ext uri="{FF2B5EF4-FFF2-40B4-BE49-F238E27FC236}">
                <a16:creationId xmlns:a16="http://schemas.microsoft.com/office/drawing/2014/main" id="{82F619C9-4D73-219A-F557-13CC29C38BBA}"/>
              </a:ext>
            </a:extLst>
          </p:cNvPr>
          <p:cNvSpPr/>
          <p:nvPr/>
        </p:nvSpPr>
        <p:spPr>
          <a:xfrm>
            <a:off x="2547433" y="6594544"/>
            <a:ext cx="954624" cy="244193"/>
          </a:xfrm>
          <a:prstGeom prst="curvedDownArrow">
            <a:avLst/>
          </a:prstGeom>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3" name="TextBox 42">
            <a:extLst>
              <a:ext uri="{FF2B5EF4-FFF2-40B4-BE49-F238E27FC236}">
                <a16:creationId xmlns:a16="http://schemas.microsoft.com/office/drawing/2014/main" id="{BD64730C-DE37-0D62-CFFF-0AA618DB4F7F}"/>
              </a:ext>
            </a:extLst>
          </p:cNvPr>
          <p:cNvSpPr txBox="1"/>
          <p:nvPr/>
        </p:nvSpPr>
        <p:spPr>
          <a:xfrm>
            <a:off x="2460820" y="6379822"/>
            <a:ext cx="1102154" cy="261610"/>
          </a:xfrm>
          <a:prstGeom prst="rect">
            <a:avLst/>
          </a:prstGeom>
          <a:noFill/>
        </p:spPr>
        <p:txBody>
          <a:bodyPr wrap="square" rtlCol="0">
            <a:spAutoFit/>
          </a:bodyPr>
          <a:lstStyle/>
          <a:p>
            <a:r>
              <a:rPr lang="en-US" sz="1100" dirty="0"/>
              <a:t>Progress Made</a:t>
            </a:r>
          </a:p>
        </p:txBody>
      </p:sp>
      <p:sp>
        <p:nvSpPr>
          <p:cNvPr id="44" name="Arrow: Right 43">
            <a:extLst>
              <a:ext uri="{FF2B5EF4-FFF2-40B4-BE49-F238E27FC236}">
                <a16:creationId xmlns:a16="http://schemas.microsoft.com/office/drawing/2014/main" id="{237B9F77-56CD-DDAD-EF4E-476B533CD9D3}"/>
              </a:ext>
            </a:extLst>
          </p:cNvPr>
          <p:cNvSpPr/>
          <p:nvPr/>
        </p:nvSpPr>
        <p:spPr>
          <a:xfrm>
            <a:off x="4386603" y="6583800"/>
            <a:ext cx="329940" cy="301208"/>
          </a:xfrm>
          <a:prstGeom prst="rightArrow">
            <a:avLst/>
          </a:prstGeom>
          <a:solidFill>
            <a:srgbClr val="FFC000"/>
          </a:solidFill>
          <a:ln>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765196B2-B483-1EAC-172D-725D2499380D}"/>
              </a:ext>
            </a:extLst>
          </p:cNvPr>
          <p:cNvSpPr txBox="1"/>
          <p:nvPr/>
        </p:nvSpPr>
        <p:spPr>
          <a:xfrm>
            <a:off x="4101106" y="6371410"/>
            <a:ext cx="945542" cy="261610"/>
          </a:xfrm>
          <a:prstGeom prst="rect">
            <a:avLst/>
          </a:prstGeom>
          <a:noFill/>
        </p:spPr>
        <p:txBody>
          <a:bodyPr wrap="square" rtlCol="0">
            <a:spAutoFit/>
          </a:bodyPr>
          <a:lstStyle/>
          <a:p>
            <a:r>
              <a:rPr lang="en-US" sz="1100" dirty="0"/>
              <a:t>In Progress</a:t>
            </a:r>
          </a:p>
        </p:txBody>
      </p:sp>
      <p:sp>
        <p:nvSpPr>
          <p:cNvPr id="46" name="TextBox 45">
            <a:extLst>
              <a:ext uri="{FF2B5EF4-FFF2-40B4-BE49-F238E27FC236}">
                <a16:creationId xmlns:a16="http://schemas.microsoft.com/office/drawing/2014/main" id="{08E312AF-0FB2-B325-791C-13835CD6FA8B}"/>
              </a:ext>
            </a:extLst>
          </p:cNvPr>
          <p:cNvSpPr txBox="1"/>
          <p:nvPr/>
        </p:nvSpPr>
        <p:spPr>
          <a:xfrm>
            <a:off x="1338606" y="6444084"/>
            <a:ext cx="1061297" cy="369332"/>
          </a:xfrm>
          <a:prstGeom prst="rect">
            <a:avLst/>
          </a:prstGeom>
          <a:noFill/>
        </p:spPr>
        <p:txBody>
          <a:bodyPr wrap="square" rtlCol="0">
            <a:spAutoFit/>
          </a:bodyPr>
          <a:lstStyle/>
          <a:p>
            <a:pPr algn="r"/>
            <a:r>
              <a:rPr lang="en-US" dirty="0"/>
              <a:t>Key:</a:t>
            </a:r>
          </a:p>
        </p:txBody>
      </p:sp>
      <p:sp>
        <p:nvSpPr>
          <p:cNvPr id="47" name="TextBox 46">
            <a:extLst>
              <a:ext uri="{FF2B5EF4-FFF2-40B4-BE49-F238E27FC236}">
                <a16:creationId xmlns:a16="http://schemas.microsoft.com/office/drawing/2014/main" id="{258DE244-36A7-EE0F-2385-3094F2CD27E0}"/>
              </a:ext>
            </a:extLst>
          </p:cNvPr>
          <p:cNvSpPr txBox="1"/>
          <p:nvPr/>
        </p:nvSpPr>
        <p:spPr>
          <a:xfrm>
            <a:off x="8688054" y="57297"/>
            <a:ext cx="725864" cy="369332"/>
          </a:xfrm>
          <a:prstGeom prst="rect">
            <a:avLst/>
          </a:prstGeom>
          <a:noFill/>
        </p:spPr>
        <p:txBody>
          <a:bodyPr wrap="square" rtlCol="0">
            <a:spAutoFit/>
          </a:bodyPr>
          <a:lstStyle/>
          <a:p>
            <a:r>
              <a:rPr lang="en-US" b="1" dirty="0">
                <a:solidFill>
                  <a:schemeClr val="bg1"/>
                </a:solidFill>
                <a:highlight>
                  <a:srgbClr val="C0C0C0"/>
                </a:highlight>
              </a:rPr>
              <a:t>TBD</a:t>
            </a:r>
          </a:p>
        </p:txBody>
      </p:sp>
      <p:sp>
        <p:nvSpPr>
          <p:cNvPr id="48" name="TextBox 47">
            <a:extLst>
              <a:ext uri="{FF2B5EF4-FFF2-40B4-BE49-F238E27FC236}">
                <a16:creationId xmlns:a16="http://schemas.microsoft.com/office/drawing/2014/main" id="{C8AA505B-64AA-EC1B-A4D9-BBCAA4E1B11C}"/>
              </a:ext>
            </a:extLst>
          </p:cNvPr>
          <p:cNvSpPr txBox="1"/>
          <p:nvPr/>
        </p:nvSpPr>
        <p:spPr>
          <a:xfrm>
            <a:off x="10708530" y="73017"/>
            <a:ext cx="725864" cy="369332"/>
          </a:xfrm>
          <a:prstGeom prst="rect">
            <a:avLst/>
          </a:prstGeom>
          <a:noFill/>
        </p:spPr>
        <p:txBody>
          <a:bodyPr wrap="square" rtlCol="0">
            <a:spAutoFit/>
          </a:bodyPr>
          <a:lstStyle/>
          <a:p>
            <a:r>
              <a:rPr lang="en-US" b="1" dirty="0">
                <a:solidFill>
                  <a:schemeClr val="bg1"/>
                </a:solidFill>
                <a:highlight>
                  <a:srgbClr val="C0C0C0"/>
                </a:highlight>
              </a:rPr>
              <a:t>TBD</a:t>
            </a:r>
          </a:p>
        </p:txBody>
      </p:sp>
    </p:spTree>
    <p:extLst>
      <p:ext uri="{BB962C8B-B14F-4D97-AF65-F5344CB8AC3E}">
        <p14:creationId xmlns:p14="http://schemas.microsoft.com/office/powerpoint/2010/main" val="913140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120B1-6BA4-90FB-BD4C-80BE61501B1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075F815-9F23-3CF4-BE62-ED1486187945}"/>
              </a:ext>
            </a:extLst>
          </p:cNvPr>
          <p:cNvSpPr>
            <a:spLocks noGrp="1"/>
          </p:cNvSpPr>
          <p:nvPr>
            <p:ph type="title"/>
          </p:nvPr>
        </p:nvSpPr>
        <p:spPr/>
        <p:txBody>
          <a:bodyPr/>
          <a:lstStyle/>
          <a:p>
            <a:pPr algn="ctr"/>
            <a:r>
              <a:rPr lang="en-US" dirty="0"/>
              <a:t>Challenges and Opportunities</a:t>
            </a:r>
          </a:p>
        </p:txBody>
      </p:sp>
      <p:graphicFrame>
        <p:nvGraphicFramePr>
          <p:cNvPr id="14" name="Content Placeholder 4">
            <a:extLst>
              <a:ext uri="{FF2B5EF4-FFF2-40B4-BE49-F238E27FC236}">
                <a16:creationId xmlns:a16="http://schemas.microsoft.com/office/drawing/2014/main" id="{01125346-647C-B106-6F4C-8B4910723462}"/>
              </a:ext>
            </a:extLst>
          </p:cNvPr>
          <p:cNvGraphicFramePr>
            <a:graphicFrameLocks noGrp="1"/>
          </p:cNvGraphicFramePr>
          <p:nvPr>
            <p:ph sz="half" idx="1"/>
            <p:extLst>
              <p:ext uri="{D42A27DB-BD31-4B8C-83A1-F6EECF244321}">
                <p14:modId xmlns:p14="http://schemas.microsoft.com/office/powerpoint/2010/main" val="3531513930"/>
              </p:ext>
            </p:extLst>
          </p:nvPr>
        </p:nvGraphicFramePr>
        <p:xfrm>
          <a:off x="838200" y="2821021"/>
          <a:ext cx="5181600" cy="33559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F3DAFB0A-2488-5A22-E8C1-6B11337C9119}"/>
              </a:ext>
            </a:extLst>
          </p:cNvPr>
          <p:cNvSpPr txBox="1"/>
          <p:nvPr/>
        </p:nvSpPr>
        <p:spPr>
          <a:xfrm>
            <a:off x="763571" y="2130458"/>
            <a:ext cx="5256229" cy="369332"/>
          </a:xfrm>
          <a:prstGeom prst="rect">
            <a:avLst/>
          </a:prstGeom>
          <a:solidFill>
            <a:schemeClr val="tx2">
              <a:lumMod val="50000"/>
              <a:lumOff val="50000"/>
            </a:schemeClr>
          </a:solidFill>
        </p:spPr>
        <p:txBody>
          <a:bodyPr wrap="square" rtlCol="0">
            <a:spAutoFit/>
          </a:bodyPr>
          <a:lstStyle/>
          <a:p>
            <a:pPr algn="ctr"/>
            <a:r>
              <a:rPr lang="en-US" b="1" dirty="0">
                <a:solidFill>
                  <a:schemeClr val="bg1"/>
                </a:solidFill>
              </a:rPr>
              <a:t>Challenge</a:t>
            </a:r>
          </a:p>
        </p:txBody>
      </p:sp>
      <p:sp>
        <p:nvSpPr>
          <p:cNvPr id="10" name="TextBox 9">
            <a:extLst>
              <a:ext uri="{FF2B5EF4-FFF2-40B4-BE49-F238E27FC236}">
                <a16:creationId xmlns:a16="http://schemas.microsoft.com/office/drawing/2014/main" id="{60375DEB-48F9-40FE-65C7-FE10BC91DCD8}"/>
              </a:ext>
            </a:extLst>
          </p:cNvPr>
          <p:cNvSpPr txBox="1"/>
          <p:nvPr/>
        </p:nvSpPr>
        <p:spPr>
          <a:xfrm>
            <a:off x="6172200" y="2130458"/>
            <a:ext cx="5181600" cy="369332"/>
          </a:xfrm>
          <a:prstGeom prst="rect">
            <a:avLst/>
          </a:prstGeom>
          <a:solidFill>
            <a:schemeClr val="tx2">
              <a:lumMod val="50000"/>
              <a:lumOff val="50000"/>
            </a:schemeClr>
          </a:solidFill>
        </p:spPr>
        <p:txBody>
          <a:bodyPr wrap="square" rtlCol="0">
            <a:spAutoFit/>
          </a:bodyPr>
          <a:lstStyle/>
          <a:p>
            <a:pPr algn="ctr"/>
            <a:r>
              <a:rPr lang="en-US" b="1" dirty="0">
                <a:solidFill>
                  <a:schemeClr val="bg1"/>
                </a:solidFill>
              </a:rPr>
              <a:t>Opportunity</a:t>
            </a:r>
          </a:p>
        </p:txBody>
      </p:sp>
      <p:graphicFrame>
        <p:nvGraphicFramePr>
          <p:cNvPr id="13" name="Content Placeholder 4">
            <a:extLst>
              <a:ext uri="{FF2B5EF4-FFF2-40B4-BE49-F238E27FC236}">
                <a16:creationId xmlns:a16="http://schemas.microsoft.com/office/drawing/2014/main" id="{DDCB6363-FC12-F822-260A-C423FAE864CB}"/>
              </a:ext>
            </a:extLst>
          </p:cNvPr>
          <p:cNvGraphicFramePr>
            <a:graphicFrameLocks/>
          </p:cNvGraphicFramePr>
          <p:nvPr>
            <p:extLst>
              <p:ext uri="{D42A27DB-BD31-4B8C-83A1-F6EECF244321}">
                <p14:modId xmlns:p14="http://schemas.microsoft.com/office/powerpoint/2010/main" val="1369348011"/>
              </p:ext>
            </p:extLst>
          </p:nvPr>
        </p:nvGraphicFramePr>
        <p:xfrm>
          <a:off x="6172200" y="2821021"/>
          <a:ext cx="5181600" cy="335594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393309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9CAB814-E140-2819-F9B7-FB0F608F9F37}"/>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5F64C04-3B91-AAB6-397A-423D36EE5515}"/>
              </a:ext>
            </a:extLst>
          </p:cNvPr>
          <p:cNvSpPr>
            <a:spLocks noGrp="1"/>
          </p:cNvSpPr>
          <p:nvPr>
            <p:ph type="title"/>
          </p:nvPr>
        </p:nvSpPr>
        <p:spPr>
          <a:xfrm>
            <a:off x="621792" y="1161288"/>
            <a:ext cx="3602736" cy="4526280"/>
          </a:xfrm>
        </p:spPr>
        <p:txBody>
          <a:bodyPr>
            <a:normAutofit/>
          </a:bodyPr>
          <a:lstStyle/>
          <a:p>
            <a:r>
              <a:rPr lang="en-US" sz="4000"/>
              <a:t>Next Steps	</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AB52E940-8B00-A6AE-39E2-DCA4EC058A82}"/>
              </a:ext>
            </a:extLst>
          </p:cNvPr>
          <p:cNvGraphicFramePr>
            <a:graphicFrameLocks noGrp="1"/>
          </p:cNvGraphicFramePr>
          <p:nvPr>
            <p:ph idx="1"/>
            <p:extLst>
              <p:ext uri="{D42A27DB-BD31-4B8C-83A1-F6EECF244321}">
                <p14:modId xmlns:p14="http://schemas.microsoft.com/office/powerpoint/2010/main" val="242876693"/>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81666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DBE Theme</Template>
  <TotalTime>7507</TotalTime>
  <Words>2437</Words>
  <Application>Microsoft Office PowerPoint</Application>
  <PresentationFormat>Widescreen</PresentationFormat>
  <Paragraphs>185</Paragraphs>
  <Slides>16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Aptos Display</vt:lpstr>
      <vt:lpstr>Arial</vt:lpstr>
      <vt:lpstr>Calibri</vt:lpstr>
      <vt:lpstr>Wingdings</vt:lpstr>
      <vt:lpstr>Office Theme</vt:lpstr>
      <vt:lpstr>DBE Program Update</vt:lpstr>
      <vt:lpstr>Disparity Study Takeaways</vt:lpstr>
      <vt:lpstr>PowerPoint Presentation</vt:lpstr>
      <vt:lpstr>PowerPoint Presentation</vt:lpstr>
      <vt:lpstr>PowerPoint Presentation</vt:lpstr>
      <vt:lpstr>PowerPoint Presentation</vt:lpstr>
      <vt:lpstr>PowerPoint Presentation</vt:lpstr>
      <vt:lpstr>Challenges and Opportunities</vt:lpstr>
      <vt:lpstr>Next Steps </vt:lpstr>
      <vt:lpstr>Questions ? </vt:lpstr>
      <vt:lpstr>Appendix  </vt:lpstr>
      <vt:lpstr>PowerPoint Presentation</vt:lpstr>
      <vt:lpstr>Disparity Study Findings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James C. Williams</dc:creator>
  <cp:lastModifiedBy>James C. Williams</cp:lastModifiedBy>
  <cp:revision>8</cp:revision>
  <dcterms:created xsi:type="dcterms:W3CDTF">2024-11-18T19:31:42Z</dcterms:created>
  <dcterms:modified xsi:type="dcterms:W3CDTF">2025-03-03T18:33:15Z</dcterms:modified>
</cp:coreProperties>
</file>