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91" r:id="rId2"/>
  </p:sldMasterIdLst>
  <p:notesMasterIdLst>
    <p:notesMasterId r:id="rId14"/>
  </p:notesMasterIdLst>
  <p:handoutMasterIdLst>
    <p:handoutMasterId r:id="rId15"/>
  </p:handoutMasterIdLst>
  <p:sldIdLst>
    <p:sldId id="258" r:id="rId3"/>
    <p:sldId id="309" r:id="rId4"/>
    <p:sldId id="346" r:id="rId5"/>
    <p:sldId id="348" r:id="rId6"/>
    <p:sldId id="349" r:id="rId7"/>
    <p:sldId id="351" r:id="rId8"/>
    <p:sldId id="350" r:id="rId9"/>
    <p:sldId id="358" r:id="rId10"/>
    <p:sldId id="356" r:id="rId11"/>
    <p:sldId id="360" r:id="rId12"/>
    <p:sldId id="352" r:id="rId13"/>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840A4D"/>
    <a:srgbClr val="BFBFBF"/>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746" autoAdjust="0"/>
    <p:restoredTop sz="94705"/>
  </p:normalViewPr>
  <p:slideViewPr>
    <p:cSldViewPr>
      <p:cViewPr varScale="1">
        <p:scale>
          <a:sx n="105" d="100"/>
          <a:sy n="105" d="100"/>
        </p:scale>
        <p:origin x="161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3FD4A1-E7EC-4C5C-A2DC-032A792D07A6}"/>
              </a:ext>
            </a:extLst>
          </p:cNvPr>
          <p:cNvSpPr>
            <a:spLocks noGrp="1"/>
          </p:cNvSpPr>
          <p:nvPr>
            <p:ph type="hdr" sz="quarter"/>
          </p:nvPr>
        </p:nvSpPr>
        <p:spPr>
          <a:xfrm>
            <a:off x="0" y="0"/>
            <a:ext cx="3038475"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8A0564C-9395-4F16-80FA-F3EDA7601676}"/>
              </a:ext>
            </a:extLst>
          </p:cNvPr>
          <p:cNvSpPr>
            <a:spLocks noGrp="1"/>
          </p:cNvSpPr>
          <p:nvPr>
            <p:ph type="dt" sz="quarter" idx="1"/>
          </p:nvPr>
        </p:nvSpPr>
        <p:spPr>
          <a:xfrm>
            <a:off x="3970338" y="0"/>
            <a:ext cx="3038475" cy="463550"/>
          </a:xfrm>
          <a:prstGeom prst="rect">
            <a:avLst/>
          </a:prstGeom>
        </p:spPr>
        <p:txBody>
          <a:bodyPr vert="horz" lIns="91440" tIns="45720" rIns="91440" bIns="45720" rtlCol="0"/>
          <a:lstStyle>
            <a:lvl1pPr algn="r">
              <a:defRPr sz="1200"/>
            </a:lvl1pPr>
          </a:lstStyle>
          <a:p>
            <a:fld id="{B6095FFD-3EEA-436D-A848-D7EECDDEAEA2}" type="datetimeFigureOut">
              <a:rPr lang="en-US" smtClean="0"/>
              <a:t>1/29/25</a:t>
            </a:fld>
            <a:endParaRPr lang="en-US" dirty="0"/>
          </a:p>
        </p:txBody>
      </p:sp>
      <p:sp>
        <p:nvSpPr>
          <p:cNvPr id="4" name="Footer Placeholder 3">
            <a:extLst>
              <a:ext uri="{FF2B5EF4-FFF2-40B4-BE49-F238E27FC236}">
                <a16:creationId xmlns:a16="http://schemas.microsoft.com/office/drawing/2014/main" id="{B9B0FC78-DC8E-4DBE-A524-F7A091F7DF49}"/>
              </a:ext>
            </a:extLst>
          </p:cNvPr>
          <p:cNvSpPr>
            <a:spLocks noGrp="1"/>
          </p:cNvSpPr>
          <p:nvPr>
            <p:ph type="ftr" sz="quarter" idx="2"/>
          </p:nvPr>
        </p:nvSpPr>
        <p:spPr>
          <a:xfrm>
            <a:off x="0" y="8772525"/>
            <a:ext cx="3038475"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267D3FB9-32EB-4F93-B8DA-AF6CC86F0F09}"/>
              </a:ext>
            </a:extLst>
          </p:cNvPr>
          <p:cNvSpPr>
            <a:spLocks noGrp="1"/>
          </p:cNvSpPr>
          <p:nvPr>
            <p:ph type="sldNum" sz="quarter" idx="3"/>
          </p:nvPr>
        </p:nvSpPr>
        <p:spPr>
          <a:xfrm>
            <a:off x="3970338" y="8772525"/>
            <a:ext cx="3038475" cy="463550"/>
          </a:xfrm>
          <a:prstGeom prst="rect">
            <a:avLst/>
          </a:prstGeom>
        </p:spPr>
        <p:txBody>
          <a:bodyPr vert="horz" lIns="91440" tIns="45720" rIns="91440" bIns="45720" rtlCol="0" anchor="b"/>
          <a:lstStyle>
            <a:lvl1pPr algn="r">
              <a:defRPr sz="1200"/>
            </a:lvl1pPr>
          </a:lstStyle>
          <a:p>
            <a:fld id="{D4FC77EB-E30C-4347-9197-2E5265CC950C}" type="slidenum">
              <a:rPr lang="en-US" smtClean="0"/>
              <a:t>‹#›</a:t>
            </a:fld>
            <a:endParaRPr lang="en-US" dirty="0"/>
          </a:p>
        </p:txBody>
      </p:sp>
    </p:spTree>
    <p:extLst>
      <p:ext uri="{BB962C8B-B14F-4D97-AF65-F5344CB8AC3E}">
        <p14:creationId xmlns:p14="http://schemas.microsoft.com/office/powerpoint/2010/main" val="428590835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7"/>
          </a:xfrm>
          <a:prstGeom prst="rect">
            <a:avLst/>
          </a:prstGeom>
        </p:spPr>
        <p:txBody>
          <a:bodyPr vert="horz" lIns="91440" tIns="45720" rIns="91440" bIns="45720" rtlCol="0"/>
          <a:lstStyle>
            <a:lvl1pPr algn="r">
              <a:defRPr sz="1200"/>
            </a:lvl1pPr>
          </a:lstStyle>
          <a:p>
            <a:fld id="{0DA19ADE-D219-4F14-8FB7-02973BE0414F}" type="datetimeFigureOut">
              <a:rPr lang="en-US" smtClean="0"/>
              <a:t>1/29/25</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6"/>
          </a:xfrm>
          <a:prstGeom prst="rect">
            <a:avLst/>
          </a:prstGeom>
        </p:spPr>
        <p:txBody>
          <a:bodyPr vert="horz" lIns="91440" tIns="45720" rIns="91440" bIns="45720" rtlCol="0" anchor="b"/>
          <a:lstStyle>
            <a:lvl1pPr algn="r">
              <a:defRPr sz="1200"/>
            </a:lvl1pPr>
          </a:lstStyle>
          <a:p>
            <a:fld id="{6C92DC49-F780-4FB7-9B08-B7330C0C68FD}" type="slidenum">
              <a:rPr lang="en-US" smtClean="0"/>
              <a:t>‹#›</a:t>
            </a:fld>
            <a:endParaRPr lang="en-US" dirty="0"/>
          </a:p>
        </p:txBody>
      </p:sp>
    </p:spTree>
    <p:extLst>
      <p:ext uri="{BB962C8B-B14F-4D97-AF65-F5344CB8AC3E}">
        <p14:creationId xmlns:p14="http://schemas.microsoft.com/office/powerpoint/2010/main" val="40512368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92082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AICPA ENGAGE  </a:t>
            </a:r>
          </a:p>
        </p:txBody>
      </p:sp>
      <p:sp>
        <p:nvSpPr>
          <p:cNvPr id="6" name="Slide Number Placeholder 5"/>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2840357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AICPA ENGAGE  </a:t>
            </a:r>
          </a:p>
        </p:txBody>
      </p:sp>
      <p:sp>
        <p:nvSpPr>
          <p:cNvPr id="6" name="Slide Number Placeholder 5"/>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1013456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AICPA ENGAGE  </a:t>
            </a:r>
          </a:p>
        </p:txBody>
      </p:sp>
      <p:sp>
        <p:nvSpPr>
          <p:cNvPr id="6" name="Slide Number Placeholder 5"/>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2160665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BENY background master page2.JPG"/>
          <p:cNvPicPr>
            <a:picLocks noChangeAspect="1"/>
          </p:cNvPicPr>
          <p:nvPr userDrawn="1"/>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9" name="Title 8"/>
          <p:cNvSpPr>
            <a:spLocks noGrp="1"/>
          </p:cNvSpPr>
          <p:nvPr>
            <p:ph type="ctrTitle"/>
          </p:nvPr>
        </p:nvSpPr>
        <p:spPr>
          <a:xfrm>
            <a:off x="533400" y="1905000"/>
            <a:ext cx="7851648" cy="1295400"/>
          </a:xfrm>
          <a:prstGeom prst="rect">
            <a:avLst/>
          </a:prstGeo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ctr" rtl="0">
              <a:spcBef>
                <a:spcPct val="0"/>
              </a:spcBef>
              <a:buNone/>
              <a:defRPr sz="4000" b="1">
                <a:ln>
                  <a:noFill/>
                </a:ln>
                <a:solidFill>
                  <a:schemeClr val="accent3">
                    <a:tint val="90000"/>
                    <a:satMod val="12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defRPr>
            </a:lvl1pPr>
          </a:lstStyle>
          <a:p>
            <a:r>
              <a:rPr lang="en-US" dirty="0"/>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a:t>Click to edit Master subtitle style</a:t>
            </a:r>
          </a:p>
        </p:txBody>
      </p:sp>
    </p:spTree>
    <p:extLst>
      <p:ext uri="{BB962C8B-B14F-4D97-AF65-F5344CB8AC3E}">
        <p14:creationId xmlns:p14="http://schemas.microsoft.com/office/powerpoint/2010/main" val="1119389099"/>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8969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558955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905000"/>
            <a:ext cx="4040188" cy="609600"/>
          </a:xfrm>
        </p:spPr>
        <p:txBody>
          <a:bodyPr lIns="45720" tIns="0" rIns="45720" bIns="0" anchor="ctr">
            <a:noAutofit/>
          </a:bodyPr>
          <a:lstStyle>
            <a:lvl1pPr marL="0" indent="0">
              <a:buNone/>
              <a:defRPr sz="2400" b="1" cap="none" baseline="0">
                <a:solidFill>
                  <a:srgbClr val="002060"/>
                </a:solidFill>
                <a:effectLst/>
              </a:defRPr>
            </a:lvl1pPr>
            <a:lvl2pPr>
              <a:buNone/>
              <a:defRPr sz="2000" b="1"/>
            </a:lvl2pPr>
            <a:lvl3pPr>
              <a:buNone/>
              <a:defRPr sz="1800" b="1"/>
            </a:lvl3pPr>
            <a:lvl4pPr>
              <a:buNone/>
              <a:defRPr sz="1600" b="1"/>
            </a:lvl4pPr>
            <a:lvl5pPr>
              <a:buNone/>
              <a:defRPr sz="1600" b="1"/>
            </a:lvl5pPr>
          </a:lstStyle>
          <a:p>
            <a:pPr lvl="0"/>
            <a:r>
              <a:rPr lang="en-US" dirty="0"/>
              <a:t>Click to edit Master text styles</a:t>
            </a:r>
          </a:p>
        </p:txBody>
      </p:sp>
      <p:sp>
        <p:nvSpPr>
          <p:cNvPr id="4" name="Text Placeholder 3"/>
          <p:cNvSpPr>
            <a:spLocks noGrp="1"/>
          </p:cNvSpPr>
          <p:nvPr>
            <p:ph type="body" sz="half" idx="3"/>
          </p:nvPr>
        </p:nvSpPr>
        <p:spPr>
          <a:xfrm>
            <a:off x="4645025" y="1905000"/>
            <a:ext cx="4041775" cy="609600"/>
          </a:xfrm>
        </p:spPr>
        <p:txBody>
          <a:bodyPr lIns="45720" tIns="0" rIns="45720" bIns="0" anchor="ctr"/>
          <a:lstStyle>
            <a:lvl1pPr marL="0" indent="0">
              <a:buNone/>
              <a:defRPr sz="2400" b="1" cap="none" baseline="0">
                <a:solidFill>
                  <a:srgbClr val="002060"/>
                </a:solidFill>
                <a:effectLst/>
              </a:defRPr>
            </a:lvl1pPr>
            <a:lvl2pPr>
              <a:buNone/>
              <a:defRPr sz="2000" b="1"/>
            </a:lvl2pPr>
            <a:lvl3pPr>
              <a:buNone/>
              <a:defRPr sz="1800" b="1"/>
            </a:lvl3pPr>
            <a:lvl4pPr>
              <a:buNone/>
              <a:defRPr sz="1600" b="1"/>
            </a:lvl4pPr>
            <a:lvl5pPr>
              <a:buNone/>
              <a:defRPr sz="1600" b="1"/>
            </a:lvl5pPr>
          </a:lstStyle>
          <a:p>
            <a:pPr lvl="0"/>
            <a:r>
              <a:rPr lang="en-US" dirty="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50159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35036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057400"/>
            <a:ext cx="2743200" cy="1162050"/>
          </a:xfrm>
          <a:prstGeom prst="rect">
            <a:avLst/>
          </a:prstGeom>
        </p:spPr>
        <p:txBody>
          <a:bodyPr lIns="0" anchor="b">
            <a:noAutofit/>
          </a:bodyPr>
          <a:lstStyle>
            <a:lvl1pPr algn="l" rtl="0">
              <a:spcBef>
                <a:spcPct val="0"/>
              </a:spcBef>
              <a:buNone/>
              <a:defRPr sz="2600" b="0">
                <a:ln>
                  <a:noFill/>
                </a:ln>
                <a:solidFill>
                  <a:srgbClr val="002060"/>
                </a:solidFill>
                <a:effectLst/>
                <a:latin typeface="Times New Roman" pitchFamily="18" charset="0"/>
                <a:ea typeface="+mj-ea"/>
                <a:cs typeface="Times New Roman" pitchFamily="18" charset="0"/>
              </a:defRPr>
            </a:lvl1pPr>
          </a:lstStyle>
          <a:p>
            <a:r>
              <a:rPr lang="en-US" dirty="0"/>
              <a:t>Click to edit Master title style</a:t>
            </a:r>
          </a:p>
        </p:txBody>
      </p:sp>
      <p:sp>
        <p:nvSpPr>
          <p:cNvPr id="3" name="Text Placeholder 2"/>
          <p:cNvSpPr>
            <a:spLocks noGrp="1"/>
          </p:cNvSpPr>
          <p:nvPr>
            <p:ph type="body" idx="2"/>
          </p:nvPr>
        </p:nvSpPr>
        <p:spPr>
          <a:xfrm>
            <a:off x="685800" y="3352800"/>
            <a:ext cx="2743200" cy="28956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dirty="0"/>
              <a:t>Click to edit Master text styles</a:t>
            </a:r>
          </a:p>
        </p:txBody>
      </p:sp>
      <p:sp>
        <p:nvSpPr>
          <p:cNvPr id="4" name="Content Placeholder 3"/>
          <p:cNvSpPr>
            <a:spLocks noGrp="1"/>
          </p:cNvSpPr>
          <p:nvPr>
            <p:ph sz="half" idx="1"/>
          </p:nvPr>
        </p:nvSpPr>
        <p:spPr>
          <a:xfrm>
            <a:off x="3575050" y="1981200"/>
            <a:ext cx="5111750" cy="4267200"/>
          </a:xfrm>
        </p:spPr>
        <p:txBody>
          <a:bodyPr tIns="0"/>
          <a:lstStyle>
            <a:lvl1pPr>
              <a:defRPr sz="2800"/>
            </a:lvl1pPr>
            <a:lvl2pPr>
              <a:defRPr sz="2600"/>
            </a:lvl2pPr>
            <a:lvl3pPr>
              <a:defRPr sz="2400"/>
            </a:lvl3pPr>
            <a:lvl4pPr>
              <a:defRPr sz="20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584995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endParaRPr>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endParaRPr>
          </a:p>
        </p:txBody>
      </p:sp>
      <p:sp>
        <p:nvSpPr>
          <p:cNvPr id="7" name="Freeform 9"/>
          <p:cNvSpPr>
            <a:spLocks/>
          </p:cNvSpPr>
          <p:nvPr userDrawn="1"/>
        </p:nvSpPr>
        <p:spPr bwMode="auto">
          <a:xfrm flipV="1">
            <a:off x="-19050"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solidFill>
                <a:srgbClr val="FFFFFF"/>
              </a:solidFill>
            </a:endParaRPr>
          </a:p>
        </p:txBody>
      </p:sp>
      <p:sp>
        <p:nvSpPr>
          <p:cNvPr id="8" name="Freeform 10"/>
          <p:cNvSpPr>
            <a:spLocks/>
          </p:cNvSpPr>
          <p:nvPr/>
        </p:nvSpPr>
        <p:spPr bwMode="auto">
          <a:xfrm flipV="1">
            <a:off x="4381500" y="6019800"/>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solidFill>
                <a:srgbClr val="FFFFFF"/>
              </a:solidFill>
            </a:endParaRPr>
          </a:p>
        </p:txBody>
      </p:sp>
      <p:sp>
        <p:nvSpPr>
          <p:cNvPr id="2" name="Title 1"/>
          <p:cNvSpPr>
            <a:spLocks noGrp="1"/>
          </p:cNvSpPr>
          <p:nvPr>
            <p:ph type="title"/>
          </p:nvPr>
        </p:nvSpPr>
        <p:spPr>
          <a:xfrm>
            <a:off x="609600" y="1176996"/>
            <a:ext cx="2212848" cy="1582621"/>
          </a:xfrm>
          <a:prstGeom prst="rect">
            <a:avLst/>
          </a:prstGeom>
        </p:spPr>
        <p:txBody>
          <a:bodyPr vert="horz" lIns="45720" tIns="45720" rIns="45720" bIns="45720" anchor="b"/>
          <a:lstStyle>
            <a:lvl1pPr algn="l">
              <a:buNone/>
              <a:defRPr sz="2000" b="1">
                <a:solidFill>
                  <a:srgbClr val="002060"/>
                </a:solidFill>
              </a:defRPr>
            </a:lvl1pPr>
          </a:lstStyle>
          <a:p>
            <a:r>
              <a:rPr lang="en-US" dirty="0"/>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dirty="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a:t>Click icon to add picture</a:t>
            </a:r>
          </a:p>
        </p:txBody>
      </p:sp>
    </p:spTree>
    <p:extLst>
      <p:ext uri="{BB962C8B-B14F-4D97-AF65-F5344CB8AC3E}">
        <p14:creationId xmlns:p14="http://schemas.microsoft.com/office/powerpoint/2010/main" val="772376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2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91167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AICPA ENGAGE  </a:t>
            </a:r>
          </a:p>
        </p:txBody>
      </p:sp>
      <p:sp>
        <p:nvSpPr>
          <p:cNvPr id="6" name="Slide Number Placeholder 5"/>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40761741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12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772366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13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460853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14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639341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userDrawn="1">
  <p:cSld name="15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984922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16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114563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17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329917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18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821099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userDrawn="1">
  <p:cSld name="19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948409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userDrawn="1">
  <p:cSld name="20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744048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userDrawn="1">
  <p:cSld name="23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2474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AICPA ENGAGE  </a:t>
            </a:r>
          </a:p>
        </p:txBody>
      </p:sp>
      <p:sp>
        <p:nvSpPr>
          <p:cNvPr id="6" name="Slide Number Placeholder 5"/>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10349885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userDrawn="1">
  <p:cSld name="24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796021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25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492218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userDrawn="1">
  <p:cSld name="29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501600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userDrawn="1">
  <p:cSld name="9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625539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userDrawn="1">
  <p:cSld name="30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38071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a:t>AICPA ENGAGE  </a:t>
            </a:r>
          </a:p>
        </p:txBody>
      </p:sp>
      <p:sp>
        <p:nvSpPr>
          <p:cNvPr id="7" name="Slide Number Placeholder 6"/>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2179352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a:t>AICPA ENGAGE  </a:t>
            </a:r>
          </a:p>
        </p:txBody>
      </p:sp>
      <p:sp>
        <p:nvSpPr>
          <p:cNvPr id="9" name="Slide Number Placeholder 8"/>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773597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a:t>AICPA ENGAGE  </a:t>
            </a:r>
          </a:p>
        </p:txBody>
      </p:sp>
      <p:sp>
        <p:nvSpPr>
          <p:cNvPr id="5" name="Slide Number Placeholder 4"/>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146296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4102095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a:t>AICPA ENGAGE  </a:t>
            </a:r>
          </a:p>
        </p:txBody>
      </p:sp>
      <p:sp>
        <p:nvSpPr>
          <p:cNvPr id="7" name="Slide Number Placeholder 6"/>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3788706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a:t>AICPA ENGAGE  </a:t>
            </a:r>
          </a:p>
        </p:txBody>
      </p:sp>
      <p:sp>
        <p:nvSpPr>
          <p:cNvPr id="7" name="Slide Number Placeholder 6"/>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2732335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image" Target="../media/image3.png"/><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image" Target="../media/image2.png"/><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theme" Target="../theme/theme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AICPA ENGAGE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E6BBA7-545C-48A5-AEAB-8917EB9DEBB0}" type="slidenum">
              <a:rPr lang="en-US" smtClean="0"/>
              <a:t>‹#›</a:t>
            </a:fld>
            <a:endParaRPr lang="en-US" dirty="0"/>
          </a:p>
        </p:txBody>
      </p:sp>
    </p:spTree>
    <p:extLst>
      <p:ext uri="{BB962C8B-B14F-4D97-AF65-F5344CB8AC3E}">
        <p14:creationId xmlns:p14="http://schemas.microsoft.com/office/powerpoint/2010/main" val="1645738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1026"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dirty="0">
              <a:solidFill>
                <a:srgbClr val="FFFFFF">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r>
              <a:rPr lang="en-US" dirty="0">
                <a:solidFill>
                  <a:srgbClr val="FFFFFF">
                    <a:shade val="90000"/>
                  </a:srgbClr>
                </a:solidFill>
              </a:rPr>
              <a:t>AICPA ENGAGE  </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8E7772CB-F5FE-473B-9CF5-7807F58012E9}" type="slidenum">
              <a:rPr lang="en-US">
                <a:solidFill>
                  <a:srgbClr val="FFFFFF">
                    <a:shade val="90000"/>
                  </a:srgbClr>
                </a:solidFill>
              </a:rPr>
              <a:pPr>
                <a:defRPr/>
              </a:pPr>
              <a:t>‹#›</a:t>
            </a:fld>
            <a:endParaRPr lang="en-US" dirty="0">
              <a:solidFill>
                <a:srgbClr val="FFFFFF">
                  <a:shade val="90000"/>
                </a:srgbClr>
              </a:solidFill>
            </a:endParaRPr>
          </a:p>
        </p:txBody>
      </p:sp>
      <p:pic>
        <p:nvPicPr>
          <p:cNvPr id="1030" name="Picture 13"/>
          <p:cNvPicPr>
            <a:picLocks noChangeAspect="1" noChangeArrowheads="1"/>
          </p:cNvPicPr>
          <p:nvPr/>
        </p:nvPicPr>
        <p:blipFill>
          <a:blip r:embed="rId25" cstate="print"/>
          <a:srcRect/>
          <a:stretch>
            <a:fillRect/>
          </a:stretch>
        </p:blipFill>
        <p:spPr bwMode="auto">
          <a:xfrm>
            <a:off x="3429000" y="228600"/>
            <a:ext cx="5410200" cy="1143000"/>
          </a:xfrm>
          <a:prstGeom prst="rect">
            <a:avLst/>
          </a:prstGeom>
          <a:noFill/>
          <a:ln w="9525">
            <a:noFill/>
            <a:miter lim="800000"/>
            <a:headEnd/>
            <a:tailEnd/>
          </a:ln>
        </p:spPr>
      </p:pic>
      <p:pic>
        <p:nvPicPr>
          <p:cNvPr id="1031" name="Picture 3"/>
          <p:cNvPicPr>
            <a:picLocks noChangeAspect="1" noChangeArrowheads="1"/>
          </p:cNvPicPr>
          <p:nvPr/>
        </p:nvPicPr>
        <p:blipFill>
          <a:blip r:embed="rId26" cstate="print"/>
          <a:srcRect/>
          <a:stretch>
            <a:fillRect/>
          </a:stretch>
        </p:blipFill>
        <p:spPr bwMode="auto">
          <a:xfrm>
            <a:off x="304800" y="228600"/>
            <a:ext cx="3125788" cy="1143000"/>
          </a:xfrm>
          <a:prstGeom prst="rect">
            <a:avLst/>
          </a:prstGeom>
          <a:noFill/>
          <a:ln w="9525">
            <a:noFill/>
            <a:miter lim="800000"/>
            <a:headEnd/>
            <a:tailEnd/>
          </a:ln>
        </p:spPr>
      </p:pic>
    </p:spTree>
    <p:extLst>
      <p:ext uri="{BB962C8B-B14F-4D97-AF65-F5344CB8AC3E}">
        <p14:creationId xmlns:p14="http://schemas.microsoft.com/office/powerpoint/2010/main" val="140676787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 id="2147483709" r:id="rId18"/>
    <p:sldLayoutId id="2147483710" r:id="rId19"/>
    <p:sldLayoutId id="2147483711" r:id="rId20"/>
    <p:sldLayoutId id="2147483712" r:id="rId21"/>
    <p:sldLayoutId id="2147483713" r:id="rId22"/>
    <p:sldLayoutId id="2147483714" r:id="rId23"/>
  </p:sldLayoutIdLst>
  <p:hf hdr="0" ftr="0" dt="0"/>
  <p:txStyles>
    <p:titleStyle>
      <a:lvl1pPr algn="l" rtl="0" eaLnBrk="0" fontAlgn="base" hangingPunct="0">
        <a:spcBef>
          <a:spcPct val="0"/>
        </a:spcBef>
        <a:spcAft>
          <a:spcPct val="0"/>
        </a:spcAft>
        <a:defRPr sz="3600" kern="1200">
          <a:solidFill>
            <a:srgbClr val="002060"/>
          </a:solidFill>
          <a:latin typeface="Times New Roman" pitchFamily="18" charset="0"/>
          <a:ea typeface="+mj-ea"/>
          <a:cs typeface="Times New Roman" pitchFamily="18" charset="0"/>
        </a:defRPr>
      </a:lvl1pPr>
      <a:lvl2pPr algn="l" rtl="0" eaLnBrk="0" fontAlgn="base" hangingPunct="0">
        <a:spcBef>
          <a:spcPct val="0"/>
        </a:spcBef>
        <a:spcAft>
          <a:spcPct val="0"/>
        </a:spcAft>
        <a:defRPr sz="3600">
          <a:solidFill>
            <a:srgbClr val="002060"/>
          </a:solidFill>
          <a:latin typeface="Times New Roman" pitchFamily="18" charset="0"/>
          <a:cs typeface="Times New Roman" pitchFamily="18" charset="0"/>
        </a:defRPr>
      </a:lvl2pPr>
      <a:lvl3pPr algn="l" rtl="0" eaLnBrk="0" fontAlgn="base" hangingPunct="0">
        <a:spcBef>
          <a:spcPct val="0"/>
        </a:spcBef>
        <a:spcAft>
          <a:spcPct val="0"/>
        </a:spcAft>
        <a:defRPr sz="3600">
          <a:solidFill>
            <a:srgbClr val="002060"/>
          </a:solidFill>
          <a:latin typeface="Times New Roman" pitchFamily="18" charset="0"/>
          <a:cs typeface="Times New Roman" pitchFamily="18" charset="0"/>
        </a:defRPr>
      </a:lvl3pPr>
      <a:lvl4pPr algn="l" rtl="0" eaLnBrk="0" fontAlgn="base" hangingPunct="0">
        <a:spcBef>
          <a:spcPct val="0"/>
        </a:spcBef>
        <a:spcAft>
          <a:spcPct val="0"/>
        </a:spcAft>
        <a:defRPr sz="3600">
          <a:solidFill>
            <a:srgbClr val="002060"/>
          </a:solidFill>
          <a:latin typeface="Times New Roman" pitchFamily="18" charset="0"/>
          <a:cs typeface="Times New Roman" pitchFamily="18" charset="0"/>
        </a:defRPr>
      </a:lvl4pPr>
      <a:lvl5pPr algn="l" rtl="0" eaLnBrk="0" fontAlgn="base" hangingPunct="0">
        <a:spcBef>
          <a:spcPct val="0"/>
        </a:spcBef>
        <a:spcAft>
          <a:spcPct val="0"/>
        </a:spcAft>
        <a:defRPr sz="3600">
          <a:solidFill>
            <a:srgbClr val="002060"/>
          </a:solidFill>
          <a:latin typeface="Times New Roman" pitchFamily="18" charset="0"/>
          <a:cs typeface="Times New Roman" pitchFamily="18" charset="0"/>
        </a:defRPr>
      </a:lvl5pPr>
      <a:lvl6pPr marL="457200" algn="l" rtl="0" fontAlgn="base">
        <a:spcBef>
          <a:spcPct val="0"/>
        </a:spcBef>
        <a:spcAft>
          <a:spcPct val="0"/>
        </a:spcAft>
        <a:defRPr sz="3600">
          <a:solidFill>
            <a:srgbClr val="002060"/>
          </a:solidFill>
          <a:latin typeface="Times New Roman" pitchFamily="18" charset="0"/>
          <a:cs typeface="Times New Roman" pitchFamily="18" charset="0"/>
        </a:defRPr>
      </a:lvl6pPr>
      <a:lvl7pPr marL="914400" algn="l" rtl="0" fontAlgn="base">
        <a:spcBef>
          <a:spcPct val="0"/>
        </a:spcBef>
        <a:spcAft>
          <a:spcPct val="0"/>
        </a:spcAft>
        <a:defRPr sz="3600">
          <a:solidFill>
            <a:srgbClr val="002060"/>
          </a:solidFill>
          <a:latin typeface="Times New Roman" pitchFamily="18" charset="0"/>
          <a:cs typeface="Times New Roman" pitchFamily="18" charset="0"/>
        </a:defRPr>
      </a:lvl7pPr>
      <a:lvl8pPr marL="1371600" algn="l" rtl="0" fontAlgn="base">
        <a:spcBef>
          <a:spcPct val="0"/>
        </a:spcBef>
        <a:spcAft>
          <a:spcPct val="0"/>
        </a:spcAft>
        <a:defRPr sz="3600">
          <a:solidFill>
            <a:srgbClr val="002060"/>
          </a:solidFill>
          <a:latin typeface="Times New Roman" pitchFamily="18" charset="0"/>
          <a:cs typeface="Times New Roman" pitchFamily="18" charset="0"/>
        </a:defRPr>
      </a:lvl8pPr>
      <a:lvl9pPr marL="1828800" algn="l" rtl="0" fontAlgn="base">
        <a:spcBef>
          <a:spcPct val="0"/>
        </a:spcBef>
        <a:spcAft>
          <a:spcPct val="0"/>
        </a:spcAft>
        <a:defRPr sz="3600">
          <a:solidFill>
            <a:srgbClr val="002060"/>
          </a:solidFill>
          <a:latin typeface="Times New Roman" pitchFamily="18" charset="0"/>
          <a:cs typeface="Times New Roman" pitchFamily="18" charset="0"/>
        </a:defRPr>
      </a:lvl9pPr>
    </p:titleStyle>
    <p:bodyStyle>
      <a:lvl1pPr marL="273050" indent="-273050" algn="l" rtl="0" eaLnBrk="0" fontAlgn="base" hangingPunct="0">
        <a:spcBef>
          <a:spcPct val="20000"/>
        </a:spcBef>
        <a:spcAft>
          <a:spcPct val="0"/>
        </a:spcAft>
        <a:buClr>
          <a:srgbClr val="FFFCD1"/>
        </a:buClr>
        <a:buSzPct val="95000"/>
        <a:buFont typeface="Wingdings 2" pitchFamily="18" charset="2"/>
        <a:buChar char=""/>
        <a:defRPr sz="2600" kern="1200">
          <a:solidFill>
            <a:srgbClr val="002060"/>
          </a:solidFill>
          <a:latin typeface="Times New Roman" pitchFamily="18" charset="0"/>
          <a:ea typeface="+mn-ea"/>
          <a:cs typeface="Times New Roman" pitchFamily="18" charset="0"/>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rgbClr val="002060"/>
          </a:solidFill>
          <a:latin typeface="Times New Roman" pitchFamily="18" charset="0"/>
          <a:ea typeface="+mn-ea"/>
          <a:cs typeface="Times New Roman" pitchFamily="18" charset="0"/>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rgbClr val="002060"/>
          </a:solidFill>
          <a:latin typeface="Times New Roman" pitchFamily="18" charset="0"/>
          <a:ea typeface="+mn-ea"/>
          <a:cs typeface="Times New Roman" pitchFamily="18" charset="0"/>
        </a:defRPr>
      </a:lvl3pPr>
      <a:lvl4pPr marL="1187450" indent="-209550" algn="l" rtl="0" eaLnBrk="0" fontAlgn="base" hangingPunct="0">
        <a:spcBef>
          <a:spcPct val="20000"/>
        </a:spcBef>
        <a:spcAft>
          <a:spcPct val="0"/>
        </a:spcAft>
        <a:buClr>
          <a:srgbClr val="FFFCD1"/>
        </a:buClr>
        <a:buSzPct val="65000"/>
        <a:buFont typeface="Wingdings 2" pitchFamily="18" charset="2"/>
        <a:buChar char=""/>
        <a:defRPr sz="2000" kern="1200">
          <a:solidFill>
            <a:srgbClr val="002060"/>
          </a:solidFill>
          <a:latin typeface="Times New Roman" pitchFamily="18" charset="0"/>
          <a:ea typeface="+mn-ea"/>
          <a:cs typeface="Times New Roman" pitchFamily="18" charset="0"/>
        </a:defRPr>
      </a:lvl4pPr>
      <a:lvl5pPr marL="1462088" indent="-209550" algn="l" rtl="0" eaLnBrk="0" fontAlgn="base" hangingPunct="0">
        <a:spcBef>
          <a:spcPct val="20000"/>
        </a:spcBef>
        <a:spcAft>
          <a:spcPct val="0"/>
        </a:spcAft>
        <a:buClr>
          <a:srgbClr val="002060"/>
        </a:buClr>
        <a:buSzPct val="65000"/>
        <a:buFont typeface="Wingdings 2" pitchFamily="18" charset="2"/>
        <a:buChar char=""/>
        <a:defRPr sz="2000" kern="1200">
          <a:solidFill>
            <a:srgbClr val="002060"/>
          </a:solidFill>
          <a:latin typeface="Times New Roman" pitchFamily="18" charset="0"/>
          <a:ea typeface="+mn-ea"/>
          <a:cs typeface="Times New Roman" pitchFamily="18"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fournaris@belfint.com" TargetMode="Externa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hyperlink" Target="mailto:gfournarismmast@belfint.com"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5562600"/>
            <a:ext cx="9144000" cy="1295400"/>
            <a:chOff x="0" y="5562600"/>
            <a:chExt cx="9144000" cy="1295400"/>
          </a:xfrm>
        </p:grpSpPr>
        <p:sp>
          <p:nvSpPr>
            <p:cNvPr id="20" name="Rectangle 19"/>
            <p:cNvSpPr/>
            <p:nvPr/>
          </p:nvSpPr>
          <p:spPr>
            <a:xfrm>
              <a:off x="0" y="5715000"/>
              <a:ext cx="9144000" cy="1143000"/>
            </a:xfrm>
            <a:prstGeom prst="rect">
              <a:avLst/>
            </a:prstGeom>
            <a:solidFill>
              <a:srgbClr val="840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p:cNvSpPr/>
            <p:nvPr/>
          </p:nvSpPr>
          <p:spPr>
            <a:xfrm>
              <a:off x="0" y="5619750"/>
              <a:ext cx="9144000" cy="9525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nvSpPr>
          <p:spPr>
            <a:xfrm>
              <a:off x="685800" y="5762625"/>
              <a:ext cx="1409700" cy="1047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a:off x="1123950" y="5562600"/>
              <a:ext cx="266700" cy="129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Rectangle 24"/>
          <p:cNvSpPr/>
          <p:nvPr/>
        </p:nvSpPr>
        <p:spPr>
          <a:xfrm>
            <a:off x="1238250" y="5715000"/>
            <a:ext cx="790575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itle 28"/>
          <p:cNvSpPr>
            <a:spLocks noGrp="1"/>
          </p:cNvSpPr>
          <p:nvPr>
            <p:ph type="ctrTitle"/>
          </p:nvPr>
        </p:nvSpPr>
        <p:spPr>
          <a:xfrm>
            <a:off x="352784" y="304801"/>
            <a:ext cx="8229600" cy="1828800"/>
          </a:xfrm>
        </p:spPr>
        <p:txBody>
          <a:bodyPr>
            <a:noAutofit/>
          </a:bodyPr>
          <a:lstStyle/>
          <a:p>
            <a:pPr algn="l"/>
            <a:r>
              <a:rPr lang="en-US" sz="3500" b="1" dirty="0">
                <a:solidFill>
                  <a:srgbClr val="840A4D"/>
                </a:solidFill>
                <a:latin typeface="Garamond" panose="02020404030301010803" pitchFamily="18" charset="0"/>
              </a:rPr>
              <a:t>City of Wilmington Audit</a:t>
            </a:r>
            <a:br>
              <a:rPr lang="en-US" sz="3500" b="1" dirty="0">
                <a:solidFill>
                  <a:srgbClr val="840A4D"/>
                </a:solidFill>
                <a:latin typeface="Garamond" panose="02020404030301010803" pitchFamily="18" charset="0"/>
              </a:rPr>
            </a:br>
            <a:r>
              <a:rPr lang="en-US" sz="3500" b="1" dirty="0">
                <a:solidFill>
                  <a:srgbClr val="840A4D"/>
                </a:solidFill>
                <a:latin typeface="Garamond" panose="02020404030301010803" pitchFamily="18" charset="0"/>
              </a:rPr>
              <a:t>June 30, 2024</a:t>
            </a:r>
            <a:endParaRPr lang="en-US" sz="2500" dirty="0">
              <a:solidFill>
                <a:srgbClr val="840A4D"/>
              </a:solidFill>
              <a:latin typeface="Garamond" panose="02020404030301010803" pitchFamily="18" charset="0"/>
            </a:endParaRPr>
          </a:p>
        </p:txBody>
      </p:sp>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86600" y="5837914"/>
            <a:ext cx="1870387" cy="594360"/>
          </a:xfrm>
          <a:prstGeom prst="rect">
            <a:avLst/>
          </a:prstGeom>
        </p:spPr>
      </p:pic>
      <p:sp>
        <p:nvSpPr>
          <p:cNvPr id="16" name="TextBox 15"/>
          <p:cNvSpPr txBox="1"/>
          <p:nvPr/>
        </p:nvSpPr>
        <p:spPr>
          <a:xfrm>
            <a:off x="6490386" y="655518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17" name="Subtitle 5"/>
          <p:cNvSpPr>
            <a:spLocks noGrp="1"/>
          </p:cNvSpPr>
          <p:nvPr>
            <p:ph type="subTitle" idx="4294967295"/>
          </p:nvPr>
        </p:nvSpPr>
        <p:spPr>
          <a:xfrm>
            <a:off x="372034" y="2286000"/>
            <a:ext cx="6714566" cy="2190750"/>
          </a:xfrm>
        </p:spPr>
        <p:txBody>
          <a:bodyPr>
            <a:normAutofit/>
          </a:bodyPr>
          <a:lstStyle/>
          <a:p>
            <a:pPr marL="0" indent="0">
              <a:spcBef>
                <a:spcPts val="600"/>
              </a:spcBef>
              <a:buNone/>
            </a:pPr>
            <a:endParaRPr lang="en-US" sz="2000" dirty="0">
              <a:cs typeface="Calibri"/>
            </a:endParaRPr>
          </a:p>
          <a:p>
            <a:pPr>
              <a:buNone/>
            </a:pPr>
            <a:endParaRPr lang="en-US" sz="2000" i="1" dirty="0">
              <a:solidFill>
                <a:srgbClr val="080808"/>
              </a:solidFill>
              <a:cs typeface="Calibri"/>
            </a:endParaRPr>
          </a:p>
          <a:p>
            <a:pPr>
              <a:buNone/>
            </a:pPr>
            <a:r>
              <a:rPr lang="en-US" sz="2000" i="1" dirty="0">
                <a:solidFill>
                  <a:srgbClr val="080808"/>
                </a:solidFill>
                <a:cs typeface="Calibri"/>
              </a:rPr>
              <a:t>Presented by:</a:t>
            </a:r>
          </a:p>
          <a:p>
            <a:pPr>
              <a:buNone/>
            </a:pPr>
            <a:r>
              <a:rPr lang="en-US" sz="2000" dirty="0">
                <a:solidFill>
                  <a:srgbClr val="080808"/>
                </a:solidFill>
                <a:cs typeface="Calibri"/>
              </a:rPr>
              <a:t>George G. </a:t>
            </a:r>
            <a:r>
              <a:rPr lang="en-US" sz="2000" dirty="0" err="1">
                <a:solidFill>
                  <a:srgbClr val="080808"/>
                </a:solidFill>
                <a:cs typeface="Calibri"/>
              </a:rPr>
              <a:t>Fournaris</a:t>
            </a:r>
            <a:r>
              <a:rPr lang="en-US" sz="2000" dirty="0">
                <a:solidFill>
                  <a:srgbClr val="080808"/>
                </a:solidFill>
                <a:cs typeface="Calibri"/>
              </a:rPr>
              <a:t>, CPA, CGFM (</a:t>
            </a:r>
            <a:r>
              <a:rPr lang="en-US" sz="2000" dirty="0">
                <a:solidFill>
                  <a:srgbClr val="080808"/>
                </a:solidFill>
                <a:cs typeface="Calibri"/>
                <a:hlinkClick r:id="rId3"/>
              </a:rPr>
              <a:t>gfournaris@belfint.com</a:t>
            </a:r>
            <a:r>
              <a:rPr lang="en-US" sz="2000" dirty="0">
                <a:solidFill>
                  <a:srgbClr val="080808"/>
                </a:solidFill>
                <a:cs typeface="Calibri"/>
              </a:rPr>
              <a:t>)</a:t>
            </a:r>
          </a:p>
          <a:p>
            <a:pPr>
              <a:buNone/>
            </a:pPr>
            <a:r>
              <a:rPr lang="en-US" sz="2000" dirty="0">
                <a:solidFill>
                  <a:srgbClr val="080808"/>
                </a:solidFill>
                <a:cs typeface="Calibri"/>
              </a:rPr>
              <a:t>Michael E. Mast, CPA, CFE (</a:t>
            </a:r>
            <a:r>
              <a:rPr lang="en-US" sz="2000" dirty="0">
                <a:solidFill>
                  <a:srgbClr val="080808"/>
                </a:solidFill>
                <a:cs typeface="Calibri"/>
                <a:hlinkClick r:id="rId4"/>
              </a:rPr>
              <a:t>mmast@belfint.com</a:t>
            </a:r>
            <a:r>
              <a:rPr lang="en-US" sz="2000" dirty="0">
                <a:solidFill>
                  <a:srgbClr val="080808"/>
                </a:solidFill>
                <a:cs typeface="Calibri"/>
              </a:rPr>
              <a:t>)</a:t>
            </a:r>
          </a:p>
          <a:p>
            <a:pPr>
              <a:buNone/>
            </a:pPr>
            <a:endParaRPr lang="en-US" sz="1900" dirty="0">
              <a:solidFill>
                <a:srgbClr val="080808"/>
              </a:solidFill>
              <a:latin typeface="Calibri"/>
              <a:cs typeface="Calibri"/>
            </a:endParaRPr>
          </a:p>
          <a:p>
            <a:pPr>
              <a:buNone/>
            </a:pPr>
            <a:endParaRPr lang="en-US" sz="1900" dirty="0">
              <a:solidFill>
                <a:srgbClr val="080808"/>
              </a:solidFill>
              <a:latin typeface="Calibri"/>
              <a:cs typeface="Calibri"/>
            </a:endParaRPr>
          </a:p>
          <a:p>
            <a:pPr>
              <a:buNone/>
            </a:pPr>
            <a:endParaRPr lang="en-US" dirty="0">
              <a:solidFill>
                <a:srgbClr val="080808"/>
              </a:solidFill>
              <a:latin typeface="Calibri"/>
              <a:cs typeface="Calibri"/>
            </a:endParaRPr>
          </a:p>
          <a:p>
            <a:pPr>
              <a:buNone/>
            </a:pPr>
            <a:endParaRPr lang="en-US" sz="3100" dirty="0">
              <a:solidFill>
                <a:srgbClr val="080808"/>
              </a:solidFill>
              <a:latin typeface="Calibri"/>
              <a:cs typeface="Calibri"/>
            </a:endParaRPr>
          </a:p>
          <a:p>
            <a:endParaRPr lang="en-US" sz="3200" dirty="0">
              <a:solidFill>
                <a:srgbClr val="080808"/>
              </a:solidFill>
              <a:latin typeface="Calibri"/>
              <a:cs typeface="Calibri"/>
            </a:endParaRPr>
          </a:p>
        </p:txBody>
      </p:sp>
    </p:spTree>
    <p:extLst>
      <p:ext uri="{BB962C8B-B14F-4D97-AF65-F5344CB8AC3E}">
        <p14:creationId xmlns:p14="http://schemas.microsoft.com/office/powerpoint/2010/main" val="146835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5B498B-AD1A-BCFB-EDFE-F608E74D35C8}"/>
            </a:ext>
          </a:extLst>
        </p:cNvPr>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3EB30C33-3C05-D288-C0B2-A50FBF2AF820}"/>
              </a:ext>
            </a:extLst>
          </p:cNvPr>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a:extLst>
              <a:ext uri="{FF2B5EF4-FFF2-40B4-BE49-F238E27FC236}">
                <a16:creationId xmlns:a16="http://schemas.microsoft.com/office/drawing/2014/main" id="{F843BFCF-ABD6-4EC9-82D1-CC67D9D60E07}"/>
              </a:ext>
            </a:extLst>
          </p:cNvPr>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BF9F529C-5D7D-E663-10F5-98AC311439C2}"/>
              </a:ext>
            </a:extLst>
          </p:cNvPr>
          <p:cNvGrpSpPr/>
          <p:nvPr/>
        </p:nvGrpSpPr>
        <p:grpSpPr>
          <a:xfrm>
            <a:off x="0" y="6477000"/>
            <a:ext cx="9144000" cy="381000"/>
            <a:chOff x="0" y="6477000"/>
            <a:chExt cx="9144000" cy="381000"/>
          </a:xfrm>
        </p:grpSpPr>
        <p:sp>
          <p:nvSpPr>
            <p:cNvPr id="40" name="Trapezoid 39">
              <a:extLst>
                <a:ext uri="{FF2B5EF4-FFF2-40B4-BE49-F238E27FC236}">
                  <a16:creationId xmlns:a16="http://schemas.microsoft.com/office/drawing/2014/main" id="{77BACE1A-8F37-12A2-787D-2884C09C8933}"/>
                </a:ext>
              </a:extLst>
            </p:cNvPr>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a:extLst>
                <a:ext uri="{FF2B5EF4-FFF2-40B4-BE49-F238E27FC236}">
                  <a16:creationId xmlns:a16="http://schemas.microsoft.com/office/drawing/2014/main" id="{8083A225-14BC-81C9-B3AB-EAD2ACDDB8CC}"/>
                </a:ext>
              </a:extLst>
            </p:cNvPr>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a:extLst>
              <a:ext uri="{FF2B5EF4-FFF2-40B4-BE49-F238E27FC236}">
                <a16:creationId xmlns:a16="http://schemas.microsoft.com/office/drawing/2014/main" id="{8BE55ADA-F54D-4F12-D5D9-CECB1E8CEE39}"/>
              </a:ext>
            </a:extLst>
          </p:cNvPr>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EB87C65-F7A1-9EF4-C290-7F5233CD9FE2}"/>
              </a:ext>
            </a:extLst>
          </p:cNvPr>
          <p:cNvSpPr>
            <a:spLocks noGrp="1"/>
          </p:cNvSpPr>
          <p:nvPr>
            <p:ph sz="half" idx="2"/>
          </p:nvPr>
        </p:nvSpPr>
        <p:spPr>
          <a:xfrm>
            <a:off x="381000" y="993419"/>
            <a:ext cx="7772400" cy="4739157"/>
          </a:xfrm>
        </p:spPr>
        <p:txBody>
          <a:bodyPr>
            <a:noAutofit/>
          </a:bodyPr>
          <a:lstStyle/>
          <a:p>
            <a:pPr marL="0" indent="0">
              <a:spcBef>
                <a:spcPts val="200"/>
              </a:spcBef>
              <a:spcAft>
                <a:spcPts val="400"/>
              </a:spcAft>
              <a:buClr>
                <a:srgbClr val="840A4D"/>
              </a:buClr>
              <a:buSzPct val="115000"/>
              <a:buNone/>
            </a:pPr>
            <a:r>
              <a:rPr lang="en-US" sz="2000" dirty="0">
                <a:solidFill>
                  <a:schemeClr val="tx1">
                    <a:lumMod val="95000"/>
                    <a:lumOff val="5000"/>
                  </a:schemeClr>
                </a:solidFill>
              </a:rPr>
              <a:t>New Accounting Standards (cont.)</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GASB 103, </a:t>
            </a:r>
            <a:r>
              <a:rPr lang="en-US" sz="1800" i="1" dirty="0">
                <a:solidFill>
                  <a:schemeClr val="tx1">
                    <a:lumMod val="95000"/>
                    <a:lumOff val="5000"/>
                  </a:schemeClr>
                </a:solidFill>
              </a:rPr>
              <a:t>Financial Reporting Model Improvements, </a:t>
            </a:r>
            <a:r>
              <a:rPr lang="en-US" sz="1800" dirty="0">
                <a:solidFill>
                  <a:schemeClr val="tx1">
                    <a:lumMod val="95000"/>
                    <a:lumOff val="5000"/>
                  </a:schemeClr>
                </a:solidFill>
              </a:rPr>
              <a:t>effective FY26. Addresses key components of the financial reporting model (Management’s Discussion and Analysis, Unusual or Infrequent Items, Presentation of the Proprietary Fund Statements, Component Units, Budgetary Comparison Information) to enhance its effectiveness in providing information for decision making and assessing a government’s accountability. </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GASB 104, </a:t>
            </a:r>
            <a:r>
              <a:rPr lang="en-US" sz="1800" i="1" dirty="0">
                <a:solidFill>
                  <a:schemeClr val="tx1">
                    <a:lumMod val="95000"/>
                    <a:lumOff val="5000"/>
                  </a:schemeClr>
                </a:solidFill>
              </a:rPr>
              <a:t>Disclosure of Certain Capital Assets, </a:t>
            </a:r>
            <a:r>
              <a:rPr lang="en-US" sz="1800" dirty="0">
                <a:solidFill>
                  <a:schemeClr val="tx1">
                    <a:lumMod val="95000"/>
                    <a:lumOff val="5000"/>
                  </a:schemeClr>
                </a:solidFill>
              </a:rPr>
              <a:t>effective FY26. Requires certain types of capital assets to be disclosed separately in the capital assets note (Lease Assets, PPP Assets and SBITA assets.</a:t>
            </a:r>
          </a:p>
        </p:txBody>
      </p:sp>
      <p:sp>
        <p:nvSpPr>
          <p:cNvPr id="16" name="Title 45">
            <a:extLst>
              <a:ext uri="{FF2B5EF4-FFF2-40B4-BE49-F238E27FC236}">
                <a16:creationId xmlns:a16="http://schemas.microsoft.com/office/drawing/2014/main" id="{27851B1F-483C-D838-FE0B-81811F1066C0}"/>
              </a:ext>
            </a:extLst>
          </p:cNvPr>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Other Audit Matters (cont.)</a:t>
            </a:r>
          </a:p>
        </p:txBody>
      </p:sp>
      <p:pic>
        <p:nvPicPr>
          <p:cNvPr id="18" name="Picture 17">
            <a:extLst>
              <a:ext uri="{FF2B5EF4-FFF2-40B4-BE49-F238E27FC236}">
                <a16:creationId xmlns:a16="http://schemas.microsoft.com/office/drawing/2014/main" id="{2258E477-3DC6-C4C0-A2BD-96C38D802BA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a:extLst>
              <a:ext uri="{FF2B5EF4-FFF2-40B4-BE49-F238E27FC236}">
                <a16:creationId xmlns:a16="http://schemas.microsoft.com/office/drawing/2014/main" id="{6BE80796-3CD4-4F0E-28B8-193E38444F06}"/>
              </a:ext>
            </a:extLst>
          </p:cNvPr>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3A4D8AB0-8B28-A5F9-542A-50CEB29709EC}"/>
              </a:ext>
            </a:extLst>
          </p:cNvPr>
          <p:cNvSpPr>
            <a:spLocks noGrp="1"/>
          </p:cNvSpPr>
          <p:nvPr>
            <p:ph type="sldNum" sz="quarter" idx="12"/>
          </p:nvPr>
        </p:nvSpPr>
        <p:spPr>
          <a:xfrm>
            <a:off x="6553200" y="6416675"/>
            <a:ext cx="2133600" cy="365125"/>
          </a:xfrm>
        </p:spPr>
        <p:txBody>
          <a:bodyPr/>
          <a:lstStyle/>
          <a:p>
            <a:r>
              <a:rPr lang="en-US" dirty="0"/>
              <a:t>9</a:t>
            </a:r>
          </a:p>
        </p:txBody>
      </p:sp>
    </p:spTree>
    <p:extLst>
      <p:ext uri="{BB962C8B-B14F-4D97-AF65-F5344CB8AC3E}">
        <p14:creationId xmlns:p14="http://schemas.microsoft.com/office/powerpoint/2010/main" val="2838165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Content Placeholder 3"/>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709611" y="1364005"/>
            <a:ext cx="7772400" cy="4110372"/>
          </a:xfrm>
        </p:spPr>
      </p:pic>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Questions &amp; Comments</a:t>
            </a:r>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10</a:t>
            </a:r>
          </a:p>
        </p:txBody>
      </p:sp>
    </p:spTree>
    <p:extLst>
      <p:ext uri="{BB962C8B-B14F-4D97-AF65-F5344CB8AC3E}">
        <p14:creationId xmlns:p14="http://schemas.microsoft.com/office/powerpoint/2010/main" val="1110745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3419"/>
            <a:ext cx="7772400" cy="4739157"/>
          </a:xfrm>
        </p:spPr>
        <p:txBody>
          <a:bodyPr>
            <a:noAutofit/>
          </a:bodyPr>
          <a:lstStyle/>
          <a:p>
            <a:pPr marL="228600" indent="-228600">
              <a:spcBef>
                <a:spcPts val="200"/>
              </a:spcBef>
              <a:spcAft>
                <a:spcPts val="400"/>
              </a:spcAft>
              <a:buClr>
                <a:srgbClr val="840A4D"/>
              </a:buClr>
              <a:buSzPct val="115000"/>
            </a:pPr>
            <a:r>
              <a:rPr lang="en-US" sz="1800" dirty="0">
                <a:solidFill>
                  <a:schemeClr val="tx1">
                    <a:lumMod val="95000"/>
                    <a:lumOff val="5000"/>
                  </a:schemeClr>
                </a:solidFill>
              </a:rPr>
              <a:t>Audit the financial statements of the year ended June 30, 2024. </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Audit was performed under: </a:t>
            </a:r>
          </a:p>
          <a:p>
            <a:pPr marL="457200" lvl="1" indent="-228600">
              <a:spcBef>
                <a:spcPts val="200"/>
              </a:spcBef>
              <a:spcAft>
                <a:spcPts val="400"/>
              </a:spcAft>
              <a:buClr>
                <a:srgbClr val="840A4D"/>
              </a:buClr>
              <a:buSzPct val="90000"/>
              <a:buFont typeface="Courier New" panose="02070309020205020404" pitchFamily="49" charset="0"/>
              <a:buChar char="o"/>
            </a:pPr>
            <a:r>
              <a:rPr lang="en-US" sz="1800" dirty="0">
                <a:solidFill>
                  <a:schemeClr val="tx1">
                    <a:lumMod val="95000"/>
                    <a:lumOff val="5000"/>
                  </a:schemeClr>
                </a:solidFill>
              </a:rPr>
              <a:t>Generally Accepted Auditing Standards</a:t>
            </a:r>
          </a:p>
          <a:p>
            <a:pPr marL="457200" lvl="1" indent="-228600">
              <a:spcBef>
                <a:spcPts val="200"/>
              </a:spcBef>
              <a:spcAft>
                <a:spcPts val="400"/>
              </a:spcAft>
              <a:buClr>
                <a:srgbClr val="840A4D"/>
              </a:buClr>
              <a:buSzPct val="90000"/>
              <a:buFont typeface="Courier New" panose="02070309020205020404" pitchFamily="49" charset="0"/>
              <a:buChar char="o"/>
            </a:pPr>
            <a:r>
              <a:rPr lang="en-US" sz="1800" i="1" dirty="0">
                <a:solidFill>
                  <a:schemeClr val="tx1">
                    <a:lumMod val="95000"/>
                    <a:lumOff val="5000"/>
                  </a:schemeClr>
                </a:solidFill>
              </a:rPr>
              <a:t>Government Auditing Standards</a:t>
            </a:r>
          </a:p>
          <a:p>
            <a:pPr marL="457200" lvl="1" indent="-228600">
              <a:spcBef>
                <a:spcPts val="200"/>
              </a:spcBef>
              <a:spcAft>
                <a:spcPts val="400"/>
              </a:spcAft>
              <a:buClr>
                <a:srgbClr val="840A4D"/>
              </a:buClr>
              <a:buSzPct val="90000"/>
              <a:buFont typeface="Courier New" panose="02070309020205020404" pitchFamily="49" charset="0"/>
              <a:buChar char="o"/>
            </a:pPr>
            <a:r>
              <a:rPr lang="en-US" sz="1800" dirty="0">
                <a:solidFill>
                  <a:schemeClr val="tx1">
                    <a:lumMod val="95000"/>
                    <a:lumOff val="5000"/>
                  </a:schemeClr>
                </a:solidFill>
              </a:rPr>
              <a:t>Uniform Guidance</a:t>
            </a:r>
          </a:p>
          <a:p>
            <a:pPr marL="0" indent="0">
              <a:spcBef>
                <a:spcPts val="200"/>
              </a:spcBef>
              <a:spcAft>
                <a:spcPts val="400"/>
              </a:spcAft>
              <a:buClr>
                <a:srgbClr val="840A4D"/>
              </a:buClr>
              <a:buSzPct val="115000"/>
              <a:buNone/>
            </a:pP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Engagement</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1</a:t>
            </a:r>
          </a:p>
        </p:txBody>
      </p:sp>
    </p:spTree>
    <p:extLst>
      <p:ext uri="{BB962C8B-B14F-4D97-AF65-F5344CB8AC3E}">
        <p14:creationId xmlns:p14="http://schemas.microsoft.com/office/powerpoint/2010/main" val="2415435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3418"/>
            <a:ext cx="7772400" cy="2435579"/>
          </a:xfrm>
        </p:spPr>
        <p:txBody>
          <a:bodyPr>
            <a:noAutofit/>
          </a:bodyPr>
          <a:lstStyle/>
          <a:p>
            <a:pPr marL="228600" indent="-228600">
              <a:spcBef>
                <a:spcPts val="200"/>
              </a:spcBef>
              <a:spcAft>
                <a:spcPts val="400"/>
              </a:spcAft>
              <a:buClr>
                <a:srgbClr val="840A4D"/>
              </a:buClr>
              <a:buSzPct val="115000"/>
            </a:pPr>
            <a:r>
              <a:rPr lang="en-US" sz="1800" dirty="0">
                <a:solidFill>
                  <a:schemeClr val="tx1">
                    <a:lumMod val="95000"/>
                    <a:lumOff val="5000"/>
                  </a:schemeClr>
                </a:solidFill>
              </a:rPr>
              <a:t>Financial audit of the year ended June 30, 2024, financial statements with an unqualified (clean) opinion.  </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Independent Auditor’s Report under </a:t>
            </a:r>
            <a:r>
              <a:rPr lang="en-US" sz="1800" i="1" dirty="0">
                <a:solidFill>
                  <a:schemeClr val="tx1">
                    <a:lumMod val="95000"/>
                    <a:lumOff val="5000"/>
                  </a:schemeClr>
                </a:solidFill>
              </a:rPr>
              <a:t>Government Auditing Standards</a:t>
            </a:r>
            <a:r>
              <a:rPr lang="en-US" sz="1800" dirty="0">
                <a:solidFill>
                  <a:schemeClr val="tx1">
                    <a:lumMod val="95000"/>
                    <a:lumOff val="5000"/>
                  </a:schemeClr>
                </a:solidFill>
              </a:rPr>
              <a:t>, for the year ended June 30, 2024, with findings and recommendations. </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Independent Auditor’s Report on Compliance for Each Major Program and on Internal Control Over Compliance Required by the Uniform Guidance (Single Audit). (Audit in progress, completion expected by February 28, 2025.)</a:t>
            </a:r>
          </a:p>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Engagement Results and Deliverables</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2</a:t>
            </a:r>
          </a:p>
        </p:txBody>
      </p:sp>
    </p:spTree>
    <p:extLst>
      <p:ext uri="{BB962C8B-B14F-4D97-AF65-F5344CB8AC3E}">
        <p14:creationId xmlns:p14="http://schemas.microsoft.com/office/powerpoint/2010/main" val="2408175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0600"/>
            <a:ext cx="7772400" cy="4739158"/>
          </a:xfrm>
        </p:spPr>
        <p:txBody>
          <a:bodyPr>
            <a:noAutofit/>
          </a:bodyPr>
          <a:lstStyle/>
          <a:p>
            <a:pPr marL="0" indent="0">
              <a:spcBef>
                <a:spcPts val="200"/>
              </a:spcBef>
              <a:spcAft>
                <a:spcPts val="400"/>
              </a:spcAft>
              <a:buClr>
                <a:srgbClr val="840A4D"/>
              </a:buClr>
              <a:buSzPct val="115000"/>
              <a:buNone/>
            </a:pPr>
            <a:r>
              <a:rPr lang="en-US" sz="2000" b="1" dirty="0">
                <a:solidFill>
                  <a:schemeClr val="tx1">
                    <a:lumMod val="95000"/>
                    <a:lumOff val="5000"/>
                  </a:schemeClr>
                </a:solidFill>
              </a:rPr>
              <a:t>Significant Audit Matters</a:t>
            </a:r>
          </a:p>
          <a:p>
            <a:pPr marL="342900" marR="0" lvl="0" indent="-342900">
              <a:lnSpc>
                <a:spcPct val="115000"/>
              </a:lnSpc>
              <a:spcBef>
                <a:spcPts val="0"/>
              </a:spcBef>
              <a:spcAft>
                <a:spcPts val="0"/>
              </a:spcAft>
              <a:buFont typeface="Symbol" panose="05050102010706020507" pitchFamily="18" charset="2"/>
              <a:buChar char=""/>
            </a:pPr>
            <a:r>
              <a:rPr lang="en-US" sz="1800" dirty="0">
                <a:latin typeface="+mj-lt"/>
                <a:ea typeface="Calibri" panose="020F0502020204030204" pitchFamily="34" charset="0"/>
                <a:cs typeface="Times New Roman" panose="02020603050405020304" pitchFamily="18" charset="0"/>
              </a:rPr>
              <a:t>U</a:t>
            </a:r>
            <a:r>
              <a:rPr lang="en-US" sz="1800" dirty="0">
                <a:effectLst/>
                <a:latin typeface="+mj-lt"/>
                <a:ea typeface="Calibri" panose="020F0502020204030204" pitchFamily="34" charset="0"/>
                <a:cs typeface="Times New Roman" panose="02020603050405020304" pitchFamily="18" charset="0"/>
              </a:rPr>
              <a:t>se of estimates to prepare the statements (accounts receivable and allowances, pension</a:t>
            </a:r>
            <a:r>
              <a:rPr lang="en-US" sz="1800" dirty="0">
                <a:latin typeface="+mj-lt"/>
                <a:ea typeface="Calibri" panose="020F0502020204030204" pitchFamily="34" charset="0"/>
                <a:cs typeface="Times New Roman" panose="02020603050405020304" pitchFamily="18" charset="0"/>
              </a:rPr>
              <a:t> liability</a:t>
            </a:r>
            <a:r>
              <a:rPr lang="en-US" sz="1800" dirty="0">
                <a:effectLst/>
                <a:latin typeface="+mj-lt"/>
                <a:ea typeface="Calibri" panose="020F0502020204030204" pitchFamily="34" charset="0"/>
                <a:cs typeface="Times New Roman" panose="02020603050405020304" pitchFamily="18" charset="0"/>
              </a:rPr>
              <a:t>, OPEB</a:t>
            </a:r>
            <a:r>
              <a:rPr lang="en-US" sz="1800" dirty="0">
                <a:latin typeface="+mj-lt"/>
                <a:ea typeface="Calibri" panose="020F0502020204030204" pitchFamily="34" charset="0"/>
                <a:cs typeface="Times New Roman" panose="02020603050405020304" pitchFamily="18" charset="0"/>
              </a:rPr>
              <a:t> liability</a:t>
            </a:r>
            <a:r>
              <a:rPr lang="en-US" sz="1800" dirty="0">
                <a:effectLst/>
                <a:latin typeface="+mj-lt"/>
                <a:ea typeface="Calibri" panose="020F0502020204030204" pitchFamily="34" charset="0"/>
                <a:cs typeface="Times New Roman" panose="02020603050405020304" pitchFamily="18" charset="0"/>
              </a:rPr>
              <a:t>, self insurance liabilities, depreciation). </a:t>
            </a:r>
          </a:p>
          <a:p>
            <a:pPr marL="342900" marR="0" lvl="0" indent="-342900">
              <a:lnSpc>
                <a:spcPct val="115000"/>
              </a:lnSpc>
              <a:spcBef>
                <a:spcPts val="0"/>
              </a:spcBef>
              <a:spcAft>
                <a:spcPts val="0"/>
              </a:spcAft>
              <a:buFont typeface="Symbol" panose="05050102010706020507" pitchFamily="18" charset="2"/>
              <a:buChar char=""/>
            </a:pPr>
            <a:r>
              <a:rPr lang="en-US" sz="1800" dirty="0">
                <a:latin typeface="+mj-lt"/>
                <a:ea typeface="Calibri" panose="020F0502020204030204" pitchFamily="34" charset="0"/>
                <a:cs typeface="Times New Roman" panose="02020603050405020304" pitchFamily="18" charset="0"/>
              </a:rPr>
              <a:t>S</a:t>
            </a:r>
            <a:r>
              <a:rPr lang="en-US" sz="1800" dirty="0">
                <a:effectLst/>
                <a:latin typeface="+mj-lt"/>
                <a:ea typeface="Calibri" panose="020F0502020204030204" pitchFamily="34" charset="0"/>
                <a:cs typeface="Times New Roman" panose="02020603050405020304" pitchFamily="18" charset="0"/>
              </a:rPr>
              <a:t>ignificant disclosures in the notes to the statements (#1 Accounting Policies, #9 Debt, #15 Pensions, #16 OPEB). </a:t>
            </a:r>
          </a:p>
          <a:p>
            <a:pPr marL="342900" marR="0" lvl="0" indent="-342900">
              <a:lnSpc>
                <a:spcPct val="115000"/>
              </a:lnSpc>
              <a:spcBef>
                <a:spcPts val="0"/>
              </a:spcBef>
              <a:spcAft>
                <a:spcPts val="0"/>
              </a:spcAft>
              <a:buFont typeface="Symbol" panose="05050102010706020507" pitchFamily="18" charset="2"/>
              <a:buChar char=""/>
            </a:pPr>
            <a:r>
              <a:rPr lang="en-US" sz="1800" dirty="0">
                <a:latin typeface="+mj-lt"/>
                <a:ea typeface="Calibri" panose="020F0502020204030204" pitchFamily="34" charset="0"/>
                <a:cs typeface="Times New Roman" panose="02020603050405020304" pitchFamily="18" charset="0"/>
              </a:rPr>
              <a:t>Some </a:t>
            </a:r>
            <a:r>
              <a:rPr lang="en-US" sz="1800" dirty="0">
                <a:effectLst/>
                <a:latin typeface="+mj-lt"/>
                <a:ea typeface="Calibri" panose="020F0502020204030204" pitchFamily="34" charset="0"/>
                <a:cs typeface="Times New Roman" panose="02020603050405020304" pitchFamily="18" charset="0"/>
              </a:rPr>
              <a:t>difficulties encountered in obtaining timely information this year; no difficulties dealing with management, </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We provided the material corrected and the uncorrected misstatements discovered in our audit (discussed with Management),</a:t>
            </a:r>
          </a:p>
          <a:p>
            <a:pPr marL="342900" marR="0" lvl="0" indent="-342900">
              <a:lnSpc>
                <a:spcPct val="115000"/>
              </a:lnSpc>
              <a:spcBef>
                <a:spcPts val="0"/>
              </a:spcBef>
              <a:spcAft>
                <a:spcPts val="0"/>
              </a:spcAft>
              <a:buFont typeface="Symbol" panose="05050102010706020507" pitchFamily="18" charset="2"/>
              <a:buChar char=""/>
            </a:pPr>
            <a:r>
              <a:rPr lang="en-US" sz="1800" dirty="0">
                <a:latin typeface="+mj-lt"/>
                <a:ea typeface="Calibri" panose="020F0502020204030204" pitchFamily="34" charset="0"/>
                <a:cs typeface="Times New Roman" panose="02020603050405020304" pitchFamily="18" charset="0"/>
              </a:rPr>
              <a:t>T</a:t>
            </a:r>
            <a:r>
              <a:rPr lang="en-US" sz="1800" dirty="0">
                <a:effectLst/>
                <a:latin typeface="+mj-lt"/>
                <a:ea typeface="Calibri" panose="020F0502020204030204" pitchFamily="34" charset="0"/>
                <a:cs typeface="Times New Roman" panose="02020603050405020304" pitchFamily="18" charset="0"/>
              </a:rPr>
              <a:t>here were no disagreements with management, </a:t>
            </a:r>
          </a:p>
          <a:p>
            <a:pPr marL="342900" marR="0" lvl="0" indent="-342900">
              <a:lnSpc>
                <a:spcPct val="115000"/>
              </a:lnSpc>
              <a:spcBef>
                <a:spcPts val="0"/>
              </a:spcBef>
              <a:spcAft>
                <a:spcPts val="0"/>
              </a:spcAft>
              <a:buFont typeface="Symbol" panose="05050102010706020507" pitchFamily="18" charset="2"/>
              <a:buChar char=""/>
            </a:pPr>
            <a:r>
              <a:rPr lang="en-US" sz="1800" dirty="0">
                <a:latin typeface="+mj-lt"/>
                <a:ea typeface="Calibri" panose="020F0502020204030204" pitchFamily="34" charset="0"/>
                <a:cs typeface="Times New Roman" panose="02020603050405020304" pitchFamily="18" charset="0"/>
              </a:rPr>
              <a:t>We r</a:t>
            </a:r>
            <a:r>
              <a:rPr lang="en-US" sz="1800" dirty="0">
                <a:effectLst/>
                <a:latin typeface="+mj-lt"/>
                <a:ea typeface="Calibri" panose="020F0502020204030204" pitchFamily="34" charset="0"/>
                <a:cs typeface="Times New Roman" panose="02020603050405020304" pitchFamily="18" charset="0"/>
              </a:rPr>
              <a:t>eceived all requested management representations,</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No management consultations with other accountants, to our knowledge.</a:t>
            </a: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Financial Audit - Required Communications</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3</a:t>
            </a:r>
          </a:p>
        </p:txBody>
      </p:sp>
    </p:spTree>
    <p:extLst>
      <p:ext uri="{BB962C8B-B14F-4D97-AF65-F5344CB8AC3E}">
        <p14:creationId xmlns:p14="http://schemas.microsoft.com/office/powerpoint/2010/main" val="1338078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0600"/>
            <a:ext cx="7772400" cy="4739158"/>
          </a:xfrm>
        </p:spPr>
        <p:txBody>
          <a:bodyPr>
            <a:noAutofit/>
          </a:bodyPr>
          <a:lstStyle/>
          <a:p>
            <a:pPr marL="0" indent="0">
              <a:spcBef>
                <a:spcPts val="200"/>
              </a:spcBef>
              <a:spcAft>
                <a:spcPts val="400"/>
              </a:spcAft>
              <a:buClr>
                <a:srgbClr val="840A4D"/>
              </a:buClr>
              <a:buSzPct val="115000"/>
              <a:buNone/>
            </a:pPr>
            <a:r>
              <a:rPr lang="en-US" sz="2000" b="1" dirty="0">
                <a:solidFill>
                  <a:schemeClr val="tx1">
                    <a:lumMod val="95000"/>
                    <a:lumOff val="5000"/>
                  </a:schemeClr>
                </a:solidFill>
              </a:rPr>
              <a:t>Significant Audit Matters (cont.)</a:t>
            </a:r>
          </a:p>
          <a:p>
            <a:pPr marL="342900" marR="0" lvl="0" indent="-342900" algn="just">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Management is responsible for the preparation and fair presentation of these financial statements in accordance with accounting principles generally accepted in the United States of America.</a:t>
            </a:r>
          </a:p>
          <a:p>
            <a:pPr marL="342900" marR="0" lvl="0" indent="-342900" algn="just">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The Auditor's responsibility is to express opinions on these financial statements based on the results of the audit.</a:t>
            </a:r>
          </a:p>
          <a:p>
            <a:pPr marL="342900" marR="0" lvl="0" indent="-342900" algn="just">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Auditor's Report on the Financial Statements is an Unmodified (Clean) Opinion.</a:t>
            </a: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Financial Audit - Required Comm. (cont.)</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4</a:t>
            </a:r>
          </a:p>
        </p:txBody>
      </p:sp>
    </p:spTree>
    <p:extLst>
      <p:ext uri="{BB962C8B-B14F-4D97-AF65-F5344CB8AC3E}">
        <p14:creationId xmlns:p14="http://schemas.microsoft.com/office/powerpoint/2010/main" val="1913930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0600"/>
            <a:ext cx="7772400" cy="4739158"/>
          </a:xfrm>
        </p:spPr>
        <p:txBody>
          <a:bodyPr>
            <a:noAutofit/>
          </a:bodyPr>
          <a:lstStyle/>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a:p>
            <a:pPr marL="228600" indent="-228600">
              <a:spcBef>
                <a:spcPts val="200"/>
              </a:spcBef>
              <a:spcAft>
                <a:spcPts val="400"/>
              </a:spcAft>
              <a:buClr>
                <a:srgbClr val="840A4D"/>
              </a:buClr>
              <a:buSzPct val="115000"/>
            </a:pPr>
            <a:r>
              <a:rPr lang="en-US" sz="1800" dirty="0">
                <a:solidFill>
                  <a:schemeClr val="tx1">
                    <a:lumMod val="95000"/>
                    <a:lumOff val="5000"/>
                  </a:schemeClr>
                </a:solidFill>
              </a:rPr>
              <a:t>Report on Internal Control Over Financial Reporting and on Compliance and Other Matters Based on an Audit of the Financial Statements Required by </a:t>
            </a:r>
            <a:r>
              <a:rPr lang="en-US" sz="1800" i="1" dirty="0">
                <a:solidFill>
                  <a:schemeClr val="tx1">
                    <a:lumMod val="95000"/>
                    <a:lumOff val="5000"/>
                  </a:schemeClr>
                </a:solidFill>
              </a:rPr>
              <a:t>Government Auditing Standards </a:t>
            </a:r>
            <a:r>
              <a:rPr lang="en-US" sz="1800" dirty="0">
                <a:solidFill>
                  <a:schemeClr val="tx1">
                    <a:lumMod val="95000"/>
                    <a:lumOff val="5000"/>
                  </a:schemeClr>
                </a:solidFill>
              </a:rPr>
              <a:t>(Yellow Book Report),</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Performed under standards issued by the Comptroller General of the United States,</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Considers Internal Control Over Financial Reporting,</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Tests Compliance with Laws and Regulations.</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Five findings regarding internal control over financial reporting were identified in this report: </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One Material Weakness Identified,</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Four Internal Control Significant Deficiencies Identified (Reduced from seven in FY 2023),</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No findings regarding compliance identified.</a:t>
            </a:r>
          </a:p>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Audit Under </a:t>
            </a:r>
            <a:r>
              <a:rPr lang="en-US" sz="2900" b="1" i="1" dirty="0">
                <a:solidFill>
                  <a:srgbClr val="840A4D"/>
                </a:solidFill>
                <a:latin typeface="Garamond" panose="02020404030301010803" pitchFamily="18" charset="0"/>
              </a:rPr>
              <a:t>Government Auditing Standards</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5</a:t>
            </a:r>
          </a:p>
        </p:txBody>
      </p:sp>
    </p:spTree>
    <p:extLst>
      <p:ext uri="{BB962C8B-B14F-4D97-AF65-F5344CB8AC3E}">
        <p14:creationId xmlns:p14="http://schemas.microsoft.com/office/powerpoint/2010/main" val="1134022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1219200"/>
            <a:ext cx="7772400" cy="4571999"/>
          </a:xfrm>
        </p:spPr>
        <p:txBody>
          <a:bodyPr>
            <a:noAutofit/>
          </a:bodyPr>
          <a:lstStyle/>
          <a:p>
            <a:pPr marL="228600" lvl="1" indent="0">
              <a:spcBef>
                <a:spcPts val="200"/>
              </a:spcBef>
              <a:spcAft>
                <a:spcPts val="400"/>
              </a:spcAft>
              <a:buClr>
                <a:srgbClr val="840A4D"/>
              </a:buClr>
              <a:buSzPct val="90000"/>
              <a:buNone/>
            </a:pPr>
            <a:r>
              <a:rPr lang="en-US" b="1" dirty="0">
                <a:solidFill>
                  <a:schemeClr val="tx1">
                    <a:lumMod val="95000"/>
                    <a:lumOff val="5000"/>
                  </a:schemeClr>
                </a:solidFill>
              </a:rPr>
              <a:t>Audit Findings</a:t>
            </a:r>
          </a:p>
          <a:p>
            <a:pPr marL="342900" lvl="1" indent="0">
              <a:spcBef>
                <a:spcPts val="200"/>
              </a:spcBef>
              <a:buClr>
                <a:srgbClr val="840A4D"/>
              </a:buClr>
              <a:buSzPct val="90000"/>
              <a:buNone/>
            </a:pPr>
            <a:r>
              <a:rPr lang="en-US" sz="1600" b="1" dirty="0">
                <a:solidFill>
                  <a:schemeClr val="tx1">
                    <a:lumMod val="95000"/>
                    <a:lumOff val="5000"/>
                  </a:schemeClr>
                </a:solidFill>
              </a:rPr>
              <a:t>2024-001</a:t>
            </a:r>
            <a:r>
              <a:rPr lang="en-US" sz="1600" dirty="0">
                <a:solidFill>
                  <a:schemeClr val="tx1">
                    <a:lumMod val="95000"/>
                    <a:lumOff val="5000"/>
                  </a:schemeClr>
                </a:solidFill>
              </a:rPr>
              <a:t>, Material Weakness, Finance - Financial Reporting Close Process - </a:t>
            </a:r>
            <a:r>
              <a:rPr lang="en-US" sz="1600" i="1" dirty="0">
                <a:solidFill>
                  <a:schemeClr val="tx1">
                    <a:lumMod val="95000"/>
                    <a:lumOff val="5000"/>
                  </a:schemeClr>
                </a:solidFill>
              </a:rPr>
              <a:t>Misstatements of the general ledger balances requiring audit adjusting journal entries. There were ten material adjustments in FY24 vs. 44 in FY23.</a:t>
            </a:r>
          </a:p>
          <a:p>
            <a:pPr indent="0">
              <a:spcBef>
                <a:spcPts val="200"/>
              </a:spcBef>
              <a:spcAft>
                <a:spcPts val="400"/>
              </a:spcAft>
              <a:buClr>
                <a:srgbClr val="840A4D"/>
              </a:buClr>
              <a:buSzPct val="90000"/>
              <a:buNone/>
            </a:pPr>
            <a:r>
              <a:rPr lang="en-US" sz="1600" b="1" dirty="0">
                <a:solidFill>
                  <a:schemeClr val="tx1">
                    <a:lumMod val="95000"/>
                    <a:lumOff val="5000"/>
                  </a:schemeClr>
                </a:solidFill>
              </a:rPr>
              <a:t>2024-002</a:t>
            </a:r>
            <a:r>
              <a:rPr lang="en-US" sz="1600" dirty="0">
                <a:solidFill>
                  <a:schemeClr val="tx1">
                    <a:lumMod val="95000"/>
                    <a:lumOff val="5000"/>
                  </a:schemeClr>
                </a:solidFill>
              </a:rPr>
              <a:t>, Significant Deficiency, Human Resources - Payroll Superusers </a:t>
            </a:r>
            <a:r>
              <a:rPr lang="en-US" sz="1600" i="1" dirty="0">
                <a:solidFill>
                  <a:schemeClr val="tx1">
                    <a:lumMod val="95000"/>
                    <a:lumOff val="5000"/>
                  </a:schemeClr>
                </a:solidFill>
              </a:rPr>
              <a:t>– Recurring finding due to MUNIS features. Management aware of need for vigilance.</a:t>
            </a:r>
          </a:p>
          <a:p>
            <a:pPr indent="0">
              <a:spcBef>
                <a:spcPts val="200"/>
              </a:spcBef>
              <a:spcAft>
                <a:spcPts val="400"/>
              </a:spcAft>
              <a:buClr>
                <a:srgbClr val="840A4D"/>
              </a:buClr>
              <a:buSzPct val="90000"/>
              <a:buNone/>
            </a:pPr>
            <a:r>
              <a:rPr lang="en-US" sz="1600" b="1" dirty="0">
                <a:solidFill>
                  <a:schemeClr val="tx1">
                    <a:lumMod val="95000"/>
                    <a:lumOff val="5000"/>
                  </a:schemeClr>
                </a:solidFill>
              </a:rPr>
              <a:t>2024-003</a:t>
            </a:r>
            <a:r>
              <a:rPr lang="en-US" sz="1600" dirty="0">
                <a:solidFill>
                  <a:schemeClr val="tx1">
                    <a:lumMod val="95000"/>
                    <a:lumOff val="5000"/>
                  </a:schemeClr>
                </a:solidFill>
              </a:rPr>
              <a:t>, Significant Deficiency, Human Resources – Timecard Approvals – </a:t>
            </a:r>
            <a:r>
              <a:rPr lang="en-US" sz="1600" i="1" dirty="0">
                <a:solidFill>
                  <a:schemeClr val="tx1">
                    <a:lumMod val="95000"/>
                    <a:lumOff val="5000"/>
                  </a:schemeClr>
                </a:solidFill>
              </a:rPr>
              <a:t>Management aware and following up.</a:t>
            </a:r>
          </a:p>
          <a:p>
            <a:pPr indent="0">
              <a:spcBef>
                <a:spcPts val="200"/>
              </a:spcBef>
              <a:spcAft>
                <a:spcPts val="400"/>
              </a:spcAft>
              <a:buClr>
                <a:srgbClr val="840A4D"/>
              </a:buClr>
              <a:buSzPct val="90000"/>
              <a:buNone/>
            </a:pPr>
            <a:r>
              <a:rPr lang="en-US" sz="1600" b="1" dirty="0">
                <a:solidFill>
                  <a:schemeClr val="tx1">
                    <a:lumMod val="95000"/>
                    <a:lumOff val="5000"/>
                  </a:schemeClr>
                </a:solidFill>
              </a:rPr>
              <a:t>2024-004</a:t>
            </a:r>
            <a:r>
              <a:rPr lang="en-US" sz="1600" dirty="0">
                <a:solidFill>
                  <a:schemeClr val="tx1">
                    <a:lumMod val="95000"/>
                    <a:lumOff val="5000"/>
                  </a:schemeClr>
                </a:solidFill>
              </a:rPr>
              <a:t>, Significant Deficiency, Finance – Bank Reconciliations - </a:t>
            </a:r>
            <a:r>
              <a:rPr lang="en-US" sz="1600" i="1" dirty="0">
                <a:solidFill>
                  <a:schemeClr val="tx1">
                    <a:lumMod val="95000"/>
                    <a:lumOff val="5000"/>
                  </a:schemeClr>
                </a:solidFill>
              </a:rPr>
              <a:t>Management initiated new procedures mid-FY24.</a:t>
            </a:r>
            <a:endParaRPr lang="en-US" sz="1600" dirty="0">
              <a:solidFill>
                <a:schemeClr val="tx1">
                  <a:lumMod val="95000"/>
                  <a:lumOff val="5000"/>
                </a:schemeClr>
              </a:solidFill>
            </a:endParaRPr>
          </a:p>
          <a:p>
            <a:pPr indent="0">
              <a:spcBef>
                <a:spcPts val="200"/>
              </a:spcBef>
              <a:spcAft>
                <a:spcPts val="400"/>
              </a:spcAft>
              <a:buClr>
                <a:srgbClr val="840A4D"/>
              </a:buClr>
              <a:buSzPct val="90000"/>
              <a:buNone/>
            </a:pPr>
            <a:r>
              <a:rPr lang="en-US" sz="1600" b="1" dirty="0">
                <a:solidFill>
                  <a:schemeClr val="tx1">
                    <a:lumMod val="95000"/>
                    <a:lumOff val="5000"/>
                  </a:schemeClr>
                </a:solidFill>
              </a:rPr>
              <a:t>2023-005</a:t>
            </a:r>
            <a:r>
              <a:rPr lang="en-US" sz="1600" dirty="0">
                <a:solidFill>
                  <a:schemeClr val="tx1">
                    <a:lumMod val="95000"/>
                    <a:lumOff val="5000"/>
                  </a:schemeClr>
                </a:solidFill>
              </a:rPr>
              <a:t>, Significant Deficiency, Finance &amp; Police Departments - Police and Fire Extra-Duty Revenue </a:t>
            </a:r>
            <a:r>
              <a:rPr lang="en-US" sz="1600" i="1" dirty="0">
                <a:solidFill>
                  <a:schemeClr val="tx1">
                    <a:lumMod val="95000"/>
                    <a:lumOff val="5000"/>
                  </a:schemeClr>
                </a:solidFill>
              </a:rPr>
              <a:t>– Management and billing functions to be outsourced in FY25. </a:t>
            </a:r>
          </a:p>
          <a:p>
            <a:pPr marL="228600" lvl="1" indent="0">
              <a:spcBef>
                <a:spcPts val="200"/>
              </a:spcBef>
              <a:spcAft>
                <a:spcPts val="400"/>
              </a:spcAft>
              <a:buClr>
                <a:srgbClr val="840A4D"/>
              </a:buClr>
              <a:buSzPct val="90000"/>
              <a:buNone/>
            </a:pPr>
            <a:r>
              <a:rPr lang="en-US" sz="1800" b="1" dirty="0">
                <a:solidFill>
                  <a:schemeClr val="tx1">
                    <a:lumMod val="95000"/>
                    <a:lumOff val="5000"/>
                  </a:schemeClr>
                </a:solidFill>
              </a:rPr>
              <a:t>Prior Year Audit Findings</a:t>
            </a:r>
          </a:p>
          <a:p>
            <a:pPr indent="0">
              <a:spcBef>
                <a:spcPts val="200"/>
              </a:spcBef>
              <a:spcAft>
                <a:spcPts val="400"/>
              </a:spcAft>
              <a:buClr>
                <a:srgbClr val="840A4D"/>
              </a:buClr>
              <a:buSzPct val="90000"/>
              <a:buNone/>
            </a:pPr>
            <a:r>
              <a:rPr lang="en-US" sz="1600" i="1" dirty="0">
                <a:solidFill>
                  <a:schemeClr val="tx1">
                    <a:lumMod val="95000"/>
                    <a:lumOff val="5000"/>
                  </a:schemeClr>
                </a:solidFill>
              </a:rPr>
              <a:t>Eight findings were reported in FY23. Three were addressed and did not recur in FY24.</a:t>
            </a:r>
          </a:p>
          <a:p>
            <a:pPr marL="228600" lvl="1" indent="0">
              <a:spcBef>
                <a:spcPts val="200"/>
              </a:spcBef>
              <a:spcAft>
                <a:spcPts val="400"/>
              </a:spcAft>
              <a:buClr>
                <a:srgbClr val="840A4D"/>
              </a:buClr>
              <a:buSzPct val="90000"/>
              <a:buNone/>
            </a:pP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609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Audit Under Government Auditing Standards</a:t>
            </a:r>
          </a:p>
          <a:p>
            <a:pPr algn="l"/>
            <a:r>
              <a:rPr lang="en-US" sz="2900" b="1" dirty="0">
                <a:solidFill>
                  <a:srgbClr val="840A4D"/>
                </a:solidFill>
                <a:latin typeface="Garamond" panose="02020404030301010803" pitchFamily="18" charset="0"/>
              </a:rPr>
              <a:t>(cont.)</a:t>
            </a:r>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6</a:t>
            </a:r>
          </a:p>
        </p:txBody>
      </p:sp>
    </p:spTree>
    <p:extLst>
      <p:ext uri="{BB962C8B-B14F-4D97-AF65-F5344CB8AC3E}">
        <p14:creationId xmlns:p14="http://schemas.microsoft.com/office/powerpoint/2010/main" val="2089605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0600"/>
            <a:ext cx="7772400" cy="4739158"/>
          </a:xfrm>
        </p:spPr>
        <p:txBody>
          <a:bodyPr>
            <a:noAutofit/>
          </a:bodyPr>
          <a:lstStyle/>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a:p>
            <a:pPr marL="228600" indent="-228600">
              <a:spcBef>
                <a:spcPts val="200"/>
              </a:spcBef>
              <a:spcAft>
                <a:spcPts val="400"/>
              </a:spcAft>
              <a:buClr>
                <a:srgbClr val="840A4D"/>
              </a:buClr>
              <a:buSzPct val="115000"/>
            </a:pPr>
            <a:r>
              <a:rPr lang="en-US" sz="1800" dirty="0">
                <a:solidFill>
                  <a:schemeClr val="tx1">
                    <a:lumMod val="95000"/>
                    <a:lumOff val="5000"/>
                  </a:schemeClr>
                </a:solidFill>
              </a:rPr>
              <a:t>Report on Compliance for Each Major Program; and Internal Control Over Compliance Required by the Uniform Guidance; and report on Schedule of Expenditures of Federal Awards, required by the Uniform Guidance,</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Required by the OMB’s Uniform Guidance,</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Audit is in-progress. Expected completion by February 28, 2025 </a:t>
            </a:r>
            <a:r>
              <a:rPr lang="en-US" sz="1800" i="1" dirty="0">
                <a:solidFill>
                  <a:schemeClr val="tx1">
                    <a:lumMod val="95000"/>
                    <a:lumOff val="5000"/>
                  </a:schemeClr>
                </a:solidFill>
              </a:rPr>
              <a:t>(due March 31, 2025).</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Identification of Major Programs:</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HOME Investments Partnership</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Coronavirus State and Local Fiscal Recovery Funds</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Capitalization Grants for Clean Water Revolving Loan Fund,</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Emergency Solutions Grant Program.</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Federal Funds expended in FY24 – approx. $27,300,000.</a:t>
            </a:r>
          </a:p>
          <a:p>
            <a:pPr marL="0" indent="0">
              <a:spcBef>
                <a:spcPts val="200"/>
              </a:spcBef>
              <a:spcAft>
                <a:spcPts val="400"/>
              </a:spcAft>
              <a:buClr>
                <a:srgbClr val="840A4D"/>
              </a:buClr>
              <a:buSzPct val="115000"/>
              <a:buNone/>
            </a:pPr>
            <a:endParaRPr lang="en-US" sz="1400" dirty="0">
              <a:solidFill>
                <a:schemeClr val="tx1">
                  <a:lumMod val="95000"/>
                  <a:lumOff val="5000"/>
                </a:schemeClr>
              </a:solidFill>
            </a:endParaRPr>
          </a:p>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Audit Under the Uniform Guidance (Single Audit)</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7</a:t>
            </a:r>
          </a:p>
        </p:txBody>
      </p:sp>
    </p:spTree>
    <p:extLst>
      <p:ext uri="{BB962C8B-B14F-4D97-AF65-F5344CB8AC3E}">
        <p14:creationId xmlns:p14="http://schemas.microsoft.com/office/powerpoint/2010/main" val="897257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3419"/>
            <a:ext cx="7772400" cy="4739157"/>
          </a:xfrm>
        </p:spPr>
        <p:txBody>
          <a:bodyPr>
            <a:noAutofit/>
          </a:bodyPr>
          <a:lstStyle/>
          <a:p>
            <a:pPr marL="0" indent="0">
              <a:spcBef>
                <a:spcPts val="200"/>
              </a:spcBef>
              <a:spcAft>
                <a:spcPts val="400"/>
              </a:spcAft>
              <a:buClr>
                <a:srgbClr val="840A4D"/>
              </a:buClr>
              <a:buSzPct val="115000"/>
              <a:buNone/>
            </a:pPr>
            <a:r>
              <a:rPr lang="en-US" sz="2000" dirty="0">
                <a:solidFill>
                  <a:schemeClr val="tx1">
                    <a:lumMod val="95000"/>
                    <a:lumOff val="5000"/>
                  </a:schemeClr>
                </a:solidFill>
              </a:rPr>
              <a:t>New Accounting Standards </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GASB 100, </a:t>
            </a:r>
            <a:r>
              <a:rPr lang="en-US" sz="1800" i="1" dirty="0">
                <a:solidFill>
                  <a:schemeClr val="tx1">
                    <a:lumMod val="95000"/>
                    <a:lumOff val="5000"/>
                  </a:schemeClr>
                </a:solidFill>
              </a:rPr>
              <a:t>Accounting Changes and Error Corrections, </a:t>
            </a:r>
            <a:r>
              <a:rPr lang="en-US" sz="1800" dirty="0">
                <a:solidFill>
                  <a:schemeClr val="tx1">
                    <a:lumMod val="95000"/>
                    <a:lumOff val="5000"/>
                  </a:schemeClr>
                </a:solidFill>
              </a:rPr>
              <a:t>effective FY24. Addresses changes in accounting principles, changes in accounting estimates, and changes to or within the financial reporting entity.</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GASB 101, </a:t>
            </a:r>
            <a:r>
              <a:rPr lang="en-US" sz="1800" i="1" dirty="0">
                <a:solidFill>
                  <a:schemeClr val="tx1">
                    <a:lumMod val="95000"/>
                    <a:lumOff val="5000"/>
                  </a:schemeClr>
                </a:solidFill>
              </a:rPr>
              <a:t>Compensated Absences, </a:t>
            </a:r>
            <a:r>
              <a:rPr lang="en-US" sz="1800" dirty="0">
                <a:solidFill>
                  <a:schemeClr val="tx1">
                    <a:lumMod val="95000"/>
                    <a:lumOff val="5000"/>
                  </a:schemeClr>
                </a:solidFill>
              </a:rPr>
              <a:t>effective FY24. Updates recognition and measurement guidance for compensated absences.</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GASB 102, </a:t>
            </a:r>
            <a:r>
              <a:rPr lang="en-US" sz="1800" i="1" dirty="0">
                <a:solidFill>
                  <a:schemeClr val="tx1">
                    <a:lumMod val="95000"/>
                    <a:lumOff val="5000"/>
                  </a:schemeClr>
                </a:solidFill>
              </a:rPr>
              <a:t>Certain Risk Disclosures, </a:t>
            </a:r>
            <a:r>
              <a:rPr lang="en-US" sz="1800" dirty="0">
                <a:solidFill>
                  <a:schemeClr val="tx1">
                    <a:lumMod val="95000"/>
                    <a:lumOff val="5000"/>
                  </a:schemeClr>
                </a:solidFill>
              </a:rPr>
              <a:t>effective FY25. Requires assessment of whether a concentration or constraint makes the primary government reporting unit or other reporting units that report a liability for revenue debt vulnerable to the risk of a substantial impact. Also, this requires  assessment of whether an event associated with a concentration or constraint that could cause the substantial impact has occurred, begun to occur, or is more likely than not to begin to occur within 12 months of the date the financial statements are issued.</a:t>
            </a: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Other Audit Matters </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8</a:t>
            </a:r>
          </a:p>
        </p:txBody>
      </p:sp>
    </p:spTree>
    <p:extLst>
      <p:ext uri="{BB962C8B-B14F-4D97-AF65-F5344CB8AC3E}">
        <p14:creationId xmlns:p14="http://schemas.microsoft.com/office/powerpoint/2010/main" val="105578620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S Powerpoint - Profession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Flow">
  <a:themeElements>
    <a:clrScheme name="Custom 4">
      <a:dk1>
        <a:srgbClr val="FFFFFF"/>
      </a:dk1>
      <a:lt1>
        <a:srgbClr val="FFFFFF"/>
      </a:lt1>
      <a:dk2>
        <a:srgbClr val="FFFFFF"/>
      </a:dk2>
      <a:lt2>
        <a:srgbClr val="FFFFFF"/>
      </a:lt2>
      <a:accent1>
        <a:srgbClr val="0070C0"/>
      </a:accent1>
      <a:accent2>
        <a:srgbClr val="045167"/>
      </a:accent2>
      <a:accent3>
        <a:srgbClr val="FFFCD1"/>
      </a:accent3>
      <a:accent4>
        <a:srgbClr val="002060"/>
      </a:accent4>
      <a:accent5>
        <a:srgbClr val="7CBBF5"/>
      </a:accent5>
      <a:accent6>
        <a:srgbClr val="083E6F"/>
      </a:accent6>
      <a:hlink>
        <a:srgbClr val="387025"/>
      </a:hlink>
      <a:folHlink>
        <a:srgbClr val="154722"/>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
    <a:dk1>
      <a:srgbClr val="FFFFFF"/>
    </a:dk1>
    <a:lt1>
      <a:srgbClr val="FFFFFF"/>
    </a:lt1>
    <a:dk2>
      <a:srgbClr val="FFFFFF"/>
    </a:dk2>
    <a:lt2>
      <a:srgbClr val="FFFFFF"/>
    </a:lt2>
    <a:accent1>
      <a:srgbClr val="0070C0"/>
    </a:accent1>
    <a:accent2>
      <a:srgbClr val="045167"/>
    </a:accent2>
    <a:accent3>
      <a:srgbClr val="FFFCD1"/>
    </a:accent3>
    <a:accent4>
      <a:srgbClr val="002060"/>
    </a:accent4>
    <a:accent5>
      <a:srgbClr val="7CBBF5"/>
    </a:accent5>
    <a:accent6>
      <a:srgbClr val="083E6F"/>
    </a:accent6>
    <a:hlink>
      <a:srgbClr val="387025"/>
    </a:hlink>
    <a:folHlink>
      <a:srgbClr val="154722"/>
    </a:folHlink>
  </a:clrScheme>
</a:themeOverride>
</file>

<file path=docProps/app.xml><?xml version="1.0" encoding="utf-8"?>
<Properties xmlns="http://schemas.openxmlformats.org/officeDocument/2006/extended-properties" xmlns:vt="http://schemas.openxmlformats.org/officeDocument/2006/docPropsVTypes">
  <Template>BLS Powerpoint - Professional</Template>
  <TotalTime>2898</TotalTime>
  <Words>1125</Words>
  <Application>Microsoft Office PowerPoint</Application>
  <PresentationFormat>On-screen Show (4:3)</PresentationFormat>
  <Paragraphs>95</Paragraphs>
  <Slides>11</Slides>
  <Notes>1</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BLS Powerpoint - Professional</vt:lpstr>
      <vt:lpstr>4_Flow</vt:lpstr>
      <vt:lpstr>City of Wilmington Audit June 30, 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Belfint, Lyons &amp; Shuman, 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Here</dc:title>
  <dc:creator>Jenni Fleck Jones</dc:creator>
  <cp:lastModifiedBy>Mariaelena Rivera</cp:lastModifiedBy>
  <cp:revision>160</cp:revision>
  <cp:lastPrinted>2017-09-08T11:45:17Z</cp:lastPrinted>
  <dcterms:created xsi:type="dcterms:W3CDTF">2015-06-16T15:48:22Z</dcterms:created>
  <dcterms:modified xsi:type="dcterms:W3CDTF">2025-01-30T01:11:37Z</dcterms:modified>
</cp:coreProperties>
</file>