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61" r:id="rId2"/>
    <p:sldId id="257" r:id="rId3"/>
    <p:sldId id="258" r:id="rId4"/>
    <p:sldId id="259" r:id="rId5"/>
    <p:sldId id="260" r:id="rId6"/>
    <p:sldId id="262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helle Basnight" userId="56fe4702-b5f1-4f63-9d31-655a500e39f6" providerId="ADAL" clId="{52237D54-4AF0-44DB-AA74-885B77A508D1}"/>
    <pc:docChg chg="undo custSel addSld modSld sldOrd modNotesMaster">
      <pc:chgData name="Marchelle Basnight" userId="56fe4702-b5f1-4f63-9d31-655a500e39f6" providerId="ADAL" clId="{52237D54-4AF0-44DB-AA74-885B77A508D1}" dt="2025-01-16T00:13:17.624" v="1107" actId="113"/>
      <pc:docMkLst>
        <pc:docMk/>
      </pc:docMkLst>
      <pc:sldChg chg="addSp modSp mod ord">
        <pc:chgData name="Marchelle Basnight" userId="56fe4702-b5f1-4f63-9d31-655a500e39f6" providerId="ADAL" clId="{52237D54-4AF0-44DB-AA74-885B77A508D1}" dt="2025-01-15T23:56:35.354" v="1045" actId="2711"/>
        <pc:sldMkLst>
          <pc:docMk/>
          <pc:sldMk cId="2681226043" sldId="257"/>
        </pc:sldMkLst>
        <pc:spChg chg="mod">
          <ac:chgData name="Marchelle Basnight" userId="56fe4702-b5f1-4f63-9d31-655a500e39f6" providerId="ADAL" clId="{52237D54-4AF0-44DB-AA74-885B77A508D1}" dt="2025-01-15T23:12:40.957" v="150" actId="27636"/>
          <ac:spMkLst>
            <pc:docMk/>
            <pc:sldMk cId="2681226043" sldId="257"/>
            <ac:spMk id="2" creationId="{D20FC20C-3044-CF7C-D994-0B811F70A2CF}"/>
          </ac:spMkLst>
        </pc:spChg>
        <pc:spChg chg="mod">
          <ac:chgData name="Marchelle Basnight" userId="56fe4702-b5f1-4f63-9d31-655a500e39f6" providerId="ADAL" clId="{52237D54-4AF0-44DB-AA74-885B77A508D1}" dt="2025-01-15T23:56:35.354" v="1045" actId="2711"/>
          <ac:spMkLst>
            <pc:docMk/>
            <pc:sldMk cId="2681226043" sldId="257"/>
            <ac:spMk id="3" creationId="{77C15E87-E010-8FA6-2BFC-55A71A3013F2}"/>
          </ac:spMkLst>
        </pc:spChg>
        <pc:picChg chg="add mod">
          <ac:chgData name="Marchelle Basnight" userId="56fe4702-b5f1-4f63-9d31-655a500e39f6" providerId="ADAL" clId="{52237D54-4AF0-44DB-AA74-885B77A508D1}" dt="2025-01-15T23:49:10.608" v="921" actId="14100"/>
          <ac:picMkLst>
            <pc:docMk/>
            <pc:sldMk cId="2681226043" sldId="257"/>
            <ac:picMk id="4" creationId="{C4E455AC-CA1F-751B-3192-9884314990A5}"/>
          </ac:picMkLst>
        </pc:picChg>
      </pc:sldChg>
      <pc:sldChg chg="addSp modSp mod">
        <pc:chgData name="Marchelle Basnight" userId="56fe4702-b5f1-4f63-9d31-655a500e39f6" providerId="ADAL" clId="{52237D54-4AF0-44DB-AA74-885B77A508D1}" dt="2025-01-16T00:12:25.380" v="1104" actId="20577"/>
        <pc:sldMkLst>
          <pc:docMk/>
          <pc:sldMk cId="2651882760" sldId="258"/>
        </pc:sldMkLst>
        <pc:spChg chg="mod">
          <ac:chgData name="Marchelle Basnight" userId="56fe4702-b5f1-4f63-9d31-655a500e39f6" providerId="ADAL" clId="{52237D54-4AF0-44DB-AA74-885B77A508D1}" dt="2025-01-15T23:59:38.321" v="1051" actId="6549"/>
          <ac:spMkLst>
            <pc:docMk/>
            <pc:sldMk cId="2651882760" sldId="258"/>
            <ac:spMk id="2" creationId="{930F9ACC-3A28-47C0-D8A9-C402F99108E4}"/>
          </ac:spMkLst>
        </pc:spChg>
        <pc:spChg chg="mod">
          <ac:chgData name="Marchelle Basnight" userId="56fe4702-b5f1-4f63-9d31-655a500e39f6" providerId="ADAL" clId="{52237D54-4AF0-44DB-AA74-885B77A508D1}" dt="2025-01-16T00:12:25.380" v="1104" actId="20577"/>
          <ac:spMkLst>
            <pc:docMk/>
            <pc:sldMk cId="2651882760" sldId="258"/>
            <ac:spMk id="3" creationId="{3E5CE7CF-8EAD-47A4-020D-3F2DAA629922}"/>
          </ac:spMkLst>
        </pc:spChg>
        <pc:picChg chg="add mod">
          <ac:chgData name="Marchelle Basnight" userId="56fe4702-b5f1-4f63-9d31-655a500e39f6" providerId="ADAL" clId="{52237D54-4AF0-44DB-AA74-885B77A508D1}" dt="2025-01-15T23:49:58.351" v="932" actId="14100"/>
          <ac:picMkLst>
            <pc:docMk/>
            <pc:sldMk cId="2651882760" sldId="258"/>
            <ac:picMk id="4" creationId="{75A4CEB0-3E76-3845-FA6D-40155043D002}"/>
          </ac:picMkLst>
        </pc:picChg>
      </pc:sldChg>
      <pc:sldChg chg="addSp modSp mod">
        <pc:chgData name="Marchelle Basnight" userId="56fe4702-b5f1-4f63-9d31-655a500e39f6" providerId="ADAL" clId="{52237D54-4AF0-44DB-AA74-885B77A508D1}" dt="2025-01-16T00:13:05.035" v="1106" actId="255"/>
        <pc:sldMkLst>
          <pc:docMk/>
          <pc:sldMk cId="259632630" sldId="259"/>
        </pc:sldMkLst>
        <pc:spChg chg="mod">
          <ac:chgData name="Marchelle Basnight" userId="56fe4702-b5f1-4f63-9d31-655a500e39f6" providerId="ADAL" clId="{52237D54-4AF0-44DB-AA74-885B77A508D1}" dt="2025-01-15T23:10:25.436" v="61" actId="20577"/>
          <ac:spMkLst>
            <pc:docMk/>
            <pc:sldMk cId="259632630" sldId="259"/>
            <ac:spMk id="2" creationId="{622BFBD6-3FAA-F651-F0B1-CB01829AFC0A}"/>
          </ac:spMkLst>
        </pc:spChg>
        <pc:graphicFrameChg chg="mod modGraphic">
          <ac:chgData name="Marchelle Basnight" userId="56fe4702-b5f1-4f63-9d31-655a500e39f6" providerId="ADAL" clId="{52237D54-4AF0-44DB-AA74-885B77A508D1}" dt="2025-01-16T00:13:05.035" v="1106" actId="255"/>
          <ac:graphicFrameMkLst>
            <pc:docMk/>
            <pc:sldMk cId="259632630" sldId="259"/>
            <ac:graphicFrameMk id="4" creationId="{D96C8A5B-164C-63F2-A929-76DB1A9246F4}"/>
          </ac:graphicFrameMkLst>
        </pc:graphicFrameChg>
        <pc:picChg chg="add mod">
          <ac:chgData name="Marchelle Basnight" userId="56fe4702-b5f1-4f63-9d31-655a500e39f6" providerId="ADAL" clId="{52237D54-4AF0-44DB-AA74-885B77A508D1}" dt="2025-01-15T23:51:38.885" v="972" actId="1076"/>
          <ac:picMkLst>
            <pc:docMk/>
            <pc:sldMk cId="259632630" sldId="259"/>
            <ac:picMk id="3" creationId="{3B3991A4-8F7E-890A-57C0-DFFE7821823A}"/>
          </ac:picMkLst>
        </pc:picChg>
      </pc:sldChg>
      <pc:sldChg chg="addSp modSp mod modNotesTx">
        <pc:chgData name="Marchelle Basnight" userId="56fe4702-b5f1-4f63-9d31-655a500e39f6" providerId="ADAL" clId="{52237D54-4AF0-44DB-AA74-885B77A508D1}" dt="2025-01-16T00:13:17.624" v="1107" actId="113"/>
        <pc:sldMkLst>
          <pc:docMk/>
          <pc:sldMk cId="3353038716" sldId="260"/>
        </pc:sldMkLst>
        <pc:spChg chg="mod">
          <ac:chgData name="Marchelle Basnight" userId="56fe4702-b5f1-4f63-9d31-655a500e39f6" providerId="ADAL" clId="{52237D54-4AF0-44DB-AA74-885B77A508D1}" dt="2025-01-15T23:10:54.383" v="80" actId="20577"/>
          <ac:spMkLst>
            <pc:docMk/>
            <pc:sldMk cId="3353038716" sldId="260"/>
            <ac:spMk id="2" creationId="{33B15FF9-9929-52CA-744D-3B78A123E7A0}"/>
          </ac:spMkLst>
        </pc:spChg>
        <pc:graphicFrameChg chg="mod modGraphic">
          <ac:chgData name="Marchelle Basnight" userId="56fe4702-b5f1-4f63-9d31-655a500e39f6" providerId="ADAL" clId="{52237D54-4AF0-44DB-AA74-885B77A508D1}" dt="2025-01-16T00:13:17.624" v="1107" actId="113"/>
          <ac:graphicFrameMkLst>
            <pc:docMk/>
            <pc:sldMk cId="3353038716" sldId="260"/>
            <ac:graphicFrameMk id="4" creationId="{2B01B98B-B30A-000F-4A69-63BE706A1F09}"/>
          </ac:graphicFrameMkLst>
        </pc:graphicFrameChg>
        <pc:picChg chg="add mod">
          <ac:chgData name="Marchelle Basnight" userId="56fe4702-b5f1-4f63-9d31-655a500e39f6" providerId="ADAL" clId="{52237D54-4AF0-44DB-AA74-885B77A508D1}" dt="2025-01-15T23:50:57.642" v="955" actId="14100"/>
          <ac:picMkLst>
            <pc:docMk/>
            <pc:sldMk cId="3353038716" sldId="260"/>
            <ac:picMk id="3" creationId="{FF072804-A303-328F-C1FB-97CC3E8D9201}"/>
          </ac:picMkLst>
        </pc:picChg>
      </pc:sldChg>
      <pc:sldChg chg="addSp modSp new mod setBg addAnim">
        <pc:chgData name="Marchelle Basnight" userId="56fe4702-b5f1-4f63-9d31-655a500e39f6" providerId="ADAL" clId="{52237D54-4AF0-44DB-AA74-885B77A508D1}" dt="2025-01-16T00:02:19.175" v="1053" actId="20577"/>
        <pc:sldMkLst>
          <pc:docMk/>
          <pc:sldMk cId="847369524" sldId="261"/>
        </pc:sldMkLst>
        <pc:spChg chg="mod">
          <ac:chgData name="Marchelle Basnight" userId="56fe4702-b5f1-4f63-9d31-655a500e39f6" providerId="ADAL" clId="{52237D54-4AF0-44DB-AA74-885B77A508D1}" dt="2025-01-15T23:48:39.046" v="917" actId="27636"/>
          <ac:spMkLst>
            <pc:docMk/>
            <pc:sldMk cId="847369524" sldId="261"/>
            <ac:spMk id="2" creationId="{4A8763F9-BE1A-7D68-CA19-023C310A364C}"/>
          </ac:spMkLst>
        </pc:spChg>
        <pc:spChg chg="mod">
          <ac:chgData name="Marchelle Basnight" userId="56fe4702-b5f1-4f63-9d31-655a500e39f6" providerId="ADAL" clId="{52237D54-4AF0-44DB-AA74-885B77A508D1}" dt="2025-01-16T00:02:19.175" v="1053" actId="20577"/>
          <ac:spMkLst>
            <pc:docMk/>
            <pc:sldMk cId="847369524" sldId="261"/>
            <ac:spMk id="3" creationId="{F60BD2B0-39CC-AED7-979F-0FA719DCE340}"/>
          </ac:spMkLst>
        </pc:spChg>
        <pc:spChg chg="add">
          <ac:chgData name="Marchelle Basnight" userId="56fe4702-b5f1-4f63-9d31-655a500e39f6" providerId="ADAL" clId="{52237D54-4AF0-44DB-AA74-885B77A508D1}" dt="2025-01-15T23:47:50.794" v="882" actId="26606"/>
          <ac:spMkLst>
            <pc:docMk/>
            <pc:sldMk cId="847369524" sldId="261"/>
            <ac:spMk id="9" creationId="{F1174801-1395-44C5-9B00-CCAC45C056E7}"/>
          </ac:spMkLst>
        </pc:spChg>
        <pc:spChg chg="add">
          <ac:chgData name="Marchelle Basnight" userId="56fe4702-b5f1-4f63-9d31-655a500e39f6" providerId="ADAL" clId="{52237D54-4AF0-44DB-AA74-885B77A508D1}" dt="2025-01-15T23:47:50.794" v="882" actId="26606"/>
          <ac:spMkLst>
            <pc:docMk/>
            <pc:sldMk cId="847369524" sldId="261"/>
            <ac:spMk id="11" creationId="{996DFAFB-BCE1-4BEC-82FB-D574234DEF0A}"/>
          </ac:spMkLst>
        </pc:spChg>
        <pc:grpChg chg="add">
          <ac:chgData name="Marchelle Basnight" userId="56fe4702-b5f1-4f63-9d31-655a500e39f6" providerId="ADAL" clId="{52237D54-4AF0-44DB-AA74-885B77A508D1}" dt="2025-01-15T23:47:50.794" v="882" actId="26606"/>
          <ac:grpSpMkLst>
            <pc:docMk/>
            <pc:sldMk cId="847369524" sldId="261"/>
            <ac:grpSpMk id="13" creationId="{7092E392-4FB7-4E2D-928D-EFC63D148E1E}"/>
          </ac:grpSpMkLst>
        </pc:grpChg>
        <pc:grpChg chg="add">
          <ac:chgData name="Marchelle Basnight" userId="56fe4702-b5f1-4f63-9d31-655a500e39f6" providerId="ADAL" clId="{52237D54-4AF0-44DB-AA74-885B77A508D1}" dt="2025-01-15T23:47:50.794" v="882" actId="26606"/>
          <ac:grpSpMkLst>
            <pc:docMk/>
            <pc:sldMk cId="847369524" sldId="261"/>
            <ac:grpSpMk id="23" creationId="{A7C60A7A-4212-46AC-80A2-DE231DD3D19F}"/>
          </ac:grpSpMkLst>
        </pc:grpChg>
        <pc:grpChg chg="add">
          <ac:chgData name="Marchelle Basnight" userId="56fe4702-b5f1-4f63-9d31-655a500e39f6" providerId="ADAL" clId="{52237D54-4AF0-44DB-AA74-885B77A508D1}" dt="2025-01-15T23:47:50.794" v="882" actId="26606"/>
          <ac:grpSpMkLst>
            <pc:docMk/>
            <pc:sldMk cId="847369524" sldId="261"/>
            <ac:grpSpMk id="35" creationId="{5C0E6139-8A19-4905-87E2-E547D7B7F1AF}"/>
          </ac:grpSpMkLst>
        </pc:grpChg>
        <pc:picChg chg="add mod">
          <ac:chgData name="Marchelle Basnight" userId="56fe4702-b5f1-4f63-9d31-655a500e39f6" providerId="ADAL" clId="{52237D54-4AF0-44DB-AA74-885B77A508D1}" dt="2025-01-15T23:47:50.794" v="882" actId="26606"/>
          <ac:picMkLst>
            <pc:docMk/>
            <pc:sldMk cId="847369524" sldId="261"/>
            <ac:picMk id="4" creationId="{6892FE64-9806-4B1E-2A54-4AD4775642B6}"/>
          </ac:picMkLst>
        </pc:picChg>
      </pc:sldChg>
      <pc:sldChg chg="addSp modSp new mod">
        <pc:chgData name="Marchelle Basnight" userId="56fe4702-b5f1-4f63-9d31-655a500e39f6" providerId="ADAL" clId="{52237D54-4AF0-44DB-AA74-885B77A508D1}" dt="2025-01-15T23:59:13.827" v="1050" actId="20577"/>
        <pc:sldMkLst>
          <pc:docMk/>
          <pc:sldMk cId="989884954" sldId="262"/>
        </pc:sldMkLst>
        <pc:spChg chg="mod">
          <ac:chgData name="Marchelle Basnight" userId="56fe4702-b5f1-4f63-9d31-655a500e39f6" providerId="ADAL" clId="{52237D54-4AF0-44DB-AA74-885B77A508D1}" dt="2025-01-15T23:59:13.827" v="1050" actId="20577"/>
          <ac:spMkLst>
            <pc:docMk/>
            <pc:sldMk cId="989884954" sldId="262"/>
            <ac:spMk id="2" creationId="{9C5C5353-A434-25CE-2534-0590A4DE8B33}"/>
          </ac:spMkLst>
        </pc:spChg>
        <pc:spChg chg="mod">
          <ac:chgData name="Marchelle Basnight" userId="56fe4702-b5f1-4f63-9d31-655a500e39f6" providerId="ADAL" clId="{52237D54-4AF0-44DB-AA74-885B77A508D1}" dt="2025-01-15T23:56:57.687" v="1047" actId="2711"/>
          <ac:spMkLst>
            <pc:docMk/>
            <pc:sldMk cId="989884954" sldId="262"/>
            <ac:spMk id="3" creationId="{C90D6739-9F51-EB27-1C5D-1CFC24E5F8C1}"/>
          </ac:spMkLst>
        </pc:spChg>
        <pc:picChg chg="add mod">
          <ac:chgData name="Marchelle Basnight" userId="56fe4702-b5f1-4f63-9d31-655a500e39f6" providerId="ADAL" clId="{52237D54-4AF0-44DB-AA74-885B77A508D1}" dt="2025-01-15T23:51:25.574" v="969" actId="14100"/>
          <ac:picMkLst>
            <pc:docMk/>
            <pc:sldMk cId="989884954" sldId="262"/>
            <ac:picMk id="4" creationId="{17E1A1E8-7B7D-EA6A-49F9-27A01BE3A91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EF8283-F2CA-486C-9EB5-A97639A6508B}" type="datetimeFigureOut">
              <a:rPr lang="en-US" smtClean="0"/>
              <a:t>1/15/2025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F370303-3D06-4DD4-BAB8-4B1951DAC9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856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CVT FUND BALANCE IS THE EQUILVANCE OF SAVINGS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370303-3D06-4DD4-BAB8-4B1951DAC9A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972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Per Comcast 8/26/24 – Estimated cable Franchise Fees would be $3.5M over 5 year. I assume 3% reduction per year, with the exception of year 5.</a:t>
            </a:r>
          </a:p>
          <a:p>
            <a:r>
              <a:rPr lang="en-US" dirty="0"/>
              <a:t>-This assumes 3% growth per year for WITN Cost, WITH YEAR 1 being FY25 approved budget– rising medical cost, COLA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370303-3D06-4DD4-BAB8-4B1951DAC9A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341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85D41-8F55-8379-C2A8-593338D76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8E73DD-F19C-E599-4B5A-5A6FE9F0DE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3BD573-0CDB-7B47-3F4E-D05AD6BE15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-Per Franchise Agreement 5-year extension , guarantee $90,000 per year for community channels for total $450,000</a:t>
            </a:r>
          </a:p>
          <a:p>
            <a:r>
              <a:rPr lang="en-US" dirty="0"/>
              <a:t>-TPO Lease cost, assumed 2% increase per year, cable and utilities assumed 2% increase per year</a:t>
            </a:r>
          </a:p>
          <a:p>
            <a:r>
              <a:rPr lang="en-US" dirty="0"/>
              <a:t>- There is replacement equipment needs that MUST be factored.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3D12C-905A-A080-8940-D18C36A3C9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370303-3D06-4DD4-BAB8-4B1951DAC9A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960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B009F-46B9-40D7-8F4A-27AB2AD47C4B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58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5418-8596-4EAF-BA57-9A53E856690F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0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5B3E2-A8D4-4418-9F6A-450CAC0D14B3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95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04FA-3C10-44EB-82E9-BDB9D82AEE79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6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1BFA-3B51-4228-8BDA-E24AE5AFE626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194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79E0-AB2D-47F5-BE95-CCB68F2EB57F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5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2F32-043C-4D9F-B89E-4D64ADA640CE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64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C80B-4B60-42CB-8661-96B831EDDD6E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8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EA947-A6B4-4698-A953-76311838569B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17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66DB-862C-4A79-8A46-2E0DF6CD94BB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22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278A-7D0A-4143-A62F-13BA76B246F2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4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D60912B6-E126-4F9A-BFAC-31273C0B66D3}" type="datetime1">
              <a:rPr lang="en-US" smtClean="0"/>
              <a:t>1/15/2025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5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Top Left">
            <a:extLst>
              <a:ext uri="{FF2B5EF4-FFF2-40B4-BE49-F238E27FC236}">
                <a16:creationId xmlns:a16="http://schemas.microsoft.com/office/drawing/2014/main" id="{7092E392-4FB7-4E2D-928D-EFC63D148E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B57026F-1936-4B50-9E5F-0037B748BA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1C2FEB5-C2DC-4FDF-9FE5-407608D60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0B00B9B-BAB1-4074-A3AF-13B08F4E0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B6DF209-B3F7-4699-802B-4BE211132E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45FFE10-7D64-45F0-B227-92979752A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395C91B-6EED-4F5B-8873-5E0AA757F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48D099A-D8DD-4FBA-AF53-928CE633CC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F857259-D6C4-41F7-82DC-37816E8AD0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A8763F9-BE1A-7D68-CA19-023C310A3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654" y="744909"/>
            <a:ext cx="5132388" cy="3155419"/>
          </a:xfrm>
        </p:spPr>
        <p:txBody>
          <a:bodyPr anchor="b">
            <a:normAutofit/>
          </a:bodyPr>
          <a:lstStyle/>
          <a:p>
            <a:pPr algn="l"/>
            <a:r>
              <a:rPr lang="en-US" sz="4000" dirty="0"/>
              <a:t>SOLVENCY of CVT (Cable, Video, Television) FUND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BD2B0-39CC-AED7-979F-0FA719DCE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785" y="4074784"/>
            <a:ext cx="5132387" cy="2054306"/>
          </a:xfrm>
        </p:spPr>
        <p:txBody>
          <a:bodyPr anchor="t">
            <a:normAutofit/>
          </a:bodyPr>
          <a:lstStyle/>
          <a:p>
            <a:pPr algn="l"/>
            <a:r>
              <a:rPr lang="en-US" sz="2200" dirty="0"/>
              <a:t>CVT COMMISION MEETING 01/17/25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892FE64-9806-4B1E-2A54-4AD477564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  <p:grpSp>
        <p:nvGrpSpPr>
          <p:cNvPr id="23" name="Bottom Right">
            <a:extLst>
              <a:ext uri="{FF2B5EF4-FFF2-40B4-BE49-F238E27FC236}">
                <a16:creationId xmlns:a16="http://schemas.microsoft.com/office/drawing/2014/main" id="{A7C60A7A-4212-46AC-80A2-DE231DD3D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EDA875D-6B8A-4B32-89EB-F4CD6D1FCD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AA7D7CCE-E90B-483E-AFF7-CF95CABC97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7F2D919-84B6-4EC4-87F5-BDFF145BBE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65C8244C-685B-42CF-B028-C7ADE067CC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0420B7EF-9249-4974-A978-AAD55C81B7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05BD8B59-E1C0-4320-BFC1-66D139E80B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A983471C-A7FE-4ED8-BE9B-601CEC61EB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E8B842F2-803D-4F74-BBF6-6965BC0FD2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94ECDF1E-AE5F-46C4-A134-C28C6D6B78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0E491A0-7D49-4A1F-B2DB-C94F56329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35" name="Cross">
            <a:extLst>
              <a:ext uri="{FF2B5EF4-FFF2-40B4-BE49-F238E27FC236}">
                <a16:creationId xmlns:a16="http://schemas.microsoft.com/office/drawing/2014/main" id="{5C0E6139-8A19-4905-87E2-E547D7B7F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015507" y="3369564"/>
            <a:ext cx="118872" cy="118872"/>
            <a:chOff x="1175347" y="3733800"/>
            <a:chExt cx="118872" cy="118872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C05FFBD-B86A-4BD3-A147-FA95CE03CF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B69F8B1-78FB-4562-8A0D-8D29636755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57E30-8756-A7E4-6640-E05D87FBF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36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FC20C-3044-CF7C-D994-0B811F70A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COMCAST REVENUES/FRANCHISE FEES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15E87-E010-8FA6-2BFC-55A71A301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Comcast Franchise Agreement – Extension: - 5 –years – Estimated Revenues to City:</a:t>
            </a:r>
          </a:p>
          <a:p>
            <a:pPr lvl="1"/>
            <a:r>
              <a:rPr lang="en-US" b="1" u="sng" dirty="0"/>
              <a:t>~$3.5M:</a:t>
            </a:r>
            <a:r>
              <a:rPr lang="en-US" dirty="0"/>
              <a:t> </a:t>
            </a:r>
            <a:r>
              <a:rPr lang="en-US" dirty="0">
                <a:cs typeface="Arial" panose="020B0604020202020204" pitchFamily="34" charset="0"/>
              </a:rPr>
              <a:t>Provides for the maximum allowed cable franchise fee </a:t>
            </a:r>
            <a:r>
              <a:rPr lang="en-US" sz="2000" dirty="0">
                <a:cs typeface="Arial" panose="020B0604020202020204" pitchFamily="34" charset="0"/>
              </a:rPr>
              <a:t>5% </a:t>
            </a:r>
            <a:r>
              <a:rPr lang="en-US" dirty="0"/>
              <a:t>~</a:t>
            </a:r>
            <a:r>
              <a:rPr lang="en-US" b="1" u="sng" dirty="0"/>
              <a:t>$450K: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Funding for Community Channels Guarantee Minimum $90K per year</a:t>
            </a:r>
          </a:p>
          <a:p>
            <a:pPr lvl="1"/>
            <a:r>
              <a:rPr lang="en-US" sz="2000" b="1" u="sng" dirty="0">
                <a:solidFill>
                  <a:srgbClr val="000000"/>
                </a:solidFill>
              </a:rPr>
              <a:t>$.95 </a:t>
            </a:r>
            <a:r>
              <a:rPr lang="en-US" sz="2000" dirty="0">
                <a:solidFill>
                  <a:srgbClr val="000000"/>
                </a:solidFill>
              </a:rPr>
              <a:t>per Subscriber</a:t>
            </a:r>
            <a:endParaRPr lang="en-US" sz="2000" b="0" i="0" u="none" strike="noStrike" baseline="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4E455AC-CA1F-751B-3192-9884314990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49606" y="29259"/>
            <a:ext cx="1542393" cy="154239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D42A12-848A-C1DE-68AC-562BD3DED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22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F9ACC-3A28-47C0-D8A9-C402F9910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High Level 5-year Summary Solvency –CVT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CE7CF-8EAD-47A4-020D-3F2DAA629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cs typeface="Arial" panose="020B0604020202020204" pitchFamily="34" charset="0"/>
              </a:rPr>
              <a:t>Comcast Cable Franchise Fees </a:t>
            </a:r>
            <a:r>
              <a:rPr lang="en-US" sz="2000" dirty="0">
                <a:cs typeface="Arial" panose="020B0604020202020204" pitchFamily="34" charset="0"/>
              </a:rPr>
              <a:t>(Per Comcast 8/26/24):</a:t>
            </a:r>
            <a:r>
              <a:rPr lang="en-US" dirty="0">
                <a:cs typeface="Arial" panose="020B0604020202020204" pitchFamily="34" charset="0"/>
              </a:rPr>
              <a:t>			$3.5M</a:t>
            </a:r>
          </a:p>
          <a:p>
            <a:r>
              <a:rPr lang="en-US" dirty="0">
                <a:cs typeface="Arial" panose="020B0604020202020204" pitchFamily="34" charset="0"/>
              </a:rPr>
              <a:t>WITN Budget (</a:t>
            </a:r>
            <a:r>
              <a:rPr lang="en-US" i="1" dirty="0">
                <a:cs typeface="Arial" panose="020B0604020202020204" pitchFamily="34" charset="0"/>
              </a:rPr>
              <a:t>Projection</a:t>
            </a:r>
            <a:r>
              <a:rPr lang="en-US" dirty="0">
                <a:cs typeface="Arial" panose="020B0604020202020204" pitchFamily="34" charset="0"/>
              </a:rPr>
              <a:t>):						</a:t>
            </a:r>
            <a:r>
              <a:rPr lang="en-US" u="sng" dirty="0">
                <a:cs typeface="Arial" panose="020B0604020202020204" pitchFamily="34" charset="0"/>
              </a:rPr>
              <a:t>$6.1M</a:t>
            </a:r>
            <a:r>
              <a:rPr lang="en-US" dirty="0">
                <a:cs typeface="Arial" panose="020B0604020202020204" pitchFamily="34" charset="0"/>
              </a:rPr>
              <a:t>                                                                                          -  Net Difference:						        		</a:t>
            </a:r>
            <a:r>
              <a:rPr lang="en-US" dirty="0">
                <a:highlight>
                  <a:srgbClr val="FFFF00"/>
                </a:highlight>
                <a:cs typeface="Arial" panose="020B0604020202020204" pitchFamily="34" charset="0"/>
              </a:rPr>
              <a:t>-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$2.4M</a:t>
            </a:r>
          </a:p>
          <a:p>
            <a:endParaRPr lang="en-US" b="1" dirty="0">
              <a:solidFill>
                <a:srgbClr val="FF0000"/>
              </a:solidFill>
              <a:highlight>
                <a:srgbClr val="FFFF00"/>
              </a:highlight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Comcast Community Channels Funding:				$450K</a:t>
            </a:r>
          </a:p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TPO COST(</a:t>
            </a:r>
            <a:r>
              <a:rPr lang="en-US" i="1" dirty="0">
                <a:solidFill>
                  <a:schemeClr val="tx1"/>
                </a:solidFill>
                <a:cs typeface="Arial" panose="020B0604020202020204" pitchFamily="34" charset="0"/>
              </a:rPr>
              <a:t>Projection</a:t>
            </a: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):							</a:t>
            </a:r>
            <a:r>
              <a:rPr lang="en-US" u="sng" dirty="0">
                <a:solidFill>
                  <a:schemeClr val="tx1"/>
                </a:solidFill>
                <a:cs typeface="Arial" panose="020B0604020202020204" pitchFamily="34" charset="0"/>
              </a:rPr>
              <a:t>$629K 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  Net Difference:						        	          </a:t>
            </a:r>
            <a:r>
              <a:rPr lang="en-US" b="1" dirty="0">
                <a:solidFill>
                  <a:schemeClr val="tx1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-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$179K      </a:t>
            </a:r>
          </a:p>
          <a:p>
            <a:pPr>
              <a:buFontTx/>
              <a:buChar char="-"/>
            </a:pPr>
            <a:endParaRPr lang="en-US" b="1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n-US" b="1" i="1" dirty="0">
                <a:solidFill>
                  <a:schemeClr val="tx1"/>
                </a:solidFill>
                <a:cs typeface="Arial" panose="020B0604020202020204" pitchFamily="34" charset="0"/>
              </a:rPr>
              <a:t>AVAILABLE CVT FUND BALANCE AS OF FY24 ACFR:</a:t>
            </a:r>
            <a:r>
              <a:rPr lang="en-US" i="1" dirty="0">
                <a:solidFill>
                  <a:schemeClr val="tx1"/>
                </a:solidFill>
                <a:cs typeface="Arial" panose="020B0604020202020204" pitchFamily="34" charset="0"/>
              </a:rPr>
              <a:t>		</a:t>
            </a:r>
            <a:r>
              <a:rPr lang="en-US" b="1" i="1" dirty="0">
                <a:solidFill>
                  <a:schemeClr val="tx1"/>
                </a:solidFill>
                <a:cs typeface="Arial" panose="020B0604020202020204" pitchFamily="34" charset="0"/>
              </a:rPr>
              <a:t>$2.5M</a:t>
            </a:r>
            <a:r>
              <a:rPr lang="en-US" dirty="0">
                <a:solidFill>
                  <a:schemeClr val="tx1"/>
                </a:solidFill>
              </a:rPr>
              <a:t>			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A4CEB0-3E76-3845-FA6D-40155043D0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V="1">
            <a:off x="11256578" y="141411"/>
            <a:ext cx="756744" cy="114088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E03393-93B5-31D6-93C7-05B3168F9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82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BFBD6-3FAA-F651-F0B1-CB01829AF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/>
              <a:t>COMCAST CABLE FRANCHISE FEES-Projection (REVENUES)/WITN PROJECTED COST – 5 -YEARS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96C8A5B-164C-63F2-A929-76DB1A9246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0667515"/>
              </p:ext>
            </p:extLst>
          </p:nvPr>
        </p:nvGraphicFramePr>
        <p:xfrm>
          <a:off x="838200" y="1825625"/>
          <a:ext cx="10515603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159400722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73259797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62810872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104635821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45622300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9424390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6845166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PROJECTION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92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Franchise Cable Fees (5% Max per FCC Law)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$783,800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$760,286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$737,477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$715,353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$503,084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$3,500,000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3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WITN/COST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$1,150,549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$1,185,065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$1,220,617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$1,257,236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$1,294,953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$6,108,421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616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NET DIFF: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-$366,749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-$424,779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-$483,140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-$541,883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-$601,061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-$2,417,612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6343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B3991A4-8F7E-890A-57C0-DFFE78218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9955" y="90280"/>
            <a:ext cx="1104900" cy="1101408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131F5-3C49-DF22-6CE5-45F1BCCE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2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CF3BC-1736-4CC2-9169-BFD33D445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5FF9-9929-52CA-744D-3B78A123E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i="1" dirty="0"/>
              <a:t>COMCAST FUNDING FOR COMMUNITY CHANNELS – 5 –YEARS (FUNDS TO COVER TPO COSTS -PROJECTIONS</a:t>
            </a:r>
            <a:r>
              <a:rPr lang="en-US" i="1" dirty="0"/>
              <a:t>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01B98B-B30A-000F-4A69-63BE706A1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488538"/>
              </p:ext>
            </p:extLst>
          </p:nvPr>
        </p:nvGraphicFramePr>
        <p:xfrm>
          <a:off x="803189" y="1918300"/>
          <a:ext cx="10523841" cy="403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467">
                  <a:extLst>
                    <a:ext uri="{9D8B030D-6E8A-4147-A177-3AD203B41FA5}">
                      <a16:colId xmlns:a16="http://schemas.microsoft.com/office/drawing/2014/main" val="159400722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73259797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62810872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104635821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45622300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9424390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6845166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PROJECTION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92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Minimum Funding Guarantee/Comcast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$450,000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3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TPO/LEASE AGREEMENT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$102,000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$105,415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$108,944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$112,591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$116,361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$545,311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616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UTILITY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$9,744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$10,070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$10,407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$10,756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$11,116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$52,093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63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CABLE/COST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$6,000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$6,120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$6,242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$6,367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$6,495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$31,224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709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NET DIFF: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-$27,744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-$31,605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-$35,593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-$39,714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-$43,972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-$178,628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04875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F072804-A303-328F-C1FB-97CC3E8D92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0814" y="200217"/>
            <a:ext cx="733095" cy="82768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F7B0F2-487A-8841-05AF-ECE0BDDEB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038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C5353-A434-25CE-2534-0590A4DE8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SOLVENCY of CVT 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D6739-9F51-EB27-1C5D-1CFC24E5F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>
                <a:cs typeface="Arial" panose="020B0604020202020204" pitchFamily="34" charset="0"/>
              </a:rPr>
              <a:t>CVT COMMISSION AT SOME POINT WILL HAVE DECISIONS TO CONSIDER REGARDING SOLVENCY:</a:t>
            </a:r>
          </a:p>
          <a:p>
            <a:pPr lvl="1"/>
            <a:r>
              <a:rPr lang="en-US" b="1" u="sng" dirty="0">
                <a:cs typeface="Arial" panose="020B0604020202020204" pitchFamily="34" charset="0"/>
              </a:rPr>
              <a:t>Funding for PEG </a:t>
            </a:r>
            <a:r>
              <a:rPr lang="en-US" dirty="0">
                <a:cs typeface="Arial" panose="020B0604020202020204" pitchFamily="34" charset="0"/>
              </a:rPr>
              <a:t>– Government/WITN</a:t>
            </a:r>
          </a:p>
          <a:p>
            <a:pPr lvl="2"/>
            <a:r>
              <a:rPr lang="en-US" dirty="0">
                <a:cs typeface="Arial" panose="020B0604020202020204" pitchFamily="34" charset="0"/>
              </a:rPr>
              <a:t>Possibly consider General Fund at some point for cost</a:t>
            </a:r>
          </a:p>
          <a:p>
            <a:pPr lvl="2"/>
            <a:r>
              <a:rPr lang="en-US" dirty="0">
                <a:cs typeface="Arial" panose="020B0604020202020204" pitchFamily="34" charset="0"/>
              </a:rPr>
              <a:t>Seek other grant funding</a:t>
            </a:r>
          </a:p>
          <a:p>
            <a:pPr lvl="1"/>
            <a:r>
              <a:rPr lang="en-US" b="1" u="sng" dirty="0">
                <a:cs typeface="Arial" panose="020B0604020202020204" pitchFamily="34" charset="0"/>
              </a:rPr>
              <a:t>Funding Public/Live Leased Access- TPO</a:t>
            </a:r>
          </a:p>
          <a:p>
            <a:pPr lvl="2"/>
            <a:r>
              <a:rPr lang="en-US" dirty="0">
                <a:cs typeface="Arial" panose="020B0604020202020204" pitchFamily="34" charset="0"/>
              </a:rPr>
              <a:t>Possibly consider shared use of facilities and staffing so that the City does not have a lease payment</a:t>
            </a:r>
          </a:p>
          <a:p>
            <a:pPr lvl="2"/>
            <a:r>
              <a:rPr lang="en-US" dirty="0">
                <a:cs typeface="Arial" panose="020B0604020202020204" pitchFamily="34" charset="0"/>
              </a:rPr>
              <a:t>Some type of cost sharing for equipment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1A1E8-7B7D-EA6A-49F9-27A01BE3A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7847" y="0"/>
            <a:ext cx="1182413" cy="94593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08D4DF-B826-85CD-EB92-7112E6A0B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84954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Explore</Template>
  <TotalTime>238</TotalTime>
  <Words>555</Words>
  <Application>Microsoft Office PowerPoint</Application>
  <PresentationFormat>Widescreen</PresentationFormat>
  <Paragraphs>110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Avenir Next LT Pro</vt:lpstr>
      <vt:lpstr>AvenirNext LT Pro Medium</vt:lpstr>
      <vt:lpstr>Posterama</vt:lpstr>
      <vt:lpstr>ExploreVTI</vt:lpstr>
      <vt:lpstr>SOLVENCY of CVT (Cable, Video, Television) FUND</vt:lpstr>
      <vt:lpstr>COMCAST REVENUES/FRANCHISE FEES</vt:lpstr>
      <vt:lpstr>High Level 5-year Summary Solvency –CVT FUND</vt:lpstr>
      <vt:lpstr>COMCAST CABLE FRANCHISE FEES-Projection (REVENUES)/WITN PROJECTED COST – 5 -YEARS</vt:lpstr>
      <vt:lpstr>COMCAST FUNDING FOR COMMUNITY CHANNELS – 5 –YEARS (FUNDS TO COVER TPO COSTS -PROJECTIONS:</vt:lpstr>
      <vt:lpstr>SOLVENCY of CVT FUND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Marchelle Basnight</dc:creator>
  <cp:lastModifiedBy>Marchelle Basnight</cp:lastModifiedBy>
  <cp:revision>2</cp:revision>
  <cp:lastPrinted>2025-01-16T00:00:09Z</cp:lastPrinted>
  <dcterms:created xsi:type="dcterms:W3CDTF">2025-01-15T20:00:17Z</dcterms:created>
  <dcterms:modified xsi:type="dcterms:W3CDTF">2025-01-16T00:13:36Z</dcterms:modified>
</cp:coreProperties>
</file>