
<file path=[Content_Types].xml><?xml version="1.0" encoding="utf-8"?>
<Types xmlns="http://schemas.openxmlformats.org/package/2006/content-types">
  <Default ContentType="application/x-fontdata" Extension="fntdata"/>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Sailors" charset="1" panose="02000000000000000000"/>
      <p:regular r:id="rId18"/>
    </p:embeddedFont>
    <p:embeddedFont>
      <p:font typeface="Holiday" charset="1" panose="00000000000000000000"/>
      <p:regular r:id="rId19"/>
    </p:embeddedFont>
    <p:embeddedFont>
      <p:font typeface="Sailors Italics" charset="1" panose="02000000000000000000"/>
      <p:regular r:id="rId20"/>
    </p:embeddedFont>
    <p:embeddedFont>
      <p:font typeface="Black Bones" charset="1" panose="02000500000000000000"/>
      <p:regular r:id="rId21"/>
    </p:embeddedFont>
    <p:embeddedFont>
      <p:font typeface="Wind Drift" charset="1" panose="00000500000000000000"/>
      <p:regular r:id="rId22"/>
    </p:embeddedFont>
    <p:embeddedFont>
      <p:font typeface="Visby Bold" charset="1" panose="00000800000000000000"/>
      <p:regular r:id="rId23"/>
    </p:embeddedFont>
    <p:embeddedFont>
      <p:font typeface="Glacial Indifference" charset="1" panose="00000000000000000000"/>
      <p:regular r:id="rId24"/>
    </p:embeddedFont>
    <p:embeddedFont>
      <p:font typeface="Canva Sans Bold" charset="1" panose="020B0803030501040103"/>
      <p:regular r:id="rId25"/>
    </p:embeddedFont>
    <p:embeddedFont>
      <p:font typeface="Canva Sans Bold Italics" charset="1" panose="020B0803030501040103"/>
      <p:regular r:id="rId26"/>
    </p:embeddedFont>
    <p:embeddedFont>
      <p:font typeface="Canva Sans" charset="1" panose="020B0503030501040103"/>
      <p:regular r:id="rId27"/>
    </p:embeddedFont>
    <p:embeddedFont>
      <p:font typeface="Glacial Indifference Bold Italics" charset="1" panose="00000800000000000000"/>
      <p:regular r:id="rId28"/>
    </p:embeddedFont>
    <p:embeddedFont>
      <p:font typeface="Glacial Indifference Italics" charset="1" panose="00000000000000000000"/>
      <p:regular r:id="rId29"/>
    </p:embeddedFont>
    <p:embeddedFont>
      <p:font typeface="Glacial Indifference Bold" charset="1" panose="00000800000000000000"/>
      <p:regular r:id="rId30"/>
    </p:embeddedFont>
    <p:embeddedFont>
      <p:font typeface="Playlist Script" charset="1" panose="000000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59.svg" Type="http://schemas.openxmlformats.org/officeDocument/2006/relationships/image"/><Relationship Id="rId19" Target="../media/aAGXme0CHXY.m4a" Type="http://schemas.microsoft.com/office/2007/relationships/media"/><Relationship Id="rId2" Target="../media/image1.png" Type="http://schemas.openxmlformats.org/officeDocument/2006/relationships/image"/><Relationship Id="rId20" Target="../media/aAGXme0CHXY.m4a" Type="http://schemas.openxmlformats.org/officeDocument/2006/relationships/audio"/><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48.jpeg" Type="http://schemas.openxmlformats.org/officeDocument/2006/relationships/image"/><Relationship Id="rId17" Target="../media/image17.png" Type="http://schemas.openxmlformats.org/officeDocument/2006/relationships/image"/><Relationship Id="rId18" Target="../media/image18.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51.jpeg" Type="http://schemas.openxmlformats.org/officeDocument/2006/relationships/image"/><Relationship Id="rId21" Target="../media/image52.png" Type="http://schemas.openxmlformats.org/officeDocument/2006/relationships/image"/><Relationship Id="rId22" Target="../media/image53.jpeg" Type="http://schemas.openxmlformats.org/officeDocument/2006/relationships/image"/><Relationship Id="rId3" Target="../media/image2.sv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56.jpeg" Type="http://schemas.openxmlformats.org/officeDocument/2006/relationships/image"/><Relationship Id="rId7" Target="../media/image57.jpeg" Type="http://schemas.openxmlformats.org/officeDocument/2006/relationships/image"/><Relationship Id="rId8" Target="../media/image5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9.png" Type="http://schemas.openxmlformats.org/officeDocument/2006/relationships/image"/><Relationship Id="rId15" Target="../media/image10.svg" Type="http://schemas.openxmlformats.org/officeDocument/2006/relationships/image"/><Relationship Id="rId16" Target="../media/image11.png" Type="http://schemas.openxmlformats.org/officeDocument/2006/relationships/image"/><Relationship Id="rId17" Target="../media/image12.svg" Type="http://schemas.openxmlformats.org/officeDocument/2006/relationships/image"/><Relationship Id="rId18" Target="../media/image13.png" Type="http://schemas.openxmlformats.org/officeDocument/2006/relationships/image"/><Relationship Id="rId19" Target="../media/image14.svg" Type="http://schemas.openxmlformats.org/officeDocument/2006/relationships/image"/><Relationship Id="rId2" Target="../media/image17.png" Type="http://schemas.openxmlformats.org/officeDocument/2006/relationships/image"/><Relationship Id="rId20" Target="../media/image15.png" Type="http://schemas.openxmlformats.org/officeDocument/2006/relationships/image"/><Relationship Id="rId21" Target="../media/image16.svg" Type="http://schemas.openxmlformats.org/officeDocument/2006/relationships/image"/><Relationship Id="rId3" Target="../media/image18.sv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3.png" Type="http://schemas.openxmlformats.org/officeDocument/2006/relationships/image"/><Relationship Id="rId4" Target="../media/image3.png" Type="http://schemas.openxmlformats.org/officeDocument/2006/relationships/image"/><Relationship Id="rId5" Target="../media/image36.jpe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2" Target="../media/image37.pn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40.jpeg" Type="http://schemas.openxmlformats.org/officeDocument/2006/relationships/image"/><Relationship Id="rId8" Target="../media/image41.jpeg" Type="http://schemas.openxmlformats.org/officeDocument/2006/relationships/image"/><Relationship Id="rId9" Target="../media/image4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46.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4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4325842" y="-1412504"/>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sp>
        <p:nvSpPr>
          <p:cNvPr name="Freeform 18" id="18"/>
          <p:cNvSpPr/>
          <p:nvPr/>
        </p:nvSpPr>
        <p:spPr>
          <a:xfrm flipH="false" flipV="false" rot="0">
            <a:off x="16723173" y="8850605"/>
            <a:ext cx="1427407" cy="1427407"/>
          </a:xfrm>
          <a:custGeom>
            <a:avLst/>
            <a:gdLst/>
            <a:ahLst/>
            <a:cxnLst/>
            <a:rect r="r" b="b" t="t" l="l"/>
            <a:pathLst>
              <a:path h="1427407" w="1427407">
                <a:moveTo>
                  <a:pt x="0" y="0"/>
                </a:moveTo>
                <a:lnTo>
                  <a:pt x="1427407" y="0"/>
                </a:lnTo>
                <a:lnTo>
                  <a:pt x="1427407" y="1427406"/>
                </a:lnTo>
                <a:lnTo>
                  <a:pt x="0" y="1427406"/>
                </a:lnTo>
                <a:lnTo>
                  <a:pt x="0" y="0"/>
                </a:lnTo>
                <a:close/>
              </a:path>
            </a:pathLst>
          </a:custGeom>
          <a:blipFill>
            <a:blip r:embed="rId4"/>
            <a:stretch>
              <a:fillRect l="0" t="0" r="0" b="0"/>
            </a:stretch>
          </a:blipFill>
        </p:spPr>
      </p:sp>
      <p:sp>
        <p:nvSpPr>
          <p:cNvPr name="Freeform 19" id="19"/>
          <p:cNvSpPr/>
          <p:nvPr/>
        </p:nvSpPr>
        <p:spPr>
          <a:xfrm flipH="false" flipV="false" rot="0">
            <a:off x="-92163" y="-201388"/>
            <a:ext cx="8125593" cy="10689776"/>
          </a:xfrm>
          <a:custGeom>
            <a:avLst/>
            <a:gdLst/>
            <a:ahLst/>
            <a:cxnLst/>
            <a:rect r="r" b="b" t="t" l="l"/>
            <a:pathLst>
              <a:path h="10689776" w="8125593">
                <a:moveTo>
                  <a:pt x="0" y="0"/>
                </a:moveTo>
                <a:lnTo>
                  <a:pt x="8125593" y="0"/>
                </a:lnTo>
                <a:lnTo>
                  <a:pt x="8125593" y="10689776"/>
                </a:lnTo>
                <a:lnTo>
                  <a:pt x="0" y="10689776"/>
                </a:lnTo>
                <a:lnTo>
                  <a:pt x="0" y="0"/>
                </a:lnTo>
                <a:close/>
              </a:path>
            </a:pathLst>
          </a:custGeom>
          <a:blipFill>
            <a:blip r:embed="rId5"/>
            <a:stretch>
              <a:fillRect l="0" t="-404" r="-6097" b="-404"/>
            </a:stretch>
          </a:blipFill>
        </p:spPr>
      </p:sp>
      <p:sp>
        <p:nvSpPr>
          <p:cNvPr name="Freeform 20" id="20"/>
          <p:cNvSpPr/>
          <p:nvPr/>
        </p:nvSpPr>
        <p:spPr>
          <a:xfrm flipH="false" flipV="false" rot="0">
            <a:off x="8490715" y="9510234"/>
            <a:ext cx="473894" cy="508197"/>
          </a:xfrm>
          <a:custGeom>
            <a:avLst/>
            <a:gdLst/>
            <a:ahLst/>
            <a:cxnLst/>
            <a:rect r="r" b="b" t="t" l="l"/>
            <a:pathLst>
              <a:path h="508197" w="473894">
                <a:moveTo>
                  <a:pt x="0" y="0"/>
                </a:moveTo>
                <a:lnTo>
                  <a:pt x="473894" y="0"/>
                </a:lnTo>
                <a:lnTo>
                  <a:pt x="473894" y="508198"/>
                </a:lnTo>
                <a:lnTo>
                  <a:pt x="0" y="5081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9259884" y="9510234"/>
            <a:ext cx="388161" cy="455320"/>
          </a:xfrm>
          <a:custGeom>
            <a:avLst/>
            <a:gdLst/>
            <a:ahLst/>
            <a:cxnLst/>
            <a:rect r="r" b="b" t="t" l="l"/>
            <a:pathLst>
              <a:path h="455320" w="388161">
                <a:moveTo>
                  <a:pt x="0" y="0"/>
                </a:moveTo>
                <a:lnTo>
                  <a:pt x="388161" y="0"/>
                </a:lnTo>
                <a:lnTo>
                  <a:pt x="388161" y="455321"/>
                </a:lnTo>
                <a:lnTo>
                  <a:pt x="0" y="4553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9943320" y="9510234"/>
            <a:ext cx="504386" cy="508197"/>
          </a:xfrm>
          <a:custGeom>
            <a:avLst/>
            <a:gdLst/>
            <a:ahLst/>
            <a:cxnLst/>
            <a:rect r="r" b="b" t="t" l="l"/>
            <a:pathLst>
              <a:path h="508197" w="504386">
                <a:moveTo>
                  <a:pt x="0" y="0"/>
                </a:moveTo>
                <a:lnTo>
                  <a:pt x="504385" y="0"/>
                </a:lnTo>
                <a:lnTo>
                  <a:pt x="504385" y="508198"/>
                </a:lnTo>
                <a:lnTo>
                  <a:pt x="0" y="50819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10743897" y="9510234"/>
            <a:ext cx="340352" cy="455320"/>
          </a:xfrm>
          <a:custGeom>
            <a:avLst/>
            <a:gdLst/>
            <a:ahLst/>
            <a:cxnLst/>
            <a:rect r="r" b="b" t="t" l="l"/>
            <a:pathLst>
              <a:path h="455320" w="340352">
                <a:moveTo>
                  <a:pt x="0" y="0"/>
                </a:moveTo>
                <a:lnTo>
                  <a:pt x="340352" y="0"/>
                </a:lnTo>
                <a:lnTo>
                  <a:pt x="340352" y="455321"/>
                </a:lnTo>
                <a:lnTo>
                  <a:pt x="0" y="45532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4" id="24"/>
          <p:cNvSpPr/>
          <p:nvPr/>
        </p:nvSpPr>
        <p:spPr>
          <a:xfrm flipH="false" flipV="false" rot="0">
            <a:off x="11379524" y="9510234"/>
            <a:ext cx="519624" cy="455320"/>
          </a:xfrm>
          <a:custGeom>
            <a:avLst/>
            <a:gdLst/>
            <a:ahLst/>
            <a:cxnLst/>
            <a:rect r="r" b="b" t="t" l="l"/>
            <a:pathLst>
              <a:path h="455320" w="519624">
                <a:moveTo>
                  <a:pt x="0" y="0"/>
                </a:moveTo>
                <a:lnTo>
                  <a:pt x="519624" y="0"/>
                </a:lnTo>
                <a:lnTo>
                  <a:pt x="519624" y="455321"/>
                </a:lnTo>
                <a:lnTo>
                  <a:pt x="0" y="45532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5" id="25"/>
          <p:cNvSpPr/>
          <p:nvPr/>
        </p:nvSpPr>
        <p:spPr>
          <a:xfrm flipH="false" flipV="false" rot="0">
            <a:off x="12194423" y="9510234"/>
            <a:ext cx="475530" cy="455320"/>
          </a:xfrm>
          <a:custGeom>
            <a:avLst/>
            <a:gdLst/>
            <a:ahLst/>
            <a:cxnLst/>
            <a:rect r="r" b="b" t="t" l="l"/>
            <a:pathLst>
              <a:path h="455320" w="475530">
                <a:moveTo>
                  <a:pt x="0" y="0"/>
                </a:moveTo>
                <a:lnTo>
                  <a:pt x="475530" y="0"/>
                </a:lnTo>
                <a:lnTo>
                  <a:pt x="475530" y="455321"/>
                </a:lnTo>
                <a:lnTo>
                  <a:pt x="0" y="4553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6" id="26"/>
          <p:cNvSpPr txBox="true"/>
          <p:nvPr/>
        </p:nvSpPr>
        <p:spPr>
          <a:xfrm rot="0">
            <a:off x="8370404" y="481633"/>
            <a:ext cx="8963999" cy="3424835"/>
          </a:xfrm>
          <a:prstGeom prst="rect">
            <a:avLst/>
          </a:prstGeom>
        </p:spPr>
        <p:txBody>
          <a:bodyPr anchor="t" rtlCol="false" tIns="0" lIns="0" bIns="0" rIns="0">
            <a:spAutoFit/>
          </a:bodyPr>
          <a:lstStyle/>
          <a:p>
            <a:pPr algn="l">
              <a:lnSpc>
                <a:spcPts val="8659"/>
              </a:lnSpc>
            </a:pPr>
            <a:r>
              <a:rPr lang="en-US" sz="9311" spc="-251">
                <a:solidFill>
                  <a:srgbClr val="2E5A44"/>
                </a:solidFill>
                <a:latin typeface="Sailors"/>
                <a:ea typeface="Sailors"/>
                <a:cs typeface="Sailors"/>
                <a:sym typeface="Sailors"/>
              </a:rPr>
              <a:t>CULTURE</a:t>
            </a:r>
          </a:p>
          <a:p>
            <a:pPr algn="l">
              <a:lnSpc>
                <a:spcPts val="8659"/>
              </a:lnSpc>
            </a:pPr>
            <a:r>
              <a:rPr lang="en-US" sz="9311" spc="-251">
                <a:solidFill>
                  <a:srgbClr val="2E5A44"/>
                </a:solidFill>
                <a:latin typeface="Sailors"/>
                <a:ea typeface="Sailors"/>
                <a:cs typeface="Sailors"/>
                <a:sym typeface="Sailors"/>
              </a:rPr>
              <a:t>RESTORATION</a:t>
            </a:r>
          </a:p>
          <a:p>
            <a:pPr algn="l">
              <a:lnSpc>
                <a:spcPts val="8659"/>
              </a:lnSpc>
            </a:pPr>
            <a:r>
              <a:rPr lang="en-US" sz="9311" spc="-251">
                <a:solidFill>
                  <a:srgbClr val="2E5A44"/>
                </a:solidFill>
                <a:latin typeface="Sailors"/>
                <a:ea typeface="Sailors"/>
                <a:cs typeface="Sailors"/>
                <a:sym typeface="Sailors"/>
              </a:rPr>
              <a:t>PROJECT, INC.</a:t>
            </a:r>
          </a:p>
        </p:txBody>
      </p:sp>
      <p:sp>
        <p:nvSpPr>
          <p:cNvPr name="TextBox 27" id="27"/>
          <p:cNvSpPr txBox="true"/>
          <p:nvPr/>
        </p:nvSpPr>
        <p:spPr>
          <a:xfrm rot="0">
            <a:off x="7913291" y="7698942"/>
            <a:ext cx="9475224" cy="715645"/>
          </a:xfrm>
          <a:prstGeom prst="rect">
            <a:avLst/>
          </a:prstGeom>
        </p:spPr>
        <p:txBody>
          <a:bodyPr anchor="t" rtlCol="false" tIns="0" lIns="0" bIns="0" rIns="0">
            <a:spAutoFit/>
          </a:bodyPr>
          <a:lstStyle/>
          <a:p>
            <a:pPr algn="r">
              <a:lnSpc>
                <a:spcPts val="5389"/>
              </a:lnSpc>
            </a:pPr>
            <a:r>
              <a:rPr lang="en-US" sz="5499" spc="153">
                <a:solidFill>
                  <a:srgbClr val="C80404"/>
                </a:solidFill>
                <a:latin typeface="Holiday"/>
                <a:ea typeface="Holiday"/>
                <a:cs typeface="Holiday"/>
                <a:sym typeface="Holiday"/>
              </a:rPr>
              <a:t>Culture is the fruit of a people’s history!</a:t>
            </a:r>
          </a:p>
        </p:txBody>
      </p:sp>
      <p:sp>
        <p:nvSpPr>
          <p:cNvPr name="TextBox 28" id="28"/>
          <p:cNvSpPr txBox="true"/>
          <p:nvPr/>
        </p:nvSpPr>
        <p:spPr>
          <a:xfrm rot="0">
            <a:off x="9907200" y="8382610"/>
            <a:ext cx="6818874" cy="515620"/>
          </a:xfrm>
          <a:prstGeom prst="rect">
            <a:avLst/>
          </a:prstGeom>
        </p:spPr>
        <p:txBody>
          <a:bodyPr anchor="t" rtlCol="false" tIns="0" lIns="0" bIns="0" rIns="0">
            <a:spAutoFit/>
          </a:bodyPr>
          <a:lstStyle/>
          <a:p>
            <a:pPr algn="r">
              <a:lnSpc>
                <a:spcPts val="2380"/>
              </a:lnSpc>
            </a:pPr>
            <a:r>
              <a:rPr lang="en-US" sz="1700">
                <a:solidFill>
                  <a:srgbClr val="000000"/>
                </a:solidFill>
                <a:latin typeface="Sailors"/>
                <a:ea typeface="Sailors"/>
                <a:cs typeface="Sailors"/>
                <a:sym typeface="Sailors"/>
              </a:rPr>
              <a:t>-Amilcar Cabral </a:t>
            </a:r>
          </a:p>
          <a:p>
            <a:pPr algn="r">
              <a:lnSpc>
                <a:spcPts val="1679"/>
              </a:lnSpc>
            </a:pPr>
            <a:r>
              <a:rPr lang="en-US" sz="1200" i="true">
                <a:solidFill>
                  <a:srgbClr val="000000"/>
                </a:solidFill>
                <a:latin typeface="Sailors Italics"/>
                <a:ea typeface="Sailors Italics"/>
                <a:cs typeface="Sailors Italics"/>
                <a:sym typeface="Sailors Italics"/>
              </a:rPr>
              <a:t>Political Organizer </a:t>
            </a:r>
          </a:p>
        </p:txBody>
      </p:sp>
      <p:pic>
        <p:nvPicPr>
          <p:cNvPr name="Picture 29" id="29">
            <a:hlinkClick action="ppaction://media"/>
          </p:cNvPr>
          <p:cNvPicPr>
            <a:picLocks noChangeAspect="true"/>
          </p:cNvPicPr>
          <p:nvPr>
            <a:audioFile r:link="rId20"/>
            <p:extLst>
              <p:ext uri="{DAA4B4D4-6D71-4841-9C94-3DE7FCFB9230}">
                <p14:media xmlns:p14="http://schemas.microsoft.com/office/powerpoint/2010/main" r:embed="rId19"/>
              </p:ext>
            </p:extLst>
          </p:nvPr>
        </p:nvPicPr>
        <p:blipFill>
          <a:blip r:embed="rId18"/>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29"/>
                </p:tgtEl>
              </p:cBhvr>
            </p:cmd>
            <p:audio>
              <p:cMediaNode vol="100000" showWhenStopped="false">
                <p:cTn/>
                <p:tgtEl>
                  <p:spTgt spid="29"/>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4325842" y="-1412504"/>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grpSp>
        <p:nvGrpSpPr>
          <p:cNvPr name="Group 18" id="18"/>
          <p:cNvGrpSpPr/>
          <p:nvPr/>
        </p:nvGrpSpPr>
        <p:grpSpPr>
          <a:xfrm rot="0">
            <a:off x="7651920" y="8940405"/>
            <a:ext cx="4971878" cy="635791"/>
            <a:chOff x="0" y="0"/>
            <a:chExt cx="6629171" cy="847721"/>
          </a:xfrm>
        </p:grpSpPr>
        <p:sp>
          <p:nvSpPr>
            <p:cNvPr name="Freeform 19" id="19"/>
            <p:cNvSpPr/>
            <p:nvPr/>
          </p:nvSpPr>
          <p:spPr>
            <a:xfrm flipH="false" flipV="false" rot="0">
              <a:off x="0" y="0"/>
              <a:ext cx="790500" cy="847721"/>
            </a:xfrm>
            <a:custGeom>
              <a:avLst/>
              <a:gdLst/>
              <a:ahLst/>
              <a:cxnLst/>
              <a:rect r="r" b="b" t="t" l="l"/>
              <a:pathLst>
                <a:path h="847721" w="790500">
                  <a:moveTo>
                    <a:pt x="0" y="0"/>
                  </a:moveTo>
                  <a:lnTo>
                    <a:pt x="790500" y="0"/>
                  </a:lnTo>
                  <a:lnTo>
                    <a:pt x="790500" y="847721"/>
                  </a:lnTo>
                  <a:lnTo>
                    <a:pt x="0" y="8477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1099543" y="0"/>
              <a:ext cx="722682" cy="847721"/>
            </a:xfrm>
            <a:custGeom>
              <a:avLst/>
              <a:gdLst/>
              <a:ahLst/>
              <a:cxnLst/>
              <a:rect r="r" b="b" t="t" l="l"/>
              <a:pathLst>
                <a:path h="847721" w="722682">
                  <a:moveTo>
                    <a:pt x="0" y="0"/>
                  </a:moveTo>
                  <a:lnTo>
                    <a:pt x="722682" y="0"/>
                  </a:lnTo>
                  <a:lnTo>
                    <a:pt x="722682" y="847721"/>
                  </a:lnTo>
                  <a:lnTo>
                    <a:pt x="0" y="8477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2192005" y="0"/>
              <a:ext cx="841363" cy="847721"/>
            </a:xfrm>
            <a:custGeom>
              <a:avLst/>
              <a:gdLst/>
              <a:ahLst/>
              <a:cxnLst/>
              <a:rect r="r" b="b" t="t" l="l"/>
              <a:pathLst>
                <a:path h="847721" w="841363">
                  <a:moveTo>
                    <a:pt x="0" y="0"/>
                  </a:moveTo>
                  <a:lnTo>
                    <a:pt x="841363" y="0"/>
                  </a:lnTo>
                  <a:lnTo>
                    <a:pt x="841363" y="847721"/>
                  </a:lnTo>
                  <a:lnTo>
                    <a:pt x="0" y="8477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3403148" y="0"/>
              <a:ext cx="633672" cy="847721"/>
            </a:xfrm>
            <a:custGeom>
              <a:avLst/>
              <a:gdLst/>
              <a:ahLst/>
              <a:cxnLst/>
              <a:rect r="r" b="b" t="t" l="l"/>
              <a:pathLst>
                <a:path h="847721" w="633672">
                  <a:moveTo>
                    <a:pt x="0" y="0"/>
                  </a:moveTo>
                  <a:lnTo>
                    <a:pt x="633672" y="0"/>
                  </a:lnTo>
                  <a:lnTo>
                    <a:pt x="633672" y="847721"/>
                  </a:lnTo>
                  <a:lnTo>
                    <a:pt x="0" y="84772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4406600" y="0"/>
              <a:ext cx="967442" cy="847721"/>
            </a:xfrm>
            <a:custGeom>
              <a:avLst/>
              <a:gdLst/>
              <a:ahLst/>
              <a:cxnLst/>
              <a:rect r="r" b="b" t="t" l="l"/>
              <a:pathLst>
                <a:path h="847721" w="967442">
                  <a:moveTo>
                    <a:pt x="0" y="0"/>
                  </a:moveTo>
                  <a:lnTo>
                    <a:pt x="967442" y="0"/>
                  </a:lnTo>
                  <a:lnTo>
                    <a:pt x="967442" y="847721"/>
                  </a:lnTo>
                  <a:lnTo>
                    <a:pt x="0" y="84772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4" id="24"/>
            <p:cNvSpPr/>
            <p:nvPr/>
          </p:nvSpPr>
          <p:spPr>
            <a:xfrm flipH="false" flipV="false" rot="0">
              <a:off x="5743822" y="0"/>
              <a:ext cx="885349" cy="847721"/>
            </a:xfrm>
            <a:custGeom>
              <a:avLst/>
              <a:gdLst/>
              <a:ahLst/>
              <a:cxnLst/>
              <a:rect r="r" b="b" t="t" l="l"/>
              <a:pathLst>
                <a:path h="847721" w="885349">
                  <a:moveTo>
                    <a:pt x="0" y="0"/>
                  </a:moveTo>
                  <a:lnTo>
                    <a:pt x="885349" y="0"/>
                  </a:lnTo>
                  <a:lnTo>
                    <a:pt x="885349" y="847721"/>
                  </a:lnTo>
                  <a:lnTo>
                    <a:pt x="0" y="84772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
        <p:nvSpPr>
          <p:cNvPr name="Freeform 25" id="25"/>
          <p:cNvSpPr/>
          <p:nvPr/>
        </p:nvSpPr>
        <p:spPr>
          <a:xfrm flipH="false" flipV="false" rot="0">
            <a:off x="-88841" y="-150688"/>
            <a:ext cx="7277069" cy="10781586"/>
          </a:xfrm>
          <a:custGeom>
            <a:avLst/>
            <a:gdLst/>
            <a:ahLst/>
            <a:cxnLst/>
            <a:rect r="r" b="b" t="t" l="l"/>
            <a:pathLst>
              <a:path h="10781586" w="7277069">
                <a:moveTo>
                  <a:pt x="0" y="0"/>
                </a:moveTo>
                <a:lnTo>
                  <a:pt x="7277070" y="0"/>
                </a:lnTo>
                <a:lnTo>
                  <a:pt x="7277070" y="10781586"/>
                </a:lnTo>
                <a:lnTo>
                  <a:pt x="0" y="10781586"/>
                </a:lnTo>
                <a:lnTo>
                  <a:pt x="0" y="0"/>
                </a:lnTo>
                <a:close/>
              </a:path>
            </a:pathLst>
          </a:custGeom>
          <a:blipFill>
            <a:blip r:embed="rId16"/>
            <a:stretch>
              <a:fillRect l="-34747" t="-50341" r="-39125" b="-25802"/>
            </a:stretch>
          </a:blipFill>
        </p:spPr>
      </p:sp>
      <p:sp>
        <p:nvSpPr>
          <p:cNvPr name="TextBox 26" id="26"/>
          <p:cNvSpPr txBox="true"/>
          <p:nvPr/>
        </p:nvSpPr>
        <p:spPr>
          <a:xfrm rot="0">
            <a:off x="7651920" y="2830690"/>
            <a:ext cx="9730161" cy="1693675"/>
          </a:xfrm>
          <a:prstGeom prst="rect">
            <a:avLst/>
          </a:prstGeom>
        </p:spPr>
        <p:txBody>
          <a:bodyPr anchor="t" rtlCol="false" tIns="0" lIns="0" bIns="0" rIns="0">
            <a:spAutoFit/>
          </a:bodyPr>
          <a:lstStyle/>
          <a:p>
            <a:pPr algn="l">
              <a:lnSpc>
                <a:spcPts val="13747"/>
              </a:lnSpc>
            </a:pPr>
            <a:r>
              <a:rPr lang="en-US" sz="9819">
                <a:solidFill>
                  <a:srgbClr val="C80404"/>
                </a:solidFill>
                <a:latin typeface="Playlist Script"/>
                <a:ea typeface="Playlist Script"/>
                <a:cs typeface="Playlist Script"/>
                <a:sym typeface="Playlist Script"/>
              </a:rPr>
              <a:t>Kulture Keepers</a:t>
            </a:r>
          </a:p>
        </p:txBody>
      </p:sp>
      <p:sp>
        <p:nvSpPr>
          <p:cNvPr name="TextBox 27" id="27"/>
          <p:cNvSpPr txBox="true"/>
          <p:nvPr/>
        </p:nvSpPr>
        <p:spPr>
          <a:xfrm rot="0">
            <a:off x="7651920" y="4646483"/>
            <a:ext cx="10009524" cy="3245486"/>
          </a:xfrm>
          <a:prstGeom prst="rect">
            <a:avLst/>
          </a:prstGeom>
        </p:spPr>
        <p:txBody>
          <a:bodyPr anchor="t" rtlCol="false" tIns="0" lIns="0" bIns="0" rIns="0">
            <a:spAutoFit/>
          </a:bodyPr>
          <a:lstStyle/>
          <a:p>
            <a:pPr algn="l">
              <a:lnSpc>
                <a:spcPts val="4339"/>
              </a:lnSpc>
            </a:pPr>
            <a:r>
              <a:rPr lang="en-US" sz="3099">
                <a:solidFill>
                  <a:srgbClr val="000000"/>
                </a:solidFill>
                <a:latin typeface="Glacial Indifference"/>
                <a:ea typeface="Glacial Indifference"/>
                <a:cs typeface="Glacial Indifference"/>
                <a:sym typeface="Glacial Indifference"/>
              </a:rPr>
              <a:t>is a </a:t>
            </a:r>
            <a:r>
              <a:rPr lang="en-US" sz="3099" b="true">
                <a:solidFill>
                  <a:srgbClr val="000000"/>
                </a:solidFill>
                <a:latin typeface="Glacial Indifference Bold"/>
                <a:ea typeface="Glacial Indifference Bold"/>
                <a:cs typeface="Glacial Indifference Bold"/>
                <a:sym typeface="Glacial Indifference Bold"/>
              </a:rPr>
              <a:t>Virtues-based</a:t>
            </a:r>
            <a:r>
              <a:rPr lang="en-US" sz="3099">
                <a:solidFill>
                  <a:srgbClr val="000000"/>
                </a:solidFill>
                <a:latin typeface="Glacial Indifference"/>
                <a:ea typeface="Glacial Indifference"/>
                <a:cs typeface="Glacial Indifference"/>
                <a:sym typeface="Glacial Indifference"/>
              </a:rPr>
              <a:t> youth enrichment program that utilizes arts and culture to promote leadership and character-building skills. Through interactive experiences, students build critical thinking and social skills from culturally relevant and responsive perspectives.</a:t>
            </a:r>
          </a:p>
          <a:p>
            <a:pPr algn="l">
              <a:lnSpc>
                <a:spcPts val="4339"/>
              </a:lnSpc>
            </a:pPr>
          </a:p>
        </p:txBody>
      </p:sp>
      <p:sp>
        <p:nvSpPr>
          <p:cNvPr name="Freeform 28" id="28"/>
          <p:cNvSpPr/>
          <p:nvPr/>
        </p:nvSpPr>
        <p:spPr>
          <a:xfrm flipH="false" flipV="false" rot="0">
            <a:off x="8390950" y="257175"/>
            <a:ext cx="9471947" cy="2223553"/>
          </a:xfrm>
          <a:custGeom>
            <a:avLst/>
            <a:gdLst/>
            <a:ahLst/>
            <a:cxnLst/>
            <a:rect r="r" b="b" t="t" l="l"/>
            <a:pathLst>
              <a:path h="2223553" w="9471947">
                <a:moveTo>
                  <a:pt x="0" y="0"/>
                </a:moveTo>
                <a:lnTo>
                  <a:pt x="9471948" y="0"/>
                </a:lnTo>
                <a:lnTo>
                  <a:pt x="9471948" y="2223553"/>
                </a:lnTo>
                <a:lnTo>
                  <a:pt x="0" y="2223553"/>
                </a:lnTo>
                <a:lnTo>
                  <a:pt x="0" y="0"/>
                </a:lnTo>
                <a:close/>
              </a:path>
            </a:pathLst>
          </a:custGeom>
          <a:blipFill>
            <a:blip r:embed="rId17">
              <a:extLst>
                <a:ext uri="{96DAC541-7B7A-43D3-8B79-37D633B846F1}">
                  <asvg:svgBlip xmlns:asvg="http://schemas.microsoft.com/office/drawing/2016/SVG/main" r:embed="rId18"/>
                </a:ext>
              </a:extLst>
            </a:blip>
            <a:stretch>
              <a:fillRect l="-2930" t="0" r="-3118" b="-69405"/>
            </a:stretch>
          </a:blipFill>
        </p:spPr>
      </p:sp>
      <p:sp>
        <p:nvSpPr>
          <p:cNvPr name="Freeform 29" id="29"/>
          <p:cNvSpPr/>
          <p:nvPr/>
        </p:nvSpPr>
        <p:spPr>
          <a:xfrm flipH="true" flipV="true" rot="0">
            <a:off x="8328995" y="0"/>
            <a:ext cx="9471947" cy="2223553"/>
          </a:xfrm>
          <a:custGeom>
            <a:avLst/>
            <a:gdLst/>
            <a:ahLst/>
            <a:cxnLst/>
            <a:rect r="r" b="b" t="t" l="l"/>
            <a:pathLst>
              <a:path h="2223553" w="9471947">
                <a:moveTo>
                  <a:pt x="9471947" y="2223553"/>
                </a:moveTo>
                <a:lnTo>
                  <a:pt x="0" y="2223553"/>
                </a:lnTo>
                <a:lnTo>
                  <a:pt x="0" y="0"/>
                </a:lnTo>
                <a:lnTo>
                  <a:pt x="9471947" y="0"/>
                </a:lnTo>
                <a:lnTo>
                  <a:pt x="9471947" y="2223553"/>
                </a:lnTo>
                <a:close/>
              </a:path>
            </a:pathLst>
          </a:custGeom>
          <a:blipFill>
            <a:blip r:embed="rId17">
              <a:extLst>
                <a:ext uri="{96DAC541-7B7A-43D3-8B79-37D633B846F1}">
                  <asvg:svgBlip xmlns:asvg="http://schemas.microsoft.com/office/drawing/2016/SVG/main" r:embed="rId18"/>
                </a:ext>
              </a:extLst>
            </a:blip>
            <a:stretch>
              <a:fillRect l="-2930" t="0" r="-3118" b="-69405"/>
            </a:stretch>
          </a:blipFill>
        </p:spPr>
      </p:sp>
      <p:sp>
        <p:nvSpPr>
          <p:cNvPr name="TextBox 30" id="30"/>
          <p:cNvSpPr txBox="true"/>
          <p:nvPr/>
        </p:nvSpPr>
        <p:spPr>
          <a:xfrm rot="0">
            <a:off x="8064402" y="373656"/>
            <a:ext cx="9798495"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PROGRAMS &amp; EVENTS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4325842" y="-1412504"/>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grpSp>
        <p:nvGrpSpPr>
          <p:cNvPr name="Group 18" id="18"/>
          <p:cNvGrpSpPr/>
          <p:nvPr/>
        </p:nvGrpSpPr>
        <p:grpSpPr>
          <a:xfrm rot="0">
            <a:off x="400050" y="5208407"/>
            <a:ext cx="5336838" cy="4737068"/>
            <a:chOff x="0" y="0"/>
            <a:chExt cx="7115784" cy="6316091"/>
          </a:xfrm>
        </p:grpSpPr>
        <p:pic>
          <p:nvPicPr>
            <p:cNvPr name="Picture 19" id="19"/>
            <p:cNvPicPr>
              <a:picLocks noChangeAspect="true"/>
            </p:cNvPicPr>
            <p:nvPr/>
          </p:nvPicPr>
          <p:blipFill>
            <a:blip r:embed="rId4"/>
            <a:srcRect l="0" t="8483" r="0" b="8483"/>
            <a:stretch>
              <a:fillRect/>
            </a:stretch>
          </p:blipFill>
          <p:spPr>
            <a:xfrm flipH="false" flipV="false">
              <a:off x="0" y="0"/>
              <a:ext cx="7115784" cy="3094545"/>
            </a:xfrm>
            <a:prstGeom prst="rect">
              <a:avLst/>
            </a:prstGeom>
          </p:spPr>
        </p:pic>
        <p:pic>
          <p:nvPicPr>
            <p:cNvPr name="Picture 20" id="20"/>
            <p:cNvPicPr>
              <a:picLocks noChangeAspect="true"/>
            </p:cNvPicPr>
            <p:nvPr/>
          </p:nvPicPr>
          <p:blipFill>
            <a:blip r:embed="rId5"/>
            <a:srcRect l="0" t="8778" r="0" b="8778"/>
            <a:stretch>
              <a:fillRect/>
            </a:stretch>
          </p:blipFill>
          <p:spPr>
            <a:xfrm flipH="false" flipV="false">
              <a:off x="0" y="3221545"/>
              <a:ext cx="7115784" cy="3094545"/>
            </a:xfrm>
            <a:prstGeom prst="rect">
              <a:avLst/>
            </a:prstGeom>
          </p:spPr>
        </p:pic>
      </p:grpSp>
      <p:grpSp>
        <p:nvGrpSpPr>
          <p:cNvPr name="Group 21" id="21"/>
          <p:cNvGrpSpPr/>
          <p:nvPr/>
        </p:nvGrpSpPr>
        <p:grpSpPr>
          <a:xfrm rot="0">
            <a:off x="0" y="87811"/>
            <a:ext cx="4971878" cy="635791"/>
            <a:chOff x="0" y="0"/>
            <a:chExt cx="6629171" cy="847721"/>
          </a:xfrm>
        </p:grpSpPr>
        <p:sp>
          <p:nvSpPr>
            <p:cNvPr name="Freeform 22" id="22"/>
            <p:cNvSpPr/>
            <p:nvPr/>
          </p:nvSpPr>
          <p:spPr>
            <a:xfrm flipH="false" flipV="false" rot="0">
              <a:off x="0" y="0"/>
              <a:ext cx="790500" cy="847721"/>
            </a:xfrm>
            <a:custGeom>
              <a:avLst/>
              <a:gdLst/>
              <a:ahLst/>
              <a:cxnLst/>
              <a:rect r="r" b="b" t="t" l="l"/>
              <a:pathLst>
                <a:path h="847721" w="790500">
                  <a:moveTo>
                    <a:pt x="0" y="0"/>
                  </a:moveTo>
                  <a:lnTo>
                    <a:pt x="790500" y="0"/>
                  </a:lnTo>
                  <a:lnTo>
                    <a:pt x="790500" y="847721"/>
                  </a:lnTo>
                  <a:lnTo>
                    <a:pt x="0" y="8477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1099543" y="0"/>
              <a:ext cx="722682" cy="847721"/>
            </a:xfrm>
            <a:custGeom>
              <a:avLst/>
              <a:gdLst/>
              <a:ahLst/>
              <a:cxnLst/>
              <a:rect r="r" b="b" t="t" l="l"/>
              <a:pathLst>
                <a:path h="847721" w="722682">
                  <a:moveTo>
                    <a:pt x="0" y="0"/>
                  </a:moveTo>
                  <a:lnTo>
                    <a:pt x="722682" y="0"/>
                  </a:lnTo>
                  <a:lnTo>
                    <a:pt x="722682" y="847721"/>
                  </a:lnTo>
                  <a:lnTo>
                    <a:pt x="0" y="8477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2192005" y="0"/>
              <a:ext cx="841363" cy="847721"/>
            </a:xfrm>
            <a:custGeom>
              <a:avLst/>
              <a:gdLst/>
              <a:ahLst/>
              <a:cxnLst/>
              <a:rect r="r" b="b" t="t" l="l"/>
              <a:pathLst>
                <a:path h="847721" w="841363">
                  <a:moveTo>
                    <a:pt x="0" y="0"/>
                  </a:moveTo>
                  <a:lnTo>
                    <a:pt x="841363" y="0"/>
                  </a:lnTo>
                  <a:lnTo>
                    <a:pt x="841363" y="847721"/>
                  </a:lnTo>
                  <a:lnTo>
                    <a:pt x="0" y="84772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3403148" y="0"/>
              <a:ext cx="633672" cy="847721"/>
            </a:xfrm>
            <a:custGeom>
              <a:avLst/>
              <a:gdLst/>
              <a:ahLst/>
              <a:cxnLst/>
              <a:rect r="r" b="b" t="t" l="l"/>
              <a:pathLst>
                <a:path h="847721" w="633672">
                  <a:moveTo>
                    <a:pt x="0" y="0"/>
                  </a:moveTo>
                  <a:lnTo>
                    <a:pt x="633672" y="0"/>
                  </a:lnTo>
                  <a:lnTo>
                    <a:pt x="633672" y="847721"/>
                  </a:lnTo>
                  <a:lnTo>
                    <a:pt x="0" y="84772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0">
              <a:off x="4406600" y="0"/>
              <a:ext cx="967442" cy="847721"/>
            </a:xfrm>
            <a:custGeom>
              <a:avLst/>
              <a:gdLst/>
              <a:ahLst/>
              <a:cxnLst/>
              <a:rect r="r" b="b" t="t" l="l"/>
              <a:pathLst>
                <a:path h="847721" w="967442">
                  <a:moveTo>
                    <a:pt x="0" y="0"/>
                  </a:moveTo>
                  <a:lnTo>
                    <a:pt x="967442" y="0"/>
                  </a:lnTo>
                  <a:lnTo>
                    <a:pt x="967442" y="847721"/>
                  </a:lnTo>
                  <a:lnTo>
                    <a:pt x="0" y="84772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7" id="27"/>
            <p:cNvSpPr/>
            <p:nvPr/>
          </p:nvSpPr>
          <p:spPr>
            <a:xfrm flipH="false" flipV="false" rot="0">
              <a:off x="5743822" y="0"/>
              <a:ext cx="885349" cy="847721"/>
            </a:xfrm>
            <a:custGeom>
              <a:avLst/>
              <a:gdLst/>
              <a:ahLst/>
              <a:cxnLst/>
              <a:rect r="r" b="b" t="t" l="l"/>
              <a:pathLst>
                <a:path h="847721" w="885349">
                  <a:moveTo>
                    <a:pt x="0" y="0"/>
                  </a:moveTo>
                  <a:lnTo>
                    <a:pt x="885349" y="0"/>
                  </a:lnTo>
                  <a:lnTo>
                    <a:pt x="885349" y="847721"/>
                  </a:lnTo>
                  <a:lnTo>
                    <a:pt x="0" y="847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sp>
        <p:nvSpPr>
          <p:cNvPr name="TextBox 28" id="28"/>
          <p:cNvSpPr txBox="true"/>
          <p:nvPr/>
        </p:nvSpPr>
        <p:spPr>
          <a:xfrm rot="0">
            <a:off x="400050" y="1913776"/>
            <a:ext cx="5031087" cy="1346959"/>
          </a:xfrm>
          <a:prstGeom prst="rect">
            <a:avLst/>
          </a:prstGeom>
        </p:spPr>
        <p:txBody>
          <a:bodyPr anchor="t" rtlCol="false" tIns="0" lIns="0" bIns="0" rIns="0">
            <a:spAutoFit/>
          </a:bodyPr>
          <a:lstStyle/>
          <a:p>
            <a:pPr algn="l">
              <a:lnSpc>
                <a:spcPts val="10934"/>
              </a:lnSpc>
            </a:pPr>
            <a:r>
              <a:rPr lang="en-US" sz="7700">
                <a:solidFill>
                  <a:srgbClr val="C80404"/>
                </a:solidFill>
                <a:latin typeface="Playlist Script"/>
                <a:ea typeface="Playlist Script"/>
                <a:cs typeface="Playlist Script"/>
                <a:sym typeface="Playlist Script"/>
              </a:rPr>
              <a:t>Ponya Circles</a:t>
            </a:r>
          </a:p>
        </p:txBody>
      </p:sp>
      <p:sp>
        <p:nvSpPr>
          <p:cNvPr name="TextBox 29" id="29"/>
          <p:cNvSpPr txBox="true"/>
          <p:nvPr/>
        </p:nvSpPr>
        <p:spPr>
          <a:xfrm rot="0">
            <a:off x="400050" y="3355985"/>
            <a:ext cx="8405475" cy="1623822"/>
          </a:xfrm>
          <a:prstGeom prst="rect">
            <a:avLst/>
          </a:prstGeom>
        </p:spPr>
        <p:txBody>
          <a:bodyPr anchor="t" rtlCol="false" tIns="0" lIns="0" bIns="0" rIns="0">
            <a:spAutoFit/>
          </a:bodyPr>
          <a:lstStyle/>
          <a:p>
            <a:pPr algn="l">
              <a:lnSpc>
                <a:spcPts val="3234"/>
              </a:lnSpc>
            </a:pPr>
            <a:r>
              <a:rPr lang="en-US" sz="2100">
                <a:solidFill>
                  <a:srgbClr val="182419"/>
                </a:solidFill>
                <a:latin typeface="Glacial Indifference"/>
                <a:ea typeface="Glacial Indifference"/>
                <a:cs typeface="Glacial Indifference"/>
                <a:sym typeface="Glacial Indifference"/>
              </a:rPr>
              <a:t>A culture-centered, safe, and supportive space where community members can fellowship, dialogue, organize, and find connection with each other in the communities where they live, work, and play. Ponya Circles promotes healing and wholeness for all.</a:t>
            </a:r>
          </a:p>
        </p:txBody>
      </p:sp>
      <p:sp>
        <p:nvSpPr>
          <p:cNvPr name="Freeform 30" id="30"/>
          <p:cNvSpPr/>
          <p:nvPr/>
        </p:nvSpPr>
        <p:spPr>
          <a:xfrm flipH="false" flipV="false" rot="0">
            <a:off x="5206526" y="405707"/>
            <a:ext cx="8044547" cy="1888469"/>
          </a:xfrm>
          <a:custGeom>
            <a:avLst/>
            <a:gdLst/>
            <a:ahLst/>
            <a:cxnLst/>
            <a:rect r="r" b="b" t="t" l="l"/>
            <a:pathLst>
              <a:path h="1888469" w="8044547">
                <a:moveTo>
                  <a:pt x="0" y="0"/>
                </a:moveTo>
                <a:lnTo>
                  <a:pt x="8044547" y="0"/>
                </a:lnTo>
                <a:lnTo>
                  <a:pt x="8044547" y="1888469"/>
                </a:lnTo>
                <a:lnTo>
                  <a:pt x="0" y="1888469"/>
                </a:lnTo>
                <a:lnTo>
                  <a:pt x="0" y="0"/>
                </a:lnTo>
                <a:close/>
              </a:path>
            </a:pathLst>
          </a:custGeom>
          <a:blipFill>
            <a:blip r:embed="rId18">
              <a:extLst>
                <a:ext uri="{96DAC541-7B7A-43D3-8B79-37D633B846F1}">
                  <asvg:svgBlip xmlns:asvg="http://schemas.microsoft.com/office/drawing/2016/SVG/main" r:embed="rId19"/>
                </a:ext>
              </a:extLst>
            </a:blip>
            <a:stretch>
              <a:fillRect l="-2930" t="0" r="-3118" b="-69405"/>
            </a:stretch>
          </a:blipFill>
        </p:spPr>
      </p:sp>
      <p:sp>
        <p:nvSpPr>
          <p:cNvPr name="Freeform 31" id="31"/>
          <p:cNvSpPr/>
          <p:nvPr/>
        </p:nvSpPr>
        <p:spPr>
          <a:xfrm flipH="true" flipV="true" rot="0">
            <a:off x="5321813" y="0"/>
            <a:ext cx="7744891" cy="1818124"/>
          </a:xfrm>
          <a:custGeom>
            <a:avLst/>
            <a:gdLst/>
            <a:ahLst/>
            <a:cxnLst/>
            <a:rect r="r" b="b" t="t" l="l"/>
            <a:pathLst>
              <a:path h="1818124" w="7744891">
                <a:moveTo>
                  <a:pt x="7744891" y="1818124"/>
                </a:moveTo>
                <a:lnTo>
                  <a:pt x="0" y="1818124"/>
                </a:lnTo>
                <a:lnTo>
                  <a:pt x="0" y="0"/>
                </a:lnTo>
                <a:lnTo>
                  <a:pt x="7744891" y="0"/>
                </a:lnTo>
                <a:lnTo>
                  <a:pt x="7744891" y="1818124"/>
                </a:lnTo>
                <a:close/>
              </a:path>
            </a:pathLst>
          </a:custGeom>
          <a:blipFill>
            <a:blip r:embed="rId18">
              <a:extLst>
                <a:ext uri="{96DAC541-7B7A-43D3-8B79-37D633B846F1}">
                  <asvg:svgBlip xmlns:asvg="http://schemas.microsoft.com/office/drawing/2016/SVG/main" r:embed="rId19"/>
                </a:ext>
              </a:extLst>
            </a:blip>
            <a:stretch>
              <a:fillRect l="-2930" t="0" r="-3118" b="-69405"/>
            </a:stretch>
          </a:blipFill>
        </p:spPr>
      </p:sp>
      <p:sp>
        <p:nvSpPr>
          <p:cNvPr name="TextBox 32" id="32"/>
          <p:cNvSpPr txBox="true"/>
          <p:nvPr/>
        </p:nvSpPr>
        <p:spPr>
          <a:xfrm rot="0">
            <a:off x="4244752" y="466535"/>
            <a:ext cx="9798495" cy="1168400"/>
          </a:xfrm>
          <a:prstGeom prst="rect">
            <a:avLst/>
          </a:prstGeom>
        </p:spPr>
        <p:txBody>
          <a:bodyPr anchor="t" rtlCol="false" tIns="0" lIns="0" bIns="0" rIns="0">
            <a:spAutoFit/>
          </a:bodyPr>
          <a:lstStyle/>
          <a:p>
            <a:pPr algn="ctr">
              <a:lnSpc>
                <a:spcPts val="9100"/>
              </a:lnSpc>
              <a:spcBef>
                <a:spcPct val="0"/>
              </a:spcBef>
            </a:pPr>
            <a:r>
              <a:rPr lang="en-US" sz="6500">
                <a:solidFill>
                  <a:srgbClr val="000000"/>
                </a:solidFill>
                <a:latin typeface="Sailors"/>
                <a:ea typeface="Sailors"/>
                <a:cs typeface="Sailors"/>
                <a:sym typeface="Sailors"/>
              </a:rPr>
              <a:t>PROGRAMS &amp; EVENTS</a:t>
            </a:r>
          </a:p>
        </p:txBody>
      </p:sp>
      <p:sp>
        <p:nvSpPr>
          <p:cNvPr name="TextBox 33" id="33"/>
          <p:cNvSpPr txBox="true"/>
          <p:nvPr/>
        </p:nvSpPr>
        <p:spPr>
          <a:xfrm rot="0">
            <a:off x="7218162" y="5367245"/>
            <a:ext cx="8504326" cy="1328419"/>
          </a:xfrm>
          <a:prstGeom prst="rect">
            <a:avLst/>
          </a:prstGeom>
        </p:spPr>
        <p:txBody>
          <a:bodyPr anchor="t" rtlCol="false" tIns="0" lIns="0" bIns="0" rIns="0">
            <a:spAutoFit/>
          </a:bodyPr>
          <a:lstStyle/>
          <a:p>
            <a:pPr algn="l">
              <a:lnSpc>
                <a:spcPts val="10780"/>
              </a:lnSpc>
            </a:pPr>
            <a:r>
              <a:rPr lang="en-US" sz="7700">
                <a:solidFill>
                  <a:srgbClr val="C80404"/>
                </a:solidFill>
                <a:latin typeface="Playlist Script"/>
                <a:ea typeface="Playlist Script"/>
                <a:cs typeface="Playlist Script"/>
                <a:sym typeface="Playlist Script"/>
              </a:rPr>
              <a:t>Sankofa Drum Core</a:t>
            </a:r>
          </a:p>
        </p:txBody>
      </p:sp>
      <p:sp>
        <p:nvSpPr>
          <p:cNvPr name="TextBox 34" id="34"/>
          <p:cNvSpPr txBox="true"/>
          <p:nvPr/>
        </p:nvSpPr>
        <p:spPr>
          <a:xfrm rot="0">
            <a:off x="10660015" y="6891414"/>
            <a:ext cx="7344820" cy="2852547"/>
          </a:xfrm>
          <a:prstGeom prst="rect">
            <a:avLst/>
          </a:prstGeom>
        </p:spPr>
        <p:txBody>
          <a:bodyPr anchor="t" rtlCol="false" tIns="0" lIns="0" bIns="0" rIns="0">
            <a:spAutoFit/>
          </a:bodyPr>
          <a:lstStyle/>
          <a:p>
            <a:pPr algn="l">
              <a:lnSpc>
                <a:spcPts val="3234"/>
              </a:lnSpc>
            </a:pPr>
            <a:r>
              <a:rPr lang="en-US" sz="2100">
                <a:solidFill>
                  <a:srgbClr val="182419"/>
                </a:solidFill>
                <a:latin typeface="Glacial Indifference"/>
                <a:ea typeface="Glacial Indifference"/>
                <a:cs typeface="Glacial Indifference"/>
                <a:sym typeface="Glacial Indifference"/>
              </a:rPr>
              <a:t>The Sankofa Drum Core imparts foundational African drumming skills to children while integrating healthy social-emotional techniques rooted in African traditions. Through an African-centered perspective, it engages participants in cultural immersion, fostering a holistic learning experience beyond drumming. Led by Master Drummer Baba Kamau Ngom of the Griots Wa Umoja.</a:t>
            </a:r>
          </a:p>
        </p:txBody>
      </p:sp>
      <p:grpSp>
        <p:nvGrpSpPr>
          <p:cNvPr name="Group 35" id="35"/>
          <p:cNvGrpSpPr>
            <a:grpSpLocks noChangeAspect="true"/>
          </p:cNvGrpSpPr>
          <p:nvPr/>
        </p:nvGrpSpPr>
        <p:grpSpPr>
          <a:xfrm rot="-1293874">
            <a:off x="13925212" y="3606147"/>
            <a:ext cx="3967814" cy="2895546"/>
            <a:chOff x="0" y="0"/>
            <a:chExt cx="3576320" cy="2609850"/>
          </a:xfrm>
        </p:grpSpPr>
        <p:sp>
          <p:nvSpPr>
            <p:cNvPr name="Freeform 36" id="36"/>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20"/>
              <a:stretch>
                <a:fillRect l="-30096" t="-30941" r="-11103" b="-16100"/>
              </a:stretch>
            </a:blipFill>
          </p:spPr>
        </p:sp>
        <p:sp>
          <p:nvSpPr>
            <p:cNvPr name="Freeform 37" id="37"/>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21"/>
              <a:stretch>
                <a:fillRect l="0" t="-5177" r="0" b="-45357"/>
              </a:stretch>
            </a:blipFill>
          </p:spPr>
        </p:sp>
      </p:grpSp>
      <p:grpSp>
        <p:nvGrpSpPr>
          <p:cNvPr name="Group 38" id="38"/>
          <p:cNvGrpSpPr>
            <a:grpSpLocks noChangeAspect="true"/>
          </p:cNvGrpSpPr>
          <p:nvPr/>
        </p:nvGrpSpPr>
        <p:grpSpPr>
          <a:xfrm rot="1392523">
            <a:off x="14432700" y="420751"/>
            <a:ext cx="4399394" cy="3210495"/>
            <a:chOff x="0" y="0"/>
            <a:chExt cx="3576320" cy="2609850"/>
          </a:xfrm>
        </p:grpSpPr>
        <p:sp>
          <p:nvSpPr>
            <p:cNvPr name="Freeform 39" id="39"/>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22"/>
              <a:stretch>
                <a:fillRect l="-4028" t="0" r="-4028" b="0"/>
              </a:stretch>
            </a:blipFill>
          </p:spPr>
        </p:sp>
        <p:sp>
          <p:nvSpPr>
            <p:cNvPr name="Freeform 40" id="40"/>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21"/>
              <a:stretch>
                <a:fillRect l="0" t="-5177" r="0" b="-45357"/>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2000"/>
            </a:blip>
            <a:stretch>
              <a:fillRect l="0" t="-63090" r="0" b="-63090"/>
            </a:stretch>
          </a:blipFill>
        </p:spPr>
      </p:sp>
      <p:sp>
        <p:nvSpPr>
          <p:cNvPr name="Freeform 3" id="3"/>
          <p:cNvSpPr/>
          <p:nvPr/>
        </p:nvSpPr>
        <p:spPr>
          <a:xfrm flipH="false" flipV="false" rot="0">
            <a:off x="640240" y="350906"/>
            <a:ext cx="3749261" cy="5424707"/>
          </a:xfrm>
          <a:custGeom>
            <a:avLst/>
            <a:gdLst/>
            <a:ahLst/>
            <a:cxnLst/>
            <a:rect r="r" b="b" t="t" l="l"/>
            <a:pathLst>
              <a:path h="5424707" w="3749261">
                <a:moveTo>
                  <a:pt x="0" y="0"/>
                </a:moveTo>
                <a:lnTo>
                  <a:pt x="3749261" y="0"/>
                </a:lnTo>
                <a:lnTo>
                  <a:pt x="3749261" y="5424706"/>
                </a:lnTo>
                <a:lnTo>
                  <a:pt x="0" y="5424706"/>
                </a:lnTo>
                <a:lnTo>
                  <a:pt x="0" y="0"/>
                </a:lnTo>
                <a:close/>
              </a:path>
            </a:pathLst>
          </a:custGeom>
          <a:blipFill>
            <a:blip r:embed="rId3"/>
            <a:stretch>
              <a:fillRect l="-117426" t="0" r="0" b="0"/>
            </a:stretch>
          </a:blipFill>
        </p:spPr>
      </p:sp>
      <p:sp>
        <p:nvSpPr>
          <p:cNvPr name="TextBox 4" id="4"/>
          <p:cNvSpPr txBox="true"/>
          <p:nvPr/>
        </p:nvSpPr>
        <p:spPr>
          <a:xfrm rot="0">
            <a:off x="500648" y="5829829"/>
            <a:ext cx="8393997" cy="1470026"/>
          </a:xfrm>
          <a:prstGeom prst="rect">
            <a:avLst/>
          </a:prstGeom>
        </p:spPr>
        <p:txBody>
          <a:bodyPr anchor="t" rtlCol="false" tIns="0" lIns="0" bIns="0" rIns="0">
            <a:spAutoFit/>
          </a:bodyPr>
          <a:lstStyle/>
          <a:p>
            <a:pPr algn="l">
              <a:lnSpc>
                <a:spcPts val="11899"/>
              </a:lnSpc>
            </a:pPr>
            <a:r>
              <a:rPr lang="en-US" sz="8499">
                <a:solidFill>
                  <a:srgbClr val="C80404"/>
                </a:solidFill>
                <a:latin typeface="Playlist Script"/>
                <a:ea typeface="Playlist Script"/>
                <a:cs typeface="Playlist Script"/>
                <a:sym typeface="Playlist Script"/>
              </a:rPr>
              <a:t>Malcolm X Day</a:t>
            </a:r>
          </a:p>
        </p:txBody>
      </p:sp>
      <p:sp>
        <p:nvSpPr>
          <p:cNvPr name="TextBox 5" id="5"/>
          <p:cNvSpPr txBox="true"/>
          <p:nvPr/>
        </p:nvSpPr>
        <p:spPr>
          <a:xfrm rot="0">
            <a:off x="500648" y="7460770"/>
            <a:ext cx="7956340" cy="2406650"/>
          </a:xfrm>
          <a:prstGeom prst="rect">
            <a:avLst/>
          </a:prstGeom>
        </p:spPr>
        <p:txBody>
          <a:bodyPr anchor="t" rtlCol="false" tIns="0" lIns="0" bIns="0" rIns="0">
            <a:spAutoFit/>
          </a:bodyPr>
          <a:lstStyle/>
          <a:p>
            <a:pPr algn="l">
              <a:lnSpc>
                <a:spcPts val="3849"/>
              </a:lnSpc>
            </a:pPr>
            <a:r>
              <a:rPr lang="en-US" sz="2499">
                <a:solidFill>
                  <a:srgbClr val="182419"/>
                </a:solidFill>
                <a:latin typeface="Glacial Indifference"/>
                <a:ea typeface="Glacial Indifference"/>
                <a:cs typeface="Glacial Indifference"/>
                <a:sym typeface="Glacial Indifference"/>
              </a:rPr>
              <a:t>Malcolm X Day is a commemorative holiday that honors the life and legacy of Malcolm X. Our students celebrate this day with art exhibits, performances, and community. All activities promote Black empowerment and equitable opportunities for all.</a:t>
            </a:r>
          </a:p>
        </p:txBody>
      </p:sp>
      <p:sp>
        <p:nvSpPr>
          <p:cNvPr name="Freeform 6" id="6"/>
          <p:cNvSpPr/>
          <p:nvPr/>
        </p:nvSpPr>
        <p:spPr>
          <a:xfrm flipH="false" flipV="false" rot="0">
            <a:off x="8518944" y="445544"/>
            <a:ext cx="9471947" cy="2223553"/>
          </a:xfrm>
          <a:custGeom>
            <a:avLst/>
            <a:gdLst/>
            <a:ahLst/>
            <a:cxnLst/>
            <a:rect r="r" b="b" t="t" l="l"/>
            <a:pathLst>
              <a:path h="2223553" w="9471947">
                <a:moveTo>
                  <a:pt x="0" y="0"/>
                </a:moveTo>
                <a:lnTo>
                  <a:pt x="9471947" y="0"/>
                </a:lnTo>
                <a:lnTo>
                  <a:pt x="9471947" y="2223553"/>
                </a:lnTo>
                <a:lnTo>
                  <a:pt x="0" y="2223553"/>
                </a:lnTo>
                <a:lnTo>
                  <a:pt x="0" y="0"/>
                </a:lnTo>
                <a:close/>
              </a:path>
            </a:pathLst>
          </a:custGeom>
          <a:blipFill>
            <a:blip r:embed="rId4">
              <a:extLst>
                <a:ext uri="{96DAC541-7B7A-43D3-8B79-37D633B846F1}">
                  <asvg:svgBlip xmlns:asvg="http://schemas.microsoft.com/office/drawing/2016/SVG/main" r:embed="rId5"/>
                </a:ext>
              </a:extLst>
            </a:blip>
            <a:stretch>
              <a:fillRect l="-2930" t="0" r="-3118" b="-69405"/>
            </a:stretch>
          </a:blipFill>
        </p:spPr>
      </p:sp>
      <p:sp>
        <p:nvSpPr>
          <p:cNvPr name="Freeform 7" id="7"/>
          <p:cNvSpPr/>
          <p:nvPr/>
        </p:nvSpPr>
        <p:spPr>
          <a:xfrm flipH="true" flipV="true" rot="0">
            <a:off x="8456988" y="188369"/>
            <a:ext cx="9471947" cy="2223553"/>
          </a:xfrm>
          <a:custGeom>
            <a:avLst/>
            <a:gdLst/>
            <a:ahLst/>
            <a:cxnLst/>
            <a:rect r="r" b="b" t="t" l="l"/>
            <a:pathLst>
              <a:path h="2223553" w="9471947">
                <a:moveTo>
                  <a:pt x="9471948" y="2223553"/>
                </a:moveTo>
                <a:lnTo>
                  <a:pt x="0" y="2223553"/>
                </a:lnTo>
                <a:lnTo>
                  <a:pt x="0" y="0"/>
                </a:lnTo>
                <a:lnTo>
                  <a:pt x="9471948" y="0"/>
                </a:lnTo>
                <a:lnTo>
                  <a:pt x="9471948" y="2223553"/>
                </a:lnTo>
                <a:close/>
              </a:path>
            </a:pathLst>
          </a:custGeom>
          <a:blipFill>
            <a:blip r:embed="rId4">
              <a:extLst>
                <a:ext uri="{96DAC541-7B7A-43D3-8B79-37D633B846F1}">
                  <asvg:svgBlip xmlns:asvg="http://schemas.microsoft.com/office/drawing/2016/SVG/main" r:embed="rId5"/>
                </a:ext>
              </a:extLst>
            </a:blip>
            <a:stretch>
              <a:fillRect l="-2930" t="0" r="-3118" b="-69405"/>
            </a:stretch>
          </a:blipFill>
        </p:spPr>
      </p:sp>
      <p:sp>
        <p:nvSpPr>
          <p:cNvPr name="TextBox 8" id="8"/>
          <p:cNvSpPr txBox="true"/>
          <p:nvPr/>
        </p:nvSpPr>
        <p:spPr>
          <a:xfrm rot="0">
            <a:off x="8192396" y="562025"/>
            <a:ext cx="9798495"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PROGRAMS &amp; EVENTS</a:t>
            </a:r>
          </a:p>
        </p:txBody>
      </p:sp>
      <p:sp>
        <p:nvSpPr>
          <p:cNvPr name="TextBox 9" id="9"/>
          <p:cNvSpPr txBox="true"/>
          <p:nvPr/>
        </p:nvSpPr>
        <p:spPr>
          <a:xfrm rot="0">
            <a:off x="8894645" y="4144689"/>
            <a:ext cx="9259520" cy="3378200"/>
          </a:xfrm>
          <a:prstGeom prst="rect">
            <a:avLst/>
          </a:prstGeom>
        </p:spPr>
        <p:txBody>
          <a:bodyPr anchor="t" rtlCol="false" tIns="0" lIns="0" bIns="0" rIns="0">
            <a:spAutoFit/>
          </a:bodyPr>
          <a:lstStyle/>
          <a:p>
            <a:pPr algn="l">
              <a:lnSpc>
                <a:spcPts val="3849"/>
              </a:lnSpc>
            </a:pPr>
            <a:r>
              <a:rPr lang="en-US" sz="2499">
                <a:solidFill>
                  <a:srgbClr val="182419"/>
                </a:solidFill>
                <a:latin typeface="Glacial Indifference"/>
                <a:ea typeface="Glacial Indifference"/>
                <a:cs typeface="Glacial Indifference"/>
                <a:sym typeface="Glacial Indifference"/>
              </a:rPr>
              <a:t>CRP, Inc. celebrates Kwanzaa with community events that promote family, community, and cultural education. Our events include traditional candle lighting ceremonies, music, dance, arts &amp; crafts, and discussions about the principles of Kwanzaa. We emphasize the importance of unity, creativity, and collective responsibility within our communities. Hundreds of community members attend each year, making our celebrations the largest in our city.</a:t>
            </a:r>
          </a:p>
        </p:txBody>
      </p:sp>
      <p:sp>
        <p:nvSpPr>
          <p:cNvPr name="TextBox 10" id="10"/>
          <p:cNvSpPr txBox="true"/>
          <p:nvPr/>
        </p:nvSpPr>
        <p:spPr>
          <a:xfrm rot="0">
            <a:off x="14465602" y="2760388"/>
            <a:ext cx="3525289" cy="1470026"/>
          </a:xfrm>
          <a:prstGeom prst="rect">
            <a:avLst/>
          </a:prstGeom>
        </p:spPr>
        <p:txBody>
          <a:bodyPr anchor="t" rtlCol="false" tIns="0" lIns="0" bIns="0" rIns="0">
            <a:spAutoFit/>
          </a:bodyPr>
          <a:lstStyle/>
          <a:p>
            <a:pPr algn="l">
              <a:lnSpc>
                <a:spcPts val="11899"/>
              </a:lnSpc>
            </a:pPr>
            <a:r>
              <a:rPr lang="en-US" sz="8499">
                <a:solidFill>
                  <a:srgbClr val="C80404"/>
                </a:solidFill>
                <a:latin typeface="Playlist Script"/>
                <a:ea typeface="Playlist Script"/>
                <a:cs typeface="Playlist Script"/>
                <a:sym typeface="Playlist Script"/>
              </a:rPr>
              <a:t>Kwanzaa</a:t>
            </a:r>
          </a:p>
        </p:txBody>
      </p:sp>
      <p:grpSp>
        <p:nvGrpSpPr>
          <p:cNvPr name="Group 11" id="11"/>
          <p:cNvGrpSpPr/>
          <p:nvPr/>
        </p:nvGrpSpPr>
        <p:grpSpPr>
          <a:xfrm rot="0">
            <a:off x="10861008" y="7833255"/>
            <a:ext cx="3919353" cy="2239456"/>
            <a:chOff x="0" y="0"/>
            <a:chExt cx="1422510" cy="812800"/>
          </a:xfrm>
        </p:grpSpPr>
        <p:sp>
          <p:nvSpPr>
            <p:cNvPr name="Freeform 12" id="12"/>
            <p:cNvSpPr/>
            <p:nvPr/>
          </p:nvSpPr>
          <p:spPr>
            <a:xfrm flipH="false" flipV="false" rot="0">
              <a:off x="0" y="0"/>
              <a:ext cx="1422510" cy="812800"/>
            </a:xfrm>
            <a:custGeom>
              <a:avLst/>
              <a:gdLst/>
              <a:ahLst/>
              <a:cxnLst/>
              <a:rect r="r" b="b" t="t" l="l"/>
              <a:pathLst>
                <a:path h="812800" w="1422510">
                  <a:moveTo>
                    <a:pt x="45432" y="0"/>
                  </a:moveTo>
                  <a:lnTo>
                    <a:pt x="1377078" y="0"/>
                  </a:lnTo>
                  <a:cubicBezTo>
                    <a:pt x="1389128" y="0"/>
                    <a:pt x="1400684" y="4787"/>
                    <a:pt x="1409204" y="13307"/>
                  </a:cubicBezTo>
                  <a:cubicBezTo>
                    <a:pt x="1417724" y="21827"/>
                    <a:pt x="1422510" y="33383"/>
                    <a:pt x="1422510" y="45432"/>
                  </a:cubicBezTo>
                  <a:lnTo>
                    <a:pt x="1422510" y="767368"/>
                  </a:lnTo>
                  <a:cubicBezTo>
                    <a:pt x="1422510" y="779417"/>
                    <a:pt x="1417724" y="790973"/>
                    <a:pt x="1409204" y="799493"/>
                  </a:cubicBezTo>
                  <a:cubicBezTo>
                    <a:pt x="1400684" y="808013"/>
                    <a:pt x="1389128" y="812800"/>
                    <a:pt x="1377078" y="812800"/>
                  </a:cubicBezTo>
                  <a:lnTo>
                    <a:pt x="45432" y="812800"/>
                  </a:lnTo>
                  <a:cubicBezTo>
                    <a:pt x="33383" y="812800"/>
                    <a:pt x="21827" y="808013"/>
                    <a:pt x="13307" y="799493"/>
                  </a:cubicBezTo>
                  <a:cubicBezTo>
                    <a:pt x="4787" y="790973"/>
                    <a:pt x="0" y="779417"/>
                    <a:pt x="0" y="767368"/>
                  </a:cubicBezTo>
                  <a:lnTo>
                    <a:pt x="0" y="45432"/>
                  </a:lnTo>
                  <a:cubicBezTo>
                    <a:pt x="0" y="33383"/>
                    <a:pt x="4787" y="21827"/>
                    <a:pt x="13307" y="13307"/>
                  </a:cubicBezTo>
                  <a:cubicBezTo>
                    <a:pt x="21827" y="4787"/>
                    <a:pt x="33383" y="0"/>
                    <a:pt x="45432" y="0"/>
                  </a:cubicBezTo>
                  <a:close/>
                </a:path>
              </a:pathLst>
            </a:custGeom>
            <a:blipFill>
              <a:blip r:embed="rId6"/>
              <a:stretch>
                <a:fillRect l="-6158" t="-13082" r="0" b="-10748"/>
              </a:stretch>
            </a:blipFill>
          </p:spPr>
        </p:sp>
      </p:grpSp>
      <p:grpSp>
        <p:nvGrpSpPr>
          <p:cNvPr name="Group 13" id="13"/>
          <p:cNvGrpSpPr/>
          <p:nvPr/>
        </p:nvGrpSpPr>
        <p:grpSpPr>
          <a:xfrm rot="797936">
            <a:off x="14560063" y="7937117"/>
            <a:ext cx="3743945" cy="2982561"/>
            <a:chOff x="0" y="0"/>
            <a:chExt cx="4991927" cy="3976748"/>
          </a:xfrm>
        </p:grpSpPr>
        <p:grpSp>
          <p:nvGrpSpPr>
            <p:cNvPr name="Group 14" id="14"/>
            <p:cNvGrpSpPr/>
            <p:nvPr/>
          </p:nvGrpSpPr>
          <p:grpSpPr>
            <a:xfrm rot="0">
              <a:off x="111142" y="111142"/>
              <a:ext cx="4880784" cy="3865606"/>
              <a:chOff x="0" y="0"/>
              <a:chExt cx="1663335" cy="1317370"/>
            </a:xfrm>
          </p:grpSpPr>
          <p:sp>
            <p:nvSpPr>
              <p:cNvPr name="Freeform 15" id="15"/>
              <p:cNvSpPr/>
              <p:nvPr/>
            </p:nvSpPr>
            <p:spPr>
              <a:xfrm flipH="false" flipV="false" rot="0">
                <a:off x="0" y="0"/>
                <a:ext cx="1663335" cy="1317370"/>
              </a:xfrm>
              <a:custGeom>
                <a:avLst/>
                <a:gdLst/>
                <a:ahLst/>
                <a:cxnLst/>
                <a:rect r="r" b="b" t="t" l="l"/>
                <a:pathLst>
                  <a:path h="1317370" w="1663335">
                    <a:moveTo>
                      <a:pt x="0" y="0"/>
                    </a:moveTo>
                    <a:lnTo>
                      <a:pt x="1663335" y="0"/>
                    </a:lnTo>
                    <a:lnTo>
                      <a:pt x="1663335" y="1317370"/>
                    </a:lnTo>
                    <a:lnTo>
                      <a:pt x="0" y="1317370"/>
                    </a:lnTo>
                    <a:close/>
                  </a:path>
                </a:pathLst>
              </a:custGeom>
              <a:solidFill>
                <a:srgbClr val="000000">
                  <a:alpha val="28627"/>
                </a:srgbClr>
              </a:solidFill>
            </p:spPr>
          </p:sp>
          <p:sp>
            <p:nvSpPr>
              <p:cNvPr name="TextBox 16" id="16"/>
              <p:cNvSpPr txBox="true"/>
              <p:nvPr/>
            </p:nvSpPr>
            <p:spPr>
              <a:xfrm>
                <a:off x="0" y="-28575"/>
                <a:ext cx="1663335" cy="1345945"/>
              </a:xfrm>
              <a:prstGeom prst="rect">
                <a:avLst/>
              </a:prstGeom>
            </p:spPr>
            <p:txBody>
              <a:bodyPr anchor="ctr" rtlCol="false" tIns="50800" lIns="50800" bIns="50800" rIns="50800"/>
              <a:lstStyle/>
              <a:p>
                <a:pPr algn="ctr">
                  <a:lnSpc>
                    <a:spcPts val="2577"/>
                  </a:lnSpc>
                </a:pPr>
              </a:p>
            </p:txBody>
          </p:sp>
        </p:grpSp>
        <p:grpSp>
          <p:nvGrpSpPr>
            <p:cNvPr name="Group 17" id="17"/>
            <p:cNvGrpSpPr>
              <a:grpSpLocks noChangeAspect="true"/>
            </p:cNvGrpSpPr>
            <p:nvPr/>
          </p:nvGrpSpPr>
          <p:grpSpPr>
            <a:xfrm rot="0">
              <a:off x="0" y="0"/>
              <a:ext cx="4923318" cy="3911730"/>
              <a:chOff x="0" y="0"/>
              <a:chExt cx="3901440" cy="3099816"/>
            </a:xfrm>
          </p:grpSpPr>
          <p:sp>
            <p:nvSpPr>
              <p:cNvPr name="Freeform 18" id="18"/>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7"/>
                <a:stretch>
                  <a:fillRect l="0" t="-2673" r="0" b="-2673"/>
                </a:stretch>
              </a:blipFill>
            </p:spPr>
          </p:sp>
          <p:sp>
            <p:nvSpPr>
              <p:cNvPr name="Freeform 19" id="19"/>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8"/>
                <a:stretch>
                  <a:fillRect l="0" t="-29" r="0" b="-29"/>
                </a:stretch>
              </a:blipFill>
            </p:spPr>
          </p:sp>
        </p:gr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4509345" y="102405"/>
            <a:ext cx="9471947" cy="2223553"/>
          </a:xfrm>
          <a:custGeom>
            <a:avLst/>
            <a:gdLst/>
            <a:ahLst/>
            <a:cxnLst/>
            <a:rect r="r" b="b" t="t" l="l"/>
            <a:pathLst>
              <a:path h="2223553" w="9471947">
                <a:moveTo>
                  <a:pt x="9471947" y="2223553"/>
                </a:moveTo>
                <a:lnTo>
                  <a:pt x="0" y="2223553"/>
                </a:lnTo>
                <a:lnTo>
                  <a:pt x="0" y="0"/>
                </a:lnTo>
                <a:lnTo>
                  <a:pt x="9471947" y="0"/>
                </a:lnTo>
                <a:lnTo>
                  <a:pt x="9471947" y="2223553"/>
                </a:lnTo>
                <a:close/>
              </a:path>
            </a:pathLst>
          </a:custGeom>
          <a:blipFill>
            <a:blip r:embed="rId2">
              <a:extLst>
                <a:ext uri="{96DAC541-7B7A-43D3-8B79-37D633B846F1}">
                  <asvg:svgBlip xmlns:asvg="http://schemas.microsoft.com/office/drawing/2016/SVG/main" r:embed="rId3"/>
                </a:ext>
              </a:extLst>
            </a:blip>
            <a:stretch>
              <a:fillRect l="-2930" t="0" r="-3118" b="-69405"/>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alphaModFix amt="12000"/>
            </a:blip>
            <a:stretch>
              <a:fillRect l="0" t="-16666" r="0" b="-16666"/>
            </a:stretch>
          </a:blipFill>
        </p:spPr>
      </p:sp>
      <p:sp>
        <p:nvSpPr>
          <p:cNvPr name="Freeform 4" id="4"/>
          <p:cNvSpPr/>
          <p:nvPr/>
        </p:nvSpPr>
        <p:spPr>
          <a:xfrm flipH="false" flipV="false" rot="0">
            <a:off x="2259737" y="3440312"/>
            <a:ext cx="5886053" cy="2939652"/>
          </a:xfrm>
          <a:custGeom>
            <a:avLst/>
            <a:gdLst/>
            <a:ahLst/>
            <a:cxnLst/>
            <a:rect r="r" b="b" t="t" l="l"/>
            <a:pathLst>
              <a:path h="2939652" w="5886053">
                <a:moveTo>
                  <a:pt x="0" y="0"/>
                </a:moveTo>
                <a:lnTo>
                  <a:pt x="5886053" y="0"/>
                </a:lnTo>
                <a:lnTo>
                  <a:pt x="5886053" y="2939651"/>
                </a:lnTo>
                <a:lnTo>
                  <a:pt x="0" y="2939651"/>
                </a:lnTo>
                <a:lnTo>
                  <a:pt x="0" y="0"/>
                </a:lnTo>
                <a:close/>
              </a:path>
            </a:pathLst>
          </a:custGeom>
          <a:blipFill>
            <a:blip r:embed="rId5"/>
            <a:stretch>
              <a:fillRect l="-6636" t="-23067" r="-1546" b="-165753"/>
            </a:stretch>
          </a:blipFill>
        </p:spPr>
      </p:sp>
      <p:sp>
        <p:nvSpPr>
          <p:cNvPr name="Freeform 5" id="5"/>
          <p:cNvSpPr/>
          <p:nvPr/>
        </p:nvSpPr>
        <p:spPr>
          <a:xfrm flipH="false" flipV="false" rot="0">
            <a:off x="9836196" y="7016864"/>
            <a:ext cx="7423104" cy="2709778"/>
          </a:xfrm>
          <a:custGeom>
            <a:avLst/>
            <a:gdLst/>
            <a:ahLst/>
            <a:cxnLst/>
            <a:rect r="r" b="b" t="t" l="l"/>
            <a:pathLst>
              <a:path h="2709778" w="7423104">
                <a:moveTo>
                  <a:pt x="0" y="0"/>
                </a:moveTo>
                <a:lnTo>
                  <a:pt x="7423104" y="0"/>
                </a:lnTo>
                <a:lnTo>
                  <a:pt x="7423104" y="2709778"/>
                </a:lnTo>
                <a:lnTo>
                  <a:pt x="0" y="2709778"/>
                </a:lnTo>
                <a:lnTo>
                  <a:pt x="0" y="0"/>
                </a:lnTo>
                <a:close/>
              </a:path>
            </a:pathLst>
          </a:custGeom>
          <a:blipFill>
            <a:blip r:embed="rId6"/>
            <a:stretch>
              <a:fillRect l="-5059" t="-85553" r="-8340" b="-47430"/>
            </a:stretch>
          </a:blipFill>
        </p:spPr>
      </p:sp>
      <p:sp>
        <p:nvSpPr>
          <p:cNvPr name="Freeform 6" id="6"/>
          <p:cNvSpPr/>
          <p:nvPr/>
        </p:nvSpPr>
        <p:spPr>
          <a:xfrm flipH="false" flipV="false" rot="0">
            <a:off x="-676643" y="6863662"/>
            <a:ext cx="3255836" cy="4114800"/>
          </a:xfrm>
          <a:custGeom>
            <a:avLst/>
            <a:gdLst/>
            <a:ahLst/>
            <a:cxnLst/>
            <a:rect r="r" b="b" t="t" l="l"/>
            <a:pathLst>
              <a:path h="4114800" w="3255836">
                <a:moveTo>
                  <a:pt x="0" y="0"/>
                </a:moveTo>
                <a:lnTo>
                  <a:pt x="3255836" y="0"/>
                </a:lnTo>
                <a:lnTo>
                  <a:pt x="3255836" y="4114800"/>
                </a:lnTo>
                <a:lnTo>
                  <a:pt x="0" y="4114800"/>
                </a:lnTo>
                <a:lnTo>
                  <a:pt x="0" y="0"/>
                </a:lnTo>
                <a:close/>
              </a:path>
            </a:pathLst>
          </a:custGeom>
          <a:blipFill>
            <a:blip r:embed="rId7"/>
            <a:stretch>
              <a:fillRect l="0" t="0" r="0" b="0"/>
            </a:stretch>
          </a:blipFill>
        </p:spPr>
      </p:sp>
      <p:sp>
        <p:nvSpPr>
          <p:cNvPr name="Freeform 7" id="7"/>
          <p:cNvSpPr/>
          <p:nvPr/>
        </p:nvSpPr>
        <p:spPr>
          <a:xfrm flipH="false" flipV="false" rot="0">
            <a:off x="15826628" y="-1182950"/>
            <a:ext cx="3693587" cy="3508908"/>
          </a:xfrm>
          <a:custGeom>
            <a:avLst/>
            <a:gdLst/>
            <a:ahLst/>
            <a:cxnLst/>
            <a:rect r="r" b="b" t="t" l="l"/>
            <a:pathLst>
              <a:path h="3508908" w="3693587">
                <a:moveTo>
                  <a:pt x="0" y="0"/>
                </a:moveTo>
                <a:lnTo>
                  <a:pt x="3693587" y="0"/>
                </a:lnTo>
                <a:lnTo>
                  <a:pt x="3693587" y="3508908"/>
                </a:lnTo>
                <a:lnTo>
                  <a:pt x="0" y="35089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4571300" y="454830"/>
            <a:ext cx="9471947" cy="2223553"/>
          </a:xfrm>
          <a:custGeom>
            <a:avLst/>
            <a:gdLst/>
            <a:ahLst/>
            <a:cxnLst/>
            <a:rect r="r" b="b" t="t" l="l"/>
            <a:pathLst>
              <a:path h="2223553" w="9471947">
                <a:moveTo>
                  <a:pt x="0" y="0"/>
                </a:moveTo>
                <a:lnTo>
                  <a:pt x="9471948" y="0"/>
                </a:lnTo>
                <a:lnTo>
                  <a:pt x="9471948" y="2223553"/>
                </a:lnTo>
                <a:lnTo>
                  <a:pt x="0" y="2223553"/>
                </a:lnTo>
                <a:lnTo>
                  <a:pt x="0" y="0"/>
                </a:lnTo>
                <a:close/>
              </a:path>
            </a:pathLst>
          </a:custGeom>
          <a:blipFill>
            <a:blip r:embed="rId2">
              <a:extLst>
                <a:ext uri="{96DAC541-7B7A-43D3-8B79-37D633B846F1}">
                  <asvg:svgBlip xmlns:asvg="http://schemas.microsoft.com/office/drawing/2016/SVG/main" r:embed="rId3"/>
                </a:ext>
              </a:extLst>
            </a:blip>
            <a:stretch>
              <a:fillRect l="-2930" t="0" r="-3118" b="-69405"/>
            </a:stretch>
          </a:blipFill>
        </p:spPr>
      </p:sp>
      <p:sp>
        <p:nvSpPr>
          <p:cNvPr name="TextBox 9" id="9"/>
          <p:cNvSpPr txBox="true"/>
          <p:nvPr/>
        </p:nvSpPr>
        <p:spPr>
          <a:xfrm rot="0">
            <a:off x="5886053" y="600381"/>
            <a:ext cx="7770746" cy="1508126"/>
          </a:xfrm>
          <a:prstGeom prst="rect">
            <a:avLst/>
          </a:prstGeom>
        </p:spPr>
        <p:txBody>
          <a:bodyPr anchor="t" rtlCol="false" tIns="0" lIns="0" bIns="0" rIns="0">
            <a:spAutoFit/>
          </a:bodyPr>
          <a:lstStyle/>
          <a:p>
            <a:pPr algn="ctr">
              <a:lnSpc>
                <a:spcPts val="11899"/>
              </a:lnSpc>
              <a:spcBef>
                <a:spcPct val="0"/>
              </a:spcBef>
            </a:pPr>
            <a:r>
              <a:rPr lang="en-US" sz="8499">
                <a:solidFill>
                  <a:srgbClr val="182419"/>
                </a:solidFill>
                <a:latin typeface="Sailors"/>
                <a:ea typeface="Sailors"/>
                <a:cs typeface="Sailors"/>
                <a:sym typeface="Sailors"/>
              </a:rPr>
              <a:t>WHAT GUIDES US</a:t>
            </a:r>
          </a:p>
        </p:txBody>
      </p:sp>
      <p:sp>
        <p:nvSpPr>
          <p:cNvPr name="TextBox 10" id="10"/>
          <p:cNvSpPr txBox="true"/>
          <p:nvPr/>
        </p:nvSpPr>
        <p:spPr>
          <a:xfrm rot="0">
            <a:off x="9086488" y="3524567"/>
            <a:ext cx="2986608" cy="1385570"/>
          </a:xfrm>
          <a:prstGeom prst="rect">
            <a:avLst/>
          </a:prstGeom>
        </p:spPr>
        <p:txBody>
          <a:bodyPr anchor="t" rtlCol="false" tIns="0" lIns="0" bIns="0" rIns="0">
            <a:spAutoFit/>
          </a:bodyPr>
          <a:lstStyle/>
          <a:p>
            <a:pPr algn="ctr">
              <a:lnSpc>
                <a:spcPts val="8680"/>
              </a:lnSpc>
            </a:pPr>
            <a:r>
              <a:rPr lang="en-US" sz="6200">
                <a:solidFill>
                  <a:srgbClr val="F2B705"/>
                </a:solidFill>
                <a:latin typeface="Black Bones"/>
                <a:ea typeface="Black Bones"/>
                <a:cs typeface="Black Bones"/>
                <a:sym typeface="Black Bones"/>
              </a:rPr>
              <a:t>Our Mission</a:t>
            </a:r>
          </a:p>
        </p:txBody>
      </p:sp>
      <p:sp>
        <p:nvSpPr>
          <p:cNvPr name="TextBox 11" id="11"/>
          <p:cNvSpPr txBox="true"/>
          <p:nvPr/>
        </p:nvSpPr>
        <p:spPr>
          <a:xfrm rot="0">
            <a:off x="6594813" y="6479251"/>
            <a:ext cx="2489746" cy="1385570"/>
          </a:xfrm>
          <a:prstGeom prst="rect">
            <a:avLst/>
          </a:prstGeom>
        </p:spPr>
        <p:txBody>
          <a:bodyPr anchor="t" rtlCol="false" tIns="0" lIns="0" bIns="0" rIns="0">
            <a:spAutoFit/>
          </a:bodyPr>
          <a:lstStyle/>
          <a:p>
            <a:pPr algn="r">
              <a:lnSpc>
                <a:spcPts val="8680"/>
              </a:lnSpc>
            </a:pPr>
            <a:r>
              <a:rPr lang="en-US" sz="6200">
                <a:solidFill>
                  <a:srgbClr val="C80404"/>
                </a:solidFill>
                <a:latin typeface="Black Bones"/>
                <a:ea typeface="Black Bones"/>
                <a:cs typeface="Black Bones"/>
                <a:sym typeface="Black Bones"/>
              </a:rPr>
              <a:t>Our Vision</a:t>
            </a:r>
          </a:p>
        </p:txBody>
      </p:sp>
      <p:sp>
        <p:nvSpPr>
          <p:cNvPr name="TextBox 12" id="12"/>
          <p:cNvSpPr txBox="true"/>
          <p:nvPr/>
        </p:nvSpPr>
        <p:spPr>
          <a:xfrm rot="0">
            <a:off x="8893830" y="5023168"/>
            <a:ext cx="7170300" cy="1291590"/>
          </a:xfrm>
          <a:prstGeom prst="rect">
            <a:avLst/>
          </a:prstGeom>
        </p:spPr>
        <p:txBody>
          <a:bodyPr anchor="t" rtlCol="false" tIns="0" lIns="0" bIns="0" rIns="0">
            <a:spAutoFit/>
          </a:bodyPr>
          <a:lstStyle/>
          <a:p>
            <a:pPr algn="l">
              <a:lnSpc>
                <a:spcPts val="3359"/>
              </a:lnSpc>
            </a:pPr>
            <a:r>
              <a:rPr lang="en-US" sz="2400">
                <a:solidFill>
                  <a:srgbClr val="000000"/>
                </a:solidFill>
                <a:latin typeface="Wind Drift"/>
                <a:ea typeface="Wind Drift"/>
                <a:cs typeface="Wind Drift"/>
                <a:sym typeface="Wind Drift"/>
              </a:rPr>
              <a:t>To provide culturally competent educational and arts-based programs and services that build culturally aware, self-reliant youth leaders and communities.</a:t>
            </a:r>
          </a:p>
        </p:txBody>
      </p:sp>
      <p:sp>
        <p:nvSpPr>
          <p:cNvPr name="TextBox 13" id="13"/>
          <p:cNvSpPr txBox="true"/>
          <p:nvPr/>
        </p:nvSpPr>
        <p:spPr>
          <a:xfrm rot="0">
            <a:off x="2744613" y="8015952"/>
            <a:ext cx="6399387" cy="1710690"/>
          </a:xfrm>
          <a:prstGeom prst="rect">
            <a:avLst/>
          </a:prstGeom>
        </p:spPr>
        <p:txBody>
          <a:bodyPr anchor="t" rtlCol="false" tIns="0" lIns="0" bIns="0" rIns="0">
            <a:spAutoFit/>
          </a:bodyPr>
          <a:lstStyle/>
          <a:p>
            <a:pPr algn="r">
              <a:lnSpc>
                <a:spcPts val="3359"/>
              </a:lnSpc>
            </a:pPr>
            <a:r>
              <a:rPr lang="en-US" sz="2400">
                <a:solidFill>
                  <a:srgbClr val="182419"/>
                </a:solidFill>
                <a:latin typeface="Wind Drift"/>
                <a:ea typeface="Wind Drift"/>
                <a:cs typeface="Wind Drift"/>
                <a:sym typeface="Wind Drift"/>
              </a:rPr>
              <a:t>A reimagined community transformed by culturally adapted and engaged youth and adults who accept responsibility for the maintenance of their communities. </a:t>
            </a:r>
          </a:p>
        </p:txBody>
      </p:sp>
      <p:grpSp>
        <p:nvGrpSpPr>
          <p:cNvPr name="Group 14" id="14"/>
          <p:cNvGrpSpPr/>
          <p:nvPr/>
        </p:nvGrpSpPr>
        <p:grpSpPr>
          <a:xfrm rot="0">
            <a:off x="320756" y="323552"/>
            <a:ext cx="3877962" cy="495904"/>
            <a:chOff x="0" y="0"/>
            <a:chExt cx="5170616" cy="661205"/>
          </a:xfrm>
        </p:grpSpPr>
        <p:sp>
          <p:nvSpPr>
            <p:cNvPr name="Freeform 15" id="15"/>
            <p:cNvSpPr/>
            <p:nvPr/>
          </p:nvSpPr>
          <p:spPr>
            <a:xfrm flipH="false" flipV="false" rot="0">
              <a:off x="0" y="0"/>
              <a:ext cx="616574" cy="661205"/>
            </a:xfrm>
            <a:custGeom>
              <a:avLst/>
              <a:gdLst/>
              <a:ahLst/>
              <a:cxnLst/>
              <a:rect r="r" b="b" t="t" l="l"/>
              <a:pathLst>
                <a:path h="661205" w="616574">
                  <a:moveTo>
                    <a:pt x="0" y="0"/>
                  </a:moveTo>
                  <a:lnTo>
                    <a:pt x="616574" y="0"/>
                  </a:lnTo>
                  <a:lnTo>
                    <a:pt x="616574" y="661205"/>
                  </a:lnTo>
                  <a:lnTo>
                    <a:pt x="0" y="6612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857621" y="0"/>
              <a:ext cx="563677" cy="661205"/>
            </a:xfrm>
            <a:custGeom>
              <a:avLst/>
              <a:gdLst/>
              <a:ahLst/>
              <a:cxnLst/>
              <a:rect r="r" b="b" t="t" l="l"/>
              <a:pathLst>
                <a:path h="661205" w="563677">
                  <a:moveTo>
                    <a:pt x="0" y="0"/>
                  </a:moveTo>
                  <a:lnTo>
                    <a:pt x="563677" y="0"/>
                  </a:lnTo>
                  <a:lnTo>
                    <a:pt x="563677" y="661205"/>
                  </a:lnTo>
                  <a:lnTo>
                    <a:pt x="0" y="6612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1709719" y="0"/>
              <a:ext cx="656246" cy="661205"/>
            </a:xfrm>
            <a:custGeom>
              <a:avLst/>
              <a:gdLst/>
              <a:ahLst/>
              <a:cxnLst/>
              <a:rect r="r" b="b" t="t" l="l"/>
              <a:pathLst>
                <a:path h="661205" w="656246">
                  <a:moveTo>
                    <a:pt x="0" y="0"/>
                  </a:moveTo>
                  <a:lnTo>
                    <a:pt x="656246" y="0"/>
                  </a:lnTo>
                  <a:lnTo>
                    <a:pt x="656246" y="661205"/>
                  </a:lnTo>
                  <a:lnTo>
                    <a:pt x="0" y="6612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2654385" y="0"/>
              <a:ext cx="494251" cy="661205"/>
            </a:xfrm>
            <a:custGeom>
              <a:avLst/>
              <a:gdLst/>
              <a:ahLst/>
              <a:cxnLst/>
              <a:rect r="r" b="b" t="t" l="l"/>
              <a:pathLst>
                <a:path h="661205" w="494251">
                  <a:moveTo>
                    <a:pt x="0" y="0"/>
                  </a:moveTo>
                  <a:lnTo>
                    <a:pt x="494251" y="0"/>
                  </a:lnTo>
                  <a:lnTo>
                    <a:pt x="494251" y="661205"/>
                  </a:lnTo>
                  <a:lnTo>
                    <a:pt x="0" y="66120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3437057" y="0"/>
              <a:ext cx="754585" cy="661205"/>
            </a:xfrm>
            <a:custGeom>
              <a:avLst/>
              <a:gdLst/>
              <a:ahLst/>
              <a:cxnLst/>
              <a:rect r="r" b="b" t="t" l="l"/>
              <a:pathLst>
                <a:path h="661205" w="754585">
                  <a:moveTo>
                    <a:pt x="0" y="0"/>
                  </a:moveTo>
                  <a:lnTo>
                    <a:pt x="754585" y="0"/>
                  </a:lnTo>
                  <a:lnTo>
                    <a:pt x="754585" y="661205"/>
                  </a:lnTo>
                  <a:lnTo>
                    <a:pt x="0" y="66120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0" id="20"/>
            <p:cNvSpPr/>
            <p:nvPr/>
          </p:nvSpPr>
          <p:spPr>
            <a:xfrm flipH="false" flipV="false" rot="0">
              <a:off x="4480063" y="0"/>
              <a:ext cx="690554" cy="661205"/>
            </a:xfrm>
            <a:custGeom>
              <a:avLst/>
              <a:gdLst/>
              <a:ahLst/>
              <a:cxnLst/>
              <a:rect r="r" b="b" t="t" l="l"/>
              <a:pathLst>
                <a:path h="661205" w="690554">
                  <a:moveTo>
                    <a:pt x="0" y="0"/>
                  </a:moveTo>
                  <a:lnTo>
                    <a:pt x="690553" y="0"/>
                  </a:lnTo>
                  <a:lnTo>
                    <a:pt x="690553" y="661205"/>
                  </a:lnTo>
                  <a:lnTo>
                    <a:pt x="0" y="66120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4325842" y="-1412504"/>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sp>
        <p:nvSpPr>
          <p:cNvPr name="TextBox 18" id="18"/>
          <p:cNvSpPr txBox="true"/>
          <p:nvPr/>
        </p:nvSpPr>
        <p:spPr>
          <a:xfrm rot="0">
            <a:off x="6158091" y="584482"/>
            <a:ext cx="5971818"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OUR RESULTS</a:t>
            </a:r>
          </a:p>
        </p:txBody>
      </p:sp>
      <p:sp>
        <p:nvSpPr>
          <p:cNvPr name="TextBox 19" id="19"/>
          <p:cNvSpPr txBox="true"/>
          <p:nvPr/>
        </p:nvSpPr>
        <p:spPr>
          <a:xfrm rot="0">
            <a:off x="4147444" y="5512919"/>
            <a:ext cx="10155114" cy="2053881"/>
          </a:xfrm>
          <a:prstGeom prst="rect">
            <a:avLst/>
          </a:prstGeom>
        </p:spPr>
        <p:txBody>
          <a:bodyPr anchor="t" rtlCol="false" tIns="0" lIns="0" bIns="0" rIns="0">
            <a:spAutoFit/>
          </a:bodyPr>
          <a:lstStyle/>
          <a:p>
            <a:pPr algn="ctr">
              <a:lnSpc>
                <a:spcPts val="12793"/>
              </a:lnSpc>
            </a:pPr>
            <a:r>
              <a:rPr lang="en-US" sz="9138" spc="73">
                <a:solidFill>
                  <a:srgbClr val="000000"/>
                </a:solidFill>
                <a:latin typeface="Black Bones"/>
                <a:ea typeface="Black Bones"/>
                <a:cs typeface="Black Bones"/>
                <a:sym typeface="Black Bones"/>
              </a:rPr>
              <a:t>Students served in 2024!</a:t>
            </a:r>
          </a:p>
        </p:txBody>
      </p:sp>
      <p:sp>
        <p:nvSpPr>
          <p:cNvPr name="TextBox 20" id="20"/>
          <p:cNvSpPr txBox="true"/>
          <p:nvPr/>
        </p:nvSpPr>
        <p:spPr>
          <a:xfrm rot="0">
            <a:off x="3535172" y="7589579"/>
            <a:ext cx="11217657" cy="1261025"/>
          </a:xfrm>
          <a:prstGeom prst="rect">
            <a:avLst/>
          </a:prstGeom>
        </p:spPr>
        <p:txBody>
          <a:bodyPr anchor="t" rtlCol="false" tIns="0" lIns="0" bIns="0" rIns="0">
            <a:spAutoFit/>
          </a:bodyPr>
          <a:lstStyle/>
          <a:p>
            <a:pPr algn="ctr">
              <a:lnSpc>
                <a:spcPts val="5548"/>
              </a:lnSpc>
            </a:pPr>
            <a:r>
              <a:rPr lang="en-US" sz="4140">
                <a:solidFill>
                  <a:srgbClr val="000000"/>
                </a:solidFill>
                <a:latin typeface="Wind Drift"/>
                <a:ea typeface="Wind Drift"/>
                <a:cs typeface="Wind Drift"/>
                <a:sym typeface="Wind Drift"/>
              </a:rPr>
              <a:t>We exceeded our goal for the 3rd year in a row!</a:t>
            </a:r>
          </a:p>
          <a:p>
            <a:pPr algn="ctr">
              <a:lnSpc>
                <a:spcPts val="3940"/>
              </a:lnSpc>
            </a:pPr>
            <a:r>
              <a:rPr lang="en-US" sz="2940">
                <a:solidFill>
                  <a:srgbClr val="000000"/>
                </a:solidFill>
                <a:latin typeface="Wind Drift"/>
                <a:ea typeface="Wind Drift"/>
                <a:cs typeface="Wind Drift"/>
                <a:sym typeface="Wind Drift"/>
              </a:rPr>
              <a:t>* Goal: 300 students per year</a:t>
            </a:r>
          </a:p>
        </p:txBody>
      </p:sp>
      <p:sp>
        <p:nvSpPr>
          <p:cNvPr name="TextBox 21" id="21"/>
          <p:cNvSpPr txBox="true"/>
          <p:nvPr/>
        </p:nvSpPr>
        <p:spPr>
          <a:xfrm rot="0">
            <a:off x="4633538" y="3422588"/>
            <a:ext cx="9020925" cy="3135047"/>
          </a:xfrm>
          <a:prstGeom prst="rect">
            <a:avLst/>
          </a:prstGeom>
        </p:spPr>
        <p:txBody>
          <a:bodyPr anchor="t" rtlCol="false" tIns="0" lIns="0" bIns="0" rIns="0">
            <a:spAutoFit/>
          </a:bodyPr>
          <a:lstStyle/>
          <a:p>
            <a:pPr algn="ctr">
              <a:lnSpc>
                <a:spcPts val="21994"/>
              </a:lnSpc>
            </a:pPr>
            <a:r>
              <a:rPr lang="en-US" sz="23649">
                <a:solidFill>
                  <a:srgbClr val="C80404"/>
                </a:solidFill>
                <a:latin typeface="Sailors"/>
                <a:ea typeface="Sailors"/>
                <a:cs typeface="Sailors"/>
                <a:sym typeface="Sailors"/>
              </a:rPr>
              <a:t>600+ </a:t>
            </a:r>
          </a:p>
        </p:txBody>
      </p:sp>
      <p:sp>
        <p:nvSpPr>
          <p:cNvPr name="Freeform 22" id="22"/>
          <p:cNvSpPr/>
          <p:nvPr/>
        </p:nvSpPr>
        <p:spPr>
          <a:xfrm flipH="false" flipV="false" rot="-5400000">
            <a:off x="13951859" y="8918353"/>
            <a:ext cx="1070670" cy="1291909"/>
          </a:xfrm>
          <a:custGeom>
            <a:avLst/>
            <a:gdLst/>
            <a:ahLst/>
            <a:cxnLst/>
            <a:rect r="r" b="b" t="t" l="l"/>
            <a:pathLst>
              <a:path h="1291909" w="1070670">
                <a:moveTo>
                  <a:pt x="0" y="0"/>
                </a:moveTo>
                <a:lnTo>
                  <a:pt x="1070670" y="0"/>
                </a:lnTo>
                <a:lnTo>
                  <a:pt x="1070670" y="1291910"/>
                </a:lnTo>
                <a:lnTo>
                  <a:pt x="0" y="1291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16723173" y="8850605"/>
            <a:ext cx="1427407" cy="1427407"/>
          </a:xfrm>
          <a:custGeom>
            <a:avLst/>
            <a:gdLst/>
            <a:ahLst/>
            <a:cxnLst/>
            <a:rect r="r" b="b" t="t" l="l"/>
            <a:pathLst>
              <a:path h="1427407" w="1427407">
                <a:moveTo>
                  <a:pt x="0" y="0"/>
                </a:moveTo>
                <a:lnTo>
                  <a:pt x="1427407" y="0"/>
                </a:lnTo>
                <a:lnTo>
                  <a:pt x="1427407" y="1427406"/>
                </a:lnTo>
                <a:lnTo>
                  <a:pt x="0" y="1427406"/>
                </a:lnTo>
                <a:lnTo>
                  <a:pt x="0" y="0"/>
                </a:lnTo>
                <a:close/>
              </a:path>
            </a:pathLst>
          </a:custGeom>
          <a:blipFill>
            <a:blip r:embed="rId6"/>
            <a:stretch>
              <a:fillRect l="0" t="0" r="0" b="0"/>
            </a:stretch>
          </a:blipFill>
        </p:spPr>
      </p:sp>
      <p:sp>
        <p:nvSpPr>
          <p:cNvPr name="AutoShape 24" id="24"/>
          <p:cNvSpPr/>
          <p:nvPr/>
        </p:nvSpPr>
        <p:spPr>
          <a:xfrm>
            <a:off x="4114016" y="696768"/>
            <a:ext cx="10059968" cy="0"/>
          </a:xfrm>
          <a:prstGeom prst="line">
            <a:avLst/>
          </a:prstGeom>
          <a:ln cap="flat" w="38100">
            <a:solidFill>
              <a:srgbClr val="000000"/>
            </a:solidFill>
            <a:prstDash val="solid"/>
            <a:headEnd type="none" len="sm" w="sm"/>
            <a:tailEnd type="none" len="sm" w="sm"/>
          </a:ln>
        </p:spPr>
      </p:sp>
      <p:sp>
        <p:nvSpPr>
          <p:cNvPr name="AutoShape 25" id="25"/>
          <p:cNvSpPr/>
          <p:nvPr/>
        </p:nvSpPr>
        <p:spPr>
          <a:xfrm>
            <a:off x="4114016" y="2199397"/>
            <a:ext cx="10059968"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4114016" y="801543"/>
            <a:ext cx="10059968" cy="0"/>
          </a:xfrm>
          <a:prstGeom prst="line">
            <a:avLst/>
          </a:prstGeom>
          <a:ln cap="flat" w="38100">
            <a:solidFill>
              <a:srgbClr val="000000"/>
            </a:solidFill>
            <a:prstDash val="solid"/>
            <a:headEnd type="none" len="sm" w="sm"/>
            <a:tailEnd type="none" len="sm" w="sm"/>
          </a:ln>
        </p:spPr>
      </p:sp>
      <p:sp>
        <p:nvSpPr>
          <p:cNvPr name="AutoShape 3" id="3"/>
          <p:cNvSpPr/>
          <p:nvPr/>
        </p:nvSpPr>
        <p:spPr>
          <a:xfrm>
            <a:off x="4114016" y="1987761"/>
            <a:ext cx="10059968" cy="0"/>
          </a:xfrm>
          <a:prstGeom prst="line">
            <a:avLst/>
          </a:prstGeom>
          <a:ln cap="flat" w="38100">
            <a:solidFill>
              <a:srgbClr val="000000"/>
            </a:solidFill>
            <a:prstDash val="solid"/>
            <a:headEnd type="none" len="sm" w="sm"/>
            <a:tailEnd type="none" len="sm" w="sm"/>
          </a:ln>
        </p:spPr>
      </p:sp>
      <p:pic>
        <p:nvPicPr>
          <p:cNvPr name="Picture 4" id="4"/>
          <p:cNvPicPr>
            <a:picLocks noChangeAspect="true"/>
          </p:cNvPicPr>
          <p:nvPr/>
        </p:nvPicPr>
        <p:blipFill>
          <a:blip r:embed="rId2"/>
          <a:stretch>
            <a:fillRect/>
          </a:stretch>
        </p:blipFill>
        <p:spPr>
          <a:xfrm rot="0">
            <a:off x="8647462" y="4016227"/>
            <a:ext cx="6872854" cy="5645709"/>
          </a:xfrm>
          <a:prstGeom prst="rect">
            <a:avLst/>
          </a:prstGeom>
        </p:spPr>
      </p:pic>
      <p:sp>
        <p:nvSpPr>
          <p:cNvPr name="AutoShape 5" id="5"/>
          <p:cNvSpPr/>
          <p:nvPr/>
        </p:nvSpPr>
        <p:spPr>
          <a:xfrm flipH="true">
            <a:off x="9124493" y="3783166"/>
            <a:ext cx="19507" cy="5574396"/>
          </a:xfrm>
          <a:prstGeom prst="line">
            <a:avLst/>
          </a:prstGeom>
          <a:ln cap="flat" w="19050">
            <a:solidFill>
              <a:srgbClr val="9C2B21"/>
            </a:solidFill>
            <a:prstDash val="solid"/>
            <a:headEnd type="none" len="sm" w="sm"/>
            <a:tailEnd type="none" len="sm" w="sm"/>
          </a:ln>
        </p:spPr>
      </p:sp>
      <p:sp>
        <p:nvSpPr>
          <p:cNvPr name="Freeform 6" id="6"/>
          <p:cNvSpPr/>
          <p:nvPr/>
        </p:nvSpPr>
        <p:spPr>
          <a:xfrm flipH="false" flipV="false" rot="0">
            <a:off x="-588078" y="-267391"/>
            <a:ext cx="5434515" cy="6374798"/>
          </a:xfrm>
          <a:custGeom>
            <a:avLst/>
            <a:gdLst/>
            <a:ahLst/>
            <a:cxnLst/>
            <a:rect r="r" b="b" t="t" l="l"/>
            <a:pathLst>
              <a:path h="6374798" w="5434515">
                <a:moveTo>
                  <a:pt x="0" y="0"/>
                </a:moveTo>
                <a:lnTo>
                  <a:pt x="5434515" y="0"/>
                </a:lnTo>
                <a:lnTo>
                  <a:pt x="5434515" y="6374798"/>
                </a:lnTo>
                <a:lnTo>
                  <a:pt x="0" y="6374798"/>
                </a:lnTo>
                <a:lnTo>
                  <a:pt x="0" y="0"/>
                </a:lnTo>
                <a:close/>
              </a:path>
            </a:pathLst>
          </a:custGeom>
          <a:blipFill>
            <a:blip r:embed="rId3">
              <a:alphaModFix amt="5000"/>
              <a:extLst>
                <a:ext uri="{96DAC541-7B7A-43D3-8B79-37D633B846F1}">
                  <asvg:svgBlip xmlns:asvg="http://schemas.microsoft.com/office/drawing/2016/SVG/main" r:embed="rId4"/>
                </a:ext>
              </a:extLst>
            </a:blip>
            <a:stretch>
              <a:fillRect l="0" t="0" r="0" b="0"/>
            </a:stretch>
          </a:blipFill>
        </p:spPr>
      </p:sp>
      <p:pic>
        <p:nvPicPr>
          <p:cNvPr name="Picture 7" id="7"/>
          <p:cNvPicPr>
            <a:picLocks noChangeAspect="true"/>
          </p:cNvPicPr>
          <p:nvPr/>
        </p:nvPicPr>
        <p:blipFill>
          <a:blip r:embed="rId5"/>
          <a:stretch>
            <a:fillRect/>
          </a:stretch>
        </p:blipFill>
        <p:spPr>
          <a:xfrm rot="0">
            <a:off x="2720379" y="4035159"/>
            <a:ext cx="6645673" cy="5791110"/>
          </a:xfrm>
          <a:prstGeom prst="rect">
            <a:avLst/>
          </a:prstGeom>
        </p:spPr>
      </p:pic>
      <p:sp>
        <p:nvSpPr>
          <p:cNvPr name="Freeform 8" id="8"/>
          <p:cNvSpPr/>
          <p:nvPr/>
        </p:nvSpPr>
        <p:spPr>
          <a:xfrm flipH="false" flipV="false" rot="-5400000">
            <a:off x="17128721" y="9051866"/>
            <a:ext cx="839269" cy="1012693"/>
          </a:xfrm>
          <a:custGeom>
            <a:avLst/>
            <a:gdLst/>
            <a:ahLst/>
            <a:cxnLst/>
            <a:rect r="r" b="b" t="t" l="l"/>
            <a:pathLst>
              <a:path h="1012693" w="839269">
                <a:moveTo>
                  <a:pt x="0" y="0"/>
                </a:moveTo>
                <a:lnTo>
                  <a:pt x="839270" y="0"/>
                </a:lnTo>
                <a:lnTo>
                  <a:pt x="839270" y="1012693"/>
                </a:lnTo>
                <a:lnTo>
                  <a:pt x="0" y="10126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5176178" y="6952715"/>
            <a:ext cx="2556078" cy="1664970"/>
          </a:xfrm>
          <a:prstGeom prst="rect">
            <a:avLst/>
          </a:prstGeom>
        </p:spPr>
        <p:txBody>
          <a:bodyPr anchor="t" rtlCol="false" tIns="0" lIns="0" bIns="0" rIns="0">
            <a:spAutoFit/>
          </a:bodyPr>
          <a:lstStyle/>
          <a:p>
            <a:pPr algn="l">
              <a:lnSpc>
                <a:spcPts val="1679"/>
              </a:lnSpc>
            </a:pPr>
            <a:r>
              <a:rPr lang="en-US" sz="1200" b="true">
                <a:solidFill>
                  <a:srgbClr val="C80404"/>
                </a:solidFill>
                <a:latin typeface="Visby Bold"/>
                <a:ea typeface="Visby Bold"/>
                <a:cs typeface="Visby Bold"/>
                <a:sym typeface="Visby Bold"/>
              </a:rPr>
              <a:t> </a:t>
            </a:r>
            <a:r>
              <a:rPr lang="en-US" sz="1200" u="sng" b="true">
                <a:solidFill>
                  <a:srgbClr val="C80404"/>
                </a:solidFill>
                <a:latin typeface="Visby Bold"/>
                <a:ea typeface="Visby Bold"/>
                <a:cs typeface="Visby Bold"/>
                <a:sym typeface="Visby Bold"/>
              </a:rPr>
              <a:t>At the end of the program,</a:t>
            </a:r>
            <a:r>
              <a:rPr lang="en-US" sz="1200" b="true">
                <a:solidFill>
                  <a:srgbClr val="9C2B21"/>
                </a:solidFill>
                <a:latin typeface="Visby Bold"/>
                <a:ea typeface="Visby Bold"/>
                <a:cs typeface="Visby Bold"/>
                <a:sym typeface="Visby Bold"/>
              </a:rPr>
              <a:t> </a:t>
            </a:r>
            <a:r>
              <a:rPr lang="en-US" sz="1200" b="true">
                <a:solidFill>
                  <a:srgbClr val="000000"/>
                </a:solidFill>
                <a:latin typeface="Visby Bold"/>
                <a:ea typeface="Visby Bold"/>
                <a:cs typeface="Visby Bold"/>
                <a:sym typeface="Visby Bold"/>
              </a:rPr>
              <a:t>we provided students with the same series of questions presented in the beginning to re-assess their ' "Knowledge of Self" (KOS). Higher assessment values equal a higher KOS.</a:t>
            </a:r>
          </a:p>
          <a:p>
            <a:pPr algn="l">
              <a:lnSpc>
                <a:spcPts val="1679"/>
              </a:lnSpc>
            </a:pPr>
          </a:p>
        </p:txBody>
      </p:sp>
      <p:sp>
        <p:nvSpPr>
          <p:cNvPr name="TextBox 10" id="10"/>
          <p:cNvSpPr txBox="true"/>
          <p:nvPr/>
        </p:nvSpPr>
        <p:spPr>
          <a:xfrm rot="0">
            <a:off x="6088320" y="582468"/>
            <a:ext cx="6111360"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OUR RESULTS</a:t>
            </a:r>
          </a:p>
        </p:txBody>
      </p:sp>
      <p:sp>
        <p:nvSpPr>
          <p:cNvPr name="TextBox 11" id="11"/>
          <p:cNvSpPr txBox="true"/>
          <p:nvPr/>
        </p:nvSpPr>
        <p:spPr>
          <a:xfrm rot="0">
            <a:off x="2546376" y="2152828"/>
            <a:ext cx="13195248" cy="826135"/>
          </a:xfrm>
          <a:prstGeom prst="rect">
            <a:avLst/>
          </a:prstGeom>
        </p:spPr>
        <p:txBody>
          <a:bodyPr anchor="t" rtlCol="false" tIns="0" lIns="0" bIns="0" rIns="0">
            <a:spAutoFit/>
          </a:bodyPr>
          <a:lstStyle/>
          <a:p>
            <a:pPr algn="ctr">
              <a:lnSpc>
                <a:spcPts val="2239"/>
              </a:lnSpc>
            </a:pPr>
            <a:r>
              <a:rPr lang="en-US" sz="1599">
                <a:solidFill>
                  <a:srgbClr val="182419"/>
                </a:solidFill>
                <a:latin typeface="Glacial Indifference"/>
                <a:ea typeface="Glacial Indifference"/>
                <a:cs typeface="Glacial Indifference"/>
                <a:sym typeface="Glacial Indifference"/>
              </a:rPr>
              <a:t>We evaluated a sample of 95 students who participated in our curriculum-based programs, each spanning 12 weeks or more. Our goal was for at least 50% of our students to demonstrate a appropriate "Knowledge of Self." To measure this, we evaluate students’ workbook assignments, classroom behavior, and feedback from teachers and guardians, </a:t>
            </a:r>
            <a:r>
              <a:rPr lang="en-US" sz="1599" u="sng">
                <a:solidFill>
                  <a:srgbClr val="182419"/>
                </a:solidFill>
                <a:latin typeface="Glacial Indifference"/>
                <a:ea typeface="Glacial Indifference"/>
                <a:cs typeface="Glacial Indifference"/>
                <a:sym typeface="Glacial Indifference"/>
              </a:rPr>
              <a:t>considering a score of 3 or higher as a success. </a:t>
            </a:r>
            <a:r>
              <a:rPr lang="en-US" sz="1599">
                <a:solidFill>
                  <a:srgbClr val="182419"/>
                </a:solidFill>
                <a:latin typeface="Glacial Indifference"/>
                <a:ea typeface="Glacial Indifference"/>
                <a:cs typeface="Glacial Indifference"/>
                <a:sym typeface="Glacial Indifference"/>
              </a:rPr>
              <a:t>The results are as follows:</a:t>
            </a:r>
          </a:p>
        </p:txBody>
      </p:sp>
      <p:sp>
        <p:nvSpPr>
          <p:cNvPr name="TextBox 12" id="12"/>
          <p:cNvSpPr txBox="true"/>
          <p:nvPr/>
        </p:nvSpPr>
        <p:spPr>
          <a:xfrm rot="0">
            <a:off x="370759" y="6952715"/>
            <a:ext cx="2756958" cy="1664970"/>
          </a:xfrm>
          <a:prstGeom prst="rect">
            <a:avLst/>
          </a:prstGeom>
        </p:spPr>
        <p:txBody>
          <a:bodyPr anchor="t" rtlCol="false" tIns="0" lIns="0" bIns="0" rIns="0">
            <a:spAutoFit/>
          </a:bodyPr>
          <a:lstStyle/>
          <a:p>
            <a:pPr algn="l">
              <a:lnSpc>
                <a:spcPts val="1679"/>
              </a:lnSpc>
            </a:pPr>
            <a:r>
              <a:rPr lang="en-US" sz="1200" u="sng" b="true">
                <a:solidFill>
                  <a:srgbClr val="C80404"/>
                </a:solidFill>
                <a:latin typeface="Canva Sans Bold"/>
                <a:ea typeface="Canva Sans Bold"/>
                <a:cs typeface="Canva Sans Bold"/>
                <a:sym typeface="Canva Sans Bold"/>
              </a:rPr>
              <a:t>In the beginning of the program,</a:t>
            </a:r>
            <a:r>
              <a:rPr lang="en-US" sz="1200" b="true">
                <a:solidFill>
                  <a:srgbClr val="000000"/>
                </a:solidFill>
                <a:latin typeface="Canva Sans Bold"/>
                <a:ea typeface="Canva Sans Bold"/>
                <a:cs typeface="Canva Sans Bold"/>
                <a:sym typeface="Canva Sans Bold"/>
              </a:rPr>
              <a:t> we provided students with a series of questions to assess their "Knowledge of Self" (KOS). Answers to questions were assessed based on a scale of 0 -5. Higher assessment values equal a higher KOS.</a:t>
            </a:r>
          </a:p>
          <a:p>
            <a:pPr algn="l">
              <a:lnSpc>
                <a:spcPts val="1679"/>
              </a:lnSpc>
            </a:pPr>
          </a:p>
        </p:txBody>
      </p:sp>
      <p:sp>
        <p:nvSpPr>
          <p:cNvPr name="TextBox 13" id="13"/>
          <p:cNvSpPr txBox="true"/>
          <p:nvPr/>
        </p:nvSpPr>
        <p:spPr>
          <a:xfrm rot="0">
            <a:off x="351709" y="9699082"/>
            <a:ext cx="12770409" cy="269240"/>
          </a:xfrm>
          <a:prstGeom prst="rect">
            <a:avLst/>
          </a:prstGeom>
        </p:spPr>
        <p:txBody>
          <a:bodyPr anchor="t" rtlCol="false" tIns="0" lIns="0" bIns="0" rIns="0">
            <a:spAutoFit/>
          </a:bodyPr>
          <a:lstStyle/>
          <a:p>
            <a:pPr algn="l">
              <a:lnSpc>
                <a:spcPts val="1960"/>
              </a:lnSpc>
            </a:pPr>
            <a:r>
              <a:rPr lang="en-US" sz="1400" u="sng">
                <a:solidFill>
                  <a:srgbClr val="C80404"/>
                </a:solidFill>
                <a:latin typeface="Wind Drift"/>
                <a:ea typeface="Wind Drift"/>
                <a:cs typeface="Wind Drift"/>
                <a:sym typeface="Wind Drift"/>
              </a:rPr>
              <a:t>Knowledge of Self</a:t>
            </a:r>
            <a:r>
              <a:rPr lang="en-US" sz="1400">
                <a:solidFill>
                  <a:srgbClr val="C80404"/>
                </a:solidFill>
                <a:latin typeface="Wind Drift"/>
                <a:ea typeface="Wind Drift"/>
                <a:cs typeface="Wind Drift"/>
                <a:sym typeface="Wind Drift"/>
              </a:rPr>
              <a:t> -</a:t>
            </a:r>
            <a:r>
              <a:rPr lang="en-US" sz="1400">
                <a:solidFill>
                  <a:srgbClr val="182419"/>
                </a:solidFill>
                <a:latin typeface="Wind Drift"/>
                <a:ea typeface="Wind Drift"/>
                <a:cs typeface="Wind Drift"/>
                <a:sym typeface="Wind Drift"/>
              </a:rPr>
              <a:t> basic understanding of self from a cultural, historical, familial, communal, and social perspective, development of a more positive self-affirming self-identity</a:t>
            </a:r>
          </a:p>
        </p:txBody>
      </p:sp>
      <p:sp>
        <p:nvSpPr>
          <p:cNvPr name="TextBox 14" id="14"/>
          <p:cNvSpPr txBox="true"/>
          <p:nvPr/>
        </p:nvSpPr>
        <p:spPr>
          <a:xfrm rot="0">
            <a:off x="4929609" y="3565328"/>
            <a:ext cx="3424110" cy="540385"/>
          </a:xfrm>
          <a:prstGeom prst="rect">
            <a:avLst/>
          </a:prstGeom>
        </p:spPr>
        <p:txBody>
          <a:bodyPr anchor="t" rtlCol="false" tIns="0" lIns="0" bIns="0" rIns="0">
            <a:spAutoFit/>
          </a:bodyPr>
          <a:lstStyle/>
          <a:p>
            <a:pPr algn="ctr">
              <a:lnSpc>
                <a:spcPts val="2239"/>
              </a:lnSpc>
            </a:pPr>
            <a:r>
              <a:rPr lang="en-US" b="true" sz="1599" i="true">
                <a:solidFill>
                  <a:srgbClr val="C80404"/>
                </a:solidFill>
                <a:latin typeface="Canva Sans Bold Italics"/>
                <a:ea typeface="Canva Sans Bold Italics"/>
                <a:cs typeface="Canva Sans Bold Italics"/>
                <a:sym typeface="Canva Sans Bold Italics"/>
              </a:rPr>
              <a:t>Pre-Assessment Averages </a:t>
            </a:r>
          </a:p>
          <a:p>
            <a:pPr algn="ctr">
              <a:lnSpc>
                <a:spcPts val="2239"/>
              </a:lnSpc>
            </a:pPr>
            <a:r>
              <a:rPr lang="en-US" b="true" sz="1599" i="true">
                <a:solidFill>
                  <a:srgbClr val="C80404"/>
                </a:solidFill>
                <a:latin typeface="Canva Sans Bold Italics"/>
                <a:ea typeface="Canva Sans Bold Italics"/>
                <a:cs typeface="Canva Sans Bold Italics"/>
                <a:sym typeface="Canva Sans Bold Italics"/>
              </a:rPr>
              <a:t>(in the beginning of the program)</a:t>
            </a:r>
          </a:p>
        </p:txBody>
      </p:sp>
      <p:sp>
        <p:nvSpPr>
          <p:cNvPr name="TextBox 15" id="15"/>
          <p:cNvSpPr txBox="true"/>
          <p:nvPr/>
        </p:nvSpPr>
        <p:spPr>
          <a:xfrm rot="0">
            <a:off x="10627024" y="3565328"/>
            <a:ext cx="3145312" cy="540385"/>
          </a:xfrm>
          <a:prstGeom prst="rect">
            <a:avLst/>
          </a:prstGeom>
        </p:spPr>
        <p:txBody>
          <a:bodyPr anchor="t" rtlCol="false" tIns="0" lIns="0" bIns="0" rIns="0">
            <a:spAutoFit/>
          </a:bodyPr>
          <a:lstStyle/>
          <a:p>
            <a:pPr algn="ctr">
              <a:lnSpc>
                <a:spcPts val="2239"/>
              </a:lnSpc>
            </a:pPr>
            <a:r>
              <a:rPr lang="en-US" b="true" sz="1599" i="true">
                <a:solidFill>
                  <a:srgbClr val="C80404"/>
                </a:solidFill>
                <a:latin typeface="Canva Sans Bold Italics"/>
                <a:ea typeface="Canva Sans Bold Italics"/>
                <a:cs typeface="Canva Sans Bold Italics"/>
                <a:sym typeface="Canva Sans Bold Italics"/>
              </a:rPr>
              <a:t>Post- Assessment Averages</a:t>
            </a:r>
          </a:p>
          <a:p>
            <a:pPr algn="ctr">
              <a:lnSpc>
                <a:spcPts val="2239"/>
              </a:lnSpc>
            </a:pPr>
            <a:r>
              <a:rPr lang="en-US" b="true" sz="1599" i="true">
                <a:solidFill>
                  <a:srgbClr val="C80404"/>
                </a:solidFill>
                <a:latin typeface="Canva Sans Bold Italics"/>
                <a:ea typeface="Canva Sans Bold Italics"/>
                <a:cs typeface="Canva Sans Bold Italics"/>
                <a:sym typeface="Canva Sans Bold Italics"/>
              </a:rPr>
              <a:t>(at the end of program)</a:t>
            </a:r>
          </a:p>
        </p:txBody>
      </p:sp>
      <p:sp>
        <p:nvSpPr>
          <p:cNvPr name="TextBox 16" id="16"/>
          <p:cNvSpPr txBox="true"/>
          <p:nvPr/>
        </p:nvSpPr>
        <p:spPr>
          <a:xfrm rot="0">
            <a:off x="6031170" y="4339775"/>
            <a:ext cx="897582" cy="390007"/>
          </a:xfrm>
          <a:prstGeom prst="rect">
            <a:avLst/>
          </a:prstGeom>
        </p:spPr>
        <p:txBody>
          <a:bodyPr anchor="t" rtlCol="false" tIns="0" lIns="0" bIns="0" rIns="0">
            <a:spAutoFit/>
          </a:bodyPr>
          <a:lstStyle/>
          <a:p>
            <a:pPr algn="ctr">
              <a:lnSpc>
                <a:spcPts val="1603"/>
              </a:lnSpc>
            </a:pPr>
            <a:r>
              <a:rPr lang="en-US" sz="1145">
                <a:solidFill>
                  <a:srgbClr val="000000"/>
                </a:solidFill>
                <a:latin typeface="Canva Sans"/>
                <a:ea typeface="Canva Sans"/>
                <a:cs typeface="Canva Sans"/>
                <a:sym typeface="Canva Sans"/>
              </a:rPr>
              <a:t>4 - Moderate</a:t>
            </a:r>
          </a:p>
          <a:p>
            <a:pPr algn="ctr">
              <a:lnSpc>
                <a:spcPts val="1603"/>
              </a:lnSpc>
            </a:pPr>
            <a:r>
              <a:rPr lang="en-US" sz="1145">
                <a:solidFill>
                  <a:srgbClr val="000000"/>
                </a:solidFill>
                <a:latin typeface="Canva Sans"/>
                <a:ea typeface="Canva Sans"/>
                <a:cs typeface="Canva Sans"/>
                <a:sym typeface="Canva Sans"/>
              </a:rPr>
              <a:t>3.2%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3896739" y="-321708"/>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sp>
        <p:nvSpPr>
          <p:cNvPr name="TextBox 18" id="18"/>
          <p:cNvSpPr txBox="true"/>
          <p:nvPr/>
        </p:nvSpPr>
        <p:spPr>
          <a:xfrm rot="0">
            <a:off x="4815531" y="1949868"/>
            <a:ext cx="8656937" cy="2492374"/>
          </a:xfrm>
          <a:prstGeom prst="rect">
            <a:avLst/>
          </a:prstGeom>
        </p:spPr>
        <p:txBody>
          <a:bodyPr anchor="t" rtlCol="false" tIns="0" lIns="0" bIns="0" rIns="0">
            <a:spAutoFit/>
          </a:bodyPr>
          <a:lstStyle/>
          <a:p>
            <a:pPr algn="ctr">
              <a:lnSpc>
                <a:spcPts val="19600"/>
              </a:lnSpc>
            </a:pPr>
            <a:r>
              <a:rPr lang="en-US" sz="14000">
                <a:solidFill>
                  <a:srgbClr val="C80404"/>
                </a:solidFill>
                <a:latin typeface="Sailors"/>
                <a:ea typeface="Sailors"/>
                <a:cs typeface="Sailors"/>
                <a:sym typeface="Sailors"/>
              </a:rPr>
              <a:t>97.7%</a:t>
            </a:r>
          </a:p>
        </p:txBody>
      </p:sp>
      <p:sp>
        <p:nvSpPr>
          <p:cNvPr name="TextBox 19" id="19"/>
          <p:cNvSpPr txBox="true"/>
          <p:nvPr/>
        </p:nvSpPr>
        <p:spPr>
          <a:xfrm rot="0">
            <a:off x="4063657" y="4802325"/>
            <a:ext cx="10160687" cy="2525396"/>
          </a:xfrm>
          <a:prstGeom prst="rect">
            <a:avLst/>
          </a:prstGeom>
        </p:spPr>
        <p:txBody>
          <a:bodyPr anchor="t" rtlCol="false" tIns="0" lIns="0" bIns="0" rIns="0">
            <a:spAutoFit/>
          </a:bodyPr>
          <a:lstStyle/>
          <a:p>
            <a:pPr algn="ctr">
              <a:lnSpc>
                <a:spcPts val="15679"/>
              </a:lnSpc>
              <a:spcBef>
                <a:spcPct val="0"/>
              </a:spcBef>
            </a:pPr>
            <a:r>
              <a:rPr lang="en-US" sz="11199">
                <a:solidFill>
                  <a:srgbClr val="C80404"/>
                </a:solidFill>
                <a:latin typeface="Black Bones"/>
                <a:ea typeface="Black Bones"/>
                <a:cs typeface="Black Bones"/>
                <a:sym typeface="Black Bones"/>
              </a:rPr>
              <a:t>We exceded our goal!</a:t>
            </a:r>
          </a:p>
        </p:txBody>
      </p:sp>
      <p:sp>
        <p:nvSpPr>
          <p:cNvPr name="AutoShape 20" id="20"/>
          <p:cNvSpPr/>
          <p:nvPr/>
        </p:nvSpPr>
        <p:spPr>
          <a:xfrm>
            <a:off x="4846437" y="782493"/>
            <a:ext cx="8795246" cy="0"/>
          </a:xfrm>
          <a:prstGeom prst="line">
            <a:avLst/>
          </a:prstGeom>
          <a:ln cap="flat" w="38100">
            <a:solidFill>
              <a:srgbClr val="000000"/>
            </a:solidFill>
            <a:prstDash val="solid"/>
            <a:headEnd type="none" len="sm" w="sm"/>
            <a:tailEnd type="none" len="sm" w="sm"/>
          </a:ln>
        </p:spPr>
      </p:sp>
      <p:sp>
        <p:nvSpPr>
          <p:cNvPr name="AutoShape 21" id="21"/>
          <p:cNvSpPr/>
          <p:nvPr/>
        </p:nvSpPr>
        <p:spPr>
          <a:xfrm>
            <a:off x="4846437" y="1974883"/>
            <a:ext cx="8795246" cy="0"/>
          </a:xfrm>
          <a:prstGeom prst="line">
            <a:avLst/>
          </a:prstGeom>
          <a:ln cap="flat" w="38100">
            <a:solidFill>
              <a:srgbClr val="000000"/>
            </a:solidFill>
            <a:prstDash val="solid"/>
            <a:headEnd type="none" len="sm" w="sm"/>
            <a:tailEnd type="none" len="sm" w="sm"/>
          </a:ln>
        </p:spPr>
      </p:sp>
      <p:sp>
        <p:nvSpPr>
          <p:cNvPr name="TextBox 22" id="22"/>
          <p:cNvSpPr txBox="true"/>
          <p:nvPr/>
        </p:nvSpPr>
        <p:spPr>
          <a:xfrm rot="0">
            <a:off x="6088320" y="563418"/>
            <a:ext cx="6111360"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OUR RESULTS</a:t>
            </a:r>
          </a:p>
        </p:txBody>
      </p:sp>
      <p:sp>
        <p:nvSpPr>
          <p:cNvPr name="TextBox 23" id="23"/>
          <p:cNvSpPr txBox="true"/>
          <p:nvPr/>
        </p:nvSpPr>
        <p:spPr>
          <a:xfrm rot="0">
            <a:off x="1576900" y="3948758"/>
            <a:ext cx="15146273" cy="1600200"/>
          </a:xfrm>
          <a:prstGeom prst="rect">
            <a:avLst/>
          </a:prstGeom>
        </p:spPr>
        <p:txBody>
          <a:bodyPr anchor="t" rtlCol="false" tIns="0" lIns="0" bIns="0" rIns="0">
            <a:spAutoFit/>
          </a:bodyPr>
          <a:lstStyle/>
          <a:p>
            <a:pPr algn="ctr">
              <a:lnSpc>
                <a:spcPts val="7000"/>
              </a:lnSpc>
              <a:spcBef>
                <a:spcPct val="0"/>
              </a:spcBef>
            </a:pPr>
            <a:r>
              <a:rPr lang="en-US" sz="5000">
                <a:solidFill>
                  <a:srgbClr val="000000"/>
                </a:solidFill>
                <a:latin typeface="Black Bones"/>
                <a:ea typeface="Black Bones"/>
                <a:cs typeface="Black Bones"/>
                <a:sym typeface="Black Bones"/>
              </a:rPr>
              <a:t>of students exhibited an adequate level of  “Knowledge of Self” </a:t>
            </a:r>
          </a:p>
          <a:p>
            <a:pPr algn="ctr">
              <a:lnSpc>
                <a:spcPts val="3499"/>
              </a:lnSpc>
              <a:spcBef>
                <a:spcPct val="0"/>
              </a:spcBef>
            </a:pPr>
            <a:r>
              <a:rPr lang="en-US" sz="2499">
                <a:solidFill>
                  <a:srgbClr val="000000"/>
                </a:solidFill>
                <a:latin typeface="Glacial Indifference"/>
                <a:ea typeface="Glacial Indifference"/>
                <a:cs typeface="Glacial Indifference"/>
                <a:sym typeface="Glacial Indifference"/>
              </a:rPr>
              <a:t>(average assessment values of 3, 4, &amp; 5) - Compared to 11.2% at the beginning of our 2024 program year.</a:t>
            </a:r>
          </a:p>
        </p:txBody>
      </p:sp>
      <p:sp>
        <p:nvSpPr>
          <p:cNvPr name="TextBox 24" id="24"/>
          <p:cNvSpPr txBox="true"/>
          <p:nvPr/>
        </p:nvSpPr>
        <p:spPr>
          <a:xfrm rot="0">
            <a:off x="6199693" y="7092008"/>
            <a:ext cx="5999987" cy="316357"/>
          </a:xfrm>
          <a:prstGeom prst="rect">
            <a:avLst/>
          </a:prstGeom>
        </p:spPr>
        <p:txBody>
          <a:bodyPr anchor="t" rtlCol="false" tIns="0" lIns="0" bIns="0" rIns="0">
            <a:spAutoFit/>
          </a:bodyPr>
          <a:lstStyle/>
          <a:p>
            <a:pPr algn="ctr">
              <a:lnSpc>
                <a:spcPts val="2369"/>
              </a:lnSpc>
            </a:pPr>
            <a:r>
              <a:rPr lang="en-US" sz="2300">
                <a:solidFill>
                  <a:srgbClr val="000000"/>
                </a:solidFill>
                <a:latin typeface="Glacial Indifference"/>
                <a:ea typeface="Glacial Indifference"/>
                <a:cs typeface="Glacial Indifference"/>
                <a:sym typeface="Glacial Indifference"/>
              </a:rPr>
              <a:t>Goal: 75%</a:t>
            </a:r>
          </a:p>
        </p:txBody>
      </p:sp>
      <p:sp>
        <p:nvSpPr>
          <p:cNvPr name="TextBox 25" id="25"/>
          <p:cNvSpPr txBox="true"/>
          <p:nvPr/>
        </p:nvSpPr>
        <p:spPr>
          <a:xfrm rot="0">
            <a:off x="473726" y="8073310"/>
            <a:ext cx="17120695" cy="1672590"/>
          </a:xfrm>
          <a:prstGeom prst="rect">
            <a:avLst/>
          </a:prstGeom>
        </p:spPr>
        <p:txBody>
          <a:bodyPr anchor="t" rtlCol="false" tIns="0" lIns="0" bIns="0" rIns="0">
            <a:spAutoFit/>
          </a:bodyPr>
          <a:lstStyle/>
          <a:p>
            <a:pPr algn="l">
              <a:lnSpc>
                <a:spcPts val="3359"/>
              </a:lnSpc>
              <a:spcBef>
                <a:spcPct val="0"/>
              </a:spcBef>
            </a:pPr>
            <a:r>
              <a:rPr lang="en-US" b="true" sz="2400" i="true">
                <a:solidFill>
                  <a:srgbClr val="000000"/>
                </a:solidFill>
                <a:latin typeface="Glacial Indifference Bold Italics"/>
                <a:ea typeface="Glacial Indifference Bold Italics"/>
                <a:cs typeface="Glacial Indifference Bold Italics"/>
                <a:sym typeface="Glacial Indifference Bold Italics"/>
              </a:rPr>
              <a:t>How did we achieve these results?</a:t>
            </a:r>
            <a:r>
              <a:rPr lang="en-US" sz="2400" i="true">
                <a:solidFill>
                  <a:srgbClr val="000000"/>
                </a:solidFill>
                <a:latin typeface="Glacial Indifference Italics"/>
                <a:ea typeface="Glacial Indifference Italics"/>
                <a:cs typeface="Glacial Indifference Italics"/>
                <a:sym typeface="Glacial Indifference Italics"/>
              </a:rPr>
              <a:t> - In 2023, 82.9% of students achieved an appropriate level of "Knowledge of Self," a remarkable improvement from 36.5% at the start of that year. For 2024, we adjusted our approach to address students' challenges with critical self-reflection. By providing daily reminders and encouragement to emphasize their purpose, we cultivated deeper</a:t>
            </a:r>
          </a:p>
          <a:p>
            <a:pPr algn="l">
              <a:lnSpc>
                <a:spcPts val="3359"/>
              </a:lnSpc>
              <a:spcBef>
                <a:spcPct val="0"/>
              </a:spcBef>
            </a:pPr>
            <a:r>
              <a:rPr lang="en-US" sz="2400" i="true">
                <a:solidFill>
                  <a:srgbClr val="000000"/>
                </a:solidFill>
                <a:latin typeface="Glacial Indifference Italics"/>
                <a:ea typeface="Glacial Indifference Italics"/>
                <a:cs typeface="Glacial Indifference Italics"/>
                <a:sym typeface="Glacial Indifference Italics"/>
              </a:rPr>
              <a:t>self-awareness, which is evident in the 2024 final assessment outcomes.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481073">
            <a:off x="-4325842" y="-1412504"/>
            <a:ext cx="35658433" cy="21217416"/>
            <a:chOff x="0" y="0"/>
            <a:chExt cx="47544578" cy="28289888"/>
          </a:xfrm>
        </p:grpSpPr>
        <p:sp>
          <p:nvSpPr>
            <p:cNvPr name="Freeform 3" id="3"/>
            <p:cNvSpPr/>
            <p:nvPr/>
          </p:nvSpPr>
          <p:spPr>
            <a:xfrm flipH="false" flipV="false" rot="0">
              <a:off x="0"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555033" y="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555033" y="951186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110066"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9110066"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665099"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28665099"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8220132" y="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220132" y="951186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0"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55033" y="19023720"/>
              <a:ext cx="9324445" cy="9266168"/>
            </a:xfrm>
            <a:custGeom>
              <a:avLst/>
              <a:gdLst/>
              <a:ahLst/>
              <a:cxnLst/>
              <a:rect r="r" b="b" t="t" l="l"/>
              <a:pathLst>
                <a:path h="9266168" w="9324445">
                  <a:moveTo>
                    <a:pt x="0" y="0"/>
                  </a:moveTo>
                  <a:lnTo>
                    <a:pt x="9324445" y="0"/>
                  </a:lnTo>
                  <a:lnTo>
                    <a:pt x="9324445"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9110066"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28665099"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8220132" y="19023720"/>
              <a:ext cx="9324445" cy="9266168"/>
            </a:xfrm>
            <a:custGeom>
              <a:avLst/>
              <a:gdLst/>
              <a:ahLst/>
              <a:cxnLst/>
              <a:rect r="r" b="b" t="t" l="l"/>
              <a:pathLst>
                <a:path h="9266168" w="9324445">
                  <a:moveTo>
                    <a:pt x="0" y="0"/>
                  </a:moveTo>
                  <a:lnTo>
                    <a:pt x="9324446" y="0"/>
                  </a:lnTo>
                  <a:lnTo>
                    <a:pt x="9324446" y="9266168"/>
                  </a:lnTo>
                  <a:lnTo>
                    <a:pt x="0" y="9266168"/>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grpSp>
      <p:sp>
        <p:nvSpPr>
          <p:cNvPr name="Freeform 18" id="18"/>
          <p:cNvSpPr/>
          <p:nvPr/>
        </p:nvSpPr>
        <p:spPr>
          <a:xfrm flipH="false" flipV="false" rot="0">
            <a:off x="-1384519" y="6580823"/>
            <a:ext cx="4609015" cy="4609015"/>
          </a:xfrm>
          <a:custGeom>
            <a:avLst/>
            <a:gdLst/>
            <a:ahLst/>
            <a:cxnLst/>
            <a:rect r="r" b="b" t="t" l="l"/>
            <a:pathLst>
              <a:path h="4609015" w="4609015">
                <a:moveTo>
                  <a:pt x="0" y="0"/>
                </a:moveTo>
                <a:lnTo>
                  <a:pt x="4609015" y="0"/>
                </a:lnTo>
                <a:lnTo>
                  <a:pt x="4609015" y="4609015"/>
                </a:lnTo>
                <a:lnTo>
                  <a:pt x="0" y="4609015"/>
                </a:lnTo>
                <a:lnTo>
                  <a:pt x="0" y="0"/>
                </a:lnTo>
                <a:close/>
              </a:path>
            </a:pathLst>
          </a:custGeom>
          <a:blipFill>
            <a:blip r:embed="rId4"/>
            <a:stretch>
              <a:fillRect l="0" t="0" r="0" b="0"/>
            </a:stretch>
          </a:blipFill>
        </p:spPr>
      </p:sp>
      <p:sp>
        <p:nvSpPr>
          <p:cNvPr name="Freeform 19" id="19"/>
          <p:cNvSpPr/>
          <p:nvPr/>
        </p:nvSpPr>
        <p:spPr>
          <a:xfrm flipH="false" flipV="false" rot="0">
            <a:off x="16055993" y="-772720"/>
            <a:ext cx="3370325" cy="3370325"/>
          </a:xfrm>
          <a:custGeom>
            <a:avLst/>
            <a:gdLst/>
            <a:ahLst/>
            <a:cxnLst/>
            <a:rect r="r" b="b" t="t" l="l"/>
            <a:pathLst>
              <a:path h="3370325" w="3370325">
                <a:moveTo>
                  <a:pt x="0" y="0"/>
                </a:moveTo>
                <a:lnTo>
                  <a:pt x="3370325" y="0"/>
                </a:lnTo>
                <a:lnTo>
                  <a:pt x="3370325" y="3370325"/>
                </a:lnTo>
                <a:lnTo>
                  <a:pt x="0" y="3370325"/>
                </a:lnTo>
                <a:lnTo>
                  <a:pt x="0" y="0"/>
                </a:lnTo>
                <a:close/>
              </a:path>
            </a:pathLst>
          </a:custGeom>
          <a:blipFill>
            <a:blip r:embed="rId5"/>
            <a:stretch>
              <a:fillRect l="0" t="0" r="0" b="0"/>
            </a:stretch>
          </a:blipFill>
        </p:spPr>
      </p:sp>
      <p:sp>
        <p:nvSpPr>
          <p:cNvPr name="TextBox 20" id="20"/>
          <p:cNvSpPr txBox="true"/>
          <p:nvPr/>
        </p:nvSpPr>
        <p:spPr>
          <a:xfrm rot="0">
            <a:off x="1532922" y="3128962"/>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Beyond Those Bars (BTB)</a:t>
            </a:r>
          </a:p>
        </p:txBody>
      </p:sp>
      <p:sp>
        <p:nvSpPr>
          <p:cNvPr name="TextBox 21" id="21"/>
          <p:cNvSpPr txBox="true"/>
          <p:nvPr/>
        </p:nvSpPr>
        <p:spPr>
          <a:xfrm rot="0">
            <a:off x="-1252293" y="4086542"/>
            <a:ext cx="14307265"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Beyond Those Bars Youth Artist Development</a:t>
            </a:r>
          </a:p>
        </p:txBody>
      </p:sp>
      <p:sp>
        <p:nvSpPr>
          <p:cNvPr name="TextBox 22" id="22"/>
          <p:cNvSpPr txBox="true"/>
          <p:nvPr/>
        </p:nvSpPr>
        <p:spPr>
          <a:xfrm rot="0">
            <a:off x="-1746469" y="5044122"/>
            <a:ext cx="14652465"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Knowledge of Self (KOS)</a:t>
            </a:r>
          </a:p>
        </p:txBody>
      </p:sp>
      <p:sp>
        <p:nvSpPr>
          <p:cNvPr name="TextBox 23" id="23"/>
          <p:cNvSpPr txBox="true"/>
          <p:nvPr/>
        </p:nvSpPr>
        <p:spPr>
          <a:xfrm rot="0">
            <a:off x="1532922" y="6001702"/>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BTB Beatmaking &amp; Production</a:t>
            </a:r>
          </a:p>
        </p:txBody>
      </p:sp>
      <p:sp>
        <p:nvSpPr>
          <p:cNvPr name="TextBox 24" id="24"/>
          <p:cNvSpPr txBox="true"/>
          <p:nvPr/>
        </p:nvSpPr>
        <p:spPr>
          <a:xfrm rot="0">
            <a:off x="1532922" y="7085648"/>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Kulture Keepers</a:t>
            </a:r>
          </a:p>
        </p:txBody>
      </p:sp>
      <p:sp>
        <p:nvSpPr>
          <p:cNvPr name="TextBox 25" id="25"/>
          <p:cNvSpPr txBox="true"/>
          <p:nvPr/>
        </p:nvSpPr>
        <p:spPr>
          <a:xfrm rot="0">
            <a:off x="10090603" y="4784407"/>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Sankofa Drum Core</a:t>
            </a:r>
          </a:p>
        </p:txBody>
      </p:sp>
      <p:sp>
        <p:nvSpPr>
          <p:cNvPr name="TextBox 26" id="26"/>
          <p:cNvSpPr txBox="true"/>
          <p:nvPr/>
        </p:nvSpPr>
        <p:spPr>
          <a:xfrm rot="0">
            <a:off x="9105900" y="5684837"/>
            <a:ext cx="10063087"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Sankofa Rites of Passage Initiative</a:t>
            </a:r>
          </a:p>
        </p:txBody>
      </p:sp>
      <p:sp>
        <p:nvSpPr>
          <p:cNvPr name="TextBox 27" id="27"/>
          <p:cNvSpPr txBox="true"/>
          <p:nvPr/>
        </p:nvSpPr>
        <p:spPr>
          <a:xfrm rot="0">
            <a:off x="10090603" y="6573520"/>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Ponya Circles</a:t>
            </a:r>
          </a:p>
        </p:txBody>
      </p:sp>
      <p:sp>
        <p:nvSpPr>
          <p:cNvPr name="TextBox 28" id="28"/>
          <p:cNvSpPr txBox="true"/>
          <p:nvPr/>
        </p:nvSpPr>
        <p:spPr>
          <a:xfrm rot="0">
            <a:off x="10090603" y="7462203"/>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Malcolm X Day</a:t>
            </a:r>
          </a:p>
        </p:txBody>
      </p:sp>
      <p:sp>
        <p:nvSpPr>
          <p:cNvPr name="TextBox 29" id="29"/>
          <p:cNvSpPr txBox="true"/>
          <p:nvPr/>
        </p:nvSpPr>
        <p:spPr>
          <a:xfrm rot="0">
            <a:off x="10090603" y="8470675"/>
            <a:ext cx="8093682" cy="566420"/>
          </a:xfrm>
          <a:prstGeom prst="rect">
            <a:avLst/>
          </a:prstGeom>
        </p:spPr>
        <p:txBody>
          <a:bodyPr anchor="t" rtlCol="false" tIns="0" lIns="0" bIns="0" rIns="0">
            <a:spAutoFit/>
          </a:bodyPr>
          <a:lstStyle/>
          <a:p>
            <a:pPr algn="ctr">
              <a:lnSpc>
                <a:spcPts val="4480"/>
              </a:lnSpc>
            </a:pPr>
            <a:r>
              <a:rPr lang="en-US" sz="3200">
                <a:solidFill>
                  <a:srgbClr val="000000"/>
                </a:solidFill>
                <a:latin typeface="Sailors"/>
                <a:ea typeface="Sailors"/>
                <a:cs typeface="Sailors"/>
                <a:sym typeface="Sailors"/>
              </a:rPr>
              <a:t>Kwanzaa</a:t>
            </a:r>
          </a:p>
        </p:txBody>
      </p:sp>
      <p:sp>
        <p:nvSpPr>
          <p:cNvPr name="TextBox 30" id="30"/>
          <p:cNvSpPr txBox="true"/>
          <p:nvPr/>
        </p:nvSpPr>
        <p:spPr>
          <a:xfrm rot="0">
            <a:off x="4244752" y="539199"/>
            <a:ext cx="9798495"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PROGRAMS &amp; EVENTS</a:t>
            </a:r>
          </a:p>
        </p:txBody>
      </p:sp>
      <p:sp>
        <p:nvSpPr>
          <p:cNvPr name="Freeform 31" id="31"/>
          <p:cNvSpPr/>
          <p:nvPr/>
        </p:nvSpPr>
        <p:spPr>
          <a:xfrm flipH="false" flipV="false" rot="0">
            <a:off x="4571300" y="359580"/>
            <a:ext cx="9471947" cy="2223553"/>
          </a:xfrm>
          <a:custGeom>
            <a:avLst/>
            <a:gdLst/>
            <a:ahLst/>
            <a:cxnLst/>
            <a:rect r="r" b="b" t="t" l="l"/>
            <a:pathLst>
              <a:path h="2223553" w="9471947">
                <a:moveTo>
                  <a:pt x="0" y="0"/>
                </a:moveTo>
                <a:lnTo>
                  <a:pt x="9471948" y="0"/>
                </a:lnTo>
                <a:lnTo>
                  <a:pt x="9471948" y="2223553"/>
                </a:lnTo>
                <a:lnTo>
                  <a:pt x="0" y="2223553"/>
                </a:lnTo>
                <a:lnTo>
                  <a:pt x="0" y="0"/>
                </a:lnTo>
                <a:close/>
              </a:path>
            </a:pathLst>
          </a:custGeom>
          <a:blipFill>
            <a:blip r:embed="rId6">
              <a:extLst>
                <a:ext uri="{96DAC541-7B7A-43D3-8B79-37D633B846F1}">
                  <asvg:svgBlip xmlns:asvg="http://schemas.microsoft.com/office/drawing/2016/SVG/main" r:embed="rId7"/>
                </a:ext>
              </a:extLst>
            </a:blip>
            <a:stretch>
              <a:fillRect l="-2930" t="0" r="-3118" b="-69405"/>
            </a:stretch>
          </a:blipFill>
        </p:spPr>
      </p:sp>
      <p:sp>
        <p:nvSpPr>
          <p:cNvPr name="Freeform 32" id="32"/>
          <p:cNvSpPr/>
          <p:nvPr/>
        </p:nvSpPr>
        <p:spPr>
          <a:xfrm flipH="true" flipV="true" rot="0">
            <a:off x="4509345" y="102405"/>
            <a:ext cx="9471947" cy="2223553"/>
          </a:xfrm>
          <a:custGeom>
            <a:avLst/>
            <a:gdLst/>
            <a:ahLst/>
            <a:cxnLst/>
            <a:rect r="r" b="b" t="t" l="l"/>
            <a:pathLst>
              <a:path h="2223553" w="9471947">
                <a:moveTo>
                  <a:pt x="9471947" y="2223553"/>
                </a:moveTo>
                <a:lnTo>
                  <a:pt x="0" y="2223553"/>
                </a:lnTo>
                <a:lnTo>
                  <a:pt x="0" y="0"/>
                </a:lnTo>
                <a:lnTo>
                  <a:pt x="9471947" y="0"/>
                </a:lnTo>
                <a:lnTo>
                  <a:pt x="9471947" y="2223553"/>
                </a:lnTo>
                <a:close/>
              </a:path>
            </a:pathLst>
          </a:custGeom>
          <a:blipFill>
            <a:blip r:embed="rId6">
              <a:extLst>
                <a:ext uri="{96DAC541-7B7A-43D3-8B79-37D633B846F1}">
                  <asvg:svgBlip xmlns:asvg="http://schemas.microsoft.com/office/drawing/2016/SVG/main" r:embed="rId7"/>
                </a:ext>
              </a:extLst>
            </a:blip>
            <a:stretch>
              <a:fillRect l="-2930" t="0" r="-3118" b="-69405"/>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2895" y="-422103"/>
            <a:ext cx="19235361" cy="11095107"/>
          </a:xfrm>
          <a:custGeom>
            <a:avLst/>
            <a:gdLst/>
            <a:ahLst/>
            <a:cxnLst/>
            <a:rect r="r" b="b" t="t" l="l"/>
            <a:pathLst>
              <a:path h="11095107" w="19235361">
                <a:moveTo>
                  <a:pt x="0" y="0"/>
                </a:moveTo>
                <a:lnTo>
                  <a:pt x="19235361" y="0"/>
                </a:lnTo>
                <a:lnTo>
                  <a:pt x="19235361" y="11095107"/>
                </a:lnTo>
                <a:lnTo>
                  <a:pt x="0" y="11095107"/>
                </a:lnTo>
                <a:lnTo>
                  <a:pt x="0" y="0"/>
                </a:lnTo>
                <a:close/>
              </a:path>
            </a:pathLst>
          </a:custGeom>
          <a:blipFill>
            <a:blip r:embed="rId2">
              <a:alphaModFix amt="12000"/>
            </a:blip>
            <a:stretch>
              <a:fillRect l="0" t="-6290" r="-1080" b="-25141"/>
            </a:stretch>
          </a:blipFill>
        </p:spPr>
      </p:sp>
      <p:sp>
        <p:nvSpPr>
          <p:cNvPr name="Freeform 3" id="3"/>
          <p:cNvSpPr/>
          <p:nvPr/>
        </p:nvSpPr>
        <p:spPr>
          <a:xfrm flipH="false" flipV="false" rot="0">
            <a:off x="650809" y="1954379"/>
            <a:ext cx="2108479" cy="2108479"/>
          </a:xfrm>
          <a:custGeom>
            <a:avLst/>
            <a:gdLst/>
            <a:ahLst/>
            <a:cxnLst/>
            <a:rect r="r" b="b" t="t" l="l"/>
            <a:pathLst>
              <a:path h="2108479" w="2108479">
                <a:moveTo>
                  <a:pt x="0" y="0"/>
                </a:moveTo>
                <a:lnTo>
                  <a:pt x="2108479" y="0"/>
                </a:lnTo>
                <a:lnTo>
                  <a:pt x="2108479" y="2108478"/>
                </a:lnTo>
                <a:lnTo>
                  <a:pt x="0" y="2108478"/>
                </a:lnTo>
                <a:lnTo>
                  <a:pt x="0" y="0"/>
                </a:lnTo>
                <a:close/>
              </a:path>
            </a:pathLst>
          </a:custGeom>
          <a:blipFill>
            <a:blip r:embed="rId3"/>
            <a:stretch>
              <a:fillRect l="0" t="0" r="0" b="0"/>
            </a:stretch>
          </a:blipFill>
        </p:spPr>
      </p:sp>
      <p:sp>
        <p:nvSpPr>
          <p:cNvPr name="TextBox 4" id="4"/>
          <p:cNvSpPr txBox="true"/>
          <p:nvPr/>
        </p:nvSpPr>
        <p:spPr>
          <a:xfrm rot="0">
            <a:off x="904875" y="5201080"/>
            <a:ext cx="8673101" cy="3322320"/>
          </a:xfrm>
          <a:prstGeom prst="rect">
            <a:avLst/>
          </a:prstGeom>
        </p:spPr>
        <p:txBody>
          <a:bodyPr anchor="t" rtlCol="false" tIns="0" lIns="0" bIns="0" rIns="0">
            <a:spAutoFit/>
          </a:bodyPr>
          <a:lstStyle/>
          <a:p>
            <a:pPr algn="l">
              <a:lnSpc>
                <a:spcPts val="3780"/>
              </a:lnSpc>
            </a:pPr>
            <a:r>
              <a:rPr lang="en-US" sz="2700">
                <a:solidFill>
                  <a:srgbClr val="182419"/>
                </a:solidFill>
                <a:latin typeface="Glacial Indifference"/>
                <a:ea typeface="Glacial Indifference"/>
                <a:cs typeface="Glacial Indifference"/>
                <a:sym typeface="Glacial Indifference"/>
              </a:rPr>
              <a:t>is a </a:t>
            </a:r>
            <a:r>
              <a:rPr lang="en-US" sz="2700" b="true">
                <a:solidFill>
                  <a:srgbClr val="182419"/>
                </a:solidFill>
                <a:latin typeface="Glacial Indifference Bold"/>
                <a:ea typeface="Glacial Indifference Bold"/>
                <a:cs typeface="Glacial Indifference Bold"/>
                <a:sym typeface="Glacial Indifference Bold"/>
              </a:rPr>
              <a:t>Project-Based Learning (PBL)</a:t>
            </a:r>
            <a:r>
              <a:rPr lang="en-US" sz="2700">
                <a:solidFill>
                  <a:srgbClr val="182419"/>
                </a:solidFill>
                <a:latin typeface="Glacial Indifference"/>
                <a:ea typeface="Glacial Indifference"/>
                <a:cs typeface="Glacial Indifference"/>
                <a:sym typeface="Glacial Indifference"/>
              </a:rPr>
              <a:t> enrichment program. </a:t>
            </a:r>
            <a:r>
              <a:rPr lang="en-US" sz="2700" b="true">
                <a:solidFill>
                  <a:srgbClr val="182419"/>
                </a:solidFill>
                <a:latin typeface="Glacial Indifference Bold"/>
                <a:ea typeface="Glacial Indifference Bold"/>
                <a:cs typeface="Glacial Indifference Bold"/>
                <a:sym typeface="Glacial Indifference Bold"/>
              </a:rPr>
              <a:t>BTB</a:t>
            </a:r>
            <a:r>
              <a:rPr lang="en-US" sz="2700">
                <a:solidFill>
                  <a:srgbClr val="182419"/>
                </a:solidFill>
                <a:latin typeface="Glacial Indifference"/>
                <a:ea typeface="Glacial Indifference"/>
                <a:cs typeface="Glacial Indifference"/>
                <a:sym typeface="Glacial Indifference"/>
              </a:rPr>
              <a:t> utilizes interactive hip-hop workshops to engage youth grades 3-12 in positive, culturally relevant activities. </a:t>
            </a:r>
          </a:p>
          <a:p>
            <a:pPr algn="l">
              <a:lnSpc>
                <a:spcPts val="3780"/>
              </a:lnSpc>
            </a:pPr>
          </a:p>
          <a:p>
            <a:pPr algn="l">
              <a:lnSpc>
                <a:spcPts val="3780"/>
              </a:lnSpc>
            </a:pPr>
            <a:r>
              <a:rPr lang="en-US" sz="2700">
                <a:solidFill>
                  <a:srgbClr val="182419"/>
                </a:solidFill>
                <a:latin typeface="Glacial Indifference"/>
                <a:ea typeface="Glacial Indifference"/>
                <a:cs typeface="Glacial Indifference"/>
                <a:sym typeface="Glacial Indifference"/>
              </a:rPr>
              <a:t>Our workshops focus on positive self-identification, cultural pride, civic engagement, critical thinking, and educational success. </a:t>
            </a:r>
          </a:p>
        </p:txBody>
      </p:sp>
      <p:sp>
        <p:nvSpPr>
          <p:cNvPr name="Freeform 5" id="5"/>
          <p:cNvSpPr/>
          <p:nvPr/>
        </p:nvSpPr>
        <p:spPr>
          <a:xfrm flipH="false" flipV="false" rot="0">
            <a:off x="498409" y="8850605"/>
            <a:ext cx="1427407" cy="1427407"/>
          </a:xfrm>
          <a:custGeom>
            <a:avLst/>
            <a:gdLst/>
            <a:ahLst/>
            <a:cxnLst/>
            <a:rect r="r" b="b" t="t" l="l"/>
            <a:pathLst>
              <a:path h="1427407" w="1427407">
                <a:moveTo>
                  <a:pt x="0" y="0"/>
                </a:moveTo>
                <a:lnTo>
                  <a:pt x="1427407" y="0"/>
                </a:lnTo>
                <a:lnTo>
                  <a:pt x="1427407" y="1427406"/>
                </a:lnTo>
                <a:lnTo>
                  <a:pt x="0" y="1427406"/>
                </a:lnTo>
                <a:lnTo>
                  <a:pt x="0" y="0"/>
                </a:lnTo>
                <a:close/>
              </a:path>
            </a:pathLst>
          </a:custGeom>
          <a:blipFill>
            <a:blip r:embed="rId4"/>
            <a:stretch>
              <a:fillRect l="0" t="0" r="0" b="0"/>
            </a:stretch>
          </a:blipFill>
        </p:spPr>
      </p:sp>
      <p:sp>
        <p:nvSpPr>
          <p:cNvPr name="Freeform 6" id="6"/>
          <p:cNvSpPr/>
          <p:nvPr/>
        </p:nvSpPr>
        <p:spPr>
          <a:xfrm flipH="false" flipV="false" rot="0">
            <a:off x="12962278" y="2794725"/>
            <a:ext cx="5453074" cy="7646759"/>
          </a:xfrm>
          <a:custGeom>
            <a:avLst/>
            <a:gdLst/>
            <a:ahLst/>
            <a:cxnLst/>
            <a:rect r="r" b="b" t="t" l="l"/>
            <a:pathLst>
              <a:path h="7646759" w="5453074">
                <a:moveTo>
                  <a:pt x="0" y="0"/>
                </a:moveTo>
                <a:lnTo>
                  <a:pt x="5453075" y="0"/>
                </a:lnTo>
                <a:lnTo>
                  <a:pt x="5453075" y="7646760"/>
                </a:lnTo>
                <a:lnTo>
                  <a:pt x="0" y="7646760"/>
                </a:lnTo>
                <a:lnTo>
                  <a:pt x="0" y="0"/>
                </a:lnTo>
                <a:close/>
              </a:path>
            </a:pathLst>
          </a:custGeom>
          <a:blipFill>
            <a:blip r:embed="rId5"/>
            <a:stretch>
              <a:fillRect l="-12801" t="-36053" r="-53894" b="-22446"/>
            </a:stretch>
          </a:blipFill>
        </p:spPr>
      </p:sp>
      <p:sp>
        <p:nvSpPr>
          <p:cNvPr name="TextBox 7" id="7"/>
          <p:cNvSpPr txBox="true"/>
          <p:nvPr/>
        </p:nvSpPr>
        <p:spPr>
          <a:xfrm rot="0">
            <a:off x="895350" y="4320032"/>
            <a:ext cx="9391601" cy="823468"/>
          </a:xfrm>
          <a:prstGeom prst="rect">
            <a:avLst/>
          </a:prstGeom>
        </p:spPr>
        <p:txBody>
          <a:bodyPr anchor="t" rtlCol="false" tIns="0" lIns="0" bIns="0" rIns="0">
            <a:spAutoFit/>
          </a:bodyPr>
          <a:lstStyle/>
          <a:p>
            <a:pPr algn="l">
              <a:lnSpc>
                <a:spcPts val="5695"/>
              </a:lnSpc>
            </a:pPr>
            <a:r>
              <a:rPr lang="en-US" sz="6399">
                <a:solidFill>
                  <a:srgbClr val="000000"/>
                </a:solidFill>
                <a:latin typeface="Sailors"/>
                <a:ea typeface="Sailors"/>
                <a:cs typeface="Sailors"/>
                <a:sym typeface="Sailors"/>
              </a:rPr>
              <a:t>Beyond Those Bars (BTB)</a:t>
            </a:r>
          </a:p>
        </p:txBody>
      </p:sp>
      <p:sp>
        <p:nvSpPr>
          <p:cNvPr name="Freeform 8" id="8"/>
          <p:cNvSpPr/>
          <p:nvPr/>
        </p:nvSpPr>
        <p:spPr>
          <a:xfrm flipH="false" flipV="false" rot="0">
            <a:off x="4571300" y="359580"/>
            <a:ext cx="9471947" cy="2223553"/>
          </a:xfrm>
          <a:custGeom>
            <a:avLst/>
            <a:gdLst/>
            <a:ahLst/>
            <a:cxnLst/>
            <a:rect r="r" b="b" t="t" l="l"/>
            <a:pathLst>
              <a:path h="2223553" w="9471947">
                <a:moveTo>
                  <a:pt x="0" y="0"/>
                </a:moveTo>
                <a:lnTo>
                  <a:pt x="9471948" y="0"/>
                </a:lnTo>
                <a:lnTo>
                  <a:pt x="9471948" y="2223553"/>
                </a:lnTo>
                <a:lnTo>
                  <a:pt x="0" y="2223553"/>
                </a:lnTo>
                <a:lnTo>
                  <a:pt x="0" y="0"/>
                </a:lnTo>
                <a:close/>
              </a:path>
            </a:pathLst>
          </a:custGeom>
          <a:blipFill>
            <a:blip r:embed="rId6">
              <a:extLst>
                <a:ext uri="{96DAC541-7B7A-43D3-8B79-37D633B846F1}">
                  <asvg:svgBlip xmlns:asvg="http://schemas.microsoft.com/office/drawing/2016/SVG/main" r:embed="rId7"/>
                </a:ext>
              </a:extLst>
            </a:blip>
            <a:stretch>
              <a:fillRect l="-2930" t="0" r="-3118" b="-69405"/>
            </a:stretch>
          </a:blipFill>
        </p:spPr>
      </p:sp>
      <p:sp>
        <p:nvSpPr>
          <p:cNvPr name="Freeform 9" id="9"/>
          <p:cNvSpPr/>
          <p:nvPr/>
        </p:nvSpPr>
        <p:spPr>
          <a:xfrm flipH="true" flipV="true" rot="0">
            <a:off x="4509345" y="102405"/>
            <a:ext cx="9471947" cy="2223553"/>
          </a:xfrm>
          <a:custGeom>
            <a:avLst/>
            <a:gdLst/>
            <a:ahLst/>
            <a:cxnLst/>
            <a:rect r="r" b="b" t="t" l="l"/>
            <a:pathLst>
              <a:path h="2223553" w="9471947">
                <a:moveTo>
                  <a:pt x="9471947" y="2223553"/>
                </a:moveTo>
                <a:lnTo>
                  <a:pt x="0" y="2223553"/>
                </a:lnTo>
                <a:lnTo>
                  <a:pt x="0" y="0"/>
                </a:lnTo>
                <a:lnTo>
                  <a:pt x="9471947" y="0"/>
                </a:lnTo>
                <a:lnTo>
                  <a:pt x="9471947" y="2223553"/>
                </a:lnTo>
                <a:close/>
              </a:path>
            </a:pathLst>
          </a:custGeom>
          <a:blipFill>
            <a:blip r:embed="rId6">
              <a:extLst>
                <a:ext uri="{96DAC541-7B7A-43D3-8B79-37D633B846F1}">
                  <asvg:svgBlip xmlns:asvg="http://schemas.microsoft.com/office/drawing/2016/SVG/main" r:embed="rId7"/>
                </a:ext>
              </a:extLst>
            </a:blip>
            <a:stretch>
              <a:fillRect l="-2930" t="0" r="-3118" b="-69405"/>
            </a:stretch>
          </a:blipFill>
        </p:spPr>
      </p:sp>
      <p:sp>
        <p:nvSpPr>
          <p:cNvPr name="TextBox 10" id="10"/>
          <p:cNvSpPr txBox="true"/>
          <p:nvPr/>
        </p:nvSpPr>
        <p:spPr>
          <a:xfrm rot="0">
            <a:off x="4244752" y="476060"/>
            <a:ext cx="9798495"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PROGRAMS &amp; EVENTS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05947" y="-216597"/>
            <a:ext cx="36884952" cy="10936713"/>
            <a:chOff x="0" y="0"/>
            <a:chExt cx="49179936" cy="14582284"/>
          </a:xfrm>
        </p:grpSpPr>
        <p:sp>
          <p:nvSpPr>
            <p:cNvPr name="Freeform 3" id="3"/>
            <p:cNvSpPr/>
            <p:nvPr/>
          </p:nvSpPr>
          <p:spPr>
            <a:xfrm flipH="false" flipV="false" rot="0">
              <a:off x="1323298"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 id="4"/>
            <p:cNvSpPr/>
            <p:nvPr/>
          </p:nvSpPr>
          <p:spPr>
            <a:xfrm flipH="false" flipV="false" rot="0">
              <a:off x="3558750" y="247299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5" id="5"/>
            <p:cNvSpPr/>
            <p:nvPr/>
          </p:nvSpPr>
          <p:spPr>
            <a:xfrm flipH="false" flipV="false" rot="0">
              <a:off x="5794201"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 id="6"/>
            <p:cNvSpPr/>
            <p:nvPr/>
          </p:nvSpPr>
          <p:spPr>
            <a:xfrm flipH="false" flipV="false" rot="0">
              <a:off x="8029653"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 id="7"/>
            <p:cNvSpPr/>
            <p:nvPr/>
          </p:nvSpPr>
          <p:spPr>
            <a:xfrm flipH="false" flipV="false" rot="0">
              <a:off x="10265105" y="247299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8" id="8"/>
            <p:cNvSpPr/>
            <p:nvPr/>
          </p:nvSpPr>
          <p:spPr>
            <a:xfrm flipH="false" flipV="false" rot="0">
              <a:off x="12500556"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9" id="9"/>
            <p:cNvSpPr/>
            <p:nvPr/>
          </p:nvSpPr>
          <p:spPr>
            <a:xfrm flipH="false" flipV="false" rot="0">
              <a:off x="14736008"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10" id="10"/>
            <p:cNvSpPr/>
            <p:nvPr/>
          </p:nvSpPr>
          <p:spPr>
            <a:xfrm flipH="false" flipV="false" rot="0">
              <a:off x="16971460" y="247299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11" id="11"/>
            <p:cNvSpPr/>
            <p:nvPr/>
          </p:nvSpPr>
          <p:spPr>
            <a:xfrm flipH="false" flipV="false" rot="0">
              <a:off x="19206911"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12" id="12"/>
            <p:cNvSpPr/>
            <p:nvPr/>
          </p:nvSpPr>
          <p:spPr>
            <a:xfrm flipH="false" flipV="false" rot="0">
              <a:off x="21442363" y="247299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13" id="13"/>
            <p:cNvSpPr/>
            <p:nvPr/>
          </p:nvSpPr>
          <p:spPr>
            <a:xfrm flipH="false" flipV="false" rot="0">
              <a:off x="23677814"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14" id="14"/>
            <p:cNvSpPr/>
            <p:nvPr/>
          </p:nvSpPr>
          <p:spPr>
            <a:xfrm flipH="false" flipV="false" rot="0">
              <a:off x="25913266" y="247299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15" id="15"/>
            <p:cNvSpPr/>
            <p:nvPr/>
          </p:nvSpPr>
          <p:spPr>
            <a:xfrm flipH="false" flipV="false" rot="0">
              <a:off x="1323298"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6" id="16"/>
            <p:cNvSpPr/>
            <p:nvPr/>
          </p:nvSpPr>
          <p:spPr>
            <a:xfrm flipH="false" flipV="false" rot="0">
              <a:off x="3558750" y="9882309"/>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7" id="17"/>
            <p:cNvSpPr/>
            <p:nvPr/>
          </p:nvSpPr>
          <p:spPr>
            <a:xfrm flipH="false" flipV="false" rot="0">
              <a:off x="5794201"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8" id="18"/>
            <p:cNvSpPr/>
            <p:nvPr/>
          </p:nvSpPr>
          <p:spPr>
            <a:xfrm flipH="false" flipV="false" rot="0">
              <a:off x="8029653"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9" id="19"/>
            <p:cNvSpPr/>
            <p:nvPr/>
          </p:nvSpPr>
          <p:spPr>
            <a:xfrm flipH="false" flipV="false" rot="0">
              <a:off x="10265105" y="9882309"/>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20" id="20"/>
            <p:cNvSpPr/>
            <p:nvPr/>
          </p:nvSpPr>
          <p:spPr>
            <a:xfrm flipH="false" flipV="false" rot="0">
              <a:off x="12500556"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21" id="21"/>
            <p:cNvSpPr/>
            <p:nvPr/>
          </p:nvSpPr>
          <p:spPr>
            <a:xfrm flipH="false" flipV="false" rot="0">
              <a:off x="14736008"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22" id="22"/>
            <p:cNvSpPr/>
            <p:nvPr/>
          </p:nvSpPr>
          <p:spPr>
            <a:xfrm flipH="false" flipV="false" rot="0">
              <a:off x="16971460" y="9882309"/>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23" id="23"/>
            <p:cNvSpPr/>
            <p:nvPr/>
          </p:nvSpPr>
          <p:spPr>
            <a:xfrm flipH="false" flipV="false" rot="0">
              <a:off x="19206911"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24" id="24"/>
            <p:cNvSpPr/>
            <p:nvPr/>
          </p:nvSpPr>
          <p:spPr>
            <a:xfrm flipH="false" flipV="false" rot="0">
              <a:off x="21442363" y="9882309"/>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25" id="25"/>
            <p:cNvSpPr/>
            <p:nvPr/>
          </p:nvSpPr>
          <p:spPr>
            <a:xfrm flipH="false" flipV="false" rot="0">
              <a:off x="23677814"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26" id="26"/>
            <p:cNvSpPr/>
            <p:nvPr/>
          </p:nvSpPr>
          <p:spPr>
            <a:xfrm flipH="false" flipV="false" rot="0">
              <a:off x="25913266" y="9882309"/>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27" id="27"/>
            <p:cNvSpPr/>
            <p:nvPr/>
          </p:nvSpPr>
          <p:spPr>
            <a:xfrm flipH="false" flipV="false" rot="0">
              <a:off x="24589968"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28" id="28"/>
            <p:cNvSpPr/>
            <p:nvPr/>
          </p:nvSpPr>
          <p:spPr>
            <a:xfrm flipH="false" flipV="false" rot="0">
              <a:off x="26825420"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29" id="29"/>
            <p:cNvSpPr/>
            <p:nvPr/>
          </p:nvSpPr>
          <p:spPr>
            <a:xfrm flipH="false" flipV="false" rot="0">
              <a:off x="29060871"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0" id="30"/>
            <p:cNvSpPr/>
            <p:nvPr/>
          </p:nvSpPr>
          <p:spPr>
            <a:xfrm flipH="false" flipV="false" rot="0">
              <a:off x="31296323"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1" id="31"/>
            <p:cNvSpPr/>
            <p:nvPr/>
          </p:nvSpPr>
          <p:spPr>
            <a:xfrm flipH="false" flipV="false" rot="0">
              <a:off x="33531775"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32" id="32"/>
            <p:cNvSpPr/>
            <p:nvPr/>
          </p:nvSpPr>
          <p:spPr>
            <a:xfrm flipH="false" flipV="false" rot="0">
              <a:off x="35767226"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3" id="33"/>
            <p:cNvSpPr/>
            <p:nvPr/>
          </p:nvSpPr>
          <p:spPr>
            <a:xfrm flipH="false" flipV="false" rot="0">
              <a:off x="38002678"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4" id="34"/>
            <p:cNvSpPr/>
            <p:nvPr/>
          </p:nvSpPr>
          <p:spPr>
            <a:xfrm flipH="false" flipV="false" rot="0">
              <a:off x="40238130"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35" id="35"/>
            <p:cNvSpPr/>
            <p:nvPr/>
          </p:nvSpPr>
          <p:spPr>
            <a:xfrm flipH="false" flipV="false" rot="0">
              <a:off x="42473581"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6" id="36"/>
            <p:cNvSpPr/>
            <p:nvPr/>
          </p:nvSpPr>
          <p:spPr>
            <a:xfrm flipH="false" flipV="false" rot="0">
              <a:off x="44709033"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37" id="37"/>
            <p:cNvSpPr/>
            <p:nvPr/>
          </p:nvSpPr>
          <p:spPr>
            <a:xfrm flipH="false" flipV="false" rot="0">
              <a:off x="46944484"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8" id="38"/>
            <p:cNvSpPr/>
            <p:nvPr/>
          </p:nvSpPr>
          <p:spPr>
            <a:xfrm flipH="false" flipV="false" rot="0">
              <a:off x="24589968"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39" id="39"/>
            <p:cNvSpPr/>
            <p:nvPr/>
          </p:nvSpPr>
          <p:spPr>
            <a:xfrm flipH="false" flipV="false" rot="0">
              <a:off x="26825420" y="740931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40" id="40"/>
            <p:cNvSpPr/>
            <p:nvPr/>
          </p:nvSpPr>
          <p:spPr>
            <a:xfrm flipH="false" flipV="false" rot="0">
              <a:off x="29060871"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1" id="41"/>
            <p:cNvSpPr/>
            <p:nvPr/>
          </p:nvSpPr>
          <p:spPr>
            <a:xfrm flipH="false" flipV="false" rot="0">
              <a:off x="31296323"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2" id="42"/>
            <p:cNvSpPr/>
            <p:nvPr/>
          </p:nvSpPr>
          <p:spPr>
            <a:xfrm flipH="false" flipV="false" rot="0">
              <a:off x="33531775" y="740931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43" id="43"/>
            <p:cNvSpPr/>
            <p:nvPr/>
          </p:nvSpPr>
          <p:spPr>
            <a:xfrm flipH="false" flipV="false" rot="0">
              <a:off x="35767226"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4" id="44"/>
            <p:cNvSpPr/>
            <p:nvPr/>
          </p:nvSpPr>
          <p:spPr>
            <a:xfrm flipH="false" flipV="false" rot="0">
              <a:off x="38002678"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5" id="45"/>
            <p:cNvSpPr/>
            <p:nvPr/>
          </p:nvSpPr>
          <p:spPr>
            <a:xfrm flipH="false" flipV="false" rot="0">
              <a:off x="40238130" y="740931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46" id="46"/>
            <p:cNvSpPr/>
            <p:nvPr/>
          </p:nvSpPr>
          <p:spPr>
            <a:xfrm flipH="false" flipV="false" rot="0">
              <a:off x="42473581"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7" id="47"/>
            <p:cNvSpPr/>
            <p:nvPr/>
          </p:nvSpPr>
          <p:spPr>
            <a:xfrm flipH="false" flipV="false" rot="0">
              <a:off x="44709033" y="740931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48" id="48"/>
            <p:cNvSpPr/>
            <p:nvPr/>
          </p:nvSpPr>
          <p:spPr>
            <a:xfrm flipH="false" flipV="false" rot="0">
              <a:off x="46944484" y="740931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49" id="49"/>
            <p:cNvSpPr/>
            <p:nvPr/>
          </p:nvSpPr>
          <p:spPr>
            <a:xfrm flipH="false" flipV="false" rot="0">
              <a:off x="24589968"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0" id="50"/>
            <p:cNvSpPr/>
            <p:nvPr/>
          </p:nvSpPr>
          <p:spPr>
            <a:xfrm flipH="false" flipV="false" rot="0">
              <a:off x="26825420"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51" id="51"/>
            <p:cNvSpPr/>
            <p:nvPr/>
          </p:nvSpPr>
          <p:spPr>
            <a:xfrm flipH="false" flipV="false" rot="0">
              <a:off x="29060871"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2" id="52"/>
            <p:cNvSpPr/>
            <p:nvPr/>
          </p:nvSpPr>
          <p:spPr>
            <a:xfrm flipH="false" flipV="false" rot="0">
              <a:off x="31296323"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3" id="53"/>
            <p:cNvSpPr/>
            <p:nvPr/>
          </p:nvSpPr>
          <p:spPr>
            <a:xfrm flipH="false" flipV="false" rot="0">
              <a:off x="33531775"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54" id="54"/>
            <p:cNvSpPr/>
            <p:nvPr/>
          </p:nvSpPr>
          <p:spPr>
            <a:xfrm flipH="false" flipV="false" rot="0">
              <a:off x="35767226"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5" id="55"/>
            <p:cNvSpPr/>
            <p:nvPr/>
          </p:nvSpPr>
          <p:spPr>
            <a:xfrm flipH="false" flipV="false" rot="0">
              <a:off x="38002678"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6" id="56"/>
            <p:cNvSpPr/>
            <p:nvPr/>
          </p:nvSpPr>
          <p:spPr>
            <a:xfrm flipH="false" flipV="false" rot="0">
              <a:off x="40238130"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57" id="57"/>
            <p:cNvSpPr/>
            <p:nvPr/>
          </p:nvSpPr>
          <p:spPr>
            <a:xfrm flipH="false" flipV="false" rot="0">
              <a:off x="42473581"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58" id="58"/>
            <p:cNvSpPr/>
            <p:nvPr/>
          </p:nvSpPr>
          <p:spPr>
            <a:xfrm flipH="false" flipV="false" rot="0">
              <a:off x="44709033"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59" id="59"/>
            <p:cNvSpPr/>
            <p:nvPr/>
          </p:nvSpPr>
          <p:spPr>
            <a:xfrm flipH="false" flipV="false" rot="0">
              <a:off x="46944484"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60" id="60"/>
            <p:cNvSpPr/>
            <p:nvPr/>
          </p:nvSpPr>
          <p:spPr>
            <a:xfrm flipH="false" flipV="false" rot="0">
              <a:off x="24589968"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1" id="61"/>
            <p:cNvSpPr/>
            <p:nvPr/>
          </p:nvSpPr>
          <p:spPr>
            <a:xfrm flipH="false" flipV="false" rot="0">
              <a:off x="26825420" y="1234683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62" id="62"/>
            <p:cNvSpPr/>
            <p:nvPr/>
          </p:nvSpPr>
          <p:spPr>
            <a:xfrm flipH="false" flipV="false" rot="0">
              <a:off x="29060871"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3" id="63"/>
            <p:cNvSpPr/>
            <p:nvPr/>
          </p:nvSpPr>
          <p:spPr>
            <a:xfrm flipH="false" flipV="false" rot="0">
              <a:off x="31296323"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4" id="64"/>
            <p:cNvSpPr/>
            <p:nvPr/>
          </p:nvSpPr>
          <p:spPr>
            <a:xfrm flipH="false" flipV="false" rot="0">
              <a:off x="33531775" y="1234683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65" id="65"/>
            <p:cNvSpPr/>
            <p:nvPr/>
          </p:nvSpPr>
          <p:spPr>
            <a:xfrm flipH="false" flipV="false" rot="0">
              <a:off x="35767226"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6" id="66"/>
            <p:cNvSpPr/>
            <p:nvPr/>
          </p:nvSpPr>
          <p:spPr>
            <a:xfrm flipH="false" flipV="false" rot="0">
              <a:off x="38002678"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7" id="67"/>
            <p:cNvSpPr/>
            <p:nvPr/>
          </p:nvSpPr>
          <p:spPr>
            <a:xfrm flipH="false" flipV="false" rot="0">
              <a:off x="40238130" y="1234683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68" id="68"/>
            <p:cNvSpPr/>
            <p:nvPr/>
          </p:nvSpPr>
          <p:spPr>
            <a:xfrm flipH="false" flipV="false" rot="0">
              <a:off x="42473581"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69" id="69"/>
            <p:cNvSpPr/>
            <p:nvPr/>
          </p:nvSpPr>
          <p:spPr>
            <a:xfrm flipH="false" flipV="false" rot="0">
              <a:off x="44709033" y="12346832"/>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70" id="70"/>
            <p:cNvSpPr/>
            <p:nvPr/>
          </p:nvSpPr>
          <p:spPr>
            <a:xfrm flipH="false" flipV="false" rot="0">
              <a:off x="46944484" y="12346832"/>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1" id="71"/>
            <p:cNvSpPr/>
            <p:nvPr/>
          </p:nvSpPr>
          <p:spPr>
            <a:xfrm flipH="false" flipV="false" rot="0">
              <a:off x="0"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2" id="72"/>
            <p:cNvSpPr/>
            <p:nvPr/>
          </p:nvSpPr>
          <p:spPr>
            <a:xfrm flipH="false" flipV="false" rot="0">
              <a:off x="2235452"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73" id="73"/>
            <p:cNvSpPr/>
            <p:nvPr/>
          </p:nvSpPr>
          <p:spPr>
            <a:xfrm flipH="false" flipV="false" rot="0">
              <a:off x="4470903"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4" id="74"/>
            <p:cNvSpPr/>
            <p:nvPr/>
          </p:nvSpPr>
          <p:spPr>
            <a:xfrm flipH="false" flipV="false" rot="0">
              <a:off x="6706355"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5" id="75"/>
            <p:cNvSpPr/>
            <p:nvPr/>
          </p:nvSpPr>
          <p:spPr>
            <a:xfrm flipH="false" flipV="false" rot="0">
              <a:off x="8941807"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76" id="76"/>
            <p:cNvSpPr/>
            <p:nvPr/>
          </p:nvSpPr>
          <p:spPr>
            <a:xfrm flipH="false" flipV="false" rot="0">
              <a:off x="11177258"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7" id="77"/>
            <p:cNvSpPr/>
            <p:nvPr/>
          </p:nvSpPr>
          <p:spPr>
            <a:xfrm flipH="false" flipV="false" rot="0">
              <a:off x="13412710"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78" id="78"/>
            <p:cNvSpPr/>
            <p:nvPr/>
          </p:nvSpPr>
          <p:spPr>
            <a:xfrm flipH="false" flipV="false" rot="0">
              <a:off x="15648161"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79" id="79"/>
            <p:cNvSpPr/>
            <p:nvPr/>
          </p:nvSpPr>
          <p:spPr>
            <a:xfrm flipH="false" flipV="false" rot="0">
              <a:off x="17883613"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0" id="80"/>
            <p:cNvSpPr/>
            <p:nvPr/>
          </p:nvSpPr>
          <p:spPr>
            <a:xfrm flipH="false" flipV="false" rot="0">
              <a:off x="20119065" y="0"/>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81" id="81"/>
            <p:cNvSpPr/>
            <p:nvPr/>
          </p:nvSpPr>
          <p:spPr>
            <a:xfrm flipH="false" flipV="false" rot="0">
              <a:off x="22354516" y="0"/>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2" id="82"/>
            <p:cNvSpPr/>
            <p:nvPr/>
          </p:nvSpPr>
          <p:spPr>
            <a:xfrm flipH="false" flipV="false" rot="0">
              <a:off x="0"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3" id="83"/>
            <p:cNvSpPr/>
            <p:nvPr/>
          </p:nvSpPr>
          <p:spPr>
            <a:xfrm flipH="false" flipV="false" rot="0">
              <a:off x="2235452" y="739618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84" id="84"/>
            <p:cNvSpPr/>
            <p:nvPr/>
          </p:nvSpPr>
          <p:spPr>
            <a:xfrm flipH="false" flipV="false" rot="0">
              <a:off x="4470903"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5" id="85"/>
            <p:cNvSpPr/>
            <p:nvPr/>
          </p:nvSpPr>
          <p:spPr>
            <a:xfrm flipH="false" flipV="false" rot="0">
              <a:off x="6706355"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6" id="86"/>
            <p:cNvSpPr/>
            <p:nvPr/>
          </p:nvSpPr>
          <p:spPr>
            <a:xfrm flipH="false" flipV="false" rot="0">
              <a:off x="8941807" y="739618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87" id="87"/>
            <p:cNvSpPr/>
            <p:nvPr/>
          </p:nvSpPr>
          <p:spPr>
            <a:xfrm flipH="false" flipV="false" rot="0">
              <a:off x="11177258"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88" id="88"/>
            <p:cNvSpPr/>
            <p:nvPr/>
          </p:nvSpPr>
          <p:spPr>
            <a:xfrm flipH="false" flipV="false" rot="0">
              <a:off x="13412710" y="739618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89" id="89"/>
            <p:cNvSpPr/>
            <p:nvPr/>
          </p:nvSpPr>
          <p:spPr>
            <a:xfrm flipH="false" flipV="false" rot="0">
              <a:off x="15648161"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90" id="90"/>
            <p:cNvSpPr/>
            <p:nvPr/>
          </p:nvSpPr>
          <p:spPr>
            <a:xfrm flipH="false" flipV="false" rot="0">
              <a:off x="17883613"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91" id="91"/>
            <p:cNvSpPr/>
            <p:nvPr/>
          </p:nvSpPr>
          <p:spPr>
            <a:xfrm flipH="false" flipV="false" rot="0">
              <a:off x="20119065" y="7396186"/>
              <a:ext cx="2235452" cy="2235452"/>
            </a:xfrm>
            <a:custGeom>
              <a:avLst/>
              <a:gdLst/>
              <a:ahLst/>
              <a:cxnLst/>
              <a:rect r="r" b="b" t="t" l="l"/>
              <a:pathLst>
                <a:path h="2235452" w="2235452">
                  <a:moveTo>
                    <a:pt x="0" y="0"/>
                  </a:moveTo>
                  <a:lnTo>
                    <a:pt x="2235451" y="0"/>
                  </a:lnTo>
                  <a:lnTo>
                    <a:pt x="2235451" y="2235452"/>
                  </a:lnTo>
                  <a:lnTo>
                    <a:pt x="0" y="2235452"/>
                  </a:lnTo>
                  <a:lnTo>
                    <a:pt x="0" y="0"/>
                  </a:lnTo>
                  <a:close/>
                </a:path>
              </a:pathLst>
            </a:custGeom>
            <a:blipFill>
              <a:blip r:embed="rId2">
                <a:alphaModFix amt="6000"/>
              </a:blip>
              <a:stretch>
                <a:fillRect l="0" t="0" r="0" b="0"/>
              </a:stretch>
            </a:blipFill>
          </p:spPr>
        </p:sp>
        <p:sp>
          <p:nvSpPr>
            <p:cNvPr name="Freeform 92" id="92"/>
            <p:cNvSpPr/>
            <p:nvPr/>
          </p:nvSpPr>
          <p:spPr>
            <a:xfrm flipH="false" flipV="false" rot="0">
              <a:off x="22354516" y="7396186"/>
              <a:ext cx="2235452" cy="2235452"/>
            </a:xfrm>
            <a:custGeom>
              <a:avLst/>
              <a:gdLst/>
              <a:ahLst/>
              <a:cxnLst/>
              <a:rect r="r" b="b" t="t" l="l"/>
              <a:pathLst>
                <a:path h="2235452" w="2235452">
                  <a:moveTo>
                    <a:pt x="0" y="0"/>
                  </a:moveTo>
                  <a:lnTo>
                    <a:pt x="2235452" y="0"/>
                  </a:lnTo>
                  <a:lnTo>
                    <a:pt x="2235452" y="2235452"/>
                  </a:lnTo>
                  <a:lnTo>
                    <a:pt x="0" y="2235452"/>
                  </a:lnTo>
                  <a:lnTo>
                    <a:pt x="0" y="0"/>
                  </a:lnTo>
                  <a:close/>
                </a:path>
              </a:pathLst>
            </a:custGeom>
            <a:blipFill>
              <a:blip r:embed="rId2">
                <a:alphaModFix amt="6000"/>
              </a:blip>
              <a:stretch>
                <a:fillRect l="0" t="0" r="0" b="0"/>
              </a:stretch>
            </a:blipFill>
          </p:spPr>
        </p:sp>
        <p:sp>
          <p:nvSpPr>
            <p:cNvPr name="Freeform 93" id="93"/>
            <p:cNvSpPr/>
            <p:nvPr/>
          </p:nvSpPr>
          <p:spPr>
            <a:xfrm flipH="false" flipV="false" rot="0">
              <a:off x="0"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94" id="94"/>
            <p:cNvSpPr/>
            <p:nvPr/>
          </p:nvSpPr>
          <p:spPr>
            <a:xfrm flipH="false" flipV="false" rot="0">
              <a:off x="2235452"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95" id="95"/>
            <p:cNvSpPr/>
            <p:nvPr/>
          </p:nvSpPr>
          <p:spPr>
            <a:xfrm flipH="false" flipV="false" rot="0">
              <a:off x="4470903"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96" id="96"/>
            <p:cNvSpPr/>
            <p:nvPr/>
          </p:nvSpPr>
          <p:spPr>
            <a:xfrm flipH="false" flipV="false" rot="0">
              <a:off x="6706355"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97" id="97"/>
            <p:cNvSpPr/>
            <p:nvPr/>
          </p:nvSpPr>
          <p:spPr>
            <a:xfrm flipH="false" flipV="false" rot="0">
              <a:off x="8941807"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98" id="98"/>
            <p:cNvSpPr/>
            <p:nvPr/>
          </p:nvSpPr>
          <p:spPr>
            <a:xfrm flipH="false" flipV="false" rot="0">
              <a:off x="11177258"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99" id="99"/>
            <p:cNvSpPr/>
            <p:nvPr/>
          </p:nvSpPr>
          <p:spPr>
            <a:xfrm flipH="false" flipV="false" rot="0">
              <a:off x="13412710"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00" id="100"/>
            <p:cNvSpPr/>
            <p:nvPr/>
          </p:nvSpPr>
          <p:spPr>
            <a:xfrm flipH="false" flipV="false" rot="0">
              <a:off x="15648161"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1" id="101"/>
            <p:cNvSpPr/>
            <p:nvPr/>
          </p:nvSpPr>
          <p:spPr>
            <a:xfrm flipH="false" flipV="false" rot="0">
              <a:off x="17883613"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2" id="102"/>
            <p:cNvSpPr/>
            <p:nvPr/>
          </p:nvSpPr>
          <p:spPr>
            <a:xfrm flipH="false" flipV="false" rot="0">
              <a:off x="20119065" y="4937516"/>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03" id="103"/>
            <p:cNvSpPr/>
            <p:nvPr/>
          </p:nvSpPr>
          <p:spPr>
            <a:xfrm flipH="false" flipV="false" rot="0">
              <a:off x="22354516" y="4937516"/>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4" id="104"/>
            <p:cNvSpPr/>
            <p:nvPr/>
          </p:nvSpPr>
          <p:spPr>
            <a:xfrm flipH="false" flipV="false" rot="0">
              <a:off x="0"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5" id="105"/>
            <p:cNvSpPr/>
            <p:nvPr/>
          </p:nvSpPr>
          <p:spPr>
            <a:xfrm flipH="false" flipV="false" rot="0">
              <a:off x="2235452" y="12333702"/>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06" id="106"/>
            <p:cNvSpPr/>
            <p:nvPr/>
          </p:nvSpPr>
          <p:spPr>
            <a:xfrm flipH="false" flipV="false" rot="0">
              <a:off x="4470903"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7" id="107"/>
            <p:cNvSpPr/>
            <p:nvPr/>
          </p:nvSpPr>
          <p:spPr>
            <a:xfrm flipH="false" flipV="false" rot="0">
              <a:off x="6706355"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08" id="108"/>
            <p:cNvSpPr/>
            <p:nvPr/>
          </p:nvSpPr>
          <p:spPr>
            <a:xfrm flipH="false" flipV="false" rot="0">
              <a:off x="8941807" y="12333702"/>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09" id="109"/>
            <p:cNvSpPr/>
            <p:nvPr/>
          </p:nvSpPr>
          <p:spPr>
            <a:xfrm flipH="false" flipV="false" rot="0">
              <a:off x="11177258"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10" id="110"/>
            <p:cNvSpPr/>
            <p:nvPr/>
          </p:nvSpPr>
          <p:spPr>
            <a:xfrm flipH="false" flipV="false" rot="0">
              <a:off x="13412710" y="12333702"/>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11" id="111"/>
            <p:cNvSpPr/>
            <p:nvPr/>
          </p:nvSpPr>
          <p:spPr>
            <a:xfrm flipH="false" flipV="false" rot="0">
              <a:off x="15648161"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12" id="112"/>
            <p:cNvSpPr/>
            <p:nvPr/>
          </p:nvSpPr>
          <p:spPr>
            <a:xfrm flipH="false" flipV="false" rot="0">
              <a:off x="17883613"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sp>
          <p:nvSpPr>
            <p:cNvPr name="Freeform 113" id="113"/>
            <p:cNvSpPr/>
            <p:nvPr/>
          </p:nvSpPr>
          <p:spPr>
            <a:xfrm flipH="false" flipV="false" rot="0">
              <a:off x="20119065" y="12333702"/>
              <a:ext cx="2235452" cy="2235452"/>
            </a:xfrm>
            <a:custGeom>
              <a:avLst/>
              <a:gdLst/>
              <a:ahLst/>
              <a:cxnLst/>
              <a:rect r="r" b="b" t="t" l="l"/>
              <a:pathLst>
                <a:path h="2235452" w="2235452">
                  <a:moveTo>
                    <a:pt x="0" y="0"/>
                  </a:moveTo>
                  <a:lnTo>
                    <a:pt x="2235451" y="0"/>
                  </a:lnTo>
                  <a:lnTo>
                    <a:pt x="2235451" y="2235451"/>
                  </a:lnTo>
                  <a:lnTo>
                    <a:pt x="0" y="2235451"/>
                  </a:lnTo>
                  <a:lnTo>
                    <a:pt x="0" y="0"/>
                  </a:lnTo>
                  <a:close/>
                </a:path>
              </a:pathLst>
            </a:custGeom>
            <a:blipFill>
              <a:blip r:embed="rId2">
                <a:alphaModFix amt="6000"/>
              </a:blip>
              <a:stretch>
                <a:fillRect l="0" t="0" r="0" b="0"/>
              </a:stretch>
            </a:blipFill>
          </p:spPr>
        </p:sp>
        <p:sp>
          <p:nvSpPr>
            <p:cNvPr name="Freeform 114" id="114"/>
            <p:cNvSpPr/>
            <p:nvPr/>
          </p:nvSpPr>
          <p:spPr>
            <a:xfrm flipH="false" flipV="false" rot="0">
              <a:off x="22354516" y="12333702"/>
              <a:ext cx="2235452" cy="2235452"/>
            </a:xfrm>
            <a:custGeom>
              <a:avLst/>
              <a:gdLst/>
              <a:ahLst/>
              <a:cxnLst/>
              <a:rect r="r" b="b" t="t" l="l"/>
              <a:pathLst>
                <a:path h="2235452" w="2235452">
                  <a:moveTo>
                    <a:pt x="0" y="0"/>
                  </a:moveTo>
                  <a:lnTo>
                    <a:pt x="2235452" y="0"/>
                  </a:lnTo>
                  <a:lnTo>
                    <a:pt x="2235452" y="2235451"/>
                  </a:lnTo>
                  <a:lnTo>
                    <a:pt x="0" y="2235451"/>
                  </a:lnTo>
                  <a:lnTo>
                    <a:pt x="0" y="0"/>
                  </a:lnTo>
                  <a:close/>
                </a:path>
              </a:pathLst>
            </a:custGeom>
            <a:blipFill>
              <a:blip r:embed="rId2">
                <a:alphaModFix amt="6000"/>
              </a:blip>
              <a:stretch>
                <a:fillRect l="0" t="0" r="0" b="0"/>
              </a:stretch>
            </a:blipFill>
          </p:spPr>
        </p:sp>
      </p:grpSp>
      <p:grpSp>
        <p:nvGrpSpPr>
          <p:cNvPr name="Group 115" id="115"/>
          <p:cNvGrpSpPr/>
          <p:nvPr/>
        </p:nvGrpSpPr>
        <p:grpSpPr>
          <a:xfrm rot="0">
            <a:off x="1567113" y="4127256"/>
            <a:ext cx="1607409" cy="1607409"/>
            <a:chOff x="0" y="0"/>
            <a:chExt cx="812800" cy="812800"/>
          </a:xfrm>
        </p:grpSpPr>
        <p:sp>
          <p:nvSpPr>
            <p:cNvPr name="Freeform 116" id="11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0" t="-16747" r="0" b="-16747"/>
              </a:stretch>
            </a:blipFill>
          </p:spPr>
        </p:sp>
      </p:grpSp>
      <p:grpSp>
        <p:nvGrpSpPr>
          <p:cNvPr name="Group 117" id="117"/>
          <p:cNvGrpSpPr/>
          <p:nvPr/>
        </p:nvGrpSpPr>
        <p:grpSpPr>
          <a:xfrm rot="0">
            <a:off x="5148770" y="4127256"/>
            <a:ext cx="1607409" cy="1607409"/>
            <a:chOff x="0" y="0"/>
            <a:chExt cx="812800" cy="812800"/>
          </a:xfrm>
        </p:grpSpPr>
        <p:sp>
          <p:nvSpPr>
            <p:cNvPr name="Freeform 118" id="11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0" t="-16747" r="0" b="-16747"/>
              </a:stretch>
            </a:blipFill>
          </p:spPr>
        </p:sp>
      </p:grpSp>
      <p:sp>
        <p:nvSpPr>
          <p:cNvPr name="TextBox 119" id="119"/>
          <p:cNvSpPr txBox="true"/>
          <p:nvPr/>
        </p:nvSpPr>
        <p:spPr>
          <a:xfrm rot="0">
            <a:off x="787686" y="6054180"/>
            <a:ext cx="6573038" cy="575424"/>
          </a:xfrm>
          <a:prstGeom prst="rect">
            <a:avLst/>
          </a:prstGeom>
        </p:spPr>
        <p:txBody>
          <a:bodyPr anchor="t" rtlCol="false" tIns="0" lIns="0" bIns="0" rIns="0">
            <a:spAutoFit/>
          </a:bodyPr>
          <a:lstStyle/>
          <a:p>
            <a:pPr algn="ctr">
              <a:lnSpc>
                <a:spcPts val="4179"/>
              </a:lnSpc>
            </a:pPr>
            <a:r>
              <a:rPr lang="en-US" sz="4696">
                <a:solidFill>
                  <a:srgbClr val="C80404"/>
                </a:solidFill>
                <a:latin typeface="Playlist Script"/>
                <a:ea typeface="Playlist Script"/>
                <a:cs typeface="Playlist Script"/>
                <a:sym typeface="Playlist Script"/>
              </a:rPr>
              <a:t>BTB Beatmaking &amp; Production</a:t>
            </a:r>
          </a:p>
        </p:txBody>
      </p:sp>
      <p:sp>
        <p:nvSpPr>
          <p:cNvPr name="Freeform 120" id="120"/>
          <p:cNvSpPr/>
          <p:nvPr/>
        </p:nvSpPr>
        <p:spPr>
          <a:xfrm flipH="false" flipV="false" rot="0">
            <a:off x="5206526" y="405707"/>
            <a:ext cx="8044547" cy="1888469"/>
          </a:xfrm>
          <a:custGeom>
            <a:avLst/>
            <a:gdLst/>
            <a:ahLst/>
            <a:cxnLst/>
            <a:rect r="r" b="b" t="t" l="l"/>
            <a:pathLst>
              <a:path h="1888469" w="8044547">
                <a:moveTo>
                  <a:pt x="0" y="0"/>
                </a:moveTo>
                <a:lnTo>
                  <a:pt x="8044547" y="0"/>
                </a:lnTo>
                <a:lnTo>
                  <a:pt x="8044547" y="1888469"/>
                </a:lnTo>
                <a:lnTo>
                  <a:pt x="0" y="1888469"/>
                </a:lnTo>
                <a:lnTo>
                  <a:pt x="0" y="0"/>
                </a:lnTo>
                <a:close/>
              </a:path>
            </a:pathLst>
          </a:custGeom>
          <a:blipFill>
            <a:blip r:embed="rId5">
              <a:extLst>
                <a:ext uri="{96DAC541-7B7A-43D3-8B79-37D633B846F1}">
                  <asvg:svgBlip xmlns:asvg="http://schemas.microsoft.com/office/drawing/2016/SVG/main" r:embed="rId6"/>
                </a:ext>
              </a:extLst>
            </a:blip>
            <a:stretch>
              <a:fillRect l="-2930" t="0" r="-3118" b="-69405"/>
            </a:stretch>
          </a:blipFill>
        </p:spPr>
      </p:sp>
      <p:sp>
        <p:nvSpPr>
          <p:cNvPr name="Freeform 121" id="121"/>
          <p:cNvSpPr/>
          <p:nvPr/>
        </p:nvSpPr>
        <p:spPr>
          <a:xfrm flipH="true" flipV="true" rot="0">
            <a:off x="5321813" y="0"/>
            <a:ext cx="7744891" cy="1818124"/>
          </a:xfrm>
          <a:custGeom>
            <a:avLst/>
            <a:gdLst/>
            <a:ahLst/>
            <a:cxnLst/>
            <a:rect r="r" b="b" t="t" l="l"/>
            <a:pathLst>
              <a:path h="1818124" w="7744891">
                <a:moveTo>
                  <a:pt x="7744891" y="1818124"/>
                </a:moveTo>
                <a:lnTo>
                  <a:pt x="0" y="1818124"/>
                </a:lnTo>
                <a:lnTo>
                  <a:pt x="0" y="0"/>
                </a:lnTo>
                <a:lnTo>
                  <a:pt x="7744891" y="0"/>
                </a:lnTo>
                <a:lnTo>
                  <a:pt x="7744891" y="1818124"/>
                </a:lnTo>
                <a:close/>
              </a:path>
            </a:pathLst>
          </a:custGeom>
          <a:blipFill>
            <a:blip r:embed="rId5">
              <a:extLst>
                <a:ext uri="{96DAC541-7B7A-43D3-8B79-37D633B846F1}">
                  <asvg:svgBlip xmlns:asvg="http://schemas.microsoft.com/office/drawing/2016/SVG/main" r:embed="rId6"/>
                </a:ext>
              </a:extLst>
            </a:blip>
            <a:stretch>
              <a:fillRect l="-2930" t="0" r="-3118" b="-69405"/>
            </a:stretch>
          </a:blipFill>
        </p:spPr>
      </p:sp>
      <p:sp>
        <p:nvSpPr>
          <p:cNvPr name="TextBox 122" id="122"/>
          <p:cNvSpPr txBox="true"/>
          <p:nvPr/>
        </p:nvSpPr>
        <p:spPr>
          <a:xfrm rot="0">
            <a:off x="4244752" y="466535"/>
            <a:ext cx="9798495" cy="1168400"/>
          </a:xfrm>
          <a:prstGeom prst="rect">
            <a:avLst/>
          </a:prstGeom>
        </p:spPr>
        <p:txBody>
          <a:bodyPr anchor="t" rtlCol="false" tIns="0" lIns="0" bIns="0" rIns="0">
            <a:spAutoFit/>
          </a:bodyPr>
          <a:lstStyle/>
          <a:p>
            <a:pPr algn="ctr">
              <a:lnSpc>
                <a:spcPts val="9100"/>
              </a:lnSpc>
              <a:spcBef>
                <a:spcPct val="0"/>
              </a:spcBef>
            </a:pPr>
            <a:r>
              <a:rPr lang="en-US" sz="6500">
                <a:solidFill>
                  <a:srgbClr val="000000"/>
                </a:solidFill>
                <a:latin typeface="Sailors"/>
                <a:ea typeface="Sailors"/>
                <a:cs typeface="Sailors"/>
                <a:sym typeface="Sailors"/>
              </a:rPr>
              <a:t>PROGRAMS &amp; EVENTS</a:t>
            </a:r>
          </a:p>
        </p:txBody>
      </p:sp>
      <p:grpSp>
        <p:nvGrpSpPr>
          <p:cNvPr name="Group 123" id="123"/>
          <p:cNvGrpSpPr/>
          <p:nvPr/>
        </p:nvGrpSpPr>
        <p:grpSpPr>
          <a:xfrm rot="0">
            <a:off x="3180385" y="4077317"/>
            <a:ext cx="1787639" cy="1787639"/>
            <a:chOff x="0" y="0"/>
            <a:chExt cx="812800" cy="812800"/>
          </a:xfrm>
        </p:grpSpPr>
        <p:sp>
          <p:nvSpPr>
            <p:cNvPr name="Freeform 124" id="1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6666" t="0" r="-16666" b="0"/>
              </a:stretch>
            </a:blipFill>
          </p:spPr>
        </p:sp>
      </p:grpSp>
      <p:grpSp>
        <p:nvGrpSpPr>
          <p:cNvPr name="Group 125" id="125"/>
          <p:cNvGrpSpPr/>
          <p:nvPr/>
        </p:nvGrpSpPr>
        <p:grpSpPr>
          <a:xfrm rot="0">
            <a:off x="1306531" y="3996965"/>
            <a:ext cx="1867991" cy="1867991"/>
            <a:chOff x="0" y="0"/>
            <a:chExt cx="812800" cy="812800"/>
          </a:xfrm>
        </p:grpSpPr>
        <p:sp>
          <p:nvSpPr>
            <p:cNvPr name="Freeform 126" id="12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0" t="-16747" r="0" b="-16747"/>
              </a:stretch>
            </a:blipFill>
          </p:spPr>
        </p:sp>
      </p:grpSp>
      <p:grpSp>
        <p:nvGrpSpPr>
          <p:cNvPr name="Group 127" id="127"/>
          <p:cNvGrpSpPr/>
          <p:nvPr/>
        </p:nvGrpSpPr>
        <p:grpSpPr>
          <a:xfrm rot="0">
            <a:off x="4982008" y="3960494"/>
            <a:ext cx="1867991" cy="1867991"/>
            <a:chOff x="0" y="0"/>
            <a:chExt cx="812800" cy="812800"/>
          </a:xfrm>
        </p:grpSpPr>
        <p:sp>
          <p:nvSpPr>
            <p:cNvPr name="Freeform 128" id="12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0" t="-16747" r="0" b="-16747"/>
              </a:stretch>
            </a:blipFill>
          </p:spPr>
        </p:sp>
      </p:grpSp>
      <p:sp>
        <p:nvSpPr>
          <p:cNvPr name="TextBox 129" id="129"/>
          <p:cNvSpPr txBox="true"/>
          <p:nvPr/>
        </p:nvSpPr>
        <p:spPr>
          <a:xfrm rot="0">
            <a:off x="435802" y="6670201"/>
            <a:ext cx="8024795" cy="3114040"/>
          </a:xfrm>
          <a:prstGeom prst="rect">
            <a:avLst/>
          </a:prstGeom>
        </p:spPr>
        <p:txBody>
          <a:bodyPr anchor="t" rtlCol="false" tIns="0" lIns="0" bIns="0" rIns="0">
            <a:spAutoFit/>
          </a:bodyPr>
          <a:lstStyle/>
          <a:p>
            <a:pPr algn="ctr">
              <a:lnSpc>
                <a:spcPts val="3080"/>
              </a:lnSpc>
            </a:pPr>
            <a:r>
              <a:rPr lang="en-US" sz="2000">
                <a:solidFill>
                  <a:srgbClr val="182419"/>
                </a:solidFill>
                <a:latin typeface="Glacial Indifference"/>
                <a:ea typeface="Glacial Indifference"/>
                <a:cs typeface="Glacial Indifference"/>
                <a:sym typeface="Glacial Indifference"/>
              </a:rPr>
              <a:t>is a hands-on course designed for young artists to explore the art of music production. Participants will learn the fundamentals of creating beats, including rhythm, melody, sampling, and sound design, while using industry-standard software and equipment. Guided by professional producers, students develop their own unique sound and finish with original tracks that showcase their creativity. This course fosters self-expression, technical skills, and collaboration in a supportive, culturally-rich environment.</a:t>
            </a:r>
          </a:p>
        </p:txBody>
      </p:sp>
      <p:sp>
        <p:nvSpPr>
          <p:cNvPr name="TextBox 130" id="130"/>
          <p:cNvSpPr txBox="true"/>
          <p:nvPr/>
        </p:nvSpPr>
        <p:spPr>
          <a:xfrm rot="0">
            <a:off x="4448200" y="2658180"/>
            <a:ext cx="9391601" cy="654050"/>
          </a:xfrm>
          <a:prstGeom prst="rect">
            <a:avLst/>
          </a:prstGeom>
        </p:spPr>
        <p:txBody>
          <a:bodyPr anchor="t" rtlCol="false" tIns="0" lIns="0" bIns="0" rIns="0">
            <a:spAutoFit/>
          </a:bodyPr>
          <a:lstStyle/>
          <a:p>
            <a:pPr algn="ctr">
              <a:lnSpc>
                <a:spcPts val="4450"/>
              </a:lnSpc>
            </a:pPr>
            <a:r>
              <a:rPr lang="en-US" sz="5000">
                <a:solidFill>
                  <a:srgbClr val="000000"/>
                </a:solidFill>
                <a:latin typeface="Sailors"/>
                <a:ea typeface="Sailors"/>
                <a:cs typeface="Sailors"/>
                <a:sym typeface="Sailors"/>
              </a:rPr>
              <a:t>Beyond Those Bars (BTB)</a:t>
            </a:r>
          </a:p>
        </p:txBody>
      </p:sp>
      <p:sp>
        <p:nvSpPr>
          <p:cNvPr name="AutoShape 131" id="131"/>
          <p:cNvSpPr/>
          <p:nvPr/>
        </p:nvSpPr>
        <p:spPr>
          <a:xfrm>
            <a:off x="4746377" y="2486730"/>
            <a:ext cx="8795246" cy="0"/>
          </a:xfrm>
          <a:prstGeom prst="line">
            <a:avLst/>
          </a:prstGeom>
          <a:ln cap="flat" w="38100">
            <a:solidFill>
              <a:srgbClr val="000000"/>
            </a:solidFill>
            <a:prstDash val="solid"/>
            <a:headEnd type="none" len="sm" w="sm"/>
            <a:tailEnd type="none" len="sm" w="sm"/>
          </a:ln>
        </p:spPr>
      </p:sp>
      <p:sp>
        <p:nvSpPr>
          <p:cNvPr name="AutoShape 132" id="132"/>
          <p:cNvSpPr/>
          <p:nvPr/>
        </p:nvSpPr>
        <p:spPr>
          <a:xfrm>
            <a:off x="4746377" y="3385129"/>
            <a:ext cx="8795246" cy="0"/>
          </a:xfrm>
          <a:prstGeom prst="line">
            <a:avLst/>
          </a:prstGeom>
          <a:ln cap="flat" w="38100">
            <a:solidFill>
              <a:srgbClr val="000000"/>
            </a:solidFill>
            <a:prstDash val="solid"/>
            <a:headEnd type="none" len="sm" w="sm"/>
            <a:tailEnd type="none" len="sm" w="sm"/>
          </a:ln>
        </p:spPr>
      </p:sp>
      <p:grpSp>
        <p:nvGrpSpPr>
          <p:cNvPr name="Group 133" id="133"/>
          <p:cNvGrpSpPr/>
          <p:nvPr/>
        </p:nvGrpSpPr>
        <p:grpSpPr>
          <a:xfrm rot="0">
            <a:off x="11602772" y="3928761"/>
            <a:ext cx="1883259" cy="1630902"/>
            <a:chOff x="0" y="0"/>
            <a:chExt cx="6350000" cy="5499100"/>
          </a:xfrm>
        </p:grpSpPr>
        <p:sp>
          <p:nvSpPr>
            <p:cNvPr name="Freeform 134" id="134"/>
            <p:cNvSpPr/>
            <p:nvPr/>
          </p:nvSpPr>
          <p:spPr>
            <a:xfrm flipH="false" flipV="false" rot="0">
              <a:off x="0" y="0"/>
              <a:ext cx="6350000" cy="5499100"/>
            </a:xfrm>
            <a:custGeom>
              <a:avLst/>
              <a:gdLst/>
              <a:ahLst/>
              <a:cxnLst/>
              <a:rect r="r" b="b" t="t" l="l"/>
              <a:pathLst>
                <a:path h="5499100" w="6350000">
                  <a:moveTo>
                    <a:pt x="3175000" y="0"/>
                  </a:moveTo>
                  <a:lnTo>
                    <a:pt x="0" y="0"/>
                  </a:lnTo>
                  <a:lnTo>
                    <a:pt x="1587500" y="2749550"/>
                  </a:lnTo>
                  <a:lnTo>
                    <a:pt x="3175000" y="5499100"/>
                  </a:lnTo>
                  <a:lnTo>
                    <a:pt x="4762500" y="2749550"/>
                  </a:lnTo>
                  <a:lnTo>
                    <a:pt x="6350000" y="0"/>
                  </a:lnTo>
                  <a:close/>
                </a:path>
              </a:pathLst>
            </a:custGeom>
            <a:blipFill>
              <a:blip r:embed="rId8"/>
              <a:stretch>
                <a:fillRect l="0" t="-17321" r="-35466" b="0"/>
              </a:stretch>
            </a:blipFill>
          </p:spPr>
        </p:sp>
      </p:grpSp>
      <p:grpSp>
        <p:nvGrpSpPr>
          <p:cNvPr name="Group 135" id="135"/>
          <p:cNvGrpSpPr/>
          <p:nvPr/>
        </p:nvGrpSpPr>
        <p:grpSpPr>
          <a:xfrm rot="0">
            <a:off x="12863257" y="3960494"/>
            <a:ext cx="1843196" cy="1599169"/>
            <a:chOff x="0" y="0"/>
            <a:chExt cx="6350000" cy="5509304"/>
          </a:xfrm>
        </p:grpSpPr>
        <p:sp>
          <p:nvSpPr>
            <p:cNvPr name="Freeform 136" id="136"/>
            <p:cNvSpPr/>
            <p:nvPr/>
          </p:nvSpPr>
          <p:spPr>
            <a:xfrm flipH="false" flipV="false" rot="0">
              <a:off x="59563" y="32671"/>
              <a:ext cx="6230874" cy="5443961"/>
            </a:xfrm>
            <a:custGeom>
              <a:avLst/>
              <a:gdLst/>
              <a:ahLst/>
              <a:cxnLst/>
              <a:rect r="r" b="b" t="t" l="l"/>
              <a:pathLst>
                <a:path h="5443961" w="6230874">
                  <a:moveTo>
                    <a:pt x="3115437" y="0"/>
                  </a:moveTo>
                  <a:lnTo>
                    <a:pt x="0" y="5443961"/>
                  </a:lnTo>
                  <a:lnTo>
                    <a:pt x="6230874" y="5443961"/>
                  </a:lnTo>
                  <a:close/>
                </a:path>
              </a:pathLst>
            </a:custGeom>
            <a:blipFill>
              <a:blip r:embed="rId9"/>
              <a:stretch>
                <a:fillRect l="-28361" t="-17341" r="-12710" b="-6771"/>
              </a:stretch>
            </a:blipFill>
          </p:spPr>
        </p:sp>
      </p:grpSp>
      <p:grpSp>
        <p:nvGrpSpPr>
          <p:cNvPr name="Group 137" id="137"/>
          <p:cNvGrpSpPr/>
          <p:nvPr/>
        </p:nvGrpSpPr>
        <p:grpSpPr>
          <a:xfrm rot="0">
            <a:off x="14083678" y="3928761"/>
            <a:ext cx="1883259" cy="1630902"/>
            <a:chOff x="0" y="0"/>
            <a:chExt cx="6350000" cy="5499100"/>
          </a:xfrm>
        </p:grpSpPr>
        <p:sp>
          <p:nvSpPr>
            <p:cNvPr name="Freeform 138" id="138"/>
            <p:cNvSpPr/>
            <p:nvPr/>
          </p:nvSpPr>
          <p:spPr>
            <a:xfrm flipH="false" flipV="false" rot="0">
              <a:off x="0" y="0"/>
              <a:ext cx="6350000" cy="5499100"/>
            </a:xfrm>
            <a:custGeom>
              <a:avLst/>
              <a:gdLst/>
              <a:ahLst/>
              <a:cxnLst/>
              <a:rect r="r" b="b" t="t" l="l"/>
              <a:pathLst>
                <a:path h="5499100" w="6350000">
                  <a:moveTo>
                    <a:pt x="3175000" y="0"/>
                  </a:moveTo>
                  <a:lnTo>
                    <a:pt x="0" y="0"/>
                  </a:lnTo>
                  <a:lnTo>
                    <a:pt x="1587500" y="2749550"/>
                  </a:lnTo>
                  <a:lnTo>
                    <a:pt x="3175000" y="5499100"/>
                  </a:lnTo>
                  <a:lnTo>
                    <a:pt x="4762500" y="2749550"/>
                  </a:lnTo>
                  <a:lnTo>
                    <a:pt x="6350000" y="0"/>
                  </a:lnTo>
                  <a:close/>
                </a:path>
              </a:pathLst>
            </a:custGeom>
            <a:blipFill>
              <a:blip r:embed="rId10"/>
              <a:stretch>
                <a:fillRect l="-7733" t="0" r="-7733" b="0"/>
              </a:stretch>
            </a:blipFill>
          </p:spPr>
        </p:sp>
      </p:grpSp>
      <p:sp>
        <p:nvSpPr>
          <p:cNvPr name="Freeform 139" id="139"/>
          <p:cNvSpPr/>
          <p:nvPr/>
        </p:nvSpPr>
        <p:spPr>
          <a:xfrm flipH="false" flipV="false" rot="0">
            <a:off x="10260446" y="3944627"/>
            <a:ext cx="1998961" cy="1599169"/>
          </a:xfrm>
          <a:custGeom>
            <a:avLst/>
            <a:gdLst/>
            <a:ahLst/>
            <a:cxnLst/>
            <a:rect r="r" b="b" t="t" l="l"/>
            <a:pathLst>
              <a:path h="1599169" w="1998961">
                <a:moveTo>
                  <a:pt x="0" y="0"/>
                </a:moveTo>
                <a:lnTo>
                  <a:pt x="1998962" y="0"/>
                </a:lnTo>
                <a:lnTo>
                  <a:pt x="1998962" y="1599170"/>
                </a:lnTo>
                <a:lnTo>
                  <a:pt x="0" y="15991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0" id="140"/>
          <p:cNvSpPr/>
          <p:nvPr/>
        </p:nvSpPr>
        <p:spPr>
          <a:xfrm flipH="false" flipV="false" rot="0">
            <a:off x="15420193" y="3944627"/>
            <a:ext cx="1998961" cy="1599169"/>
          </a:xfrm>
          <a:custGeom>
            <a:avLst/>
            <a:gdLst/>
            <a:ahLst/>
            <a:cxnLst/>
            <a:rect r="r" b="b" t="t" l="l"/>
            <a:pathLst>
              <a:path h="1599169" w="1998961">
                <a:moveTo>
                  <a:pt x="0" y="0"/>
                </a:moveTo>
                <a:lnTo>
                  <a:pt x="1998962" y="0"/>
                </a:lnTo>
                <a:lnTo>
                  <a:pt x="1998962" y="1599170"/>
                </a:lnTo>
                <a:lnTo>
                  <a:pt x="0" y="15991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1" id="141"/>
          <p:cNvSpPr txBox="true"/>
          <p:nvPr/>
        </p:nvSpPr>
        <p:spPr>
          <a:xfrm rot="0">
            <a:off x="10557730" y="5755801"/>
            <a:ext cx="6564141" cy="790575"/>
          </a:xfrm>
          <a:prstGeom prst="rect">
            <a:avLst/>
          </a:prstGeom>
        </p:spPr>
        <p:txBody>
          <a:bodyPr anchor="t" rtlCol="false" tIns="0" lIns="0" bIns="0" rIns="0">
            <a:spAutoFit/>
          </a:bodyPr>
          <a:lstStyle/>
          <a:p>
            <a:pPr algn="ctr">
              <a:lnSpc>
                <a:spcPts val="6300"/>
              </a:lnSpc>
            </a:pPr>
            <a:r>
              <a:rPr lang="en-US" sz="4500">
                <a:solidFill>
                  <a:srgbClr val="C80404"/>
                </a:solidFill>
                <a:latin typeface="Playlist Script"/>
                <a:ea typeface="Playlist Script"/>
                <a:cs typeface="Playlist Script"/>
                <a:sym typeface="Playlist Script"/>
              </a:rPr>
              <a:t>BTB Youth Artist Development</a:t>
            </a:r>
          </a:p>
        </p:txBody>
      </p:sp>
      <p:sp>
        <p:nvSpPr>
          <p:cNvPr name="TextBox 142" id="142"/>
          <p:cNvSpPr txBox="true"/>
          <p:nvPr/>
        </p:nvSpPr>
        <p:spPr>
          <a:xfrm rot="0">
            <a:off x="9859669" y="6670201"/>
            <a:ext cx="7960262" cy="3114040"/>
          </a:xfrm>
          <a:prstGeom prst="rect">
            <a:avLst/>
          </a:prstGeom>
        </p:spPr>
        <p:txBody>
          <a:bodyPr anchor="t" rtlCol="false" tIns="0" lIns="0" bIns="0" rIns="0">
            <a:spAutoFit/>
          </a:bodyPr>
          <a:lstStyle/>
          <a:p>
            <a:pPr algn="ctr">
              <a:lnSpc>
                <a:spcPts val="3080"/>
              </a:lnSpc>
            </a:pPr>
            <a:r>
              <a:rPr lang="en-US" sz="2000">
                <a:solidFill>
                  <a:srgbClr val="182419"/>
                </a:solidFill>
                <a:latin typeface="Glacial Indifference"/>
                <a:ea typeface="Glacial Indifference"/>
                <a:cs typeface="Glacial Indifference"/>
                <a:sym typeface="Glacial Indifference"/>
              </a:rPr>
              <a:t>is a transformative initiative for underserved youth, equipping them with the skills and confidence to excel in the music and tech industries. Participants collaborate with industry professionals to develop expertise in songwriting, performance, recording, and music business strategies. The program culminates in a professionally produced 6-song project and music video, preparing young artists to showcase their talents on streaming platforms while gaining real-world experience in cutting-edge creative fields.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72028" y="-535377"/>
            <a:ext cx="8281373" cy="8281373"/>
          </a:xfrm>
          <a:custGeom>
            <a:avLst/>
            <a:gdLst/>
            <a:ahLst/>
            <a:cxnLst/>
            <a:rect r="r" b="b" t="t" l="l"/>
            <a:pathLst>
              <a:path h="8281373" w="8281373">
                <a:moveTo>
                  <a:pt x="0" y="0"/>
                </a:moveTo>
                <a:lnTo>
                  <a:pt x="8281373" y="0"/>
                </a:lnTo>
                <a:lnTo>
                  <a:pt x="8281373" y="8281373"/>
                </a:lnTo>
                <a:lnTo>
                  <a:pt x="0" y="8281373"/>
                </a:lnTo>
                <a:lnTo>
                  <a:pt x="0" y="0"/>
                </a:lnTo>
                <a:close/>
              </a:path>
            </a:pathLst>
          </a:custGeom>
          <a:blipFill>
            <a:blip r:embed="rId2">
              <a:alphaModFix amt="4000"/>
            </a:blip>
            <a:stretch>
              <a:fillRect l="0" t="0" r="0" b="0"/>
            </a:stretch>
          </a:blipFill>
        </p:spPr>
      </p:sp>
      <p:sp>
        <p:nvSpPr>
          <p:cNvPr name="TextBox 3" id="3"/>
          <p:cNvSpPr txBox="true"/>
          <p:nvPr/>
        </p:nvSpPr>
        <p:spPr>
          <a:xfrm rot="0">
            <a:off x="582511" y="4739927"/>
            <a:ext cx="6337698" cy="1751640"/>
          </a:xfrm>
          <a:prstGeom prst="rect">
            <a:avLst/>
          </a:prstGeom>
        </p:spPr>
        <p:txBody>
          <a:bodyPr anchor="t" rtlCol="false" tIns="0" lIns="0" bIns="0" rIns="0">
            <a:spAutoFit/>
          </a:bodyPr>
          <a:lstStyle/>
          <a:p>
            <a:pPr algn="ctr">
              <a:lnSpc>
                <a:spcPts val="6757"/>
              </a:lnSpc>
            </a:pPr>
            <a:r>
              <a:rPr lang="en-US" sz="6374">
                <a:solidFill>
                  <a:srgbClr val="C80404"/>
                </a:solidFill>
                <a:latin typeface="Playlist Script"/>
                <a:ea typeface="Playlist Script"/>
                <a:cs typeface="Playlist Script"/>
                <a:sym typeface="Playlist Script"/>
              </a:rPr>
              <a:t>Sankofa Rites of Passage Initiative</a:t>
            </a:r>
          </a:p>
        </p:txBody>
      </p:sp>
      <p:sp>
        <p:nvSpPr>
          <p:cNvPr name="TextBox 4" id="4"/>
          <p:cNvSpPr txBox="true"/>
          <p:nvPr/>
        </p:nvSpPr>
        <p:spPr>
          <a:xfrm rot="0">
            <a:off x="344354" y="6682067"/>
            <a:ext cx="6814010" cy="3262249"/>
          </a:xfrm>
          <a:prstGeom prst="rect">
            <a:avLst/>
          </a:prstGeom>
        </p:spPr>
        <p:txBody>
          <a:bodyPr anchor="t" rtlCol="false" tIns="0" lIns="0" bIns="0" rIns="0">
            <a:spAutoFit/>
          </a:bodyPr>
          <a:lstStyle/>
          <a:p>
            <a:pPr algn="ctr">
              <a:lnSpc>
                <a:spcPts val="3277"/>
              </a:lnSpc>
            </a:pPr>
            <a:r>
              <a:rPr lang="en-US" sz="2199">
                <a:solidFill>
                  <a:srgbClr val="182419"/>
                </a:solidFill>
                <a:latin typeface="Glacial Indifference"/>
                <a:ea typeface="Glacial Indifference"/>
                <a:cs typeface="Glacial Indifference"/>
                <a:sym typeface="Glacial Indifference"/>
              </a:rPr>
              <a:t>an African-centered development process that teaches practical life skills, cultural pride, civic responsibility, and positive self-identification.</a:t>
            </a:r>
            <a:r>
              <a:rPr lang="en-US" sz="2199">
                <a:solidFill>
                  <a:srgbClr val="182419"/>
                </a:solidFill>
                <a:latin typeface="Glacial Indifference"/>
                <a:ea typeface="Glacial Indifference"/>
                <a:cs typeface="Glacial Indifference"/>
                <a:sym typeface="Glacial Indifference"/>
              </a:rPr>
              <a:t> It is a 9-12-month process that supports a connection between self, family, and community. It is a formalized, structured way to socialize participants and symbolizes a shift from one stage of life to another. SROPI addresses social/emotional inadequacies caused by historical trauma. </a:t>
            </a:r>
          </a:p>
        </p:txBody>
      </p:sp>
      <p:sp>
        <p:nvSpPr>
          <p:cNvPr name="Freeform 5" id="5"/>
          <p:cNvSpPr/>
          <p:nvPr/>
        </p:nvSpPr>
        <p:spPr>
          <a:xfrm flipH="false" flipV="false" rot="0">
            <a:off x="2744448" y="2565013"/>
            <a:ext cx="2013822" cy="2080594"/>
          </a:xfrm>
          <a:custGeom>
            <a:avLst/>
            <a:gdLst/>
            <a:ahLst/>
            <a:cxnLst/>
            <a:rect r="r" b="b" t="t" l="l"/>
            <a:pathLst>
              <a:path h="2080594" w="2013822">
                <a:moveTo>
                  <a:pt x="0" y="0"/>
                </a:moveTo>
                <a:lnTo>
                  <a:pt x="2013823" y="0"/>
                </a:lnTo>
                <a:lnTo>
                  <a:pt x="2013823" y="2080594"/>
                </a:lnTo>
                <a:lnTo>
                  <a:pt x="0" y="2080594"/>
                </a:lnTo>
                <a:lnTo>
                  <a:pt x="0" y="0"/>
                </a:lnTo>
                <a:close/>
              </a:path>
            </a:pathLst>
          </a:custGeom>
          <a:blipFill>
            <a:blip r:embed="rId3"/>
            <a:stretch>
              <a:fillRect l="-8323" t="-7512" r="-10514" b="-7512"/>
            </a:stretch>
          </a:blipFill>
        </p:spPr>
      </p:sp>
      <p:sp>
        <p:nvSpPr>
          <p:cNvPr name="Freeform 6" id="6"/>
          <p:cNvSpPr/>
          <p:nvPr/>
        </p:nvSpPr>
        <p:spPr>
          <a:xfrm flipH="false" flipV="false" rot="0">
            <a:off x="4571300" y="359580"/>
            <a:ext cx="9471947" cy="2223553"/>
          </a:xfrm>
          <a:custGeom>
            <a:avLst/>
            <a:gdLst/>
            <a:ahLst/>
            <a:cxnLst/>
            <a:rect r="r" b="b" t="t" l="l"/>
            <a:pathLst>
              <a:path h="2223553" w="9471947">
                <a:moveTo>
                  <a:pt x="0" y="0"/>
                </a:moveTo>
                <a:lnTo>
                  <a:pt x="9471948" y="0"/>
                </a:lnTo>
                <a:lnTo>
                  <a:pt x="9471948" y="2223553"/>
                </a:lnTo>
                <a:lnTo>
                  <a:pt x="0" y="2223553"/>
                </a:lnTo>
                <a:lnTo>
                  <a:pt x="0" y="0"/>
                </a:lnTo>
                <a:close/>
              </a:path>
            </a:pathLst>
          </a:custGeom>
          <a:blipFill>
            <a:blip r:embed="rId4">
              <a:extLst>
                <a:ext uri="{96DAC541-7B7A-43D3-8B79-37D633B846F1}">
                  <asvg:svgBlip xmlns:asvg="http://schemas.microsoft.com/office/drawing/2016/SVG/main" r:embed="rId5"/>
                </a:ext>
              </a:extLst>
            </a:blip>
            <a:stretch>
              <a:fillRect l="-2930" t="0" r="-3118" b="-69405"/>
            </a:stretch>
          </a:blipFill>
        </p:spPr>
      </p:sp>
      <p:sp>
        <p:nvSpPr>
          <p:cNvPr name="Freeform 7" id="7"/>
          <p:cNvSpPr/>
          <p:nvPr/>
        </p:nvSpPr>
        <p:spPr>
          <a:xfrm flipH="true" flipV="true" rot="0">
            <a:off x="4509345" y="102405"/>
            <a:ext cx="9471947" cy="2223553"/>
          </a:xfrm>
          <a:custGeom>
            <a:avLst/>
            <a:gdLst/>
            <a:ahLst/>
            <a:cxnLst/>
            <a:rect r="r" b="b" t="t" l="l"/>
            <a:pathLst>
              <a:path h="2223553" w="9471947">
                <a:moveTo>
                  <a:pt x="9471947" y="2223553"/>
                </a:moveTo>
                <a:lnTo>
                  <a:pt x="0" y="2223553"/>
                </a:lnTo>
                <a:lnTo>
                  <a:pt x="0" y="0"/>
                </a:lnTo>
                <a:lnTo>
                  <a:pt x="9471947" y="0"/>
                </a:lnTo>
                <a:lnTo>
                  <a:pt x="9471947" y="2223553"/>
                </a:lnTo>
                <a:close/>
              </a:path>
            </a:pathLst>
          </a:custGeom>
          <a:blipFill>
            <a:blip r:embed="rId4">
              <a:extLst>
                <a:ext uri="{96DAC541-7B7A-43D3-8B79-37D633B846F1}">
                  <asvg:svgBlip xmlns:asvg="http://schemas.microsoft.com/office/drawing/2016/SVG/main" r:embed="rId5"/>
                </a:ext>
              </a:extLst>
            </a:blip>
            <a:stretch>
              <a:fillRect l="-2930" t="0" r="-3118" b="-69405"/>
            </a:stretch>
          </a:blipFill>
        </p:spPr>
      </p:sp>
      <p:sp>
        <p:nvSpPr>
          <p:cNvPr name="TextBox 8" id="8"/>
          <p:cNvSpPr txBox="true"/>
          <p:nvPr/>
        </p:nvSpPr>
        <p:spPr>
          <a:xfrm rot="0">
            <a:off x="4244752" y="476060"/>
            <a:ext cx="9798495" cy="1508126"/>
          </a:xfrm>
          <a:prstGeom prst="rect">
            <a:avLst/>
          </a:prstGeom>
        </p:spPr>
        <p:txBody>
          <a:bodyPr anchor="t" rtlCol="false" tIns="0" lIns="0" bIns="0" rIns="0">
            <a:spAutoFit/>
          </a:bodyPr>
          <a:lstStyle/>
          <a:p>
            <a:pPr algn="ctr">
              <a:lnSpc>
                <a:spcPts val="11899"/>
              </a:lnSpc>
              <a:spcBef>
                <a:spcPct val="0"/>
              </a:spcBef>
            </a:pPr>
            <a:r>
              <a:rPr lang="en-US" sz="8499">
                <a:solidFill>
                  <a:srgbClr val="000000"/>
                </a:solidFill>
                <a:latin typeface="Sailors"/>
                <a:ea typeface="Sailors"/>
                <a:cs typeface="Sailors"/>
                <a:sym typeface="Sailors"/>
              </a:rPr>
              <a:t>PROGRAMS &amp; EVENTS</a:t>
            </a:r>
          </a:p>
        </p:txBody>
      </p:sp>
      <p:grpSp>
        <p:nvGrpSpPr>
          <p:cNvPr name="Group 9" id="9"/>
          <p:cNvGrpSpPr/>
          <p:nvPr/>
        </p:nvGrpSpPr>
        <p:grpSpPr>
          <a:xfrm rot="0">
            <a:off x="14791387" y="4810178"/>
            <a:ext cx="3234697" cy="5134138"/>
            <a:chOff x="0" y="0"/>
            <a:chExt cx="4002175" cy="6352286"/>
          </a:xfrm>
        </p:grpSpPr>
        <p:sp>
          <p:nvSpPr>
            <p:cNvPr name="Freeform 10" id="10"/>
            <p:cNvSpPr/>
            <p:nvPr/>
          </p:nvSpPr>
          <p:spPr>
            <a:xfrm flipH="false" flipV="false" rot="0">
              <a:off x="-130429" y="-589915"/>
              <a:ext cx="4342789" cy="7025767"/>
            </a:xfrm>
            <a:custGeom>
              <a:avLst/>
              <a:gdLst/>
              <a:ahLst/>
              <a:cxnLst/>
              <a:rect r="r" b="b" t="t" l="l"/>
              <a:pathLst>
                <a:path h="7025767" w="4342789">
                  <a:moveTo>
                    <a:pt x="4119926" y="6923913"/>
                  </a:moveTo>
                  <a:cubicBezTo>
                    <a:pt x="3105676" y="6946011"/>
                    <a:pt x="2026408" y="6924929"/>
                    <a:pt x="1017555" y="6933946"/>
                  </a:cubicBezTo>
                  <a:cubicBezTo>
                    <a:pt x="806396" y="6926707"/>
                    <a:pt x="578104" y="6947408"/>
                    <a:pt x="357950" y="6934708"/>
                  </a:cubicBezTo>
                  <a:cubicBezTo>
                    <a:pt x="308437" y="6926961"/>
                    <a:pt x="0" y="7025767"/>
                    <a:pt x="213094" y="6679565"/>
                  </a:cubicBezTo>
                  <a:cubicBezTo>
                    <a:pt x="274343" y="6624066"/>
                    <a:pt x="204527" y="6527927"/>
                    <a:pt x="225344" y="6440297"/>
                  </a:cubicBezTo>
                  <a:cubicBezTo>
                    <a:pt x="302183" y="6325997"/>
                    <a:pt x="213351" y="6154420"/>
                    <a:pt x="163923" y="5980684"/>
                  </a:cubicBezTo>
                  <a:cubicBezTo>
                    <a:pt x="159811" y="5836285"/>
                    <a:pt x="240249" y="5720080"/>
                    <a:pt x="190650" y="5566283"/>
                  </a:cubicBezTo>
                  <a:cubicBezTo>
                    <a:pt x="195190" y="5493258"/>
                    <a:pt x="192535" y="5364861"/>
                    <a:pt x="146876" y="5303520"/>
                  </a:cubicBezTo>
                  <a:cubicBezTo>
                    <a:pt x="60960" y="5252847"/>
                    <a:pt x="224573" y="5097907"/>
                    <a:pt x="205384" y="4958969"/>
                  </a:cubicBezTo>
                  <a:cubicBezTo>
                    <a:pt x="211038" y="4830953"/>
                    <a:pt x="204185" y="4682617"/>
                    <a:pt x="186967" y="4531233"/>
                  </a:cubicBezTo>
                  <a:cubicBezTo>
                    <a:pt x="191335" y="4479290"/>
                    <a:pt x="210610" y="4431538"/>
                    <a:pt x="202986" y="4381627"/>
                  </a:cubicBezTo>
                  <a:cubicBezTo>
                    <a:pt x="205555" y="4308856"/>
                    <a:pt x="267832" y="4236085"/>
                    <a:pt x="221917" y="4175125"/>
                  </a:cubicBezTo>
                  <a:cubicBezTo>
                    <a:pt x="213950" y="4164838"/>
                    <a:pt x="223202" y="4147439"/>
                    <a:pt x="233225" y="4128770"/>
                  </a:cubicBezTo>
                  <a:cubicBezTo>
                    <a:pt x="226115" y="4119118"/>
                    <a:pt x="167778" y="3975735"/>
                    <a:pt x="193477" y="3916807"/>
                  </a:cubicBezTo>
                  <a:cubicBezTo>
                    <a:pt x="192021" y="3853180"/>
                    <a:pt x="243418" y="3860546"/>
                    <a:pt x="193648" y="3721735"/>
                  </a:cubicBezTo>
                  <a:cubicBezTo>
                    <a:pt x="160582" y="3708019"/>
                    <a:pt x="266033" y="3537712"/>
                    <a:pt x="311178" y="3410585"/>
                  </a:cubicBezTo>
                  <a:cubicBezTo>
                    <a:pt x="297986" y="3338195"/>
                    <a:pt x="331480" y="3276092"/>
                    <a:pt x="345614" y="3202940"/>
                  </a:cubicBezTo>
                  <a:cubicBezTo>
                    <a:pt x="360691" y="3096514"/>
                    <a:pt x="345443" y="3031236"/>
                    <a:pt x="423653" y="2936113"/>
                  </a:cubicBezTo>
                  <a:cubicBezTo>
                    <a:pt x="446611" y="2862453"/>
                    <a:pt x="388446" y="2778633"/>
                    <a:pt x="417571" y="2666238"/>
                  </a:cubicBezTo>
                  <a:cubicBezTo>
                    <a:pt x="404893" y="2651125"/>
                    <a:pt x="440615" y="2634107"/>
                    <a:pt x="417657" y="2608453"/>
                  </a:cubicBezTo>
                  <a:cubicBezTo>
                    <a:pt x="407463" y="2588133"/>
                    <a:pt x="386990" y="2592324"/>
                    <a:pt x="406863" y="2549906"/>
                  </a:cubicBezTo>
                  <a:cubicBezTo>
                    <a:pt x="399753" y="2532888"/>
                    <a:pt x="429821" y="2410587"/>
                    <a:pt x="413888" y="2322068"/>
                  </a:cubicBezTo>
                  <a:cubicBezTo>
                    <a:pt x="411147" y="2311400"/>
                    <a:pt x="456205" y="2273427"/>
                    <a:pt x="438302" y="2247265"/>
                  </a:cubicBezTo>
                  <a:cubicBezTo>
                    <a:pt x="458518" y="2186432"/>
                    <a:pt x="392386" y="2149983"/>
                    <a:pt x="448410" y="2010791"/>
                  </a:cubicBezTo>
                  <a:cubicBezTo>
                    <a:pt x="416029" y="1976120"/>
                    <a:pt x="427937" y="1934718"/>
                    <a:pt x="425110" y="1894078"/>
                  </a:cubicBezTo>
                  <a:cubicBezTo>
                    <a:pt x="462887" y="1828038"/>
                    <a:pt x="477878" y="1689481"/>
                    <a:pt x="562085" y="1441196"/>
                  </a:cubicBezTo>
                  <a:cubicBezTo>
                    <a:pt x="606630" y="1354836"/>
                    <a:pt x="601147" y="1225042"/>
                    <a:pt x="658113" y="1005078"/>
                  </a:cubicBezTo>
                  <a:cubicBezTo>
                    <a:pt x="640552" y="977011"/>
                    <a:pt x="732126" y="986790"/>
                    <a:pt x="794060" y="806831"/>
                  </a:cubicBezTo>
                  <a:cubicBezTo>
                    <a:pt x="783609" y="738886"/>
                    <a:pt x="852739" y="676021"/>
                    <a:pt x="823528" y="599567"/>
                  </a:cubicBezTo>
                  <a:cubicBezTo>
                    <a:pt x="1101590" y="609219"/>
                    <a:pt x="1439445" y="598805"/>
                    <a:pt x="1777814" y="601599"/>
                  </a:cubicBezTo>
                  <a:cubicBezTo>
                    <a:pt x="2461919" y="605282"/>
                    <a:pt x="3096767" y="602742"/>
                    <a:pt x="3771706" y="601853"/>
                  </a:cubicBezTo>
                  <a:cubicBezTo>
                    <a:pt x="4342789" y="693420"/>
                    <a:pt x="4090029" y="0"/>
                    <a:pt x="4132604" y="2884424"/>
                  </a:cubicBezTo>
                  <a:cubicBezTo>
                    <a:pt x="4109646" y="4200398"/>
                    <a:pt x="4152289" y="5679694"/>
                    <a:pt x="4119926" y="6923913"/>
                  </a:cubicBezTo>
                  <a:close/>
                </a:path>
              </a:pathLst>
            </a:custGeom>
            <a:blipFill>
              <a:blip r:embed="rId6"/>
              <a:stretch>
                <a:fillRect l="-19120" t="0" r="-18839" b="0"/>
              </a:stretch>
            </a:blipFill>
          </p:spPr>
        </p:sp>
      </p:grpSp>
      <p:sp>
        <p:nvSpPr>
          <p:cNvPr name="TextBox 11" id="11"/>
          <p:cNvSpPr txBox="true"/>
          <p:nvPr/>
        </p:nvSpPr>
        <p:spPr>
          <a:xfrm rot="0">
            <a:off x="12572178" y="3287824"/>
            <a:ext cx="5715822" cy="1100328"/>
          </a:xfrm>
          <a:prstGeom prst="rect">
            <a:avLst/>
          </a:prstGeom>
        </p:spPr>
        <p:txBody>
          <a:bodyPr anchor="t" rtlCol="false" tIns="0" lIns="0" bIns="0" rIns="0">
            <a:spAutoFit/>
          </a:bodyPr>
          <a:lstStyle/>
          <a:p>
            <a:pPr algn="l">
              <a:lnSpc>
                <a:spcPts val="8946"/>
              </a:lnSpc>
            </a:pPr>
            <a:r>
              <a:rPr lang="en-US" sz="6300">
                <a:solidFill>
                  <a:srgbClr val="C80404"/>
                </a:solidFill>
                <a:latin typeface="Playlist Script"/>
                <a:ea typeface="Playlist Script"/>
                <a:cs typeface="Playlist Script"/>
                <a:sym typeface="Playlist Script"/>
              </a:rPr>
              <a:t>Knowledge of Self</a:t>
            </a:r>
          </a:p>
        </p:txBody>
      </p:sp>
      <p:sp>
        <p:nvSpPr>
          <p:cNvPr name="TextBox 12" id="12"/>
          <p:cNvSpPr txBox="true"/>
          <p:nvPr/>
        </p:nvSpPr>
        <p:spPr>
          <a:xfrm rot="0">
            <a:off x="8462495" y="4630051"/>
            <a:ext cx="6328892" cy="3115945"/>
          </a:xfrm>
          <a:prstGeom prst="rect">
            <a:avLst/>
          </a:prstGeom>
        </p:spPr>
        <p:txBody>
          <a:bodyPr anchor="t" rtlCol="false" tIns="0" lIns="0" bIns="0" rIns="0">
            <a:spAutoFit/>
          </a:bodyPr>
          <a:lstStyle/>
          <a:p>
            <a:pPr algn="l">
              <a:lnSpc>
                <a:spcPts val="3079"/>
              </a:lnSpc>
            </a:pPr>
            <a:r>
              <a:rPr lang="en-US" sz="2199">
                <a:solidFill>
                  <a:srgbClr val="182419"/>
                </a:solidFill>
                <a:latin typeface="Glacial Indifference"/>
                <a:ea typeface="Glacial Indifference"/>
                <a:cs typeface="Glacial Indifference"/>
                <a:sym typeface="Glacial Indifference"/>
              </a:rPr>
              <a:t>is a character and life-skills-building program that uses basic African-centered principles and artistic, cultural awareness to teach skills necessary for positive social engagement in family, community, and professional settings. KOS works on the premise that self-awareness, self-appreciation, and cultural pride can improve all levels of social engagement for young people.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DAGg5myLCvg</dc:identifier>
  <dcterms:modified xsi:type="dcterms:W3CDTF">2011-08-01T06:04:30Z</dcterms:modified>
  <cp:revision>1</cp:revision>
  <dc:title>Copy of 2024 Year In Review Selections</dc:title>
</cp:coreProperties>
</file>