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  <p:sldMasterId id="2147483778" r:id="rId5"/>
  </p:sldMasterIdLst>
  <p:notesMasterIdLst>
    <p:notesMasterId r:id="rId20"/>
  </p:notesMasterIdLst>
  <p:handoutMasterIdLst>
    <p:handoutMasterId r:id="rId21"/>
  </p:handoutMasterIdLst>
  <p:sldIdLst>
    <p:sldId id="257" r:id="rId6"/>
    <p:sldId id="296" r:id="rId7"/>
    <p:sldId id="301" r:id="rId8"/>
    <p:sldId id="299" r:id="rId9"/>
    <p:sldId id="316" r:id="rId10"/>
    <p:sldId id="313" r:id="rId11"/>
    <p:sldId id="309" r:id="rId12"/>
    <p:sldId id="317" r:id="rId13"/>
    <p:sldId id="308" r:id="rId14"/>
    <p:sldId id="310" r:id="rId15"/>
    <p:sldId id="311" r:id="rId16"/>
    <p:sldId id="312" r:id="rId17"/>
    <p:sldId id="314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93" autoAdjust="0"/>
  </p:normalViewPr>
  <p:slideViewPr>
    <p:cSldViewPr snapToGrid="0">
      <p:cViewPr varScale="1">
        <p:scale>
          <a:sx n="98" d="100"/>
          <a:sy n="98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31C11-065A-1034-11C6-9317DB301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2C514-A00C-79C2-53B0-A655251ED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78179-E042-D4CA-1E54-75588D06A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0C342-9596-7324-DA38-0D1F2918D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4C17B-BBA1-9B50-96E4-15D5D9A9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67BC6-7DC2-93EA-25F2-5D03AC92B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DAEAF-05B1-A57F-5E37-AD915A92E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80AE3-E8CC-2393-8FF6-1F04E41C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3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BDD38-EEF4-651F-2B85-1D8F94AE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C3AE2-D87E-E316-59A8-FE30A9429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B079C-C22A-BD88-0A39-C373C7368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FCD9-11CD-4EE3-5BF9-1530F5A1C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56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3BCE5-A7C3-D8F6-8B1C-4736D55C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C7981-98DA-8E7D-E7C1-C2151EDB2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BB1A0-229D-7351-C3FA-DDBBC0616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2AAAB-70C0-89FA-BC4E-6969C9BDD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5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37186-4757-21A1-E882-87AFA58DA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8C793-2CAA-9409-6647-AAC1334DE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8E6FA6-90AF-8470-6296-164F1DFE8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38213-C05D-437D-2EC5-36FAD8031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5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A4210-D14D-2BE0-9855-6AEA33610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87854-9357-858E-BD5B-32E3310A1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D8871-35CA-B119-1099-29C06912A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0A3BC-35C6-BB89-9F34-8D40E0601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5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77D3E-1EB5-BA78-E0C9-23D82ED0F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42406-D596-B164-1B0C-13F4B7741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7254C-EF84-62A3-652B-1919C6283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0D878-B87C-9141-9709-960CB4BA3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3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A21E-BDBC-A9A1-246F-9EB6BD647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F9B5F-7D11-0EDB-DC38-3F5092939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D88AB-9277-4BF6-5F98-608532FC5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79F7C-6A3B-C0D7-FDD7-E6D5FB5DC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4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28811-B25D-4052-290F-00DEED74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1D18C-5859-3AFE-54AA-65475A7D3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2D780-50C9-E3A9-AAC1-0E530EA54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59CAD-3B70-F7AE-E7F4-92282480B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6961B-8D78-656B-FCB7-5D7D8CD3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0DFAE-C1E5-904A-696E-621E686ED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C7EB4-5E54-C807-2421-709C6C34C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23A8-0315-3788-61B4-142868889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7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4334E-5F01-E3DA-7674-E29FC3E2F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ECBC2-6B4D-1DAE-F09F-C837E9ABF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D11E3-7F19-3B0E-9A55-AB20649E1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44FD4-E530-C472-903C-0624D005B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3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6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3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3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8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61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550C-D594-4A02-9700-272D711F82F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FC10-7FA6-42BC-9A9E-94AE6167F2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1D285E-E395-41FC-A5AC-B0F64C83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82" y="1960098"/>
            <a:ext cx="10875398" cy="4577226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4F7209-2422-49F8-A8A2-19BFCF96F0C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80282" y="1188720"/>
            <a:ext cx="4843108" cy="4738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Question 1.</a:t>
            </a:r>
          </a:p>
        </p:txBody>
      </p:sp>
    </p:spTree>
    <p:extLst>
      <p:ext uri="{BB962C8B-B14F-4D97-AF65-F5344CB8AC3E}">
        <p14:creationId xmlns:p14="http://schemas.microsoft.com/office/powerpoint/2010/main" val="170305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02A876-1CCC-C992-FCC5-BE7F38AD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92838-D57A-10E0-1785-CFDE6A184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87B1-CD75-7B47-DB2A-A3FA8803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WPD/WFD Youth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9A11-B8B9-2991-72E8-D2BF8E9F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10058399" cy="376089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How is this program performing?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The program has been very successful for both departments allowing us to interact with youth ages 13 – 17 providing insight into a career as Police Officer or Firefighter.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2025 Public Safety Academy is scheduled for June 16 to June 27, 2025. Applications will open soon.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690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DD42B-7B6F-BC8A-57BE-66587A26D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82A4-0068-8221-7B48-22AFD032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Explorers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5D94-EC2C-146C-B0D2-4B53AE600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How is this program performing? 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Program provides young men and women ages 14 through 20 from the City of Wilmington with up-close, hands-on experience of fire/emergency medical services careers.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Currently 10 Explorers are actively involved in the program.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Anyone wanting further information about the program can contact Battalion Chief Robert Pryor rpryor@wfd.wilmingtonde.gov.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617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6C30E-81C7-FD41-62F2-31901594B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B4D3-6342-3D12-4B72-33A5391A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Diversity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9F08-7152-5303-788E-B685C9244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399" cy="4155202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What is the current diversity breakdown of the department, including leadership?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Chief – white male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Deputy – white male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Battalion Chiefs – 5 white males, 3 black males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Captains – 8 white males, 1 black male, 1 Afghani male 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Lieutenants – 15 white males, 5 black males, 2 Hispanic males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Firefighters – 73 white males, 22 black males, 12 Hispanic males, 1 white female, 2 black females, 2 Hispanic females.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232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7FD8-1EA1-4066-6334-B23D52B6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98B9-7B29-5C88-1A96-3E4444D1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Deputy Chief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E6B98-DBC9-1E31-9850-92F94B3C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399" cy="415520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Who is currently acting in this position? </a:t>
            </a:r>
            <a:endParaRPr lang="en-US" sz="2400" b="1" dirty="0">
              <a:solidFill>
                <a:srgbClr val="000000"/>
              </a:solidFill>
              <a:latin typeface="UICTFontTextStyleBody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Currently Chief of Fire assumed responsibilities working closely with Captain and Lieutenant of Fire Prevention Division.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What </a:t>
            </a:r>
            <a:r>
              <a:rPr lang="en-US" sz="2400" b="1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s the tentative date for filling this position? </a:t>
            </a:r>
            <a:endParaRPr lang="en-US" sz="2400" b="1" dirty="0">
              <a:solidFill>
                <a:srgbClr val="000000"/>
              </a:solidFill>
              <a:latin typeface="UICTFontTextStyleBody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39725" marR="0" indent="-339725"/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The hiring pro</a:t>
            </a:r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cess for this position was delayed in the Fall of 2024 until the new administration took office. We are now actively working to fill this position.</a:t>
            </a:r>
            <a:endParaRPr lang="en-US" sz="2400" dirty="0">
              <a:solidFill>
                <a:srgbClr val="000000"/>
              </a:solidFill>
              <a:effectLst/>
              <a:latin typeface="UICTFontTextStyleBody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C33F0-D198-0AAF-3784-09488F5B6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ED9A-DD1A-2BC2-2E27-A0FCDB87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3A63F-C286-69BF-9B98-2E768F12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399" cy="415520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St. Francis has given notice they will no longer provide EMS service starting in July 2025.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We are considering a plan to bring the service in-house, which will be presented in the WFD budget hearing in April. 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In the meantime, the service will continue without interruption. </a:t>
            </a:r>
          </a:p>
        </p:txBody>
      </p:sp>
    </p:spTree>
    <p:extLst>
      <p:ext uri="{BB962C8B-B14F-4D97-AF65-F5344CB8AC3E}">
        <p14:creationId xmlns:p14="http://schemas.microsoft.com/office/powerpoint/2010/main" val="114655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Diversity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6A5DE-E196-6227-D34D-6A1ACB3F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3102"/>
            <a:ext cx="10058399" cy="441905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Has the department conducted any diversity training? If so, when and what did it entail?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The department as of this date has not offered Diversity Training. Our Training Unit has ben tasked with scheduling such training through Human Resources.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Most recently all personnel attended Harassment Training offered by Hum</a:t>
            </a:r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an Resources conducted by external legal firm. The training included elements of Diversity, Equity and Inclusion.</a:t>
            </a:r>
          </a:p>
          <a:p>
            <a:r>
              <a:rPr lang="en-US" sz="2400" b="1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Is there a plan to hire a Diversity &amp; Race Officer?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Not at this time.</a:t>
            </a:r>
          </a:p>
          <a:p>
            <a:pPr marL="0" indent="0">
              <a:buNone/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3059-A730-E623-0DC3-0E2794E5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9480-93C4-53E9-CE91-3F7B0FDEB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399" cy="42050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Can you provide a written process outlining how recruitment works in the department? 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Currently the department does not have a dedicated Recruitment Unit. Recruitment team was established several years ago consisting of Administration staff, Fire Prevention staff, and personnel from Suppression that expressed interest in recruitment.</a:t>
            </a: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Department is recruiting year-round through our independent website wilmingtondefirecareers.com, visiting high schools, colleges, attending community resource fairs, social media, adverting via billboards throughout the City of Wilmington and ride-along in suppression.</a:t>
            </a:r>
          </a:p>
        </p:txBody>
      </p:sp>
    </p:spTree>
    <p:extLst>
      <p:ext uri="{BB962C8B-B14F-4D97-AF65-F5344CB8AC3E}">
        <p14:creationId xmlns:p14="http://schemas.microsoft.com/office/powerpoint/2010/main" val="397861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C5FF0-1591-E550-6289-21E487E9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AAC5-BC7C-B98B-F2EE-F057EE96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DBFF-51AA-6415-8D91-5251E239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Can you provide a written process outlining how the department works to retain employees?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Currently no process has been developed.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Strategies will likely involve collective bargaining negotiations.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0000"/>
                </a:solidFill>
                <a:latin typeface="UICTFontTextStyleBody"/>
              </a:rPr>
              <a:t>Is there a plan to hire a Recruitment &amp; Retention Officer?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Not at this time.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146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E10A6-0D38-8907-2762-12907EA0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5D54-8331-6F41-8F07-38E5F30E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Hiring Process Written Examination Testing - Firefighter Aptitude and Character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A55C-49E6-CF78-557B-70953C4B8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Have these tests been evaluated for bias and/or appropriateness to the current needs of the Fire Department?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Our last four (4) hiring processes written test was administered by Fire &amp; Police Selection Inc. (FPSI) a third-party vendor. FPSI follows federal Uniform Guidelines on Employee Selection Procedures.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The test has been assessed and validated.</a:t>
            </a:r>
          </a:p>
          <a:p>
            <a:endParaRPr lang="en-US" sz="2400" dirty="0">
              <a:solidFill>
                <a:srgbClr val="000000"/>
              </a:solidFill>
              <a:effectLst/>
              <a:latin typeface="UICTFontTextStyleBody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A82E-E6E2-5422-59ED-FC0261FF7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54C8-4773-1DCB-506C-89FA68A9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Admin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0507-54F8-C3E7-06F6-2B8C4A2B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4813" marR="0" indent="-404813"/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Why are administrative workers compensated for 96 hours but only required to work 80 hours?</a:t>
            </a:r>
          </a:p>
          <a:p>
            <a:pPr marL="0" marR="0"/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This is per the current Collective Bargaining Agreement.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0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3F555-954B-82F6-05E2-4A14A5C2D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E574-95ED-329A-E50E-64504D00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CFAI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56AF-800A-0F95-9E70-E96F0393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Why hasn’t the department conducted a Self-Assessment by the Center for Public Safety Excellence’s Commission on Fire Accreditation International (CFAI)?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Our department does not have the finances or staff to support an accreditation process. </a:t>
            </a:r>
            <a:endParaRPr lang="en-US" sz="3600" dirty="0">
              <a:solidFill>
                <a:srgbClr val="000000"/>
              </a:solidFill>
              <a:effectLst/>
              <a:latin typeface="UICTFontTextStyleBody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Fire Department is evaluated annually by the Insurance Services Office (ISO) on the way we respond to life safety and property issues. The city in August of 2024 received Class 2 excellent rating as per Fire Suppression Rating Schedule. Rating has direct effect on property/casualty insurance, including both personal and commercial. The evaluation provides objective, countrywide standard that helps fire department in planning and budgeting for equipment, training and fire prevention programs.</a:t>
            </a:r>
            <a:endParaRPr lang="en-US" sz="2400" dirty="0">
              <a:solidFill>
                <a:srgbClr val="000000"/>
              </a:solidFill>
              <a:effectLst/>
              <a:latin typeface="UICTFontTextStyleBody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6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EDF7A-0443-94B9-233C-8DE77B11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986C-6FB1-809C-475F-9CE3B7FB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Employee Climate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BB807-7FD4-8666-E293-2C175C99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Has the department conducted an employee climate survey for firefighters?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No, but this is something we can consider. </a:t>
            </a:r>
          </a:p>
        </p:txBody>
      </p:sp>
    </p:spTree>
    <p:extLst>
      <p:ext uri="{BB962C8B-B14F-4D97-AF65-F5344CB8AC3E}">
        <p14:creationId xmlns:p14="http://schemas.microsoft.com/office/powerpoint/2010/main" val="363139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D7F5-AD48-06BC-3285-A3FDA3C2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23F0-7BFA-D4A5-E1C7-A7951A54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8EFC-C37A-320E-E041-CD61B130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4813" marR="0" indent="-404813"/>
            <a:r>
              <a:rPr lang="en-US" sz="2400" b="1" dirty="0">
                <a:solidFill>
                  <a:srgbClr val="000000"/>
                </a:solidFill>
                <a:latin typeface="UICTFontTextStyleBody"/>
              </a:rPr>
              <a:t>Can the department share its schedule in advance with the City Council regarding planned walkthroughs to distribute smoke alarms and carbon monoxide detectors? </a:t>
            </a:r>
          </a:p>
          <a:p>
            <a:pPr marL="0" marR="0"/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We will notify the respective Council person where the event is taking place.</a:t>
            </a: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/>
            <a:r>
              <a:rPr lang="en-US" sz="2400" b="1" dirty="0">
                <a:solidFill>
                  <a:srgbClr val="000000"/>
                </a:solidFill>
                <a:effectLst/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Will these efforts cover all eight districts? </a:t>
            </a:r>
          </a:p>
          <a:p>
            <a:pPr marL="0"/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We make every effort to cover all districts throughout the year. </a:t>
            </a:r>
            <a:endParaRPr lang="en-US" sz="2400" dirty="0">
              <a:solidFill>
                <a:srgbClr val="000000"/>
              </a:solidFill>
              <a:effectLst/>
              <a:latin typeface="UICTFontTextStyleBody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04813" indent="-404813"/>
            <a:r>
              <a:rPr lang="en-US" sz="2400" dirty="0">
                <a:solidFill>
                  <a:srgbClr val="000000"/>
                </a:solidFill>
                <a:latin typeface="UICTFontTextStyleBody"/>
                <a:ea typeface="Aptos" panose="020B0004020202020204" pitchFamily="34" charset="0"/>
                <a:cs typeface="Aptos" panose="020B0004020202020204" pitchFamily="34" charset="0"/>
              </a:rPr>
              <a:t>We are presently planning with American Red Cross a “Sound The Alarm Event”. This partnership was established approximately 5 years ago a total of 4,600 smoke detectors have been installed.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3201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{492CFE2E-7E8F-4D4C-A9FF-99D792641A1C}tf22581678_win32</Template>
  <TotalTime>907</TotalTime>
  <Words>920</Words>
  <Application>Microsoft Office PowerPoint</Application>
  <PresentationFormat>Widescreen</PresentationFormat>
  <Paragraphs>75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UICTFontTextStyleBody</vt:lpstr>
      <vt:lpstr>RetrospectVTI</vt:lpstr>
      <vt:lpstr>office theme</vt:lpstr>
      <vt:lpstr>PowerPoint Presentation</vt:lpstr>
      <vt:lpstr>Diversity Training</vt:lpstr>
      <vt:lpstr>Recruitment</vt:lpstr>
      <vt:lpstr>Retention</vt:lpstr>
      <vt:lpstr>Hiring Process Written Examination Testing - Firefighter Aptitude and Character Test</vt:lpstr>
      <vt:lpstr>Admin Compensation</vt:lpstr>
      <vt:lpstr>CFAI Self-Assessment</vt:lpstr>
      <vt:lpstr>Employee Climate Survey </vt:lpstr>
      <vt:lpstr>Distribution Schedule</vt:lpstr>
      <vt:lpstr>WPD/WFD Youth Academy</vt:lpstr>
      <vt:lpstr>Fire Explorers Program</vt:lpstr>
      <vt:lpstr>Diversity Breakdown</vt:lpstr>
      <vt:lpstr>Deputy Chief Position</vt:lpstr>
      <vt:lpstr>EMS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L. Mergler</dc:creator>
  <cp:lastModifiedBy>Stephanie L. Mergler</cp:lastModifiedBy>
  <cp:revision>16</cp:revision>
  <dcterms:created xsi:type="dcterms:W3CDTF">2025-01-08T20:26:56Z</dcterms:created>
  <dcterms:modified xsi:type="dcterms:W3CDTF">2025-03-10T17:54:56Z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