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Cherry Pie 1" charset="1" panose="00000000000000000000"/>
      <p:regular r:id="rId21"/>
    </p:embeddedFont>
    <p:embeddedFont>
      <p:font typeface="Cherry Pie 2" charset="1" panose="00000000000000000000"/>
      <p:regular r:id="rId22"/>
    </p:embeddedFont>
    <p:embeddedFont>
      <p:font typeface="Lato 1 Bold" charset="1" panose="020F0502020204030203"/>
      <p:regular r:id="rId23"/>
    </p:embeddedFont>
    <p:embeddedFont>
      <p:font typeface="Lato 1" charset="1" panose="020F0502020204030203"/>
      <p:regular r:id="rId24"/>
    </p:embeddedFont>
    <p:embeddedFont>
      <p:font typeface="Lato 1 Bold Italics" charset="1" panose="020F0502020204030203"/>
      <p:regular r:id="rId25"/>
    </p:embeddedFont>
    <p:embeddedFont>
      <p:font typeface="Arimo" charset="1" panose="020B0604020202020204"/>
      <p:regular r:id="rId31"/>
    </p:embeddedFont>
    <p:embeddedFont>
      <p:font typeface="Lato 2" charset="1" panose="020F0502020204030203"/>
      <p:regular r:id="rId33"/>
    </p:embeddedFont>
    <p:embeddedFont>
      <p:font typeface="Lato 1 Italics" charset="1" panose="020F0502020204030203"/>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notesSlides/notesSlide2.xml" Type="http://schemas.openxmlformats.org/officeDocument/2006/relationships/notesSlide"/><Relationship Id="rId3" Target="viewProps.xml" Type="http://schemas.openxmlformats.org/officeDocument/2006/relationships/viewProps"/><Relationship Id="rId30" Target="notesSlides/notesSlide3.xml" Type="http://schemas.openxmlformats.org/officeDocument/2006/relationships/notesSlide"/><Relationship Id="rId31" Target="fonts/font31.fntdata" Type="http://schemas.openxmlformats.org/officeDocument/2006/relationships/font"/><Relationship Id="rId32" Target="notesSlides/notesSlide4.xml" Type="http://schemas.openxmlformats.org/officeDocument/2006/relationships/notesSlide"/><Relationship Id="rId33" Target="fonts/font33.fntdata" Type="http://schemas.openxmlformats.org/officeDocument/2006/relationships/font"/><Relationship Id="rId34" Target="fonts/font34.fntdata" Type="http://schemas.openxmlformats.org/officeDocument/2006/relationships/font"/><Relationship Id="rId35" Target="notesSlides/notesSlide5.xml" Type="http://schemas.openxmlformats.org/officeDocument/2006/relationships/notesSlide"/><Relationship Id="rId36" Target="notesSlides/notesSlide6.xml" Type="http://schemas.openxmlformats.org/officeDocument/2006/relationships/notesSlide"/><Relationship Id="rId37" Target="notesSlides/notesSlide7.xml" Type="http://schemas.openxmlformats.org/officeDocument/2006/relationships/notesSlide"/><Relationship Id="rId38" Target="notesSlides/notesSlide8.xml" Type="http://schemas.openxmlformats.org/officeDocument/2006/relationships/notesSlide"/><Relationship Id="rId39" Target="notesSlides/notesSlide9.xml" Type="http://schemas.openxmlformats.org/officeDocument/2006/relationships/notesSlide"/><Relationship Id="rId4" Target="theme/theme1.xml" Type="http://schemas.openxmlformats.org/officeDocument/2006/relationships/theme"/><Relationship Id="rId40" Target="notesSlides/notesSlide10.xml" Type="http://schemas.openxmlformats.org/officeDocument/2006/relationships/notesSlide"/><Relationship Id="rId41" Target="notesSlides/notesSlide11.xml" Type="http://schemas.openxmlformats.org/officeDocument/2006/relationships/notesSlide"/><Relationship Id="rId42" Target="notesSlides/notesSlide12.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program has its roots with Dr. Thianda Manzara, our founder, who 15 years ago discovered a cost effective way to deliver a school garden program that gives teachers a self-contained curriculum and roadmap at no cost.</a:t>
            </a:r>
          </a:p>
          <a:p>
            <a:r>
              <a:rPr lang="en-US"/>
              <a:t/>
            </a:r>
          </a:p>
          <a:p>
            <a:r>
              <a:rPr lang="en-US"/>
              <a:t>Our audacious goal is to have a vegetable garden in every school, creating new generations who will eat healthier by growing their own vegetables and greens. </a:t>
            </a:r>
          </a:p>
          <a:p>
            <a:r>
              <a:rPr lang="en-US"/>
              <a:t/>
            </a:r>
          </a:p>
          <a:p>
            <a:r>
              <a:rPr lang="en-US"/>
              <a:t>No other group in Delaware has our years of experience with school gardens. That's why we proudly call ourselves the first state school garden experts.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Harvesting, no matter the weather, is a time of joyful energy from the students. And the bigger the radish, the bigger the smiles!</a:t>
            </a:r>
          </a:p>
          <a:p>
            <a:r>
              <a:rPr lang="en-US"/>
              <a:t/>
            </a:r>
          </a:p>
          <a:p>
            <a:r>
              <a:rPr lang="en-US"/>
              <a:t>Did you know that there are differences even between cool weather crops?</a:t>
            </a:r>
          </a:p>
          <a:p>
            <a:r>
              <a:rPr lang="en-US"/>
              <a:t/>
            </a:r>
          </a:p>
          <a:p>
            <a:r>
              <a:rPr lang="en-US"/>
              <a:t>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Students in 5th grade learn to use their garden as a model ecosystem,  focusing on the transfer of matter and energy as well as following the food chain.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adults who prepare the vegetables and greens for the kids have as much fun as the kids do eating their produce and discovering how good they taste! It's the culmination of a season of constant care and learning about science through gardening.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call our program 'education cultivation' because we are cultivating healthy eating habits for Delaware school children over a period of multiple years.</a:t>
            </a:r>
          </a:p>
          <a:p>
            <a:r>
              <a:rPr lang="en-US"/>
              <a:t/>
            </a:r>
          </a:p>
          <a:p>
            <a:r>
              <a:rPr lang="en-US"/>
              <a:t>A unique aspect to our program is how every child in the school has a specific role to play so gardening and tasting veggies is reinforced year after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thesis is this: Healthy habits start early.</a:t>
            </a:r>
          </a:p>
          <a:p>
            <a:r>
              <a:rPr lang="en-US"/>
              <a:t/>
            </a:r>
          </a:p>
          <a:p>
            <a:r>
              <a:rPr lang="en-US"/>
              <a:t>Everyone should know how to grow food. Not only is it essential for life, but it is also the lifeblood of the State of Delaware.</a:t>
            </a:r>
          </a:p>
          <a:p>
            <a:r>
              <a:rPr lang="en-US"/>
              <a:t/>
            </a:r>
          </a:p>
          <a:p>
            <a:r>
              <a:rPr lang="en-US"/>
              <a:t>Here you see how we adapt our program to the growing seasons.</a:t>
            </a:r>
          </a:p>
          <a:p>
            <a:r>
              <a:rPr lang="en-US"/>
              <a:t/>
            </a:r>
          </a:p>
          <a:p>
            <a:r>
              <a:rPr lang="en-US"/>
              <a:t>Kids love it...and so do teachers.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HFHK first partners with a new school, we are very involved! HFHK staff organizes site visits to meet with the 'Garden Team'. This usually consists of the Principal, Chief Custodian, Nutrition Services, and the school's designated Garden Coordinator. </a:t>
            </a:r>
          </a:p>
          <a:p>
            <a:r>
              <a:rPr lang="en-US"/>
              <a:t/>
            </a:r>
          </a:p>
          <a:p>
            <a:r>
              <a:rPr lang="en-US"/>
              <a:t>The Garden Coordinator is usually a teacher who volunteers to run the program in their school. They act as the liaison between the school and HFHK. </a:t>
            </a:r>
          </a:p>
          <a:p>
            <a:r>
              <a:rPr lang="en-US"/>
              <a:t/>
            </a:r>
          </a:p>
          <a:p>
            <a:r>
              <a:rPr lang="en-US"/>
              <a:t>We help set up the initial garden, then deliver </a:t>
            </a:r>
          </a:p>
          <a:p>
            <a:r>
              <a:rPr lang="en-US"/>
              <a:t>1. carefully crafted lessons by grade level to support Delaware's standards for science</a:t>
            </a:r>
          </a:p>
          <a:p>
            <a:r>
              <a:rPr lang="en-US"/>
              <a:t/>
            </a:r>
          </a:p>
          <a:p>
            <a:r>
              <a:rPr lang="en-US"/>
              <a:t>2. A simple, easy-to-use framework for teachers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funding is secured and the garden location determined, HFHK begins preparations! </a:t>
            </a:r>
          </a:p>
          <a:p>
            <a:r>
              <a:rPr lang="en-US"/>
              <a:t/>
            </a:r>
          </a:p>
          <a:p>
            <a:r>
              <a:rPr lang="en-US"/>
              <a:t>HFHK orders all supplies and schedules the deliveries. </a:t>
            </a:r>
          </a:p>
          <a:p>
            <a:r>
              <a:rPr lang="en-US"/>
              <a:t/>
            </a:r>
          </a:p>
          <a:p>
            <a:r>
              <a:rPr lang="en-US"/>
              <a:t>HFHK and the school work together to organize volunteers for the garden build. This takes place over one day and is a family-friendly event!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thesis is this: Healthy habits start early.</a:t>
            </a:r>
          </a:p>
          <a:p>
            <a:r>
              <a:rPr lang="en-US"/>
              <a:t/>
            </a:r>
          </a:p>
          <a:p>
            <a:r>
              <a:rPr lang="en-US"/>
              <a:t>Everyone should know how to grow food. Not only is it essential for life, but it is also the lifeblood of the State of Delaware.</a:t>
            </a:r>
          </a:p>
          <a:p>
            <a:r>
              <a:rPr lang="en-US"/>
              <a:t/>
            </a:r>
          </a:p>
          <a:p>
            <a:r>
              <a:rPr lang="en-US"/>
              <a:t>We play a critical role in the first two years. After that, the school's garden coordinator is able to handle most of the details.</a:t>
            </a:r>
          </a:p>
          <a:p>
            <a:r>
              <a:rPr lang="en-US"/>
              <a:t/>
            </a:r>
          </a:p>
          <a:p>
            <a:r>
              <a:rPr lang="en-US"/>
              <a:t>This is how we are able to expand at a healthy pace in placing gardens in more schools.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Second graders actually kick off each gardening season.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younger kids then take over. See how careful and respectful they are with their tiny seeds.  </a:t>
            </a:r>
          </a:p>
          <a:p>
            <a:r>
              <a:rPr lang="en-US"/>
              <a:t/>
            </a:r>
          </a:p>
          <a:p>
            <a:r>
              <a:rPr lang="en-US"/>
              <a:t>HFHK staff works together with each school's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Things that grow require nourishment and care. That's some of what these kids learn.</a:t>
            </a:r>
          </a:p>
          <a:p>
            <a:r>
              <a:rPr lang="en-US"/>
              <a:t/>
            </a:r>
          </a:p>
          <a:p>
            <a:r>
              <a:rPr lang="en-US"/>
              <a:t>Not too much and not too little until those seeds sprout.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1.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42.png" Type="http://schemas.openxmlformats.org/officeDocument/2006/relationships/image"/><Relationship Id="rId7" Target="../media/image4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4.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4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6.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47.png" Type="http://schemas.openxmlformats.org/officeDocument/2006/relationships/image"/><Relationship Id="rId7" Target="../media/image39.png" Type="http://schemas.openxmlformats.org/officeDocument/2006/relationships/image"/><Relationship Id="rId8" Target="../media/image4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54.png" Type="http://schemas.openxmlformats.org/officeDocument/2006/relationships/image"/><Relationship Id="rId12" Target="../media/image55.png" Type="http://schemas.openxmlformats.org/officeDocument/2006/relationships/image"/><Relationship Id="rId13" Target="../media/image56.jpeg" Type="http://schemas.openxmlformats.org/officeDocument/2006/relationships/image"/><Relationship Id="rId14" Target="../media/image57.jpeg" Type="http://schemas.openxmlformats.org/officeDocument/2006/relationships/image"/><Relationship Id="rId15" Target="../media/image58.png" Type="http://schemas.openxmlformats.org/officeDocument/2006/relationships/image"/><Relationship Id="rId16" Target="../media/image59.svg" Type="http://schemas.openxmlformats.org/officeDocument/2006/relationships/image"/><Relationship Id="rId2" Target="../notesSlides/notesSlide12.xml" Type="http://schemas.openxmlformats.org/officeDocument/2006/relationships/notesSlid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52.jpeg" Type="http://schemas.openxmlformats.org/officeDocument/2006/relationships/image"/><Relationship Id="rId9" Target="../media/image5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60.png" Type="http://schemas.openxmlformats.org/officeDocument/2006/relationships/image"/><Relationship Id="rId4" Target="../media/image61.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6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26.png" Type="http://schemas.openxmlformats.org/officeDocument/2006/relationships/image"/><Relationship Id="rId7" Target="../media/image60.png" Type="http://schemas.openxmlformats.org/officeDocument/2006/relationships/image"/><Relationship Id="rId8" Target="../media/image61.png" Type="http://schemas.openxmlformats.org/officeDocument/2006/relationships/image"/><Relationship Id="rId9" Target="../media/image6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1.png" Type="http://schemas.openxmlformats.org/officeDocument/2006/relationships/image"/><Relationship Id="rId6" Target="../media/image9.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0.jpe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4.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3.png" Type="http://schemas.openxmlformats.org/officeDocument/2006/relationships/image"/><Relationship Id="rId2" Target="../notesSlides/notesSlide4.xml" Type="http://schemas.openxmlformats.org/officeDocument/2006/relationships/notesSlide"/><Relationship Id="rId3" Target="../media/image16.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2" Target="../notesSlides/notesSlide5.xml" Type="http://schemas.openxmlformats.org/officeDocument/2006/relationships/notesSlide"/><Relationship Id="rId3" Target="../media/image24.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25.jpe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2.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33.png" Type="http://schemas.openxmlformats.org/officeDocument/2006/relationships/image"/><Relationship Id="rId7" Target="../media/image3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1.pn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39.png" Type="http://schemas.openxmlformats.org/officeDocument/2006/relationships/image"/><Relationship Id="rId6" Target="../media/image33.png" Type="http://schemas.openxmlformats.org/officeDocument/2006/relationships/image"/><Relationship Id="rId7" Target="../media/image4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768871" y="513306"/>
            <a:ext cx="5583342" cy="2184591"/>
          </a:xfrm>
          <a:custGeom>
            <a:avLst/>
            <a:gdLst/>
            <a:ahLst/>
            <a:cxnLst/>
            <a:rect r="r" b="b" t="t" l="l"/>
            <a:pathLst>
              <a:path h="2184591" w="5583342">
                <a:moveTo>
                  <a:pt x="0" y="0"/>
                </a:moveTo>
                <a:lnTo>
                  <a:pt x="5583342" y="0"/>
                </a:lnTo>
                <a:lnTo>
                  <a:pt x="5583342" y="2184591"/>
                </a:lnTo>
                <a:lnTo>
                  <a:pt x="0" y="2184591"/>
                </a:lnTo>
                <a:lnTo>
                  <a:pt x="0" y="0"/>
                </a:lnTo>
                <a:close/>
              </a:path>
            </a:pathLst>
          </a:custGeom>
          <a:blipFill>
            <a:blip r:embed="rId2"/>
            <a:stretch>
              <a:fillRect l="0" t="0" r="0" b="0"/>
            </a:stretch>
          </a:blipFill>
        </p:spPr>
      </p:sp>
      <p:grpSp>
        <p:nvGrpSpPr>
          <p:cNvPr name="Group 3" id="3"/>
          <p:cNvGrpSpPr/>
          <p:nvPr/>
        </p:nvGrpSpPr>
        <p:grpSpPr>
          <a:xfrm rot="0">
            <a:off x="-1250271" y="7008148"/>
            <a:ext cx="20339776" cy="5774754"/>
            <a:chOff x="0" y="0"/>
            <a:chExt cx="27119701" cy="7699673"/>
          </a:xfrm>
        </p:grpSpPr>
        <p:sp>
          <p:nvSpPr>
            <p:cNvPr name="Freeform 4" id="4"/>
            <p:cNvSpPr/>
            <p:nvPr/>
          </p:nvSpPr>
          <p:spPr>
            <a:xfrm flipH="false" flipV="false" rot="0">
              <a:off x="0" y="0"/>
              <a:ext cx="26179999" cy="6675900"/>
            </a:xfrm>
            <a:custGeom>
              <a:avLst/>
              <a:gdLst/>
              <a:ahLst/>
              <a:cxnLst/>
              <a:rect r="r" b="b" t="t" l="l"/>
              <a:pathLst>
                <a:path h="6675900" w="26179999">
                  <a:moveTo>
                    <a:pt x="0" y="0"/>
                  </a:moveTo>
                  <a:lnTo>
                    <a:pt x="26179999" y="0"/>
                  </a:lnTo>
                  <a:lnTo>
                    <a:pt x="26179999" y="6675900"/>
                  </a:lnTo>
                  <a:lnTo>
                    <a:pt x="0" y="66759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8826468" y="422360"/>
              <a:ext cx="8293233" cy="7277312"/>
            </a:xfrm>
            <a:custGeom>
              <a:avLst/>
              <a:gdLst/>
              <a:ahLst/>
              <a:cxnLst/>
              <a:rect r="r" b="b" t="t" l="l"/>
              <a:pathLst>
                <a:path h="7277312" w="8293233">
                  <a:moveTo>
                    <a:pt x="0" y="0"/>
                  </a:moveTo>
                  <a:lnTo>
                    <a:pt x="8293233" y="0"/>
                  </a:lnTo>
                  <a:lnTo>
                    <a:pt x="8293233" y="7277313"/>
                  </a:lnTo>
                  <a:lnTo>
                    <a:pt x="0" y="7277313"/>
                  </a:lnTo>
                  <a:lnTo>
                    <a:pt x="0" y="0"/>
                  </a:lnTo>
                  <a:close/>
                </a:path>
              </a:pathLst>
            </a:custGeom>
            <a:blipFill>
              <a:blip r:embed="rId5">
                <a:alphaModFix amt="39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4439736" y="838256"/>
              <a:ext cx="7114413" cy="6242898"/>
            </a:xfrm>
            <a:custGeom>
              <a:avLst/>
              <a:gdLst/>
              <a:ahLst/>
              <a:cxnLst/>
              <a:rect r="r" b="b" t="t" l="l"/>
              <a:pathLst>
                <a:path h="6242898" w="7114413">
                  <a:moveTo>
                    <a:pt x="0" y="0"/>
                  </a:moveTo>
                  <a:lnTo>
                    <a:pt x="7114413" y="0"/>
                  </a:lnTo>
                  <a:lnTo>
                    <a:pt x="7114413" y="6242897"/>
                  </a:lnTo>
                  <a:lnTo>
                    <a:pt x="0" y="6242897"/>
                  </a:lnTo>
                  <a:lnTo>
                    <a:pt x="0" y="0"/>
                  </a:lnTo>
                  <a:close/>
                </a:path>
              </a:pathLst>
            </a:custGeom>
            <a:blipFill>
              <a:blip r:embed="rId5">
                <a:alphaModFix amt="39000"/>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19965" y="2237086"/>
              <a:ext cx="5835150" cy="5120344"/>
            </a:xfrm>
            <a:custGeom>
              <a:avLst/>
              <a:gdLst/>
              <a:ahLst/>
              <a:cxnLst/>
              <a:rect r="r" b="b" t="t" l="l"/>
              <a:pathLst>
                <a:path h="5120344" w="5835150">
                  <a:moveTo>
                    <a:pt x="0" y="0"/>
                  </a:moveTo>
                  <a:lnTo>
                    <a:pt x="5835150" y="0"/>
                  </a:lnTo>
                  <a:lnTo>
                    <a:pt x="5835150" y="5120344"/>
                  </a:lnTo>
                  <a:lnTo>
                    <a:pt x="0" y="5120344"/>
                  </a:lnTo>
                  <a:lnTo>
                    <a:pt x="0" y="0"/>
                  </a:lnTo>
                  <a:close/>
                </a:path>
              </a:pathLst>
            </a:custGeom>
            <a:blipFill>
              <a:blip r:embed="rId5">
                <a:alphaModFix amt="39000"/>
                <a:extLst>
                  <a:ext uri="{96DAC541-7B7A-43D3-8B79-37D633B846F1}">
                    <asvg:svgBlip xmlns:asvg="http://schemas.microsoft.com/office/drawing/2016/SVG/main" r:embed="rId6"/>
                  </a:ext>
                </a:extLst>
              </a:blip>
              <a:stretch>
                <a:fillRect l="0" t="0" r="0" b="0"/>
              </a:stretch>
            </a:blipFill>
          </p:spPr>
        </p:sp>
      </p:grpSp>
      <p:grpSp>
        <p:nvGrpSpPr>
          <p:cNvPr name="Group 8" id="8"/>
          <p:cNvGrpSpPr>
            <a:grpSpLocks noChangeAspect="true"/>
          </p:cNvGrpSpPr>
          <p:nvPr/>
        </p:nvGrpSpPr>
        <p:grpSpPr>
          <a:xfrm rot="0">
            <a:off x="270341" y="3055628"/>
            <a:ext cx="5812410" cy="5953917"/>
            <a:chOff x="0" y="0"/>
            <a:chExt cx="2086610" cy="2137410"/>
          </a:xfrm>
        </p:grpSpPr>
        <p:sp>
          <p:nvSpPr>
            <p:cNvPr name="Freeform 9" id="9"/>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l="0" t="-8175" r="0" b="-22153"/>
              </a:stretch>
            </a:blipFill>
          </p:spPr>
        </p:sp>
      </p:grpSp>
      <p:sp>
        <p:nvSpPr>
          <p:cNvPr name="TextBox 10" id="10"/>
          <p:cNvSpPr txBox="true"/>
          <p:nvPr/>
        </p:nvSpPr>
        <p:spPr>
          <a:xfrm rot="0">
            <a:off x="6352213" y="2602647"/>
            <a:ext cx="11547274" cy="2989490"/>
          </a:xfrm>
          <a:prstGeom prst="rect">
            <a:avLst/>
          </a:prstGeom>
        </p:spPr>
        <p:txBody>
          <a:bodyPr anchor="t" rtlCol="false" tIns="0" lIns="0" bIns="0" rIns="0">
            <a:spAutoFit/>
          </a:bodyPr>
          <a:lstStyle/>
          <a:p>
            <a:pPr algn="ctr">
              <a:lnSpc>
                <a:spcPts val="6982"/>
              </a:lnSpc>
            </a:pPr>
            <a:r>
              <a:rPr lang="en-US" sz="4987">
                <a:solidFill>
                  <a:srgbClr val="F6F6ED"/>
                </a:solidFill>
                <a:latin typeface="Cherry Pie 1"/>
                <a:ea typeface="Cherry Pie 1"/>
                <a:cs typeface="Cherry Pie 1"/>
                <a:sym typeface="Cherry Pie 1"/>
              </a:rPr>
              <a:t>HEALTHY FOODS for HEALTHY kids</a:t>
            </a:r>
          </a:p>
          <a:p>
            <a:pPr algn="ctr">
              <a:lnSpc>
                <a:spcPts val="7402"/>
              </a:lnSpc>
            </a:pPr>
            <a:r>
              <a:rPr lang="en-US" sz="5287">
                <a:solidFill>
                  <a:srgbClr val="F6F6ED"/>
                </a:solidFill>
                <a:latin typeface="Cherry Pie 2"/>
                <a:ea typeface="Cherry Pie 2"/>
                <a:cs typeface="Cherry Pie 2"/>
                <a:sym typeface="Cherry Pie 2"/>
              </a:rPr>
              <a:t>'</a:t>
            </a:r>
            <a:r>
              <a:rPr lang="en-US" sz="5287">
                <a:solidFill>
                  <a:srgbClr val="F6F6ED"/>
                </a:solidFill>
                <a:latin typeface="Cherry Pie 2"/>
                <a:ea typeface="Cherry Pie 2"/>
                <a:cs typeface="Cherry Pie 2"/>
                <a:sym typeface="Cherry Pie 2"/>
              </a:rPr>
              <a:t>Education Cultivation'</a:t>
            </a:r>
          </a:p>
          <a:p>
            <a:pPr algn="ctr">
              <a:lnSpc>
                <a:spcPts val="3740"/>
              </a:lnSpc>
            </a:pPr>
          </a:p>
          <a:p>
            <a:pPr algn="ctr">
              <a:lnSpc>
                <a:spcPts val="5722"/>
              </a:lnSpc>
            </a:pPr>
            <a:r>
              <a:rPr lang="en-US" sz="4087">
                <a:solidFill>
                  <a:srgbClr val="F6F6ED"/>
                </a:solidFill>
                <a:latin typeface="Cherry Pie 1"/>
                <a:ea typeface="Cherry Pie 1"/>
                <a:cs typeface="Cherry Pie 1"/>
                <a:sym typeface="Cherry Pie 1"/>
              </a:rPr>
              <a:t>LET'S "VEGGIE-CATE THE FIRST STATE", TOGETHER!</a:t>
            </a:r>
          </a:p>
        </p:txBody>
      </p:sp>
      <p:sp>
        <p:nvSpPr>
          <p:cNvPr name="TextBox 11" id="11"/>
          <p:cNvSpPr txBox="true"/>
          <p:nvPr/>
        </p:nvSpPr>
        <p:spPr>
          <a:xfrm rot="0">
            <a:off x="5312617" y="8038083"/>
            <a:ext cx="3289986" cy="448158"/>
          </a:xfrm>
          <a:prstGeom prst="rect">
            <a:avLst/>
          </a:prstGeom>
        </p:spPr>
        <p:txBody>
          <a:bodyPr anchor="t" rtlCol="false" tIns="0" lIns="0" bIns="0" rIns="0">
            <a:spAutoFit/>
          </a:bodyPr>
          <a:lstStyle/>
          <a:p>
            <a:pPr algn="ctr">
              <a:lnSpc>
                <a:spcPts val="3642"/>
              </a:lnSpc>
            </a:pPr>
            <a:r>
              <a:rPr lang="en-US" b="true" sz="2601">
                <a:solidFill>
                  <a:srgbClr val="DD7E27"/>
                </a:solidFill>
                <a:latin typeface="Lato 1 Bold"/>
                <a:ea typeface="Lato 1 Bold"/>
                <a:cs typeface="Lato 1 Bold"/>
                <a:sym typeface="Lato 1 Bold"/>
              </a:rPr>
              <a:t>HFHK,</a:t>
            </a:r>
            <a:r>
              <a:rPr lang="en-US" sz="2601">
                <a:solidFill>
                  <a:srgbClr val="DD7E27"/>
                </a:solidFill>
                <a:latin typeface="Lato 1"/>
                <a:ea typeface="Lato 1"/>
                <a:cs typeface="Lato 1"/>
                <a:sym typeface="Lato 1"/>
              </a:rPr>
              <a:t> April 2024</a:t>
            </a:r>
          </a:p>
        </p:txBody>
      </p:sp>
      <p:sp>
        <p:nvSpPr>
          <p:cNvPr name="TextBox 12" id="12"/>
          <p:cNvSpPr txBox="true"/>
          <p:nvPr/>
        </p:nvSpPr>
        <p:spPr>
          <a:xfrm rot="0">
            <a:off x="11223712" y="465681"/>
            <a:ext cx="6391079" cy="737032"/>
          </a:xfrm>
          <a:prstGeom prst="rect">
            <a:avLst/>
          </a:prstGeom>
        </p:spPr>
        <p:txBody>
          <a:bodyPr anchor="t" rtlCol="false" tIns="0" lIns="0" bIns="0" rIns="0">
            <a:spAutoFit/>
          </a:bodyPr>
          <a:lstStyle/>
          <a:p>
            <a:pPr algn="ctr">
              <a:lnSpc>
                <a:spcPts val="2951"/>
              </a:lnSpc>
            </a:pPr>
            <a:r>
              <a:rPr lang="en-US" b="true" sz="2107" i="true">
                <a:solidFill>
                  <a:srgbClr val="FE4438"/>
                </a:solidFill>
                <a:latin typeface="Lato 1 Bold Italics"/>
                <a:ea typeface="Lato 1 Bold Italics"/>
                <a:cs typeface="Lato 1 Bold Italics"/>
                <a:sym typeface="Lato 1 Bold Italics"/>
              </a:rPr>
              <a:t>DO NOT SHARE THIS FILE WITHOUT THE EXPRESS CONSENT OF HEALTHY FOODS FOR HEALTHY KIDS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6917566" y="0"/>
            <a:ext cx="11370434" cy="11613806"/>
          </a:xfrm>
          <a:custGeom>
            <a:avLst/>
            <a:gdLst/>
            <a:ahLst/>
            <a:cxnLst/>
            <a:rect r="r" b="b" t="t" l="l"/>
            <a:pathLst>
              <a:path h="11613806" w="11370434">
                <a:moveTo>
                  <a:pt x="0" y="0"/>
                </a:moveTo>
                <a:lnTo>
                  <a:pt x="11370434" y="0"/>
                </a:lnTo>
                <a:lnTo>
                  <a:pt x="11370434" y="11613806"/>
                </a:lnTo>
                <a:lnTo>
                  <a:pt x="0" y="11613806"/>
                </a:lnTo>
                <a:lnTo>
                  <a:pt x="0" y="0"/>
                </a:lnTo>
                <a:close/>
              </a:path>
            </a:pathLst>
          </a:custGeom>
          <a:blipFill>
            <a:blip r:embed="rId3"/>
            <a:stretch>
              <a:fillRect l="0" t="-31314" r="0" b="-42738"/>
            </a:stretch>
          </a:blipFill>
        </p:spPr>
      </p:sp>
      <p:sp>
        <p:nvSpPr>
          <p:cNvPr name="Freeform 3" id="3"/>
          <p:cNvSpPr/>
          <p:nvPr/>
        </p:nvSpPr>
        <p:spPr>
          <a:xfrm flipH="false" flipV="false" rot="-10720382">
            <a:off x="-11938345" y="8156892"/>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245630">
            <a:off x="3493760" y="7816928"/>
            <a:ext cx="1621753" cy="1621753"/>
          </a:xfrm>
          <a:custGeom>
            <a:avLst/>
            <a:gdLst/>
            <a:ahLst/>
            <a:cxnLst/>
            <a:rect r="r" b="b" t="t" l="l"/>
            <a:pathLst>
              <a:path h="1621753" w="1621753">
                <a:moveTo>
                  <a:pt x="0" y="0"/>
                </a:moveTo>
                <a:lnTo>
                  <a:pt x="1621752" y="0"/>
                </a:lnTo>
                <a:lnTo>
                  <a:pt x="1621752" y="1621752"/>
                </a:lnTo>
                <a:lnTo>
                  <a:pt x="0" y="1621752"/>
                </a:lnTo>
                <a:lnTo>
                  <a:pt x="0" y="0"/>
                </a:lnTo>
                <a:close/>
              </a:path>
            </a:pathLst>
          </a:custGeom>
          <a:blipFill>
            <a:blip r:embed="rId6"/>
            <a:stretch>
              <a:fillRect l="0" t="0" r="0" b="0"/>
            </a:stretch>
          </a:blipFill>
        </p:spPr>
      </p:sp>
      <p:sp>
        <p:nvSpPr>
          <p:cNvPr name="Freeform 5" id="5"/>
          <p:cNvSpPr/>
          <p:nvPr/>
        </p:nvSpPr>
        <p:spPr>
          <a:xfrm flipH="false" flipV="false" rot="0">
            <a:off x="4544740" y="8627804"/>
            <a:ext cx="1039301" cy="1039301"/>
          </a:xfrm>
          <a:custGeom>
            <a:avLst/>
            <a:gdLst/>
            <a:ahLst/>
            <a:cxnLst/>
            <a:rect r="r" b="b" t="t" l="l"/>
            <a:pathLst>
              <a:path h="1039301" w="1039301">
                <a:moveTo>
                  <a:pt x="0" y="0"/>
                </a:moveTo>
                <a:lnTo>
                  <a:pt x="1039301" y="0"/>
                </a:lnTo>
                <a:lnTo>
                  <a:pt x="1039301" y="1039301"/>
                </a:lnTo>
                <a:lnTo>
                  <a:pt x="0" y="1039301"/>
                </a:lnTo>
                <a:lnTo>
                  <a:pt x="0" y="0"/>
                </a:lnTo>
                <a:close/>
              </a:path>
            </a:pathLst>
          </a:custGeom>
          <a:blipFill>
            <a:blip r:embed="rId7"/>
            <a:stretch>
              <a:fillRect l="0" t="0" r="0" b="0"/>
            </a:stretch>
          </a:blipFill>
        </p:spPr>
      </p:sp>
      <p:grpSp>
        <p:nvGrpSpPr>
          <p:cNvPr name="Group 6" id="6"/>
          <p:cNvGrpSpPr/>
          <p:nvPr/>
        </p:nvGrpSpPr>
        <p:grpSpPr>
          <a:xfrm rot="0">
            <a:off x="1028700" y="2193481"/>
            <a:ext cx="5217103" cy="4844139"/>
            <a:chOff x="0" y="0"/>
            <a:chExt cx="6956138" cy="6458852"/>
          </a:xfrm>
        </p:grpSpPr>
        <p:sp>
          <p:nvSpPr>
            <p:cNvPr name="TextBox 7" id="7"/>
            <p:cNvSpPr txBox="true"/>
            <p:nvPr/>
          </p:nvSpPr>
          <p:spPr>
            <a:xfrm rot="0">
              <a:off x="0" y="1885343"/>
              <a:ext cx="6956138" cy="783167"/>
            </a:xfrm>
            <a:prstGeom prst="rect">
              <a:avLst/>
            </a:prstGeom>
          </p:spPr>
          <p:txBody>
            <a:bodyPr anchor="t" rtlCol="false" tIns="0" lIns="0" bIns="0" rIns="0">
              <a:spAutoFit/>
            </a:bodyPr>
            <a:lstStyle/>
            <a:p>
              <a:pPr algn="l">
                <a:lnSpc>
                  <a:spcPts val="4900"/>
                </a:lnSpc>
              </a:pPr>
              <a:r>
                <a:rPr lang="en-US" sz="3500">
                  <a:solidFill>
                    <a:srgbClr val="FFFFFF"/>
                  </a:solidFill>
                  <a:latin typeface="Cherry Pie 1"/>
                  <a:ea typeface="Cherry Pie 1"/>
                  <a:cs typeface="Cherry Pie 1"/>
                  <a:sym typeface="Cherry Pie 1"/>
                </a:rPr>
                <a:t>WATERS THE GARDEN</a:t>
              </a:r>
            </a:p>
          </p:txBody>
        </p:sp>
        <p:sp>
          <p:nvSpPr>
            <p:cNvPr name="TextBox 8" id="8"/>
            <p:cNvSpPr txBox="true"/>
            <p:nvPr/>
          </p:nvSpPr>
          <p:spPr>
            <a:xfrm rot="0">
              <a:off x="0" y="3334652"/>
              <a:ext cx="6956138" cy="3124200"/>
            </a:xfrm>
            <a:prstGeom prst="rect">
              <a:avLst/>
            </a:prstGeom>
          </p:spPr>
          <p:txBody>
            <a:bodyPr anchor="t" rtlCol="false" tIns="0" lIns="0" bIns="0" rIns="0">
              <a:spAutoFit/>
            </a:bodyPr>
            <a:lstStyle/>
            <a:p>
              <a:pPr algn="l">
                <a:lnSpc>
                  <a:spcPts val="3750"/>
                </a:lnSpc>
              </a:pPr>
              <a:r>
                <a:rPr lang="en-US" sz="2500">
                  <a:solidFill>
                    <a:srgbClr val="FFFFFF"/>
                  </a:solidFill>
                  <a:latin typeface="Lato 1"/>
                  <a:ea typeface="Lato 1"/>
                  <a:cs typeface="Lato 1"/>
                  <a:sym typeface="Lato 1"/>
                </a:rPr>
                <a:t>Students learn how to water a garden, how a drip irrigation system works, and about plant lifecycles. They watch for the first sprouts and handwater until they are visible.</a:t>
              </a:r>
            </a:p>
          </p:txBody>
        </p:sp>
        <p:sp>
          <p:nvSpPr>
            <p:cNvPr name="TextBox 9" id="9"/>
            <p:cNvSpPr txBox="true"/>
            <p:nvPr/>
          </p:nvSpPr>
          <p:spPr>
            <a:xfrm rot="0">
              <a:off x="0" y="-19050"/>
              <a:ext cx="6956138" cy="1238250"/>
            </a:xfrm>
            <a:prstGeom prst="rect">
              <a:avLst/>
            </a:prstGeom>
          </p:spPr>
          <p:txBody>
            <a:bodyPr anchor="t" rtlCol="false" tIns="0" lIns="0" bIns="0" rIns="0">
              <a:spAutoFit/>
            </a:bodyPr>
            <a:lstStyle/>
            <a:p>
              <a:pPr algn="l">
                <a:lnSpc>
                  <a:spcPts val="7200"/>
                </a:lnSpc>
              </a:pPr>
              <a:r>
                <a:rPr lang="en-US" sz="6000">
                  <a:solidFill>
                    <a:srgbClr val="DD7E27"/>
                  </a:solidFill>
                  <a:latin typeface="Cherry Pie 2"/>
                  <a:ea typeface="Cherry Pie 2"/>
                  <a:cs typeface="Cherry Pie 2"/>
                  <a:sym typeface="Cherry Pie 2"/>
                </a:rPr>
                <a:t>Third Grade</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2155798" cy="10287000"/>
          </a:xfrm>
          <a:custGeom>
            <a:avLst/>
            <a:gdLst/>
            <a:ahLst/>
            <a:cxnLst/>
            <a:rect r="r" b="b" t="t" l="l"/>
            <a:pathLst>
              <a:path h="10287000" w="12155798">
                <a:moveTo>
                  <a:pt x="0" y="0"/>
                </a:moveTo>
                <a:lnTo>
                  <a:pt x="12155798" y="0"/>
                </a:lnTo>
                <a:lnTo>
                  <a:pt x="12155798" y="10287000"/>
                </a:lnTo>
                <a:lnTo>
                  <a:pt x="0" y="10287000"/>
                </a:lnTo>
                <a:lnTo>
                  <a:pt x="0" y="0"/>
                </a:lnTo>
                <a:close/>
              </a:path>
            </a:pathLst>
          </a:custGeom>
          <a:blipFill>
            <a:blip r:embed="rId3"/>
            <a:stretch>
              <a:fillRect l="-6417" t="0" r="-6417" b="0"/>
            </a:stretch>
          </a:blipFill>
        </p:spPr>
      </p:sp>
      <p:sp>
        <p:nvSpPr>
          <p:cNvPr name="Freeform 3" id="3"/>
          <p:cNvSpPr/>
          <p:nvPr/>
        </p:nvSpPr>
        <p:spPr>
          <a:xfrm flipH="false" flipV="false" rot="0">
            <a:off x="12434195" y="8569010"/>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633625">
            <a:off x="14094350" y="269454"/>
            <a:ext cx="4225566" cy="1518492"/>
          </a:xfrm>
          <a:custGeom>
            <a:avLst/>
            <a:gdLst/>
            <a:ahLst/>
            <a:cxnLst/>
            <a:rect r="r" b="b" t="t" l="l"/>
            <a:pathLst>
              <a:path h="1518492" w="4225566">
                <a:moveTo>
                  <a:pt x="0" y="0"/>
                </a:moveTo>
                <a:lnTo>
                  <a:pt x="4225565" y="0"/>
                </a:lnTo>
                <a:lnTo>
                  <a:pt x="4225565" y="1518492"/>
                </a:lnTo>
                <a:lnTo>
                  <a:pt x="0" y="1518492"/>
                </a:lnTo>
                <a:lnTo>
                  <a:pt x="0" y="0"/>
                </a:lnTo>
                <a:close/>
              </a:path>
            </a:pathLst>
          </a:custGeom>
          <a:blipFill>
            <a:blip r:embed="rId6"/>
            <a:stretch>
              <a:fillRect l="0" t="0" r="0" b="0"/>
            </a:stretch>
          </a:blipFill>
        </p:spPr>
      </p:sp>
      <p:grpSp>
        <p:nvGrpSpPr>
          <p:cNvPr name="Group 5" id="5"/>
          <p:cNvGrpSpPr/>
          <p:nvPr/>
        </p:nvGrpSpPr>
        <p:grpSpPr>
          <a:xfrm rot="0">
            <a:off x="12703657" y="2245180"/>
            <a:ext cx="4978977" cy="5796639"/>
            <a:chOff x="0" y="0"/>
            <a:chExt cx="6638637" cy="7728852"/>
          </a:xfrm>
        </p:grpSpPr>
        <p:sp>
          <p:nvSpPr>
            <p:cNvPr name="TextBox 6" id="6"/>
            <p:cNvSpPr txBox="true"/>
            <p:nvPr/>
          </p:nvSpPr>
          <p:spPr>
            <a:xfrm rot="0">
              <a:off x="0" y="1885343"/>
              <a:ext cx="6638637" cy="783167"/>
            </a:xfrm>
            <a:prstGeom prst="rect">
              <a:avLst/>
            </a:prstGeom>
          </p:spPr>
          <p:txBody>
            <a:bodyPr anchor="t" rtlCol="false" tIns="0" lIns="0" bIns="0" rIns="0">
              <a:spAutoFit/>
            </a:bodyPr>
            <a:lstStyle/>
            <a:p>
              <a:pPr algn="l">
                <a:lnSpc>
                  <a:spcPts val="4900"/>
                </a:lnSpc>
              </a:pPr>
              <a:r>
                <a:rPr lang="en-US" sz="3500">
                  <a:solidFill>
                    <a:srgbClr val="FFFFFF"/>
                  </a:solidFill>
                  <a:latin typeface="Cherry Pie 1"/>
                  <a:ea typeface="Cherry Pie 1"/>
                  <a:cs typeface="Cherry Pie 1"/>
                  <a:sym typeface="Cherry Pie 1"/>
                </a:rPr>
                <a:t>THE FIRST HARVEST</a:t>
              </a:r>
            </a:p>
          </p:txBody>
        </p:sp>
        <p:sp>
          <p:nvSpPr>
            <p:cNvPr name="TextBox 7" id="7"/>
            <p:cNvSpPr txBox="true"/>
            <p:nvPr/>
          </p:nvSpPr>
          <p:spPr>
            <a:xfrm rot="0">
              <a:off x="0" y="3334652"/>
              <a:ext cx="6638637" cy="4394200"/>
            </a:xfrm>
            <a:prstGeom prst="rect">
              <a:avLst/>
            </a:prstGeom>
          </p:spPr>
          <p:txBody>
            <a:bodyPr anchor="t" rtlCol="false" tIns="0" lIns="0" bIns="0" rIns="0">
              <a:spAutoFit/>
            </a:bodyPr>
            <a:lstStyle/>
            <a:p>
              <a:pPr algn="l">
                <a:lnSpc>
                  <a:spcPts val="3750"/>
                </a:lnSpc>
              </a:pPr>
              <a:r>
                <a:rPr lang="en-US" sz="2500">
                  <a:solidFill>
                    <a:srgbClr val="FFFFFF"/>
                  </a:solidFill>
                  <a:latin typeface="Lato 1"/>
                  <a:ea typeface="Lato 1"/>
                  <a:cs typeface="Lato 1"/>
                  <a:sym typeface="Lato 1"/>
                </a:rPr>
                <a:t>Students learn how to properly harvest a variety of vegetables, while observing hands-on the plants’ structure and function. They do this from two harvest lessons, one specific to Fall and the other specific to Spring.</a:t>
              </a:r>
            </a:p>
          </p:txBody>
        </p:sp>
        <p:sp>
          <p:nvSpPr>
            <p:cNvPr name="TextBox 8" id="8"/>
            <p:cNvSpPr txBox="true"/>
            <p:nvPr/>
          </p:nvSpPr>
          <p:spPr>
            <a:xfrm rot="0">
              <a:off x="0" y="-19050"/>
              <a:ext cx="6638637" cy="1238250"/>
            </a:xfrm>
            <a:prstGeom prst="rect">
              <a:avLst/>
            </a:prstGeom>
          </p:spPr>
          <p:txBody>
            <a:bodyPr anchor="t" rtlCol="false" tIns="0" lIns="0" bIns="0" rIns="0">
              <a:spAutoFit/>
            </a:bodyPr>
            <a:lstStyle/>
            <a:p>
              <a:pPr algn="l">
                <a:lnSpc>
                  <a:spcPts val="7200"/>
                </a:lnSpc>
              </a:pPr>
              <a:r>
                <a:rPr lang="en-US" sz="6000">
                  <a:solidFill>
                    <a:srgbClr val="DD7E27"/>
                  </a:solidFill>
                  <a:latin typeface="Cherry Pie 2"/>
                  <a:ea typeface="Cherry Pie 2"/>
                  <a:cs typeface="Cherry Pie 2"/>
                  <a:sym typeface="Cherry Pie 2"/>
                </a:rPr>
                <a:t>Fourth Grade </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6831629" y="-205585"/>
            <a:ext cx="11456371" cy="10698170"/>
          </a:xfrm>
          <a:custGeom>
            <a:avLst/>
            <a:gdLst/>
            <a:ahLst/>
            <a:cxnLst/>
            <a:rect r="r" b="b" t="t" l="l"/>
            <a:pathLst>
              <a:path h="10698170" w="11456371">
                <a:moveTo>
                  <a:pt x="0" y="0"/>
                </a:moveTo>
                <a:lnTo>
                  <a:pt x="11456371" y="0"/>
                </a:lnTo>
                <a:lnTo>
                  <a:pt x="11456371" y="10698170"/>
                </a:lnTo>
                <a:lnTo>
                  <a:pt x="0" y="10698170"/>
                </a:lnTo>
                <a:lnTo>
                  <a:pt x="0" y="0"/>
                </a:lnTo>
                <a:close/>
              </a:path>
            </a:pathLst>
          </a:custGeom>
          <a:blipFill>
            <a:blip r:embed="rId3"/>
            <a:stretch>
              <a:fillRect l="0" t="-21114" r="0" b="-21114"/>
            </a:stretch>
          </a:blipFill>
        </p:spPr>
      </p:sp>
      <p:sp>
        <p:nvSpPr>
          <p:cNvPr name="Freeform 3" id="3"/>
          <p:cNvSpPr/>
          <p:nvPr/>
        </p:nvSpPr>
        <p:spPr>
          <a:xfrm flipH="false" flipV="false" rot="-10720382">
            <a:off x="-11550629" y="8454783"/>
            <a:ext cx="18366112" cy="1607035"/>
          </a:xfrm>
          <a:custGeom>
            <a:avLst/>
            <a:gdLst/>
            <a:ahLst/>
            <a:cxnLst/>
            <a:rect r="r" b="b" t="t" l="l"/>
            <a:pathLst>
              <a:path h="1607035" w="18366112">
                <a:moveTo>
                  <a:pt x="0" y="0"/>
                </a:moveTo>
                <a:lnTo>
                  <a:pt x="18366113" y="0"/>
                </a:lnTo>
                <a:lnTo>
                  <a:pt x="18366113" y="1607034"/>
                </a:lnTo>
                <a:lnTo>
                  <a:pt x="0" y="16070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89856" y="376881"/>
            <a:ext cx="6641772" cy="1303637"/>
          </a:xfrm>
          <a:custGeom>
            <a:avLst/>
            <a:gdLst/>
            <a:ahLst/>
            <a:cxnLst/>
            <a:rect r="r" b="b" t="t" l="l"/>
            <a:pathLst>
              <a:path h="1303637" w="6641772">
                <a:moveTo>
                  <a:pt x="0" y="0"/>
                </a:moveTo>
                <a:lnTo>
                  <a:pt x="6641773" y="0"/>
                </a:lnTo>
                <a:lnTo>
                  <a:pt x="6641773" y="1303638"/>
                </a:lnTo>
                <a:lnTo>
                  <a:pt x="0" y="1303638"/>
                </a:lnTo>
                <a:lnTo>
                  <a:pt x="0" y="0"/>
                </a:lnTo>
                <a:close/>
              </a:path>
            </a:pathLst>
          </a:custGeom>
          <a:blipFill>
            <a:blip r:embed="rId6"/>
            <a:stretch>
              <a:fillRect l="0" t="0" r="0" b="0"/>
            </a:stretch>
          </a:blipFill>
        </p:spPr>
      </p:sp>
      <p:sp>
        <p:nvSpPr>
          <p:cNvPr name="Freeform 5" id="5"/>
          <p:cNvSpPr/>
          <p:nvPr/>
        </p:nvSpPr>
        <p:spPr>
          <a:xfrm flipH="false" flipV="false" rot="0">
            <a:off x="3159347" y="8661938"/>
            <a:ext cx="1474310" cy="1474310"/>
          </a:xfrm>
          <a:custGeom>
            <a:avLst/>
            <a:gdLst/>
            <a:ahLst/>
            <a:cxnLst/>
            <a:rect r="r" b="b" t="t" l="l"/>
            <a:pathLst>
              <a:path h="1474310" w="1474310">
                <a:moveTo>
                  <a:pt x="0" y="0"/>
                </a:moveTo>
                <a:lnTo>
                  <a:pt x="1474310" y="0"/>
                </a:lnTo>
                <a:lnTo>
                  <a:pt x="1474310" y="1474310"/>
                </a:lnTo>
                <a:lnTo>
                  <a:pt x="0" y="1474310"/>
                </a:lnTo>
                <a:lnTo>
                  <a:pt x="0" y="0"/>
                </a:lnTo>
                <a:close/>
              </a:path>
            </a:pathLst>
          </a:custGeom>
          <a:blipFill>
            <a:blip r:embed="rId7"/>
            <a:stretch>
              <a:fillRect l="0" t="0" r="0" b="0"/>
            </a:stretch>
          </a:blipFill>
        </p:spPr>
      </p:sp>
      <p:sp>
        <p:nvSpPr>
          <p:cNvPr name="Freeform 6" id="6"/>
          <p:cNvSpPr/>
          <p:nvPr/>
        </p:nvSpPr>
        <p:spPr>
          <a:xfrm flipH="false" flipV="false" rot="0">
            <a:off x="3896502" y="7960628"/>
            <a:ext cx="1941802" cy="1941802"/>
          </a:xfrm>
          <a:custGeom>
            <a:avLst/>
            <a:gdLst/>
            <a:ahLst/>
            <a:cxnLst/>
            <a:rect r="r" b="b" t="t" l="l"/>
            <a:pathLst>
              <a:path h="1941802" w="1941802">
                <a:moveTo>
                  <a:pt x="0" y="0"/>
                </a:moveTo>
                <a:lnTo>
                  <a:pt x="1941803" y="0"/>
                </a:lnTo>
                <a:lnTo>
                  <a:pt x="1941803" y="1941802"/>
                </a:lnTo>
                <a:lnTo>
                  <a:pt x="0" y="1941802"/>
                </a:lnTo>
                <a:lnTo>
                  <a:pt x="0" y="0"/>
                </a:lnTo>
                <a:close/>
              </a:path>
            </a:pathLst>
          </a:custGeom>
          <a:blipFill>
            <a:blip r:embed="rId8"/>
            <a:stretch>
              <a:fillRect l="0" t="0" r="0" b="0"/>
            </a:stretch>
          </a:blipFill>
        </p:spPr>
      </p:sp>
      <p:grpSp>
        <p:nvGrpSpPr>
          <p:cNvPr name="Group 7" id="7"/>
          <p:cNvGrpSpPr/>
          <p:nvPr/>
        </p:nvGrpSpPr>
        <p:grpSpPr>
          <a:xfrm rot="0">
            <a:off x="575462" y="2502355"/>
            <a:ext cx="5513780" cy="5282289"/>
            <a:chOff x="0" y="0"/>
            <a:chExt cx="7351707" cy="7043052"/>
          </a:xfrm>
        </p:grpSpPr>
        <p:sp>
          <p:nvSpPr>
            <p:cNvPr name="TextBox 8" id="8"/>
            <p:cNvSpPr txBox="true"/>
            <p:nvPr/>
          </p:nvSpPr>
          <p:spPr>
            <a:xfrm rot="0">
              <a:off x="0" y="1885343"/>
              <a:ext cx="7351707" cy="783167"/>
            </a:xfrm>
            <a:prstGeom prst="rect">
              <a:avLst/>
            </a:prstGeom>
          </p:spPr>
          <p:txBody>
            <a:bodyPr anchor="t" rtlCol="false" tIns="0" lIns="0" bIns="0" rIns="0">
              <a:spAutoFit/>
            </a:bodyPr>
            <a:lstStyle/>
            <a:p>
              <a:pPr algn="l">
                <a:lnSpc>
                  <a:spcPts val="4900"/>
                </a:lnSpc>
              </a:pPr>
              <a:r>
                <a:rPr lang="en-US" sz="3500">
                  <a:solidFill>
                    <a:srgbClr val="FFFFFF"/>
                  </a:solidFill>
                  <a:latin typeface="Cherry Pie 1"/>
                  <a:ea typeface="Cherry Pie 1"/>
                  <a:cs typeface="Cherry Pie 1"/>
                  <a:sym typeface="Cherry Pie 1"/>
                </a:rPr>
                <a:t>2ND </a:t>
              </a:r>
              <a:r>
                <a:rPr lang="en-US" sz="3500">
                  <a:solidFill>
                    <a:srgbClr val="FFFFFF"/>
                  </a:solidFill>
                  <a:latin typeface="Cherry Pie 1"/>
                  <a:ea typeface="Cherry Pie 1"/>
                  <a:cs typeface="Cherry Pie 1"/>
                  <a:sym typeface="Cherry Pie 1"/>
                </a:rPr>
                <a:t>HARVEST AND COMPOST</a:t>
              </a:r>
            </a:p>
          </p:txBody>
        </p:sp>
        <p:sp>
          <p:nvSpPr>
            <p:cNvPr name="TextBox 9" id="9"/>
            <p:cNvSpPr txBox="true"/>
            <p:nvPr/>
          </p:nvSpPr>
          <p:spPr>
            <a:xfrm rot="0">
              <a:off x="0" y="3334652"/>
              <a:ext cx="7351707" cy="3708400"/>
            </a:xfrm>
            <a:prstGeom prst="rect">
              <a:avLst/>
            </a:prstGeom>
          </p:spPr>
          <p:txBody>
            <a:bodyPr anchor="t" rtlCol="false" tIns="0" lIns="0" bIns="0" rIns="0">
              <a:spAutoFit/>
            </a:bodyPr>
            <a:lstStyle/>
            <a:p>
              <a:pPr algn="l">
                <a:lnSpc>
                  <a:spcPts val="3749"/>
                </a:lnSpc>
              </a:pPr>
              <a:r>
                <a:rPr lang="en-US" sz="2499">
                  <a:solidFill>
                    <a:srgbClr val="FFFFFF"/>
                  </a:solidFill>
                  <a:latin typeface="Lato 1"/>
                  <a:ea typeface="Lato 1"/>
                  <a:cs typeface="Lato 1"/>
                  <a:sym typeface="Lato 1"/>
                </a:rPr>
                <a:t>These students learn about the school garden as an ecosystem while harvesting and composting. </a:t>
              </a:r>
            </a:p>
            <a:p>
              <a:pPr algn="l">
                <a:lnSpc>
                  <a:spcPts val="3749"/>
                </a:lnSpc>
              </a:pPr>
            </a:p>
            <a:p>
              <a:pPr algn="l">
                <a:lnSpc>
                  <a:spcPts val="3750"/>
                </a:lnSpc>
              </a:pPr>
              <a:r>
                <a:rPr lang="en-US" sz="2500">
                  <a:solidFill>
                    <a:srgbClr val="FFFFFF"/>
                  </a:solidFill>
                  <a:latin typeface="Lato 1"/>
                  <a:ea typeface="Lato 1"/>
                  <a:cs typeface="Lato 1"/>
                  <a:sym typeface="Lato 1"/>
                </a:rPr>
                <a:t>They also expand their knowledge of Matter and Energy.</a:t>
              </a:r>
              <a:r>
                <a:rPr lang="en-US" sz="2500">
                  <a:solidFill>
                    <a:srgbClr val="FFFFFF"/>
                  </a:solidFill>
                  <a:latin typeface="Lato 1"/>
                  <a:ea typeface="Lato 1"/>
                  <a:cs typeface="Lato 1"/>
                  <a:sym typeface="Lato 1"/>
                </a:rPr>
                <a:t> </a:t>
              </a:r>
            </a:p>
          </p:txBody>
        </p:sp>
        <p:sp>
          <p:nvSpPr>
            <p:cNvPr name="TextBox 10" id="10"/>
            <p:cNvSpPr txBox="true"/>
            <p:nvPr/>
          </p:nvSpPr>
          <p:spPr>
            <a:xfrm rot="0">
              <a:off x="0" y="-19050"/>
              <a:ext cx="7351707" cy="1238250"/>
            </a:xfrm>
            <a:prstGeom prst="rect">
              <a:avLst/>
            </a:prstGeom>
          </p:spPr>
          <p:txBody>
            <a:bodyPr anchor="t" rtlCol="false" tIns="0" lIns="0" bIns="0" rIns="0">
              <a:spAutoFit/>
            </a:bodyPr>
            <a:lstStyle/>
            <a:p>
              <a:pPr algn="l">
                <a:lnSpc>
                  <a:spcPts val="7200"/>
                </a:lnSpc>
              </a:pPr>
              <a:r>
                <a:rPr lang="en-US" sz="6000">
                  <a:solidFill>
                    <a:srgbClr val="DD7E27"/>
                  </a:solidFill>
                  <a:latin typeface="Cherry Pie 2"/>
                  <a:ea typeface="Cherry Pie 2"/>
                  <a:cs typeface="Cherry Pie 2"/>
                  <a:sym typeface="Cherry Pie 2"/>
                </a:rPr>
                <a:t>Fifth Grade</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15082900" y="2068554"/>
            <a:ext cx="2711279" cy="3519109"/>
          </a:xfrm>
          <a:custGeom>
            <a:avLst/>
            <a:gdLst/>
            <a:ahLst/>
            <a:cxnLst/>
            <a:rect r="r" b="b" t="t" l="l"/>
            <a:pathLst>
              <a:path h="3519109" w="2711279">
                <a:moveTo>
                  <a:pt x="0" y="0"/>
                </a:moveTo>
                <a:lnTo>
                  <a:pt x="2711279" y="0"/>
                </a:lnTo>
                <a:lnTo>
                  <a:pt x="2711279" y="3519109"/>
                </a:lnTo>
                <a:lnTo>
                  <a:pt x="0" y="3519109"/>
                </a:lnTo>
                <a:lnTo>
                  <a:pt x="0" y="0"/>
                </a:lnTo>
                <a:close/>
              </a:path>
            </a:pathLst>
          </a:custGeom>
          <a:blipFill>
            <a:blip r:embed="rId3"/>
            <a:stretch>
              <a:fillRect l="0" t="0" r="0" b="0"/>
            </a:stretch>
          </a:blipFill>
        </p:spPr>
      </p:sp>
      <p:sp>
        <p:nvSpPr>
          <p:cNvPr name="Freeform 3" id="3"/>
          <p:cNvSpPr/>
          <p:nvPr/>
        </p:nvSpPr>
        <p:spPr>
          <a:xfrm flipH="false" flipV="false" rot="0">
            <a:off x="12943460" y="4571201"/>
            <a:ext cx="2929722" cy="3447747"/>
          </a:xfrm>
          <a:custGeom>
            <a:avLst/>
            <a:gdLst/>
            <a:ahLst/>
            <a:cxnLst/>
            <a:rect r="r" b="b" t="t" l="l"/>
            <a:pathLst>
              <a:path h="3447747" w="2929722">
                <a:moveTo>
                  <a:pt x="0" y="0"/>
                </a:moveTo>
                <a:lnTo>
                  <a:pt x="2929722" y="0"/>
                </a:lnTo>
                <a:lnTo>
                  <a:pt x="2929722" y="3447747"/>
                </a:lnTo>
                <a:lnTo>
                  <a:pt x="0" y="3447747"/>
                </a:lnTo>
                <a:lnTo>
                  <a:pt x="0" y="0"/>
                </a:lnTo>
                <a:close/>
              </a:path>
            </a:pathLst>
          </a:custGeom>
          <a:blipFill>
            <a:blip r:embed="rId4"/>
            <a:stretch>
              <a:fillRect l="0" t="0" r="0" b="0"/>
            </a:stretch>
          </a:blipFill>
        </p:spPr>
      </p:sp>
      <p:sp>
        <p:nvSpPr>
          <p:cNvPr name="Freeform 4" id="4"/>
          <p:cNvSpPr/>
          <p:nvPr/>
        </p:nvSpPr>
        <p:spPr>
          <a:xfrm flipH="false" flipV="false" rot="0">
            <a:off x="493740" y="3347251"/>
            <a:ext cx="2965683" cy="3849314"/>
          </a:xfrm>
          <a:custGeom>
            <a:avLst/>
            <a:gdLst/>
            <a:ahLst/>
            <a:cxnLst/>
            <a:rect r="r" b="b" t="t" l="l"/>
            <a:pathLst>
              <a:path h="3849314" w="2965683">
                <a:moveTo>
                  <a:pt x="0" y="0"/>
                </a:moveTo>
                <a:lnTo>
                  <a:pt x="2965683" y="0"/>
                </a:lnTo>
                <a:lnTo>
                  <a:pt x="2965683" y="3849314"/>
                </a:lnTo>
                <a:lnTo>
                  <a:pt x="0" y="3849314"/>
                </a:lnTo>
                <a:lnTo>
                  <a:pt x="0" y="0"/>
                </a:lnTo>
                <a:close/>
              </a:path>
            </a:pathLst>
          </a:custGeom>
          <a:blipFill>
            <a:blip r:embed="rId5"/>
            <a:stretch>
              <a:fillRect l="-24210" t="0" r="-48713" b="0"/>
            </a:stretch>
          </a:blipFill>
        </p:spPr>
      </p:sp>
      <p:sp>
        <p:nvSpPr>
          <p:cNvPr name="Freeform 5" id="5"/>
          <p:cNvSpPr/>
          <p:nvPr/>
        </p:nvSpPr>
        <p:spPr>
          <a:xfrm flipH="false" flipV="false" rot="0">
            <a:off x="6121631" y="8398066"/>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9897025" y="4751500"/>
            <a:ext cx="2811666" cy="3748888"/>
          </a:xfrm>
          <a:custGeom>
            <a:avLst/>
            <a:gdLst/>
            <a:ahLst/>
            <a:cxnLst/>
            <a:rect r="r" b="b" t="t" l="l"/>
            <a:pathLst>
              <a:path h="3748888" w="2811666">
                <a:moveTo>
                  <a:pt x="0" y="0"/>
                </a:moveTo>
                <a:lnTo>
                  <a:pt x="2811666" y="0"/>
                </a:lnTo>
                <a:lnTo>
                  <a:pt x="2811666" y="3748888"/>
                </a:lnTo>
                <a:lnTo>
                  <a:pt x="0" y="3748888"/>
                </a:lnTo>
                <a:lnTo>
                  <a:pt x="0" y="0"/>
                </a:lnTo>
                <a:close/>
              </a:path>
            </a:pathLst>
          </a:custGeom>
          <a:blipFill>
            <a:blip r:embed="rId8"/>
            <a:stretch>
              <a:fillRect l="-26343" t="-10075" r="0" b="-16267"/>
            </a:stretch>
          </a:blipFill>
        </p:spPr>
      </p:sp>
      <p:sp>
        <p:nvSpPr>
          <p:cNvPr name="Freeform 7" id="7"/>
          <p:cNvSpPr/>
          <p:nvPr/>
        </p:nvSpPr>
        <p:spPr>
          <a:xfrm flipH="false" flipV="false" rot="-2783796">
            <a:off x="15867053" y="8143517"/>
            <a:ext cx="1877812" cy="1877812"/>
          </a:xfrm>
          <a:custGeom>
            <a:avLst/>
            <a:gdLst/>
            <a:ahLst/>
            <a:cxnLst/>
            <a:rect r="r" b="b" t="t" l="l"/>
            <a:pathLst>
              <a:path h="1877812" w="1877812">
                <a:moveTo>
                  <a:pt x="0" y="0"/>
                </a:moveTo>
                <a:lnTo>
                  <a:pt x="1877811" y="0"/>
                </a:lnTo>
                <a:lnTo>
                  <a:pt x="1877811" y="1877812"/>
                </a:lnTo>
                <a:lnTo>
                  <a:pt x="0" y="1877812"/>
                </a:lnTo>
                <a:lnTo>
                  <a:pt x="0" y="0"/>
                </a:lnTo>
                <a:close/>
              </a:path>
            </a:pathLst>
          </a:custGeom>
          <a:blipFill>
            <a:blip r:embed="rId9"/>
            <a:stretch>
              <a:fillRect l="0" t="0" r="0" b="0"/>
            </a:stretch>
          </a:blipFill>
        </p:spPr>
      </p:sp>
      <p:sp>
        <p:nvSpPr>
          <p:cNvPr name="Freeform 8" id="8"/>
          <p:cNvSpPr/>
          <p:nvPr/>
        </p:nvSpPr>
        <p:spPr>
          <a:xfrm flipH="false" flipV="false" rot="-78959">
            <a:off x="15676960" y="8738649"/>
            <a:ext cx="1039301" cy="1039301"/>
          </a:xfrm>
          <a:custGeom>
            <a:avLst/>
            <a:gdLst/>
            <a:ahLst/>
            <a:cxnLst/>
            <a:rect r="r" b="b" t="t" l="l"/>
            <a:pathLst>
              <a:path h="1039301" w="1039301">
                <a:moveTo>
                  <a:pt x="0" y="0"/>
                </a:moveTo>
                <a:lnTo>
                  <a:pt x="1039302" y="0"/>
                </a:lnTo>
                <a:lnTo>
                  <a:pt x="1039302" y="1039302"/>
                </a:lnTo>
                <a:lnTo>
                  <a:pt x="0" y="1039302"/>
                </a:lnTo>
                <a:lnTo>
                  <a:pt x="0" y="0"/>
                </a:lnTo>
                <a:close/>
              </a:path>
            </a:pathLst>
          </a:custGeom>
          <a:blipFill>
            <a:blip r:embed="rId10"/>
            <a:stretch>
              <a:fillRect l="0" t="0" r="0" b="0"/>
            </a:stretch>
          </a:blipFill>
        </p:spPr>
      </p:sp>
      <p:sp>
        <p:nvSpPr>
          <p:cNvPr name="Freeform 9" id="9"/>
          <p:cNvSpPr/>
          <p:nvPr/>
        </p:nvSpPr>
        <p:spPr>
          <a:xfrm flipH="false" flipV="false" rot="413433">
            <a:off x="3677813" y="2842800"/>
            <a:ext cx="2936038" cy="3817400"/>
          </a:xfrm>
          <a:custGeom>
            <a:avLst/>
            <a:gdLst/>
            <a:ahLst/>
            <a:cxnLst/>
            <a:rect r="r" b="b" t="t" l="l"/>
            <a:pathLst>
              <a:path h="3817400" w="2936038">
                <a:moveTo>
                  <a:pt x="0" y="0"/>
                </a:moveTo>
                <a:lnTo>
                  <a:pt x="2936038" y="0"/>
                </a:lnTo>
                <a:lnTo>
                  <a:pt x="2936038" y="3817400"/>
                </a:lnTo>
                <a:lnTo>
                  <a:pt x="0" y="3817400"/>
                </a:lnTo>
                <a:lnTo>
                  <a:pt x="0" y="0"/>
                </a:lnTo>
                <a:close/>
              </a:path>
            </a:pathLst>
          </a:custGeom>
          <a:blipFill>
            <a:blip r:embed="rId11"/>
            <a:stretch>
              <a:fillRect l="0" t="0" r="0" b="0"/>
            </a:stretch>
          </a:blipFill>
        </p:spPr>
      </p:sp>
      <p:sp>
        <p:nvSpPr>
          <p:cNvPr name="Freeform 10" id="10"/>
          <p:cNvSpPr/>
          <p:nvPr/>
        </p:nvSpPr>
        <p:spPr>
          <a:xfrm flipH="false" flipV="false" rot="-673123">
            <a:off x="-90512" y="670138"/>
            <a:ext cx="5559905" cy="2029008"/>
          </a:xfrm>
          <a:custGeom>
            <a:avLst/>
            <a:gdLst/>
            <a:ahLst/>
            <a:cxnLst/>
            <a:rect r="r" b="b" t="t" l="l"/>
            <a:pathLst>
              <a:path h="2029008" w="5559905">
                <a:moveTo>
                  <a:pt x="0" y="0"/>
                </a:moveTo>
                <a:lnTo>
                  <a:pt x="5559905" y="0"/>
                </a:lnTo>
                <a:lnTo>
                  <a:pt x="5559905" y="2029008"/>
                </a:lnTo>
                <a:lnTo>
                  <a:pt x="0" y="2029008"/>
                </a:lnTo>
                <a:lnTo>
                  <a:pt x="0" y="0"/>
                </a:lnTo>
                <a:close/>
              </a:path>
            </a:pathLst>
          </a:custGeom>
          <a:blipFill>
            <a:blip r:embed="rId12"/>
            <a:stretch>
              <a:fillRect l="0" t="0" r="0" b="0"/>
            </a:stretch>
          </a:blipFill>
        </p:spPr>
      </p:sp>
      <p:grpSp>
        <p:nvGrpSpPr>
          <p:cNvPr name="Group 11" id="11"/>
          <p:cNvGrpSpPr/>
          <p:nvPr/>
        </p:nvGrpSpPr>
        <p:grpSpPr>
          <a:xfrm rot="0">
            <a:off x="6630977" y="4230274"/>
            <a:ext cx="3027923" cy="3834418"/>
            <a:chOff x="0" y="0"/>
            <a:chExt cx="4037230" cy="5112557"/>
          </a:xfrm>
        </p:grpSpPr>
        <p:sp>
          <p:nvSpPr>
            <p:cNvPr name="Freeform 12" id="12"/>
            <p:cNvSpPr/>
            <p:nvPr/>
          </p:nvSpPr>
          <p:spPr>
            <a:xfrm flipH="false" flipV="false" rot="-258931">
              <a:off x="243379" y="2206349"/>
              <a:ext cx="3694827" cy="2771120"/>
            </a:xfrm>
            <a:custGeom>
              <a:avLst/>
              <a:gdLst/>
              <a:ahLst/>
              <a:cxnLst/>
              <a:rect r="r" b="b" t="t" l="l"/>
              <a:pathLst>
                <a:path h="2771120" w="3694827">
                  <a:moveTo>
                    <a:pt x="0" y="0"/>
                  </a:moveTo>
                  <a:lnTo>
                    <a:pt x="3694827" y="0"/>
                  </a:lnTo>
                  <a:lnTo>
                    <a:pt x="3694827" y="2771121"/>
                  </a:lnTo>
                  <a:lnTo>
                    <a:pt x="0" y="2771121"/>
                  </a:lnTo>
                  <a:lnTo>
                    <a:pt x="0" y="0"/>
                  </a:lnTo>
                  <a:close/>
                </a:path>
              </a:pathLst>
            </a:custGeom>
            <a:blipFill>
              <a:blip r:embed="rId13"/>
              <a:stretch>
                <a:fillRect l="0" t="0" r="0" b="0"/>
              </a:stretch>
            </a:blipFill>
          </p:spPr>
        </p:sp>
        <p:sp>
          <p:nvSpPr>
            <p:cNvPr name="Freeform 13" id="13"/>
            <p:cNvSpPr/>
            <p:nvPr/>
          </p:nvSpPr>
          <p:spPr>
            <a:xfrm flipH="false" flipV="false" rot="-255953">
              <a:off x="70193" y="134979"/>
              <a:ext cx="3704637" cy="2025276"/>
            </a:xfrm>
            <a:custGeom>
              <a:avLst/>
              <a:gdLst/>
              <a:ahLst/>
              <a:cxnLst/>
              <a:rect r="r" b="b" t="t" l="l"/>
              <a:pathLst>
                <a:path h="2025276" w="3704637">
                  <a:moveTo>
                    <a:pt x="0" y="0"/>
                  </a:moveTo>
                  <a:lnTo>
                    <a:pt x="3704637" y="0"/>
                  </a:lnTo>
                  <a:lnTo>
                    <a:pt x="3704637" y="2025276"/>
                  </a:lnTo>
                  <a:lnTo>
                    <a:pt x="0" y="2025276"/>
                  </a:lnTo>
                  <a:lnTo>
                    <a:pt x="0" y="0"/>
                  </a:lnTo>
                  <a:close/>
                </a:path>
              </a:pathLst>
            </a:custGeom>
            <a:blipFill>
              <a:blip r:embed="rId14"/>
              <a:stretch>
                <a:fillRect l="0" t="-41250" r="-2959" b="0"/>
              </a:stretch>
            </a:blipFill>
          </p:spPr>
        </p:sp>
      </p:grpSp>
      <p:sp>
        <p:nvSpPr>
          <p:cNvPr name="TextBox 14" id="14"/>
          <p:cNvSpPr txBox="true"/>
          <p:nvPr/>
        </p:nvSpPr>
        <p:spPr>
          <a:xfrm rot="0">
            <a:off x="4472338" y="660986"/>
            <a:ext cx="13661039" cy="1441338"/>
          </a:xfrm>
          <a:prstGeom prst="rect">
            <a:avLst/>
          </a:prstGeom>
        </p:spPr>
        <p:txBody>
          <a:bodyPr anchor="t" rtlCol="false" tIns="0" lIns="0" bIns="0" rIns="0">
            <a:spAutoFit/>
          </a:bodyPr>
          <a:lstStyle/>
          <a:p>
            <a:pPr algn="ctr">
              <a:lnSpc>
                <a:spcPts val="10439"/>
              </a:lnSpc>
              <a:spcBef>
                <a:spcPct val="0"/>
              </a:spcBef>
            </a:pPr>
            <a:r>
              <a:rPr lang="en-US" sz="11599" spc="-985">
                <a:solidFill>
                  <a:srgbClr val="41AD49"/>
                </a:solidFill>
                <a:latin typeface="Cherry Pie 2"/>
                <a:ea typeface="Cherry Pie 2"/>
                <a:cs typeface="Cherry Pie 2"/>
                <a:sym typeface="Cherry Pie 2"/>
              </a:rPr>
              <a:t>harvest </a:t>
            </a:r>
            <a:r>
              <a:rPr lang="en-US" sz="11599" spc="-985">
                <a:solidFill>
                  <a:srgbClr val="41AD49"/>
                </a:solidFill>
                <a:latin typeface="Cherry Pie 2"/>
                <a:ea typeface="Cherry Pie 2"/>
                <a:cs typeface="Cherry Pie 2"/>
                <a:sym typeface="Cherry Pie 2"/>
              </a:rPr>
              <a:t>Celebration!</a:t>
            </a:r>
          </a:p>
        </p:txBody>
      </p:sp>
      <p:sp>
        <p:nvSpPr>
          <p:cNvPr name="TextBox 15" id="15"/>
          <p:cNvSpPr txBox="true"/>
          <p:nvPr/>
        </p:nvSpPr>
        <p:spPr>
          <a:xfrm rot="0">
            <a:off x="7454256" y="2483325"/>
            <a:ext cx="7217250" cy="1417428"/>
          </a:xfrm>
          <a:prstGeom prst="rect">
            <a:avLst/>
          </a:prstGeom>
        </p:spPr>
        <p:txBody>
          <a:bodyPr anchor="t" rtlCol="false" tIns="0" lIns="0" bIns="0" rIns="0">
            <a:spAutoFit/>
          </a:bodyPr>
          <a:lstStyle/>
          <a:p>
            <a:pPr algn="ctr">
              <a:lnSpc>
                <a:spcPts val="3774"/>
              </a:lnSpc>
            </a:pPr>
            <a:r>
              <a:rPr lang="en-US" sz="2695">
                <a:solidFill>
                  <a:srgbClr val="FFFFFF"/>
                </a:solidFill>
                <a:latin typeface="Lato 1"/>
                <a:ea typeface="Lato 1"/>
                <a:cs typeface="Lato 1"/>
                <a:sym typeface="Lato 1"/>
              </a:rPr>
              <a:t>Nutrition Services prepares the vegetables for the entire school to enjoy together at lunch, </a:t>
            </a:r>
          </a:p>
          <a:p>
            <a:pPr algn="ctr">
              <a:lnSpc>
                <a:spcPts val="3774"/>
              </a:lnSpc>
            </a:pPr>
            <a:r>
              <a:rPr lang="en-US" b="true" sz="2695">
                <a:solidFill>
                  <a:srgbClr val="FFFFFF"/>
                </a:solidFill>
                <a:latin typeface="Lato 1 Bold"/>
                <a:ea typeface="Lato 1 Bold"/>
                <a:cs typeface="Lato 1 Bold"/>
                <a:sym typeface="Lato 1 Bold"/>
              </a:rPr>
              <a:t>up to 4 times per year</a:t>
            </a:r>
            <a:r>
              <a:rPr lang="en-US" sz="2695">
                <a:solidFill>
                  <a:srgbClr val="FFFFFF"/>
                </a:solidFill>
                <a:latin typeface="Lato 1"/>
                <a:ea typeface="Lato 1"/>
                <a:cs typeface="Lato 1"/>
                <a:sym typeface="Lato 1"/>
              </a:rPr>
              <a:t>!</a:t>
            </a:r>
          </a:p>
        </p:txBody>
      </p:sp>
      <p:grpSp>
        <p:nvGrpSpPr>
          <p:cNvPr name="Group 16" id="16"/>
          <p:cNvGrpSpPr/>
          <p:nvPr/>
        </p:nvGrpSpPr>
        <p:grpSpPr>
          <a:xfrm rot="0">
            <a:off x="898334" y="5345850"/>
            <a:ext cx="5494518" cy="5063992"/>
            <a:chOff x="0" y="0"/>
            <a:chExt cx="7326024" cy="6751989"/>
          </a:xfrm>
        </p:grpSpPr>
        <p:sp>
          <p:nvSpPr>
            <p:cNvPr name="Freeform 17" id="17"/>
            <p:cNvSpPr/>
            <p:nvPr/>
          </p:nvSpPr>
          <p:spPr>
            <a:xfrm flipH="false" flipV="true" rot="-779817">
              <a:off x="536858" y="632795"/>
              <a:ext cx="6252308" cy="5486400"/>
            </a:xfrm>
            <a:custGeom>
              <a:avLst/>
              <a:gdLst/>
              <a:ahLst/>
              <a:cxnLst/>
              <a:rect r="r" b="b" t="t" l="l"/>
              <a:pathLst>
                <a:path h="5486400" w="6252308">
                  <a:moveTo>
                    <a:pt x="0" y="5486400"/>
                  </a:moveTo>
                  <a:lnTo>
                    <a:pt x="6252308" y="5486400"/>
                  </a:lnTo>
                  <a:lnTo>
                    <a:pt x="6252308" y="0"/>
                  </a:lnTo>
                  <a:lnTo>
                    <a:pt x="0" y="0"/>
                  </a:lnTo>
                  <a:lnTo>
                    <a:pt x="0" y="548640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888571">
              <a:off x="1209566" y="2648088"/>
              <a:ext cx="4892284" cy="2787649"/>
            </a:xfrm>
            <a:prstGeom prst="rect">
              <a:avLst/>
            </a:prstGeom>
          </p:spPr>
          <p:txBody>
            <a:bodyPr anchor="t" rtlCol="false" tIns="0" lIns="0" bIns="0" rIns="0">
              <a:spAutoFit/>
            </a:bodyPr>
            <a:lstStyle/>
            <a:p>
              <a:pPr algn="ctr">
                <a:lnSpc>
                  <a:spcPts val="3500"/>
                </a:lnSpc>
              </a:pPr>
              <a:r>
                <a:rPr lang="en-US" b="true" sz="2500" i="true">
                  <a:solidFill>
                    <a:srgbClr val="374E95"/>
                  </a:solidFill>
                  <a:latin typeface="Lato 1 Bold Italics"/>
                  <a:ea typeface="Lato 1 Bold Italics"/>
                  <a:cs typeface="Lato 1 Bold Italics"/>
                  <a:sym typeface="Lato 1 Bold Italics"/>
                </a:rPr>
                <a:t>I never trusted a turnip, but now that I have it tastes good. The veggies are delicious!</a:t>
              </a:r>
            </a:p>
            <a:p>
              <a:pPr algn="ctr">
                <a:lnSpc>
                  <a:spcPts val="2800"/>
                </a:lnSpc>
              </a:pPr>
              <a:r>
                <a:rPr lang="en-US" sz="2000">
                  <a:solidFill>
                    <a:srgbClr val="374E95"/>
                  </a:solidFill>
                  <a:latin typeface="Lato 1"/>
                  <a:ea typeface="Lato 1"/>
                  <a:cs typeface="Lato 1"/>
                  <a:sym typeface="Lato 1"/>
                </a:rPr>
                <a:t>-4th grader, Brader Elementary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TextBox 2" id="2"/>
          <p:cNvSpPr txBox="true"/>
          <p:nvPr/>
        </p:nvSpPr>
        <p:spPr>
          <a:xfrm rot="0">
            <a:off x="1571018" y="4493112"/>
            <a:ext cx="4309952" cy="698500"/>
          </a:xfrm>
          <a:prstGeom prst="rect">
            <a:avLst/>
          </a:prstGeom>
        </p:spPr>
        <p:txBody>
          <a:bodyPr anchor="t" rtlCol="false" tIns="0" lIns="0" bIns="0" rIns="0">
            <a:spAutoFit/>
          </a:bodyPr>
          <a:lstStyle/>
          <a:p>
            <a:pPr algn="l">
              <a:lnSpc>
                <a:spcPts val="5600"/>
              </a:lnSpc>
            </a:pPr>
            <a:r>
              <a:rPr lang="en-US" sz="4000">
                <a:solidFill>
                  <a:srgbClr val="FFFFFF"/>
                </a:solidFill>
                <a:latin typeface="Cherry Pie 1"/>
                <a:ea typeface="Cherry Pie 1"/>
                <a:cs typeface="Cherry Pie 1"/>
                <a:sym typeface="Cherry Pie 1"/>
              </a:rPr>
              <a:t>VOLUNTEER</a:t>
            </a:r>
          </a:p>
        </p:txBody>
      </p:sp>
      <p:sp>
        <p:nvSpPr>
          <p:cNvPr name="TextBox 3" id="3"/>
          <p:cNvSpPr txBox="true"/>
          <p:nvPr/>
        </p:nvSpPr>
        <p:spPr>
          <a:xfrm rot="0">
            <a:off x="460483" y="473477"/>
            <a:ext cx="11704861" cy="2561660"/>
          </a:xfrm>
          <a:prstGeom prst="rect">
            <a:avLst/>
          </a:prstGeom>
        </p:spPr>
        <p:txBody>
          <a:bodyPr anchor="t" rtlCol="false" tIns="0" lIns="0" bIns="0" rIns="0">
            <a:spAutoFit/>
          </a:bodyPr>
          <a:lstStyle/>
          <a:p>
            <a:pPr algn="l">
              <a:lnSpc>
                <a:spcPts val="10079"/>
              </a:lnSpc>
            </a:pPr>
            <a:r>
              <a:rPr lang="en-US" sz="8399">
                <a:solidFill>
                  <a:srgbClr val="DD7E27"/>
                </a:solidFill>
                <a:latin typeface="Cherry Pie 2"/>
                <a:ea typeface="Cherry Pie 2"/>
                <a:cs typeface="Cherry Pie 2"/>
                <a:sym typeface="Cherry Pie 2"/>
              </a:rPr>
              <a:t>HOW YOU CAN HELP</a:t>
            </a:r>
          </a:p>
          <a:p>
            <a:pPr algn="l">
              <a:lnSpc>
                <a:spcPts val="10079"/>
              </a:lnSpc>
            </a:pPr>
            <a:r>
              <a:rPr lang="en-US" sz="8399">
                <a:solidFill>
                  <a:srgbClr val="DD7E27"/>
                </a:solidFill>
                <a:latin typeface="Cherry Pie 1"/>
                <a:ea typeface="Cherry Pie 1"/>
                <a:cs typeface="Cherry Pie 1"/>
                <a:sym typeface="Cherry Pie 1"/>
              </a:rPr>
              <a:t>Veggie-cate </a:t>
            </a:r>
          </a:p>
        </p:txBody>
      </p:sp>
      <p:sp>
        <p:nvSpPr>
          <p:cNvPr name="Freeform 4" id="4"/>
          <p:cNvSpPr/>
          <p:nvPr/>
        </p:nvSpPr>
        <p:spPr>
          <a:xfrm flipH="false" flipV="false" rot="0">
            <a:off x="282711" y="4620921"/>
            <a:ext cx="1108012" cy="2136880"/>
          </a:xfrm>
          <a:custGeom>
            <a:avLst/>
            <a:gdLst/>
            <a:ahLst/>
            <a:cxnLst/>
            <a:rect r="r" b="b" t="t" l="l"/>
            <a:pathLst>
              <a:path h="2136880" w="1108012">
                <a:moveTo>
                  <a:pt x="0" y="0"/>
                </a:moveTo>
                <a:lnTo>
                  <a:pt x="1108012" y="0"/>
                </a:lnTo>
                <a:lnTo>
                  <a:pt x="1108012" y="2136881"/>
                </a:lnTo>
                <a:lnTo>
                  <a:pt x="0" y="2136881"/>
                </a:lnTo>
                <a:lnTo>
                  <a:pt x="0" y="0"/>
                </a:lnTo>
                <a:close/>
              </a:path>
            </a:pathLst>
          </a:custGeom>
          <a:blipFill>
            <a:blip r:embed="rId2"/>
            <a:stretch>
              <a:fillRect l="0" t="0" r="0" b="0"/>
            </a:stretch>
          </a:blipFill>
        </p:spPr>
      </p:sp>
      <p:sp>
        <p:nvSpPr>
          <p:cNvPr name="Freeform 5" id="5"/>
          <p:cNvSpPr/>
          <p:nvPr/>
        </p:nvSpPr>
        <p:spPr>
          <a:xfrm flipH="false" flipV="false" rot="0">
            <a:off x="5878612" y="4588362"/>
            <a:ext cx="1088962" cy="2093022"/>
          </a:xfrm>
          <a:custGeom>
            <a:avLst/>
            <a:gdLst/>
            <a:ahLst/>
            <a:cxnLst/>
            <a:rect r="r" b="b" t="t" l="l"/>
            <a:pathLst>
              <a:path h="2093022" w="1088962">
                <a:moveTo>
                  <a:pt x="0" y="0"/>
                </a:moveTo>
                <a:lnTo>
                  <a:pt x="1088962" y="0"/>
                </a:lnTo>
                <a:lnTo>
                  <a:pt x="1088962" y="2093022"/>
                </a:lnTo>
                <a:lnTo>
                  <a:pt x="0" y="2093022"/>
                </a:lnTo>
                <a:lnTo>
                  <a:pt x="0" y="0"/>
                </a:lnTo>
                <a:close/>
              </a:path>
            </a:pathLst>
          </a:custGeom>
          <a:blipFill>
            <a:blip r:embed="rId3"/>
            <a:stretch>
              <a:fillRect l="0" t="0" r="0" b="0"/>
            </a:stretch>
          </a:blipFill>
        </p:spPr>
      </p:sp>
      <p:sp>
        <p:nvSpPr>
          <p:cNvPr name="Freeform 6" id="6"/>
          <p:cNvSpPr/>
          <p:nvPr/>
        </p:nvSpPr>
        <p:spPr>
          <a:xfrm flipH="false" flipV="false" rot="0">
            <a:off x="11961830" y="4588362"/>
            <a:ext cx="1085936" cy="2093022"/>
          </a:xfrm>
          <a:custGeom>
            <a:avLst/>
            <a:gdLst/>
            <a:ahLst/>
            <a:cxnLst/>
            <a:rect r="r" b="b" t="t" l="l"/>
            <a:pathLst>
              <a:path h="2093022" w="1085936">
                <a:moveTo>
                  <a:pt x="0" y="0"/>
                </a:moveTo>
                <a:lnTo>
                  <a:pt x="1085936" y="0"/>
                </a:lnTo>
                <a:lnTo>
                  <a:pt x="1085936" y="2093022"/>
                </a:lnTo>
                <a:lnTo>
                  <a:pt x="0" y="2093022"/>
                </a:lnTo>
                <a:lnTo>
                  <a:pt x="0" y="0"/>
                </a:lnTo>
                <a:close/>
              </a:path>
            </a:pathLst>
          </a:custGeom>
          <a:blipFill>
            <a:blip r:embed="rId4"/>
            <a:stretch>
              <a:fillRect l="0" t="0" r="0" b="0"/>
            </a:stretch>
          </a:blipFill>
        </p:spPr>
      </p:sp>
      <p:sp>
        <p:nvSpPr>
          <p:cNvPr name="Freeform 7" id="7"/>
          <p:cNvSpPr/>
          <p:nvPr/>
        </p:nvSpPr>
        <p:spPr>
          <a:xfrm flipH="false" flipV="false" rot="0">
            <a:off x="-78112" y="8454783"/>
            <a:ext cx="18366112" cy="1607035"/>
          </a:xfrm>
          <a:custGeom>
            <a:avLst/>
            <a:gdLst/>
            <a:ahLst/>
            <a:cxnLst/>
            <a:rect r="r" b="b" t="t" l="l"/>
            <a:pathLst>
              <a:path h="1607035" w="18366112">
                <a:moveTo>
                  <a:pt x="0" y="0"/>
                </a:moveTo>
                <a:lnTo>
                  <a:pt x="18366112" y="0"/>
                </a:lnTo>
                <a:lnTo>
                  <a:pt x="18366112" y="1607034"/>
                </a:lnTo>
                <a:lnTo>
                  <a:pt x="0" y="16070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5698317" y="1740101"/>
            <a:ext cx="8887399" cy="1276350"/>
          </a:xfrm>
          <a:prstGeom prst="rect">
            <a:avLst/>
          </a:prstGeom>
        </p:spPr>
        <p:txBody>
          <a:bodyPr anchor="t" rtlCol="false" tIns="0" lIns="0" bIns="0" rIns="0">
            <a:spAutoFit/>
          </a:bodyPr>
          <a:lstStyle/>
          <a:p>
            <a:pPr algn="l">
              <a:lnSpc>
                <a:spcPts val="10080"/>
              </a:lnSpc>
            </a:pPr>
            <a:r>
              <a:rPr lang="en-US" sz="8400">
                <a:solidFill>
                  <a:srgbClr val="DD7E27"/>
                </a:solidFill>
                <a:latin typeface="Cherry Pie 2"/>
                <a:ea typeface="Cherry Pie 2"/>
                <a:cs typeface="Cherry Pie 2"/>
                <a:sym typeface="Cherry Pie 2"/>
              </a:rPr>
              <a:t>the first state</a:t>
            </a:r>
          </a:p>
        </p:txBody>
      </p:sp>
      <p:grpSp>
        <p:nvGrpSpPr>
          <p:cNvPr name="Group 9" id="9"/>
          <p:cNvGrpSpPr>
            <a:grpSpLocks noChangeAspect="true"/>
          </p:cNvGrpSpPr>
          <p:nvPr/>
        </p:nvGrpSpPr>
        <p:grpSpPr>
          <a:xfrm rot="0">
            <a:off x="13915707" y="61510"/>
            <a:ext cx="4372293" cy="4478740"/>
            <a:chOff x="0" y="0"/>
            <a:chExt cx="2086610" cy="2137410"/>
          </a:xfrm>
        </p:grpSpPr>
        <p:sp>
          <p:nvSpPr>
            <p:cNvPr name="Freeform 10" id="10"/>
            <p:cNvSpPr/>
            <p:nvPr/>
          </p:nvSpPr>
          <p:spPr>
            <a:xfrm flipH="false" flipV="false" rot="0">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7"/>
              <a:stretch>
                <a:fillRect l="-22891" t="0" r="-20063" b="-4800"/>
              </a:stretch>
            </a:blipFill>
          </p:spPr>
        </p:sp>
      </p:grpSp>
      <p:sp>
        <p:nvSpPr>
          <p:cNvPr name="TextBox 11" id="11"/>
          <p:cNvSpPr txBox="true"/>
          <p:nvPr/>
        </p:nvSpPr>
        <p:spPr>
          <a:xfrm rot="0">
            <a:off x="1571018" y="5334549"/>
            <a:ext cx="4127299" cy="2617470"/>
          </a:xfrm>
          <a:prstGeom prst="rect">
            <a:avLst/>
          </a:prstGeom>
        </p:spPr>
        <p:txBody>
          <a:bodyPr anchor="t" rtlCol="false" tIns="0" lIns="0" bIns="0" rIns="0">
            <a:spAutoFit/>
          </a:bodyPr>
          <a:lstStyle/>
          <a:p>
            <a:pPr algn="l">
              <a:lnSpc>
                <a:spcPts val="3450"/>
              </a:lnSpc>
            </a:pPr>
            <a:r>
              <a:rPr lang="en-US" sz="2300">
                <a:solidFill>
                  <a:srgbClr val="FFFFFF"/>
                </a:solidFill>
                <a:latin typeface="Lato 1"/>
                <a:ea typeface="Lato 1"/>
                <a:cs typeface="Lato 1"/>
                <a:sym typeface="Lato 1"/>
              </a:rPr>
              <a:t>We can always use your help! From building the gardens to harvesting, HFHK provides all schools with technical support, but cannot do it without generous volunteers.</a:t>
            </a:r>
          </a:p>
        </p:txBody>
      </p:sp>
      <p:sp>
        <p:nvSpPr>
          <p:cNvPr name="TextBox 12" id="12"/>
          <p:cNvSpPr txBox="true"/>
          <p:nvPr/>
        </p:nvSpPr>
        <p:spPr>
          <a:xfrm rot="0">
            <a:off x="7214811" y="4493112"/>
            <a:ext cx="2484077" cy="698500"/>
          </a:xfrm>
          <a:prstGeom prst="rect">
            <a:avLst/>
          </a:prstGeom>
        </p:spPr>
        <p:txBody>
          <a:bodyPr anchor="t" rtlCol="false" tIns="0" lIns="0" bIns="0" rIns="0">
            <a:spAutoFit/>
          </a:bodyPr>
          <a:lstStyle/>
          <a:p>
            <a:pPr algn="l">
              <a:lnSpc>
                <a:spcPts val="5600"/>
              </a:lnSpc>
            </a:pPr>
            <a:r>
              <a:rPr lang="en-US" sz="4000">
                <a:solidFill>
                  <a:srgbClr val="FFFFFF"/>
                </a:solidFill>
                <a:latin typeface="Cherry Pie 1"/>
                <a:ea typeface="Cherry Pie 1"/>
                <a:cs typeface="Cherry Pie 1"/>
                <a:sym typeface="Cherry Pie 1"/>
              </a:rPr>
              <a:t>SPONSOR</a:t>
            </a:r>
          </a:p>
        </p:txBody>
      </p:sp>
      <p:sp>
        <p:nvSpPr>
          <p:cNvPr name="TextBox 13" id="13"/>
          <p:cNvSpPr txBox="true"/>
          <p:nvPr/>
        </p:nvSpPr>
        <p:spPr>
          <a:xfrm rot="0">
            <a:off x="7214811" y="5334549"/>
            <a:ext cx="4538201" cy="3055620"/>
          </a:xfrm>
          <a:prstGeom prst="rect">
            <a:avLst/>
          </a:prstGeom>
        </p:spPr>
        <p:txBody>
          <a:bodyPr anchor="t" rtlCol="false" tIns="0" lIns="0" bIns="0" rIns="0">
            <a:spAutoFit/>
          </a:bodyPr>
          <a:lstStyle/>
          <a:p>
            <a:pPr algn="l">
              <a:lnSpc>
                <a:spcPts val="3450"/>
              </a:lnSpc>
            </a:pPr>
            <a:r>
              <a:rPr lang="en-US" sz="2300">
                <a:solidFill>
                  <a:srgbClr val="FFFFFF"/>
                </a:solidFill>
                <a:latin typeface="Lato 1"/>
                <a:ea typeface="Lato 1"/>
                <a:cs typeface="Lato 1"/>
                <a:sym typeface="Lato 1"/>
              </a:rPr>
              <a:t>Do you see a school near you? Do you have children or grandchildren in one of our partner schools? Adopt a school garden and help the teachers as they work with the students to plant, harvest and everyone's favorite job, weeding!</a:t>
            </a:r>
          </a:p>
        </p:txBody>
      </p:sp>
      <p:sp>
        <p:nvSpPr>
          <p:cNvPr name="TextBox 14" id="14"/>
          <p:cNvSpPr txBox="true"/>
          <p:nvPr/>
        </p:nvSpPr>
        <p:spPr>
          <a:xfrm rot="0">
            <a:off x="13239629" y="4445000"/>
            <a:ext cx="3897167" cy="698500"/>
          </a:xfrm>
          <a:prstGeom prst="rect">
            <a:avLst/>
          </a:prstGeom>
        </p:spPr>
        <p:txBody>
          <a:bodyPr anchor="t" rtlCol="false" tIns="0" lIns="0" bIns="0" rIns="0">
            <a:spAutoFit/>
          </a:bodyPr>
          <a:lstStyle/>
          <a:p>
            <a:pPr algn="l">
              <a:lnSpc>
                <a:spcPts val="5600"/>
              </a:lnSpc>
            </a:pPr>
            <a:r>
              <a:rPr lang="en-US" sz="4000">
                <a:solidFill>
                  <a:srgbClr val="FFFFFF"/>
                </a:solidFill>
                <a:latin typeface="Cherry Pie 1"/>
                <a:ea typeface="Cherry Pie 1"/>
                <a:cs typeface="Cherry Pie 1"/>
                <a:sym typeface="Cherry Pie 1"/>
              </a:rPr>
              <a:t>DONATE</a:t>
            </a:r>
          </a:p>
        </p:txBody>
      </p:sp>
      <p:sp>
        <p:nvSpPr>
          <p:cNvPr name="TextBox 15" id="15"/>
          <p:cNvSpPr txBox="true"/>
          <p:nvPr/>
        </p:nvSpPr>
        <p:spPr>
          <a:xfrm rot="0">
            <a:off x="13295416" y="5334549"/>
            <a:ext cx="4789178" cy="2617470"/>
          </a:xfrm>
          <a:prstGeom prst="rect">
            <a:avLst/>
          </a:prstGeom>
        </p:spPr>
        <p:txBody>
          <a:bodyPr anchor="t" rtlCol="false" tIns="0" lIns="0" bIns="0" rIns="0">
            <a:spAutoFit/>
          </a:bodyPr>
          <a:lstStyle/>
          <a:p>
            <a:pPr algn="l">
              <a:lnSpc>
                <a:spcPts val="3450"/>
              </a:lnSpc>
            </a:pPr>
            <a:r>
              <a:rPr lang="en-US" sz="2300">
                <a:solidFill>
                  <a:srgbClr val="FFFFFF"/>
                </a:solidFill>
                <a:latin typeface="Lato 1"/>
                <a:ea typeface="Lato 1"/>
                <a:cs typeface="Lato 1"/>
                <a:sym typeface="Lato 1"/>
              </a:rPr>
              <a:t>Our program is not possible without the support of our funders, grantors and friends, like you!  Follow us on social media and sign up for our newsletter to learn more about our program and events.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grpSp>
        <p:nvGrpSpPr>
          <p:cNvPr name="Group 2" id="2"/>
          <p:cNvGrpSpPr/>
          <p:nvPr/>
        </p:nvGrpSpPr>
        <p:grpSpPr>
          <a:xfrm rot="0">
            <a:off x="-1128609" y="6553908"/>
            <a:ext cx="22298449" cy="6330850"/>
            <a:chOff x="0" y="0"/>
            <a:chExt cx="29731266" cy="8441133"/>
          </a:xfrm>
        </p:grpSpPr>
        <p:sp>
          <p:nvSpPr>
            <p:cNvPr name="Freeform 3" id="3"/>
            <p:cNvSpPr/>
            <p:nvPr/>
          </p:nvSpPr>
          <p:spPr>
            <a:xfrm flipH="false" flipV="false" rot="0">
              <a:off x="0" y="0"/>
              <a:ext cx="28701073" cy="7318774"/>
            </a:xfrm>
            <a:custGeom>
              <a:avLst/>
              <a:gdLst/>
              <a:ahLst/>
              <a:cxnLst/>
              <a:rect r="r" b="b" t="t" l="l"/>
              <a:pathLst>
                <a:path h="7318774" w="28701073">
                  <a:moveTo>
                    <a:pt x="0" y="0"/>
                  </a:moveTo>
                  <a:lnTo>
                    <a:pt x="28701073" y="0"/>
                  </a:lnTo>
                  <a:lnTo>
                    <a:pt x="28701073" y="7318774"/>
                  </a:lnTo>
                  <a:lnTo>
                    <a:pt x="0" y="73187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0639414" y="463033"/>
              <a:ext cx="9091852" cy="7978101"/>
            </a:xfrm>
            <a:custGeom>
              <a:avLst/>
              <a:gdLst/>
              <a:ahLst/>
              <a:cxnLst/>
              <a:rect r="r" b="b" t="t" l="l"/>
              <a:pathLst>
                <a:path h="7978101" w="9091852">
                  <a:moveTo>
                    <a:pt x="0" y="0"/>
                  </a:moveTo>
                  <a:lnTo>
                    <a:pt x="9091852" y="0"/>
                  </a:lnTo>
                  <a:lnTo>
                    <a:pt x="9091852" y="7978100"/>
                  </a:lnTo>
                  <a:lnTo>
                    <a:pt x="0" y="7978100"/>
                  </a:lnTo>
                  <a:lnTo>
                    <a:pt x="0" y="0"/>
                  </a:lnTo>
                  <a:close/>
                </a:path>
              </a:pathLst>
            </a:custGeom>
            <a:blipFill>
              <a:blip r:embed="rId4">
                <a:alphaModFix amt="39000"/>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830249" y="918978"/>
              <a:ext cx="7799515" cy="6844074"/>
            </a:xfrm>
            <a:custGeom>
              <a:avLst/>
              <a:gdLst/>
              <a:ahLst/>
              <a:cxnLst/>
              <a:rect r="r" b="b" t="t" l="l"/>
              <a:pathLst>
                <a:path h="6844074" w="7799515">
                  <a:moveTo>
                    <a:pt x="0" y="0"/>
                  </a:moveTo>
                  <a:lnTo>
                    <a:pt x="7799515" y="0"/>
                  </a:lnTo>
                  <a:lnTo>
                    <a:pt x="7799515" y="6844074"/>
                  </a:lnTo>
                  <a:lnTo>
                    <a:pt x="0" y="6844074"/>
                  </a:lnTo>
                  <a:lnTo>
                    <a:pt x="0" y="0"/>
                  </a:lnTo>
                  <a:close/>
                </a:path>
              </a:pathLst>
            </a:custGeom>
            <a:blipFill>
              <a:blip r:embed="rId4">
                <a:alphaModFix amt="39000"/>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1204124" y="2452512"/>
              <a:ext cx="6397062" cy="5613422"/>
            </a:xfrm>
            <a:custGeom>
              <a:avLst/>
              <a:gdLst/>
              <a:ahLst/>
              <a:cxnLst/>
              <a:rect r="r" b="b" t="t" l="l"/>
              <a:pathLst>
                <a:path h="5613422" w="6397062">
                  <a:moveTo>
                    <a:pt x="0" y="0"/>
                  </a:moveTo>
                  <a:lnTo>
                    <a:pt x="6397061" y="0"/>
                  </a:lnTo>
                  <a:lnTo>
                    <a:pt x="6397061" y="5613421"/>
                  </a:lnTo>
                  <a:lnTo>
                    <a:pt x="0" y="5613421"/>
                  </a:lnTo>
                  <a:lnTo>
                    <a:pt x="0" y="0"/>
                  </a:lnTo>
                  <a:close/>
                </a:path>
              </a:pathLst>
            </a:custGeom>
            <a:blipFill>
              <a:blip r:embed="rId4">
                <a:alphaModFix amt="39000"/>
                <a:extLst>
                  <a:ext uri="{96DAC541-7B7A-43D3-8B79-37D633B846F1}">
                    <asvg:svgBlip xmlns:asvg="http://schemas.microsoft.com/office/drawing/2016/SVG/main" r:embed="rId5"/>
                  </a:ext>
                </a:extLst>
              </a:blip>
              <a:stretch>
                <a:fillRect l="0" t="0" r="0" b="0"/>
              </a:stretch>
            </a:blipFill>
          </p:spPr>
        </p:sp>
      </p:grpSp>
      <p:sp>
        <p:nvSpPr>
          <p:cNvPr name="Freeform 7" id="7"/>
          <p:cNvSpPr/>
          <p:nvPr/>
        </p:nvSpPr>
        <p:spPr>
          <a:xfrm flipH="false" flipV="false" rot="0">
            <a:off x="16564518" y="4812807"/>
            <a:ext cx="1389564" cy="2679874"/>
          </a:xfrm>
          <a:custGeom>
            <a:avLst/>
            <a:gdLst/>
            <a:ahLst/>
            <a:cxnLst/>
            <a:rect r="r" b="b" t="t" l="l"/>
            <a:pathLst>
              <a:path h="2679874" w="1389564">
                <a:moveTo>
                  <a:pt x="0" y="0"/>
                </a:moveTo>
                <a:lnTo>
                  <a:pt x="1389564" y="0"/>
                </a:lnTo>
                <a:lnTo>
                  <a:pt x="1389564" y="2679874"/>
                </a:lnTo>
                <a:lnTo>
                  <a:pt x="0" y="2679874"/>
                </a:lnTo>
                <a:lnTo>
                  <a:pt x="0" y="0"/>
                </a:lnTo>
                <a:close/>
              </a:path>
            </a:pathLst>
          </a:custGeom>
          <a:blipFill>
            <a:blip r:embed="rId6"/>
            <a:stretch>
              <a:fillRect l="0" t="0" r="0" b="0"/>
            </a:stretch>
          </a:blipFill>
        </p:spPr>
      </p:sp>
      <p:sp>
        <p:nvSpPr>
          <p:cNvPr name="Freeform 8" id="8"/>
          <p:cNvSpPr/>
          <p:nvPr/>
        </p:nvSpPr>
        <p:spPr>
          <a:xfrm flipH="false" flipV="false" rot="0">
            <a:off x="14824249" y="4263828"/>
            <a:ext cx="1535347" cy="2950989"/>
          </a:xfrm>
          <a:custGeom>
            <a:avLst/>
            <a:gdLst/>
            <a:ahLst/>
            <a:cxnLst/>
            <a:rect r="r" b="b" t="t" l="l"/>
            <a:pathLst>
              <a:path h="2950989" w="1535347">
                <a:moveTo>
                  <a:pt x="0" y="0"/>
                </a:moveTo>
                <a:lnTo>
                  <a:pt x="1535346" y="0"/>
                </a:lnTo>
                <a:lnTo>
                  <a:pt x="1535346" y="2950989"/>
                </a:lnTo>
                <a:lnTo>
                  <a:pt x="0" y="2950989"/>
                </a:lnTo>
                <a:lnTo>
                  <a:pt x="0" y="0"/>
                </a:lnTo>
                <a:close/>
              </a:path>
            </a:pathLst>
          </a:custGeom>
          <a:blipFill>
            <a:blip r:embed="rId7"/>
            <a:stretch>
              <a:fillRect l="0" t="0" r="0" b="0"/>
            </a:stretch>
          </a:blipFill>
        </p:spPr>
      </p:sp>
      <p:sp>
        <p:nvSpPr>
          <p:cNvPr name="Freeform 9" id="9"/>
          <p:cNvSpPr/>
          <p:nvPr/>
        </p:nvSpPr>
        <p:spPr>
          <a:xfrm flipH="false" flipV="false" rot="0">
            <a:off x="13224282" y="4946116"/>
            <a:ext cx="1390416" cy="2679874"/>
          </a:xfrm>
          <a:custGeom>
            <a:avLst/>
            <a:gdLst/>
            <a:ahLst/>
            <a:cxnLst/>
            <a:rect r="r" b="b" t="t" l="l"/>
            <a:pathLst>
              <a:path h="2679874" w="1390416">
                <a:moveTo>
                  <a:pt x="0" y="0"/>
                </a:moveTo>
                <a:lnTo>
                  <a:pt x="1390417" y="0"/>
                </a:lnTo>
                <a:lnTo>
                  <a:pt x="1390417" y="2679875"/>
                </a:lnTo>
                <a:lnTo>
                  <a:pt x="0" y="2679875"/>
                </a:lnTo>
                <a:lnTo>
                  <a:pt x="0" y="0"/>
                </a:lnTo>
                <a:close/>
              </a:path>
            </a:pathLst>
          </a:custGeom>
          <a:blipFill>
            <a:blip r:embed="rId8"/>
            <a:stretch>
              <a:fillRect l="0" t="0" r="0" b="0"/>
            </a:stretch>
          </a:blipFill>
        </p:spPr>
      </p:sp>
      <p:sp>
        <p:nvSpPr>
          <p:cNvPr name="Freeform 10" id="10"/>
          <p:cNvSpPr/>
          <p:nvPr/>
        </p:nvSpPr>
        <p:spPr>
          <a:xfrm flipH="false" flipV="false" rot="0">
            <a:off x="1028700" y="3004361"/>
            <a:ext cx="10939845" cy="5469923"/>
          </a:xfrm>
          <a:custGeom>
            <a:avLst/>
            <a:gdLst/>
            <a:ahLst/>
            <a:cxnLst/>
            <a:rect r="r" b="b" t="t" l="l"/>
            <a:pathLst>
              <a:path h="5469923" w="10939845">
                <a:moveTo>
                  <a:pt x="0" y="0"/>
                </a:moveTo>
                <a:lnTo>
                  <a:pt x="10939845" y="0"/>
                </a:lnTo>
                <a:lnTo>
                  <a:pt x="10939845" y="5469923"/>
                </a:lnTo>
                <a:lnTo>
                  <a:pt x="0" y="5469923"/>
                </a:lnTo>
                <a:lnTo>
                  <a:pt x="0" y="0"/>
                </a:lnTo>
                <a:close/>
              </a:path>
            </a:pathLst>
          </a:custGeom>
          <a:blipFill>
            <a:blip r:embed="rId9"/>
            <a:stretch>
              <a:fillRect l="0" t="0" r="0" b="0"/>
            </a:stretch>
          </a:blipFill>
        </p:spPr>
      </p:sp>
      <p:sp>
        <p:nvSpPr>
          <p:cNvPr name="TextBox 11" id="11"/>
          <p:cNvSpPr txBox="true"/>
          <p:nvPr/>
        </p:nvSpPr>
        <p:spPr>
          <a:xfrm rot="0">
            <a:off x="14907479" y="8663917"/>
            <a:ext cx="2904232" cy="1055416"/>
          </a:xfrm>
          <a:prstGeom prst="rect">
            <a:avLst/>
          </a:prstGeom>
        </p:spPr>
        <p:txBody>
          <a:bodyPr anchor="t" rtlCol="false" tIns="0" lIns="0" bIns="0" rIns="0">
            <a:spAutoFit/>
          </a:bodyPr>
          <a:lstStyle/>
          <a:p>
            <a:pPr algn="ctr">
              <a:lnSpc>
                <a:spcPts val="8502"/>
              </a:lnSpc>
            </a:pPr>
            <a:r>
              <a:rPr lang="en-US" b="true" sz="6073">
                <a:solidFill>
                  <a:srgbClr val="FFFFFF"/>
                </a:solidFill>
                <a:latin typeface="Lato 1 Bold"/>
                <a:ea typeface="Lato 1 Bold"/>
                <a:cs typeface="Lato 1 Bold"/>
                <a:sym typeface="Lato 1 Bold"/>
              </a:rPr>
              <a:t>hfhk.org</a:t>
            </a:r>
          </a:p>
        </p:txBody>
      </p:sp>
      <p:sp>
        <p:nvSpPr>
          <p:cNvPr name="TextBox 12" id="12"/>
          <p:cNvSpPr txBox="true"/>
          <p:nvPr/>
        </p:nvSpPr>
        <p:spPr>
          <a:xfrm rot="0">
            <a:off x="6743991" y="354537"/>
            <a:ext cx="10515309" cy="2330004"/>
          </a:xfrm>
          <a:prstGeom prst="rect">
            <a:avLst/>
          </a:prstGeom>
        </p:spPr>
        <p:txBody>
          <a:bodyPr anchor="t" rtlCol="false" tIns="0" lIns="0" bIns="0" rIns="0">
            <a:spAutoFit/>
          </a:bodyPr>
          <a:lstStyle/>
          <a:p>
            <a:pPr algn="r" marL="0" indent="0" lvl="0">
              <a:lnSpc>
                <a:spcPts val="19099"/>
              </a:lnSpc>
              <a:spcBef>
                <a:spcPct val="0"/>
              </a:spcBef>
            </a:pPr>
            <a:r>
              <a:rPr lang="en-US" sz="13642" u="none">
                <a:solidFill>
                  <a:srgbClr val="DD7E27"/>
                </a:solidFill>
                <a:latin typeface="Cherry Pie 1"/>
                <a:ea typeface="Cherry Pie 1"/>
                <a:cs typeface="Cherry Pie 1"/>
                <a:sym typeface="Cherry Pie 1"/>
              </a:rPr>
              <a:t>Thank you!</a:t>
            </a:r>
          </a:p>
        </p:txBody>
      </p:sp>
      <p:sp>
        <p:nvSpPr>
          <p:cNvPr name="TextBox 13" id="13"/>
          <p:cNvSpPr txBox="true"/>
          <p:nvPr/>
        </p:nvSpPr>
        <p:spPr>
          <a:xfrm rot="0">
            <a:off x="7964017" y="8831015"/>
            <a:ext cx="6943462" cy="888318"/>
          </a:xfrm>
          <a:prstGeom prst="rect">
            <a:avLst/>
          </a:prstGeom>
        </p:spPr>
        <p:txBody>
          <a:bodyPr anchor="t" rtlCol="false" tIns="0" lIns="0" bIns="0" rIns="0">
            <a:spAutoFit/>
          </a:bodyPr>
          <a:lstStyle/>
          <a:p>
            <a:pPr algn="ctr">
              <a:lnSpc>
                <a:spcPts val="3537"/>
              </a:lnSpc>
            </a:pPr>
            <a:r>
              <a:rPr lang="en-US" sz="2526" i="true">
                <a:solidFill>
                  <a:srgbClr val="FFFFFF"/>
                </a:solidFill>
                <a:latin typeface="Lato 1 Italics"/>
                <a:ea typeface="Lato 1 Italics"/>
                <a:cs typeface="Lato 1 Italics"/>
                <a:sym typeface="Lato 1 Italics"/>
              </a:rPr>
              <a:t>(Scan the QR &amp; scroll to the bottom to join our mailing list and follow us on social media!)</a:t>
            </a:r>
          </a:p>
        </p:txBody>
      </p:sp>
      <p:sp>
        <p:nvSpPr>
          <p:cNvPr name="TextBox 14" id="14"/>
          <p:cNvSpPr txBox="true"/>
          <p:nvPr/>
        </p:nvSpPr>
        <p:spPr>
          <a:xfrm rot="0">
            <a:off x="352912" y="9327004"/>
            <a:ext cx="6391079" cy="737032"/>
          </a:xfrm>
          <a:prstGeom prst="rect">
            <a:avLst/>
          </a:prstGeom>
        </p:spPr>
        <p:txBody>
          <a:bodyPr anchor="t" rtlCol="false" tIns="0" lIns="0" bIns="0" rIns="0">
            <a:spAutoFit/>
          </a:bodyPr>
          <a:lstStyle/>
          <a:p>
            <a:pPr algn="ctr">
              <a:lnSpc>
                <a:spcPts val="2951"/>
              </a:lnSpc>
            </a:pPr>
            <a:r>
              <a:rPr lang="en-US" b="true" sz="2107" i="true">
                <a:solidFill>
                  <a:srgbClr val="AC4423"/>
                </a:solidFill>
                <a:latin typeface="Lato 1 Bold Italics"/>
                <a:ea typeface="Lato 1 Bold Italics"/>
                <a:cs typeface="Lato 1 Bold Italics"/>
                <a:sym typeface="Lato 1 Bold Italics"/>
              </a:rPr>
              <a:t>DO NOT SHARE THIS FILE WITHOUT THE EXPRESS CONSENT OF HEALTHY FOODS FOR HEALTHY KIDS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0" y="8938260"/>
            <a:ext cx="18366112" cy="1607035"/>
          </a:xfrm>
          <a:custGeom>
            <a:avLst/>
            <a:gdLst/>
            <a:ahLst/>
            <a:cxnLst/>
            <a:rect r="r" b="b" t="t" l="l"/>
            <a:pathLst>
              <a:path h="1607035" w="18366112">
                <a:moveTo>
                  <a:pt x="0" y="0"/>
                </a:moveTo>
                <a:lnTo>
                  <a:pt x="18366112" y="0"/>
                </a:lnTo>
                <a:lnTo>
                  <a:pt x="18366112" y="1607035"/>
                </a:lnTo>
                <a:lnTo>
                  <a:pt x="0" y="16070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42435" y="424743"/>
            <a:ext cx="4957190" cy="1925627"/>
          </a:xfrm>
          <a:custGeom>
            <a:avLst/>
            <a:gdLst/>
            <a:ahLst/>
            <a:cxnLst/>
            <a:rect r="r" b="b" t="t" l="l"/>
            <a:pathLst>
              <a:path h="1925627" w="4957190">
                <a:moveTo>
                  <a:pt x="0" y="0"/>
                </a:moveTo>
                <a:lnTo>
                  <a:pt x="4957189" y="0"/>
                </a:lnTo>
                <a:lnTo>
                  <a:pt x="4957189" y="1925627"/>
                </a:lnTo>
                <a:lnTo>
                  <a:pt x="0" y="1925627"/>
                </a:lnTo>
                <a:lnTo>
                  <a:pt x="0" y="0"/>
                </a:lnTo>
                <a:close/>
              </a:path>
            </a:pathLst>
          </a:custGeom>
          <a:blipFill>
            <a:blip r:embed="rId5"/>
            <a:stretch>
              <a:fillRect l="0" t="-1114" r="-1492" b="-1114"/>
            </a:stretch>
          </a:blipFill>
        </p:spPr>
      </p:sp>
      <p:sp>
        <p:nvSpPr>
          <p:cNvPr name="TextBox 4" id="4"/>
          <p:cNvSpPr txBox="true"/>
          <p:nvPr/>
        </p:nvSpPr>
        <p:spPr>
          <a:xfrm rot="0">
            <a:off x="5780291" y="620794"/>
            <a:ext cx="12135789" cy="1524000"/>
          </a:xfrm>
          <a:prstGeom prst="rect">
            <a:avLst/>
          </a:prstGeom>
        </p:spPr>
        <p:txBody>
          <a:bodyPr anchor="t" rtlCol="false" tIns="0" lIns="0" bIns="0" rIns="0">
            <a:spAutoFit/>
          </a:bodyPr>
          <a:lstStyle/>
          <a:p>
            <a:pPr algn="l">
              <a:lnSpc>
                <a:spcPts val="6240"/>
              </a:lnSpc>
            </a:pPr>
          </a:p>
          <a:p>
            <a:pPr algn="l" marL="0" indent="0" lvl="0">
              <a:lnSpc>
                <a:spcPts val="5760"/>
              </a:lnSpc>
              <a:spcBef>
                <a:spcPct val="0"/>
              </a:spcBef>
            </a:pPr>
            <a:r>
              <a:rPr lang="en-US" sz="4800">
                <a:solidFill>
                  <a:srgbClr val="DD7E27"/>
                </a:solidFill>
                <a:latin typeface="Cherry Pie 1"/>
                <a:ea typeface="Cherry Pie 1"/>
                <a:cs typeface="Cherry Pie 1"/>
                <a:sym typeface="Cherry Pie 1"/>
              </a:rPr>
              <a:t>"THE FIRST STATE SCHOOL GARDEN EXPERTS"</a:t>
            </a:r>
          </a:p>
        </p:txBody>
      </p:sp>
      <p:sp>
        <p:nvSpPr>
          <p:cNvPr name="TextBox 5" id="5"/>
          <p:cNvSpPr txBox="true"/>
          <p:nvPr/>
        </p:nvSpPr>
        <p:spPr>
          <a:xfrm rot="0">
            <a:off x="6860909" y="2533906"/>
            <a:ext cx="9070999" cy="661627"/>
          </a:xfrm>
          <a:prstGeom prst="rect">
            <a:avLst/>
          </a:prstGeom>
        </p:spPr>
        <p:txBody>
          <a:bodyPr anchor="t" rtlCol="false" tIns="0" lIns="0" bIns="0" rIns="0">
            <a:spAutoFit/>
          </a:bodyPr>
          <a:lstStyle/>
          <a:p>
            <a:pPr algn="l" marL="0" indent="0" lvl="0">
              <a:lnSpc>
                <a:spcPts val="5399"/>
              </a:lnSpc>
              <a:spcBef>
                <a:spcPct val="0"/>
              </a:spcBef>
            </a:pPr>
            <a:r>
              <a:rPr lang="en-US" sz="4153">
                <a:solidFill>
                  <a:srgbClr val="DD7E27"/>
                </a:solidFill>
                <a:latin typeface="Cherry Pie 2"/>
                <a:ea typeface="Cherry Pie 2"/>
                <a:cs typeface="Cherry Pie 2"/>
                <a:sym typeface="Cherry Pie 2"/>
              </a:rPr>
              <a:t>History</a:t>
            </a:r>
          </a:p>
        </p:txBody>
      </p:sp>
      <p:sp>
        <p:nvSpPr>
          <p:cNvPr name="TextBox 6" id="6"/>
          <p:cNvSpPr txBox="true"/>
          <p:nvPr/>
        </p:nvSpPr>
        <p:spPr>
          <a:xfrm rot="0">
            <a:off x="6860909" y="3258519"/>
            <a:ext cx="10301592" cy="463294"/>
          </a:xfrm>
          <a:prstGeom prst="rect">
            <a:avLst/>
          </a:prstGeom>
        </p:spPr>
        <p:txBody>
          <a:bodyPr anchor="t" rtlCol="false" tIns="0" lIns="0" bIns="0" rIns="0">
            <a:spAutoFit/>
          </a:bodyPr>
          <a:lstStyle/>
          <a:p>
            <a:pPr algn="l" marL="0" indent="0" lvl="0">
              <a:lnSpc>
                <a:spcPts val="3885"/>
              </a:lnSpc>
              <a:spcBef>
                <a:spcPct val="0"/>
              </a:spcBef>
            </a:pPr>
            <a:r>
              <a:rPr lang="en-US" sz="2590">
                <a:solidFill>
                  <a:srgbClr val="FFFFFF"/>
                </a:solidFill>
                <a:latin typeface="Lato 1"/>
                <a:ea typeface="Lato 1"/>
                <a:cs typeface="Lato 1"/>
                <a:sym typeface="Lato 1"/>
              </a:rPr>
              <a:t>Founded in 2008 by Dr. Thianda Manzara, a plant scientist.</a:t>
            </a:r>
          </a:p>
        </p:txBody>
      </p:sp>
      <p:sp>
        <p:nvSpPr>
          <p:cNvPr name="TextBox 7" id="7"/>
          <p:cNvSpPr txBox="true"/>
          <p:nvPr/>
        </p:nvSpPr>
        <p:spPr>
          <a:xfrm rot="0">
            <a:off x="6860909" y="4305580"/>
            <a:ext cx="9070999" cy="661627"/>
          </a:xfrm>
          <a:prstGeom prst="rect">
            <a:avLst/>
          </a:prstGeom>
        </p:spPr>
        <p:txBody>
          <a:bodyPr anchor="t" rtlCol="false" tIns="0" lIns="0" bIns="0" rIns="0">
            <a:spAutoFit/>
          </a:bodyPr>
          <a:lstStyle/>
          <a:p>
            <a:pPr algn="l" marL="0" indent="0" lvl="0">
              <a:lnSpc>
                <a:spcPts val="5399"/>
              </a:lnSpc>
              <a:spcBef>
                <a:spcPct val="0"/>
              </a:spcBef>
            </a:pPr>
            <a:r>
              <a:rPr lang="en-US" sz="4153">
                <a:solidFill>
                  <a:srgbClr val="DD7E27"/>
                </a:solidFill>
                <a:latin typeface="Cherry Pie 2"/>
                <a:ea typeface="Cherry Pie 2"/>
                <a:cs typeface="Cherry Pie 2"/>
                <a:sym typeface="Cherry Pie 2"/>
              </a:rPr>
              <a:t>Mission</a:t>
            </a:r>
          </a:p>
        </p:txBody>
      </p:sp>
      <p:sp>
        <p:nvSpPr>
          <p:cNvPr name="TextBox 8" id="8"/>
          <p:cNvSpPr txBox="true"/>
          <p:nvPr/>
        </p:nvSpPr>
        <p:spPr>
          <a:xfrm rot="0">
            <a:off x="6860909" y="5070824"/>
            <a:ext cx="10301592" cy="1457454"/>
          </a:xfrm>
          <a:prstGeom prst="rect">
            <a:avLst/>
          </a:prstGeom>
        </p:spPr>
        <p:txBody>
          <a:bodyPr anchor="t" rtlCol="false" tIns="0" lIns="0" bIns="0" rIns="0">
            <a:spAutoFit/>
          </a:bodyPr>
          <a:lstStyle/>
          <a:p>
            <a:pPr algn="l" marL="0" indent="0" lvl="0">
              <a:lnSpc>
                <a:spcPts val="3885"/>
              </a:lnSpc>
              <a:spcBef>
                <a:spcPct val="0"/>
              </a:spcBef>
            </a:pPr>
            <a:r>
              <a:rPr lang="en-US" sz="2590">
                <a:solidFill>
                  <a:srgbClr val="FFFFFF"/>
                </a:solidFill>
                <a:latin typeface="Lato 1"/>
                <a:ea typeface="Lato 1"/>
                <a:cs typeface="Lato 1"/>
                <a:sym typeface="Lato 1"/>
              </a:rPr>
              <a:t>To inspire healthier lives by providing youth with joyful school gardening experiences and opportunities to eat the garden-fresh vegetables they've grown.</a:t>
            </a:r>
          </a:p>
        </p:txBody>
      </p:sp>
      <p:sp>
        <p:nvSpPr>
          <p:cNvPr name="TextBox 9" id="9"/>
          <p:cNvSpPr txBox="true"/>
          <p:nvPr/>
        </p:nvSpPr>
        <p:spPr>
          <a:xfrm rot="0">
            <a:off x="6860909" y="7109578"/>
            <a:ext cx="9070999" cy="661627"/>
          </a:xfrm>
          <a:prstGeom prst="rect">
            <a:avLst/>
          </a:prstGeom>
        </p:spPr>
        <p:txBody>
          <a:bodyPr anchor="t" rtlCol="false" tIns="0" lIns="0" bIns="0" rIns="0">
            <a:spAutoFit/>
          </a:bodyPr>
          <a:lstStyle/>
          <a:p>
            <a:pPr algn="l" marL="0" indent="0" lvl="0">
              <a:lnSpc>
                <a:spcPts val="5399"/>
              </a:lnSpc>
              <a:spcBef>
                <a:spcPct val="0"/>
              </a:spcBef>
            </a:pPr>
            <a:r>
              <a:rPr lang="en-US" sz="4153">
                <a:solidFill>
                  <a:srgbClr val="DD7E27"/>
                </a:solidFill>
                <a:latin typeface="Cherry Pie 2"/>
                <a:ea typeface="Cherry Pie 2"/>
                <a:cs typeface="Cherry Pie 2"/>
                <a:sym typeface="Cherry Pie 2"/>
              </a:rPr>
              <a:t>Vision</a:t>
            </a:r>
          </a:p>
        </p:txBody>
      </p:sp>
      <p:sp>
        <p:nvSpPr>
          <p:cNvPr name="TextBox 10" id="10"/>
          <p:cNvSpPr txBox="true"/>
          <p:nvPr/>
        </p:nvSpPr>
        <p:spPr>
          <a:xfrm rot="0">
            <a:off x="6860909" y="7837880"/>
            <a:ext cx="10301592" cy="964326"/>
          </a:xfrm>
          <a:prstGeom prst="rect">
            <a:avLst/>
          </a:prstGeom>
        </p:spPr>
        <p:txBody>
          <a:bodyPr anchor="t" rtlCol="false" tIns="0" lIns="0" bIns="0" rIns="0">
            <a:spAutoFit/>
          </a:bodyPr>
          <a:lstStyle/>
          <a:p>
            <a:pPr algn="l" marL="0" indent="0" lvl="0">
              <a:lnSpc>
                <a:spcPts val="3885"/>
              </a:lnSpc>
              <a:spcBef>
                <a:spcPct val="0"/>
              </a:spcBef>
            </a:pPr>
            <a:r>
              <a:rPr lang="en-US" sz="2590">
                <a:solidFill>
                  <a:srgbClr val="FFFFFF"/>
                </a:solidFill>
                <a:latin typeface="Lato 1"/>
                <a:ea typeface="Lato 1"/>
                <a:cs typeface="Lato 1"/>
                <a:sym typeface="Lato 1"/>
              </a:rPr>
              <a:t> A vegetable garden in every school, leading to generations of healthy families throughout Delaware.</a:t>
            </a:r>
          </a:p>
        </p:txBody>
      </p:sp>
      <p:grpSp>
        <p:nvGrpSpPr>
          <p:cNvPr name="Group 11" id="11"/>
          <p:cNvGrpSpPr>
            <a:grpSpLocks noChangeAspect="true"/>
          </p:cNvGrpSpPr>
          <p:nvPr/>
        </p:nvGrpSpPr>
        <p:grpSpPr>
          <a:xfrm rot="0">
            <a:off x="242435" y="2737317"/>
            <a:ext cx="6004011" cy="6200943"/>
            <a:chOff x="0" y="0"/>
            <a:chExt cx="6350000" cy="6558280"/>
          </a:xfrm>
        </p:grpSpPr>
        <p:sp>
          <p:nvSpPr>
            <p:cNvPr name="Freeform 12" id="12"/>
            <p:cNvSpPr/>
            <p:nvPr/>
          </p:nvSpPr>
          <p:spPr>
            <a:xfrm flipH="false" flipV="false" rot="0">
              <a:off x="74930" y="74930"/>
              <a:ext cx="6200140" cy="6408420"/>
            </a:xfrm>
            <a:custGeom>
              <a:avLst/>
              <a:gdLst/>
              <a:ahLst/>
              <a:cxnLst/>
              <a:rect r="r" b="b" t="t" l="l"/>
              <a:pathLst>
                <a:path h="6408420" w="620014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27801" t="0" r="0" b="0"/>
              </a:stretch>
            </a:blipFill>
          </p:spPr>
        </p:sp>
        <p:sp>
          <p:nvSpPr>
            <p:cNvPr name="Freeform 13" id="13"/>
            <p:cNvSpPr/>
            <p:nvPr/>
          </p:nvSpPr>
          <p:spPr>
            <a:xfrm flipH="false" flipV="false" rot="0">
              <a:off x="0" y="0"/>
              <a:ext cx="6350000" cy="6558280"/>
            </a:xfrm>
            <a:custGeom>
              <a:avLst/>
              <a:gdLst/>
              <a:ahLst/>
              <a:cxnLst/>
              <a:rect r="r" b="b" t="t" l="l"/>
              <a:pathLst>
                <a:path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67EB1"/>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866127" cy="10287000"/>
          </a:xfrm>
          <a:custGeom>
            <a:avLst/>
            <a:gdLst/>
            <a:ahLst/>
            <a:cxnLst/>
            <a:rect r="r" b="b" t="t" l="l"/>
            <a:pathLst>
              <a:path h="10287000" w="8866127">
                <a:moveTo>
                  <a:pt x="0" y="0"/>
                </a:moveTo>
                <a:lnTo>
                  <a:pt x="8866127" y="0"/>
                </a:lnTo>
                <a:lnTo>
                  <a:pt x="8866127" y="10287000"/>
                </a:lnTo>
                <a:lnTo>
                  <a:pt x="0" y="10287000"/>
                </a:lnTo>
                <a:lnTo>
                  <a:pt x="0" y="0"/>
                </a:lnTo>
                <a:close/>
              </a:path>
            </a:pathLst>
          </a:custGeom>
          <a:blipFill>
            <a:blip r:embed="rId3"/>
            <a:stretch>
              <a:fillRect l="0" t="-7458" r="0" b="-7458"/>
            </a:stretch>
          </a:blipFill>
        </p:spPr>
      </p:sp>
      <p:sp>
        <p:nvSpPr>
          <p:cNvPr name="Freeform 3" id="3"/>
          <p:cNvSpPr/>
          <p:nvPr/>
        </p:nvSpPr>
        <p:spPr>
          <a:xfrm flipH="true" flipV="false" rot="1140322">
            <a:off x="8403199" y="49521"/>
            <a:ext cx="4743252" cy="3794601"/>
          </a:xfrm>
          <a:custGeom>
            <a:avLst/>
            <a:gdLst/>
            <a:ahLst/>
            <a:cxnLst/>
            <a:rect r="r" b="b" t="t" l="l"/>
            <a:pathLst>
              <a:path h="3794601" w="4743252">
                <a:moveTo>
                  <a:pt x="4743251" y="0"/>
                </a:moveTo>
                <a:lnTo>
                  <a:pt x="0" y="0"/>
                </a:lnTo>
                <a:lnTo>
                  <a:pt x="0" y="3794601"/>
                </a:lnTo>
                <a:lnTo>
                  <a:pt x="4743251" y="3794601"/>
                </a:lnTo>
                <a:lnTo>
                  <a:pt x="474325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70261">
            <a:off x="9522844" y="8679965"/>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4211046" y="362796"/>
            <a:ext cx="3048254" cy="3502537"/>
          </a:xfrm>
          <a:custGeom>
            <a:avLst/>
            <a:gdLst/>
            <a:ahLst/>
            <a:cxnLst/>
            <a:rect r="r" b="b" t="t" l="l"/>
            <a:pathLst>
              <a:path h="3502537" w="3048254">
                <a:moveTo>
                  <a:pt x="0" y="0"/>
                </a:moveTo>
                <a:lnTo>
                  <a:pt x="3048254" y="0"/>
                </a:lnTo>
                <a:lnTo>
                  <a:pt x="3048254" y="3502536"/>
                </a:lnTo>
                <a:lnTo>
                  <a:pt x="0" y="3502536"/>
                </a:lnTo>
                <a:lnTo>
                  <a:pt x="0" y="0"/>
                </a:lnTo>
                <a:close/>
              </a:path>
            </a:pathLst>
          </a:custGeom>
          <a:blipFill>
            <a:blip r:embed="rId8"/>
            <a:stretch>
              <a:fillRect l="0" t="0" r="0" b="0"/>
            </a:stretch>
          </a:blipFill>
        </p:spPr>
      </p:sp>
      <p:sp>
        <p:nvSpPr>
          <p:cNvPr name="TextBox 6" id="6"/>
          <p:cNvSpPr txBox="true"/>
          <p:nvPr/>
        </p:nvSpPr>
        <p:spPr>
          <a:xfrm rot="0">
            <a:off x="9508341" y="6638582"/>
            <a:ext cx="7750959" cy="1298575"/>
          </a:xfrm>
          <a:prstGeom prst="rect">
            <a:avLst/>
          </a:prstGeom>
        </p:spPr>
        <p:txBody>
          <a:bodyPr anchor="t" rtlCol="false" tIns="0" lIns="0" bIns="0" rIns="0">
            <a:spAutoFit/>
          </a:bodyPr>
          <a:lstStyle/>
          <a:p>
            <a:pPr algn="l">
              <a:lnSpc>
                <a:spcPts val="3499"/>
              </a:lnSpc>
            </a:pPr>
            <a:r>
              <a:rPr lang="en-US" sz="2499">
                <a:solidFill>
                  <a:srgbClr val="FFFFFF"/>
                </a:solidFill>
                <a:latin typeface="Lato 1"/>
                <a:ea typeface="Lato 1"/>
                <a:cs typeface="Lato 1"/>
                <a:sym typeface="Lato 1"/>
              </a:rPr>
              <a:t>Throughout every child's years at school, our program cultivates an appreciation for veggies that comes from hands-on gardening activities each growing season.</a:t>
            </a:r>
          </a:p>
        </p:txBody>
      </p:sp>
      <p:sp>
        <p:nvSpPr>
          <p:cNvPr name="TextBox 7" id="7"/>
          <p:cNvSpPr txBox="true"/>
          <p:nvPr/>
        </p:nvSpPr>
        <p:spPr>
          <a:xfrm rot="1309271">
            <a:off x="8578829" y="920150"/>
            <a:ext cx="4413235" cy="2203914"/>
          </a:xfrm>
          <a:prstGeom prst="rect">
            <a:avLst/>
          </a:prstGeom>
        </p:spPr>
        <p:txBody>
          <a:bodyPr anchor="t" rtlCol="false" tIns="0" lIns="0" bIns="0" rIns="0">
            <a:spAutoFit/>
          </a:bodyPr>
          <a:lstStyle/>
          <a:p>
            <a:pPr algn="ctr">
              <a:lnSpc>
                <a:spcPts val="3729"/>
              </a:lnSpc>
            </a:pPr>
            <a:r>
              <a:rPr lang="en-US" sz="2664">
                <a:solidFill>
                  <a:srgbClr val="374E95"/>
                </a:solidFill>
                <a:latin typeface="Lato 1"/>
                <a:ea typeface="Lato 1"/>
                <a:cs typeface="Lato 1"/>
                <a:sym typeface="Lato 1"/>
              </a:rPr>
              <a:t>...I usually don't eat </a:t>
            </a:r>
          </a:p>
          <a:p>
            <a:pPr algn="ctr">
              <a:lnSpc>
                <a:spcPts val="3729"/>
              </a:lnSpc>
            </a:pPr>
            <a:r>
              <a:rPr lang="en-US" sz="2664">
                <a:solidFill>
                  <a:srgbClr val="374E95"/>
                </a:solidFill>
                <a:latin typeface="Lato 1"/>
                <a:ea typeface="Lato 1"/>
                <a:cs typeface="Lato 1"/>
                <a:sym typeface="Lato 1"/>
              </a:rPr>
              <a:t>things that come from dirt.</a:t>
            </a:r>
          </a:p>
          <a:p>
            <a:pPr algn="ctr">
              <a:lnSpc>
                <a:spcPts val="3129"/>
              </a:lnSpc>
            </a:pPr>
            <a:r>
              <a:rPr lang="en-US" sz="2235" b="true">
                <a:solidFill>
                  <a:srgbClr val="374E95"/>
                </a:solidFill>
                <a:latin typeface="Lato 1 Bold"/>
                <a:ea typeface="Lato 1 Bold"/>
                <a:cs typeface="Lato 1 Bold"/>
                <a:sym typeface="Lato 1 Bold"/>
              </a:rPr>
              <a:t>- 8th grade student, </a:t>
            </a:r>
          </a:p>
          <a:p>
            <a:pPr algn="ctr">
              <a:lnSpc>
                <a:spcPts val="3129"/>
              </a:lnSpc>
            </a:pPr>
            <a:r>
              <a:rPr lang="en-US" sz="2235" b="true">
                <a:solidFill>
                  <a:srgbClr val="374E95"/>
                </a:solidFill>
                <a:latin typeface="Lato 1 Bold"/>
                <a:ea typeface="Lato 1 Bold"/>
                <a:cs typeface="Lato 1 Bold"/>
                <a:sym typeface="Lato 1 Bold"/>
              </a:rPr>
              <a:t>Springer Middle School</a:t>
            </a:r>
          </a:p>
          <a:p>
            <a:pPr algn="ctr">
              <a:lnSpc>
                <a:spcPts val="3918"/>
              </a:lnSpc>
              <a:spcBef>
                <a:spcPct val="0"/>
              </a:spcBef>
            </a:pPr>
          </a:p>
        </p:txBody>
      </p:sp>
      <p:sp>
        <p:nvSpPr>
          <p:cNvPr name="TextBox 8" id="8"/>
          <p:cNvSpPr txBox="true"/>
          <p:nvPr/>
        </p:nvSpPr>
        <p:spPr>
          <a:xfrm rot="0">
            <a:off x="9679523" y="4493982"/>
            <a:ext cx="8153562" cy="866775"/>
          </a:xfrm>
          <a:prstGeom prst="rect">
            <a:avLst/>
          </a:prstGeom>
        </p:spPr>
        <p:txBody>
          <a:bodyPr anchor="t" rtlCol="false" tIns="0" lIns="0" bIns="0" rIns="0">
            <a:spAutoFit/>
          </a:bodyPr>
          <a:lstStyle/>
          <a:p>
            <a:pPr algn="l">
              <a:lnSpc>
                <a:spcPts val="6706"/>
              </a:lnSpc>
            </a:pPr>
            <a:r>
              <a:rPr lang="en-US" sz="5588">
                <a:solidFill>
                  <a:srgbClr val="DD7E27"/>
                </a:solidFill>
                <a:latin typeface="Cherry Pie 1"/>
                <a:ea typeface="Cherry Pie 1"/>
                <a:cs typeface="Cherry Pie 1"/>
                <a:sym typeface="Cherry Pie 1"/>
              </a:rPr>
              <a:t>EDUCATION CULTIVATION.</a:t>
            </a:r>
          </a:p>
        </p:txBody>
      </p:sp>
      <p:sp>
        <p:nvSpPr>
          <p:cNvPr name="TextBox 9" id="9"/>
          <p:cNvSpPr txBox="true"/>
          <p:nvPr/>
        </p:nvSpPr>
        <p:spPr>
          <a:xfrm rot="0">
            <a:off x="9679523" y="5506751"/>
            <a:ext cx="6712773" cy="533400"/>
          </a:xfrm>
          <a:prstGeom prst="rect">
            <a:avLst/>
          </a:prstGeom>
        </p:spPr>
        <p:txBody>
          <a:bodyPr anchor="t" rtlCol="false" tIns="0" lIns="0" bIns="0" rIns="0">
            <a:spAutoFit/>
          </a:bodyPr>
          <a:lstStyle/>
          <a:p>
            <a:pPr algn="ctr">
              <a:lnSpc>
                <a:spcPts val="4200"/>
              </a:lnSpc>
            </a:pPr>
            <a:r>
              <a:rPr lang="en-US" sz="3000">
                <a:solidFill>
                  <a:srgbClr val="FFFFFF"/>
                </a:solidFill>
                <a:latin typeface="Cherry Pie 1"/>
                <a:ea typeface="Cherry Pie 1"/>
                <a:cs typeface="Cherry Pie 1"/>
                <a:sym typeface="Cherry Pie 1"/>
              </a:rPr>
              <a:t>ALL STUDENTS, ALL GRADES, ALL SMILES.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0" t="7812" r="0" b="7812"/>
            <a:stretch>
              <a:fillRect/>
            </a:stretch>
          </p:blipFill>
          <p:spPr>
            <a:xfrm flipH="false" flipV="false">
              <a:off x="0" y="0"/>
              <a:ext cx="12192000" cy="13716000"/>
            </a:xfrm>
            <a:prstGeom prst="rect">
              <a:avLst/>
            </a:prstGeom>
          </p:spPr>
        </p:pic>
      </p:grpSp>
      <p:sp>
        <p:nvSpPr>
          <p:cNvPr name="Freeform 4" id="4"/>
          <p:cNvSpPr/>
          <p:nvPr/>
        </p:nvSpPr>
        <p:spPr>
          <a:xfrm flipH="false" flipV="false" rot="0">
            <a:off x="-864495" y="9096336"/>
            <a:ext cx="9464547" cy="828148"/>
          </a:xfrm>
          <a:custGeom>
            <a:avLst/>
            <a:gdLst/>
            <a:ahLst/>
            <a:cxnLst/>
            <a:rect r="r" b="b" t="t" l="l"/>
            <a:pathLst>
              <a:path h="828148" w="9464547">
                <a:moveTo>
                  <a:pt x="0" y="0"/>
                </a:moveTo>
                <a:lnTo>
                  <a:pt x="9464547" y="0"/>
                </a:lnTo>
                <a:lnTo>
                  <a:pt x="9464547" y="828148"/>
                </a:lnTo>
                <a:lnTo>
                  <a:pt x="0" y="8281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48155" y="582899"/>
            <a:ext cx="5490616" cy="1629265"/>
          </a:xfrm>
          <a:prstGeom prst="rect">
            <a:avLst/>
          </a:prstGeom>
        </p:spPr>
        <p:txBody>
          <a:bodyPr anchor="t" rtlCol="false" tIns="0" lIns="0" bIns="0" rIns="0">
            <a:spAutoFit/>
          </a:bodyPr>
          <a:lstStyle/>
          <a:p>
            <a:pPr algn="just">
              <a:lnSpc>
                <a:spcPts val="6434"/>
              </a:lnSpc>
            </a:pPr>
            <a:r>
              <a:rPr lang="en-US" sz="5362">
                <a:solidFill>
                  <a:srgbClr val="DD7E27"/>
                </a:solidFill>
                <a:latin typeface="Cherry Pie 1"/>
                <a:ea typeface="Cherry Pie 1"/>
                <a:cs typeface="Cherry Pie 1"/>
                <a:sym typeface="Cherry Pie 1"/>
              </a:rPr>
              <a:t>OUR PROGRAM</a:t>
            </a:r>
          </a:p>
          <a:p>
            <a:pPr algn="just" marL="0" indent="0" lvl="0">
              <a:lnSpc>
                <a:spcPts val="6434"/>
              </a:lnSpc>
              <a:spcBef>
                <a:spcPct val="0"/>
              </a:spcBef>
            </a:pPr>
            <a:r>
              <a:rPr lang="en-US" sz="5362">
                <a:solidFill>
                  <a:srgbClr val="DD7E27"/>
                </a:solidFill>
                <a:latin typeface="Cherry Pie 1"/>
                <a:ea typeface="Cherry Pie 1"/>
                <a:cs typeface="Cherry Pie 1"/>
                <a:sym typeface="Cherry Pie 1"/>
              </a:rPr>
              <a:t>(in a pea shell!)</a:t>
            </a:r>
          </a:p>
        </p:txBody>
      </p:sp>
      <p:sp>
        <p:nvSpPr>
          <p:cNvPr name="Freeform 6" id="6"/>
          <p:cNvSpPr/>
          <p:nvPr/>
        </p:nvSpPr>
        <p:spPr>
          <a:xfrm flipH="false" flipV="false" rot="-936343">
            <a:off x="5466373" y="501280"/>
            <a:ext cx="3149304" cy="1802028"/>
          </a:xfrm>
          <a:custGeom>
            <a:avLst/>
            <a:gdLst/>
            <a:ahLst/>
            <a:cxnLst/>
            <a:rect r="r" b="b" t="t" l="l"/>
            <a:pathLst>
              <a:path h="1802028" w="3149304">
                <a:moveTo>
                  <a:pt x="0" y="0"/>
                </a:moveTo>
                <a:lnTo>
                  <a:pt x="3149304" y="0"/>
                </a:lnTo>
                <a:lnTo>
                  <a:pt x="3149304" y="1802028"/>
                </a:lnTo>
                <a:lnTo>
                  <a:pt x="0" y="1802028"/>
                </a:lnTo>
                <a:lnTo>
                  <a:pt x="0" y="0"/>
                </a:lnTo>
                <a:close/>
              </a:path>
            </a:pathLst>
          </a:custGeom>
          <a:blipFill>
            <a:blip r:embed="rId6"/>
            <a:stretch>
              <a:fillRect l="0" t="-33522" r="0" b="-41242"/>
            </a:stretch>
          </a:blipFill>
        </p:spPr>
      </p:sp>
      <p:sp>
        <p:nvSpPr>
          <p:cNvPr name="TextBox 7" id="7"/>
          <p:cNvSpPr txBox="true"/>
          <p:nvPr/>
        </p:nvSpPr>
        <p:spPr>
          <a:xfrm rot="0">
            <a:off x="548155" y="2790389"/>
            <a:ext cx="7727142" cy="1896553"/>
          </a:xfrm>
          <a:prstGeom prst="rect">
            <a:avLst/>
          </a:prstGeom>
        </p:spPr>
        <p:txBody>
          <a:bodyPr anchor="t" rtlCol="false" tIns="0" lIns="0" bIns="0" rIns="0">
            <a:spAutoFit/>
          </a:bodyPr>
          <a:lstStyle/>
          <a:p>
            <a:pPr algn="l">
              <a:lnSpc>
                <a:spcPts val="4682"/>
              </a:lnSpc>
            </a:pPr>
            <a:r>
              <a:rPr lang="en-US" sz="3121">
                <a:solidFill>
                  <a:srgbClr val="FFFFFF"/>
                </a:solidFill>
                <a:latin typeface="Cherry Pie 1"/>
                <a:ea typeface="Cherry Pie 1"/>
                <a:cs typeface="Cherry Pie 1"/>
                <a:sym typeface="Cherry Pie 1"/>
              </a:rPr>
              <a:t>WHAT WE GROW</a:t>
            </a:r>
          </a:p>
          <a:p>
            <a:pPr algn="l" marL="501260" indent="-250630" lvl="1">
              <a:lnSpc>
                <a:spcPts val="3482"/>
              </a:lnSpc>
              <a:buFont typeface="Arial"/>
              <a:buChar char="•"/>
            </a:pPr>
            <a:r>
              <a:rPr lang="en-US" sz="2321">
                <a:solidFill>
                  <a:srgbClr val="FFFFFF"/>
                </a:solidFill>
                <a:latin typeface="Arimo"/>
                <a:ea typeface="Arimo"/>
                <a:cs typeface="Arimo"/>
                <a:sym typeface="Arimo"/>
              </a:rPr>
              <a:t>C</a:t>
            </a:r>
            <a:r>
              <a:rPr lang="en-US" sz="2321">
                <a:solidFill>
                  <a:srgbClr val="FFFFFF"/>
                </a:solidFill>
                <a:latin typeface="Arimo"/>
                <a:ea typeface="Arimo"/>
                <a:cs typeface="Arimo"/>
                <a:sym typeface="Arimo"/>
              </a:rPr>
              <a:t>ool-weather, fast-growing crops such as spinach, carrots, arugula, bok choy, radishes, kale, turnips, &amp; peas!</a:t>
            </a:r>
          </a:p>
        </p:txBody>
      </p:sp>
      <p:sp>
        <p:nvSpPr>
          <p:cNvPr name="TextBox 8" id="8"/>
          <p:cNvSpPr txBox="true"/>
          <p:nvPr/>
        </p:nvSpPr>
        <p:spPr>
          <a:xfrm rot="0">
            <a:off x="548155" y="5048250"/>
            <a:ext cx="7727142" cy="1458403"/>
          </a:xfrm>
          <a:prstGeom prst="rect">
            <a:avLst/>
          </a:prstGeom>
        </p:spPr>
        <p:txBody>
          <a:bodyPr anchor="t" rtlCol="false" tIns="0" lIns="0" bIns="0" rIns="0">
            <a:spAutoFit/>
          </a:bodyPr>
          <a:lstStyle/>
          <a:p>
            <a:pPr algn="l">
              <a:lnSpc>
                <a:spcPts val="4682"/>
              </a:lnSpc>
            </a:pPr>
            <a:r>
              <a:rPr lang="en-US" sz="3121">
                <a:solidFill>
                  <a:srgbClr val="FFFFFF"/>
                </a:solidFill>
                <a:latin typeface="Cherry Pie 1"/>
                <a:ea typeface="Cherry Pie 1"/>
                <a:cs typeface="Cherry Pie 1"/>
                <a:sym typeface="Cherry Pie 1"/>
              </a:rPr>
              <a:t>WHEN WE GROW</a:t>
            </a:r>
          </a:p>
          <a:p>
            <a:pPr algn="l" marL="501260" indent="-250630" lvl="1">
              <a:lnSpc>
                <a:spcPts val="3482"/>
              </a:lnSpc>
              <a:buFont typeface="Arial"/>
              <a:buChar char="•"/>
            </a:pPr>
            <a:r>
              <a:rPr lang="en-US" sz="2321">
                <a:solidFill>
                  <a:srgbClr val="FFFFFF"/>
                </a:solidFill>
                <a:latin typeface="Arimo"/>
                <a:ea typeface="Arimo"/>
                <a:cs typeface="Arimo"/>
                <a:sym typeface="Arimo"/>
              </a:rPr>
              <a:t>Planting - March and September</a:t>
            </a:r>
          </a:p>
          <a:p>
            <a:pPr algn="l" marL="501260" indent="-250630" lvl="1">
              <a:lnSpc>
                <a:spcPts val="3482"/>
              </a:lnSpc>
              <a:buFont typeface="Arial"/>
              <a:buChar char="•"/>
            </a:pPr>
            <a:r>
              <a:rPr lang="en-US" sz="2321">
                <a:solidFill>
                  <a:srgbClr val="FFFFFF"/>
                </a:solidFill>
                <a:latin typeface="Arimo"/>
                <a:ea typeface="Arimo"/>
                <a:cs typeface="Arimo"/>
                <a:sym typeface="Arimo"/>
              </a:rPr>
              <a:t>Harvesting - May and November</a:t>
            </a:r>
          </a:p>
        </p:txBody>
      </p:sp>
      <p:sp>
        <p:nvSpPr>
          <p:cNvPr name="TextBox 9" id="9"/>
          <p:cNvSpPr txBox="true"/>
          <p:nvPr/>
        </p:nvSpPr>
        <p:spPr>
          <a:xfrm rot="0">
            <a:off x="548155" y="6925753"/>
            <a:ext cx="7727142" cy="1896553"/>
          </a:xfrm>
          <a:prstGeom prst="rect">
            <a:avLst/>
          </a:prstGeom>
        </p:spPr>
        <p:txBody>
          <a:bodyPr anchor="t" rtlCol="false" tIns="0" lIns="0" bIns="0" rIns="0">
            <a:spAutoFit/>
          </a:bodyPr>
          <a:lstStyle/>
          <a:p>
            <a:pPr algn="l">
              <a:lnSpc>
                <a:spcPts val="4682"/>
              </a:lnSpc>
            </a:pPr>
            <a:r>
              <a:rPr lang="en-US" sz="3121">
                <a:solidFill>
                  <a:srgbClr val="FFFFFF"/>
                </a:solidFill>
                <a:latin typeface="Cherry Pie 1"/>
                <a:ea typeface="Cherry Pie 1"/>
                <a:cs typeface="Cherry Pie 1"/>
                <a:sym typeface="Cherry Pie 1"/>
              </a:rPr>
              <a:t>WHY WE GROW</a:t>
            </a:r>
          </a:p>
          <a:p>
            <a:pPr algn="l" marL="501260" indent="-250630" lvl="1">
              <a:lnSpc>
                <a:spcPts val="3482"/>
              </a:lnSpc>
              <a:buFont typeface="Arial"/>
              <a:buChar char="•"/>
            </a:pPr>
            <a:r>
              <a:rPr lang="en-US" sz="2321">
                <a:solidFill>
                  <a:srgbClr val="FFFFFF"/>
                </a:solidFill>
                <a:latin typeface="Arimo"/>
                <a:ea typeface="Arimo"/>
                <a:cs typeface="Arimo"/>
                <a:sym typeface="Arimo"/>
              </a:rPr>
              <a:t>Teaches science in a fun and active way.</a:t>
            </a:r>
          </a:p>
          <a:p>
            <a:pPr algn="l" marL="501260" indent="-250630" lvl="1">
              <a:lnSpc>
                <a:spcPts val="3482"/>
              </a:lnSpc>
              <a:buFont typeface="Arial"/>
              <a:buChar char="•"/>
            </a:pPr>
            <a:r>
              <a:rPr lang="en-US" sz="2321">
                <a:solidFill>
                  <a:srgbClr val="FFFFFF"/>
                </a:solidFill>
                <a:latin typeface="Arimo"/>
                <a:ea typeface="Arimo"/>
                <a:cs typeface="Arimo"/>
                <a:sym typeface="Arimo"/>
              </a:rPr>
              <a:t>K</a:t>
            </a:r>
            <a:r>
              <a:rPr lang="en-US" sz="2321">
                <a:solidFill>
                  <a:srgbClr val="FFFFFF"/>
                </a:solidFill>
                <a:latin typeface="Arimo"/>
                <a:ea typeface="Arimo"/>
                <a:cs typeface="Arimo"/>
                <a:sym typeface="Arimo"/>
              </a:rPr>
              <a:t>ids learn early on that vegetables can be delicious and lead to a healthier life.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052239" cy="10287000"/>
          </a:xfrm>
          <a:custGeom>
            <a:avLst/>
            <a:gdLst/>
            <a:ahLst/>
            <a:cxnLst/>
            <a:rect r="r" b="b" t="t" l="l"/>
            <a:pathLst>
              <a:path h="10287000" w="8052239">
                <a:moveTo>
                  <a:pt x="0" y="0"/>
                </a:moveTo>
                <a:lnTo>
                  <a:pt x="8052239" y="0"/>
                </a:lnTo>
                <a:lnTo>
                  <a:pt x="8052239" y="10287000"/>
                </a:lnTo>
                <a:lnTo>
                  <a:pt x="0" y="10287000"/>
                </a:lnTo>
                <a:lnTo>
                  <a:pt x="0" y="0"/>
                </a:lnTo>
                <a:close/>
              </a:path>
            </a:pathLst>
          </a:custGeom>
          <a:blipFill>
            <a:blip r:embed="rId3"/>
            <a:stretch>
              <a:fillRect l="-4694" t="0" r="-4694" b="0"/>
            </a:stretch>
          </a:blipFill>
        </p:spPr>
      </p:sp>
      <p:sp>
        <p:nvSpPr>
          <p:cNvPr name="Freeform 3" id="3"/>
          <p:cNvSpPr/>
          <p:nvPr/>
        </p:nvSpPr>
        <p:spPr>
          <a:xfrm flipH="false" flipV="false" rot="0">
            <a:off x="8271306" y="8775069"/>
            <a:ext cx="18366112" cy="1607035"/>
          </a:xfrm>
          <a:custGeom>
            <a:avLst/>
            <a:gdLst/>
            <a:ahLst/>
            <a:cxnLst/>
            <a:rect r="r" b="b" t="t" l="l"/>
            <a:pathLst>
              <a:path h="1607035" w="18366112">
                <a:moveTo>
                  <a:pt x="0" y="0"/>
                </a:moveTo>
                <a:lnTo>
                  <a:pt x="18366112" y="0"/>
                </a:lnTo>
                <a:lnTo>
                  <a:pt x="18366112" y="1607035"/>
                </a:lnTo>
                <a:lnTo>
                  <a:pt x="0" y="1607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9856477" y="7235172"/>
            <a:ext cx="7402823" cy="821926"/>
            <a:chOff x="0" y="0"/>
            <a:chExt cx="9870431" cy="1095901"/>
          </a:xfrm>
        </p:grpSpPr>
        <p:sp>
          <p:nvSpPr>
            <p:cNvPr name="Freeform 5" id="5"/>
            <p:cNvSpPr/>
            <p:nvPr/>
          </p:nvSpPr>
          <p:spPr>
            <a:xfrm flipH="false" flipV="false" rot="0">
              <a:off x="2318527" y="168977"/>
              <a:ext cx="757947" cy="757947"/>
            </a:xfrm>
            <a:custGeom>
              <a:avLst/>
              <a:gdLst/>
              <a:ahLst/>
              <a:cxnLst/>
              <a:rect r="r" b="b" t="t" l="l"/>
              <a:pathLst>
                <a:path h="757947" w="757947">
                  <a:moveTo>
                    <a:pt x="0" y="0"/>
                  </a:moveTo>
                  <a:lnTo>
                    <a:pt x="757947" y="0"/>
                  </a:lnTo>
                  <a:lnTo>
                    <a:pt x="757947" y="757947"/>
                  </a:lnTo>
                  <a:lnTo>
                    <a:pt x="0" y="7579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355874" y="17268"/>
              <a:ext cx="362813" cy="1078633"/>
            </a:xfrm>
            <a:custGeom>
              <a:avLst/>
              <a:gdLst/>
              <a:ahLst/>
              <a:cxnLst/>
              <a:rect r="r" b="b" t="t" l="l"/>
              <a:pathLst>
                <a:path h="1078633" w="362813">
                  <a:moveTo>
                    <a:pt x="0" y="0"/>
                  </a:moveTo>
                  <a:lnTo>
                    <a:pt x="362813" y="0"/>
                  </a:lnTo>
                  <a:lnTo>
                    <a:pt x="362813" y="1078633"/>
                  </a:lnTo>
                  <a:lnTo>
                    <a:pt x="0" y="10786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6120566" y="235554"/>
              <a:ext cx="1086595" cy="624792"/>
            </a:xfrm>
            <a:custGeom>
              <a:avLst/>
              <a:gdLst/>
              <a:ahLst/>
              <a:cxnLst/>
              <a:rect r="r" b="b" t="t" l="l"/>
              <a:pathLst>
                <a:path h="624792" w="1086595">
                  <a:moveTo>
                    <a:pt x="0" y="0"/>
                  </a:moveTo>
                  <a:lnTo>
                    <a:pt x="1086595" y="0"/>
                  </a:lnTo>
                  <a:lnTo>
                    <a:pt x="1086595" y="624793"/>
                  </a:lnTo>
                  <a:lnTo>
                    <a:pt x="0" y="6247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540613" y="140402"/>
              <a:ext cx="1600114" cy="740853"/>
            </a:xfrm>
            <a:prstGeom prst="rect">
              <a:avLst/>
            </a:prstGeom>
          </p:spPr>
          <p:txBody>
            <a:bodyPr anchor="t" rtlCol="false" tIns="0" lIns="0" bIns="0" rIns="0">
              <a:spAutoFit/>
            </a:bodyPr>
            <a:lstStyle/>
            <a:p>
              <a:pPr algn="ctr">
                <a:lnSpc>
                  <a:spcPts val="2272"/>
                </a:lnSpc>
              </a:pPr>
              <a:r>
                <a:rPr lang="en-US" sz="1623">
                  <a:solidFill>
                    <a:srgbClr val="FFFFFF"/>
                  </a:solidFill>
                  <a:latin typeface="Lato 2"/>
                  <a:ea typeface="Lato 2"/>
                  <a:cs typeface="Lato 2"/>
                  <a:sym typeface="Lato 2"/>
                </a:rPr>
                <a:t>in-classroom </a:t>
              </a:r>
            </a:p>
            <a:p>
              <a:pPr algn="ctr">
                <a:lnSpc>
                  <a:spcPts val="2272"/>
                </a:lnSpc>
              </a:pPr>
              <a:r>
                <a:rPr lang="en-US" sz="1623">
                  <a:solidFill>
                    <a:srgbClr val="FFFFFF"/>
                  </a:solidFill>
                  <a:latin typeface="Lato 2"/>
                  <a:ea typeface="Lato 2"/>
                  <a:cs typeface="Lato 2"/>
                  <a:sym typeface="Lato 2"/>
                </a:rPr>
                <a:t>lesson</a:t>
              </a:r>
            </a:p>
          </p:txBody>
        </p:sp>
        <p:sp>
          <p:nvSpPr>
            <p:cNvPr name="TextBox 9" id="9"/>
            <p:cNvSpPr txBox="true"/>
            <p:nvPr/>
          </p:nvSpPr>
          <p:spPr>
            <a:xfrm rot="0">
              <a:off x="3892123" y="206979"/>
              <a:ext cx="1945249" cy="740853"/>
            </a:xfrm>
            <a:prstGeom prst="rect">
              <a:avLst/>
            </a:prstGeom>
          </p:spPr>
          <p:txBody>
            <a:bodyPr anchor="t" rtlCol="false" tIns="0" lIns="0" bIns="0" rIns="0">
              <a:spAutoFit/>
            </a:bodyPr>
            <a:lstStyle/>
            <a:p>
              <a:pPr algn="ctr">
                <a:lnSpc>
                  <a:spcPts val="2272"/>
                </a:lnSpc>
              </a:pPr>
              <a:r>
                <a:rPr lang="en-US" sz="1623">
                  <a:solidFill>
                    <a:srgbClr val="FFFFFF"/>
                  </a:solidFill>
                  <a:latin typeface="Lato 2"/>
                  <a:ea typeface="Lato 2"/>
                  <a:cs typeface="Lato 2"/>
                  <a:sym typeface="Lato 2"/>
                </a:rPr>
                <a:t>outdoor garden </a:t>
              </a:r>
            </a:p>
            <a:p>
              <a:pPr algn="ctr">
                <a:lnSpc>
                  <a:spcPts val="2272"/>
                </a:lnSpc>
              </a:pPr>
              <a:r>
                <a:rPr lang="en-US" sz="1623">
                  <a:solidFill>
                    <a:srgbClr val="FFFFFF"/>
                  </a:solidFill>
                  <a:latin typeface="Lato 2"/>
                  <a:ea typeface="Lato 2"/>
                  <a:cs typeface="Lato 2"/>
                  <a:sym typeface="Lato 2"/>
                </a:rPr>
                <a:t>lesson</a:t>
              </a:r>
            </a:p>
          </p:txBody>
        </p:sp>
        <p:sp>
          <p:nvSpPr>
            <p:cNvPr name="Freeform 10" id="10"/>
            <p:cNvSpPr/>
            <p:nvPr/>
          </p:nvSpPr>
          <p:spPr>
            <a:xfrm flipH="false" flipV="false" rot="0">
              <a:off x="0" y="17268"/>
              <a:ext cx="362813" cy="1078633"/>
            </a:xfrm>
            <a:custGeom>
              <a:avLst/>
              <a:gdLst/>
              <a:ahLst/>
              <a:cxnLst/>
              <a:rect r="r" b="b" t="t" l="l"/>
              <a:pathLst>
                <a:path h="1078633" w="362813">
                  <a:moveTo>
                    <a:pt x="0" y="0"/>
                  </a:moveTo>
                  <a:lnTo>
                    <a:pt x="362813" y="0"/>
                  </a:lnTo>
                  <a:lnTo>
                    <a:pt x="362813" y="1078633"/>
                  </a:lnTo>
                  <a:lnTo>
                    <a:pt x="0" y="10786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7626092" y="17268"/>
              <a:ext cx="362813" cy="1078633"/>
            </a:xfrm>
            <a:custGeom>
              <a:avLst/>
              <a:gdLst/>
              <a:ahLst/>
              <a:cxnLst/>
              <a:rect r="r" b="b" t="t" l="l"/>
              <a:pathLst>
                <a:path h="1078633" w="362813">
                  <a:moveTo>
                    <a:pt x="0" y="0"/>
                  </a:moveTo>
                  <a:lnTo>
                    <a:pt x="362813" y="0"/>
                  </a:lnTo>
                  <a:lnTo>
                    <a:pt x="362813" y="1078633"/>
                  </a:lnTo>
                  <a:lnTo>
                    <a:pt x="0" y="10786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8133140" y="-28575"/>
              <a:ext cx="1737291" cy="1124476"/>
            </a:xfrm>
            <a:prstGeom prst="rect">
              <a:avLst/>
            </a:prstGeom>
          </p:spPr>
          <p:txBody>
            <a:bodyPr anchor="t" rtlCol="false" tIns="0" lIns="0" bIns="0" rIns="0">
              <a:spAutoFit/>
            </a:bodyPr>
            <a:lstStyle/>
            <a:p>
              <a:pPr algn="ctr">
                <a:lnSpc>
                  <a:spcPts val="2272"/>
                </a:lnSpc>
              </a:pPr>
              <a:r>
                <a:rPr lang="en-US" sz="1623">
                  <a:solidFill>
                    <a:srgbClr val="FFFFFF"/>
                  </a:solidFill>
                  <a:latin typeface="Lato 2"/>
                  <a:ea typeface="Lato 2"/>
                  <a:cs typeface="Lato 2"/>
                  <a:sym typeface="Lato 2"/>
                </a:rPr>
                <a:t>Education Cultivation</a:t>
              </a:r>
            </a:p>
            <a:p>
              <a:pPr algn="ctr">
                <a:lnSpc>
                  <a:spcPts val="2272"/>
                </a:lnSpc>
              </a:pPr>
              <a:r>
                <a:rPr lang="en-US" sz="1623">
                  <a:solidFill>
                    <a:srgbClr val="FFFFFF"/>
                  </a:solidFill>
                  <a:latin typeface="Lato 2"/>
                  <a:ea typeface="Lato 2"/>
                  <a:cs typeface="Lato 2"/>
                  <a:sym typeface="Lato 2"/>
                </a:rPr>
                <a:t>lesson</a:t>
              </a:r>
            </a:p>
          </p:txBody>
        </p:sp>
      </p:grpSp>
      <p:sp>
        <p:nvSpPr>
          <p:cNvPr name="Freeform 13" id="13"/>
          <p:cNvSpPr/>
          <p:nvPr/>
        </p:nvSpPr>
        <p:spPr>
          <a:xfrm flipH="false" flipV="false" rot="0">
            <a:off x="16344867" y="8057098"/>
            <a:ext cx="1828865" cy="1927795"/>
          </a:xfrm>
          <a:custGeom>
            <a:avLst/>
            <a:gdLst/>
            <a:ahLst/>
            <a:cxnLst/>
            <a:rect r="r" b="b" t="t" l="l"/>
            <a:pathLst>
              <a:path h="1927795" w="1828865">
                <a:moveTo>
                  <a:pt x="0" y="0"/>
                </a:moveTo>
                <a:lnTo>
                  <a:pt x="1828866" y="0"/>
                </a:lnTo>
                <a:lnTo>
                  <a:pt x="1828866" y="1927795"/>
                </a:lnTo>
                <a:lnTo>
                  <a:pt x="0" y="1927795"/>
                </a:lnTo>
                <a:lnTo>
                  <a:pt x="0" y="0"/>
                </a:lnTo>
                <a:close/>
              </a:path>
            </a:pathLst>
          </a:custGeom>
          <a:blipFill>
            <a:blip r:embed="rId12"/>
            <a:stretch>
              <a:fillRect l="0" t="0" r="0" b="0"/>
            </a:stretch>
          </a:blipFill>
        </p:spPr>
      </p:sp>
      <p:sp>
        <p:nvSpPr>
          <p:cNvPr name="TextBox 14" id="14"/>
          <p:cNvSpPr txBox="true"/>
          <p:nvPr/>
        </p:nvSpPr>
        <p:spPr>
          <a:xfrm rot="0">
            <a:off x="366982" y="6695242"/>
            <a:ext cx="5666080" cy="2055828"/>
          </a:xfrm>
          <a:prstGeom prst="rect">
            <a:avLst/>
          </a:prstGeom>
        </p:spPr>
        <p:txBody>
          <a:bodyPr anchor="t" rtlCol="false" tIns="0" lIns="0" bIns="0" rIns="0">
            <a:spAutoFit/>
          </a:bodyPr>
          <a:lstStyle/>
          <a:p>
            <a:pPr algn="r" marL="440706" indent="-220353" lvl="1">
              <a:lnSpc>
                <a:spcPts val="3061"/>
              </a:lnSpc>
              <a:buFont typeface="Arial"/>
              <a:buChar char="•"/>
            </a:pPr>
          </a:p>
          <a:p>
            <a:pPr algn="l">
              <a:lnSpc>
                <a:spcPts val="3511"/>
              </a:lnSpc>
            </a:pPr>
            <a:r>
              <a:rPr lang="en-US" sz="2341" i="true">
                <a:solidFill>
                  <a:srgbClr val="FEFDFB"/>
                </a:solidFill>
                <a:latin typeface="Lato 1 Italics"/>
                <a:ea typeface="Lato 1 Italics"/>
                <a:cs typeface="Lato 1 Italics"/>
                <a:sym typeface="Lato 1 Italics"/>
              </a:rPr>
              <a:t>"This is so valuable for student learning ..."</a:t>
            </a:r>
            <a:r>
              <a:rPr lang="en-US" sz="2341">
                <a:solidFill>
                  <a:srgbClr val="FEFDFB"/>
                </a:solidFill>
                <a:latin typeface="Lato 1"/>
                <a:ea typeface="Lato 1"/>
                <a:cs typeface="Lato 1"/>
                <a:sym typeface="Lato 1"/>
              </a:rPr>
              <a:t> </a:t>
            </a:r>
          </a:p>
          <a:p>
            <a:pPr algn="l">
              <a:lnSpc>
                <a:spcPts val="3511"/>
              </a:lnSpc>
            </a:pPr>
            <a:r>
              <a:rPr lang="en-US" sz="2341">
                <a:solidFill>
                  <a:srgbClr val="FEFDFB"/>
                </a:solidFill>
                <a:latin typeface="Lato 1"/>
                <a:ea typeface="Lato 1"/>
                <a:cs typeface="Lato 1"/>
                <a:sym typeface="Lato 1"/>
              </a:rPr>
              <a:t>- Christy Kerr, Principal, Phillip C. Showell Elementary</a:t>
            </a:r>
          </a:p>
          <a:p>
            <a:pPr algn="r">
              <a:lnSpc>
                <a:spcPts val="3061"/>
              </a:lnSpc>
            </a:pPr>
          </a:p>
        </p:txBody>
      </p:sp>
      <p:sp>
        <p:nvSpPr>
          <p:cNvPr name="TextBox 15" id="15"/>
          <p:cNvSpPr txBox="true"/>
          <p:nvPr/>
        </p:nvSpPr>
        <p:spPr>
          <a:xfrm rot="0">
            <a:off x="8783900" y="872747"/>
            <a:ext cx="8572931" cy="638175"/>
          </a:xfrm>
          <a:prstGeom prst="rect">
            <a:avLst/>
          </a:prstGeom>
        </p:spPr>
        <p:txBody>
          <a:bodyPr anchor="t" rtlCol="false" tIns="0" lIns="0" bIns="0" rIns="0">
            <a:spAutoFit/>
          </a:bodyPr>
          <a:lstStyle/>
          <a:p>
            <a:pPr algn="l" marL="0" indent="0" lvl="0">
              <a:lnSpc>
                <a:spcPts val="4936"/>
              </a:lnSpc>
              <a:spcBef>
                <a:spcPct val="0"/>
              </a:spcBef>
            </a:pPr>
            <a:r>
              <a:rPr lang="en-US" sz="4114">
                <a:solidFill>
                  <a:srgbClr val="DD7E27"/>
                </a:solidFill>
                <a:latin typeface="Cherry Pie 1"/>
                <a:ea typeface="Cherry Pie 1"/>
                <a:cs typeface="Cherry Pie 1"/>
                <a:sym typeface="Cherry Pie 1"/>
              </a:rPr>
              <a:t>THE SEEDS OF OUR UNIQUE PROGRAM </a:t>
            </a:r>
          </a:p>
        </p:txBody>
      </p:sp>
      <p:sp>
        <p:nvSpPr>
          <p:cNvPr name="TextBox 16" id="16"/>
          <p:cNvSpPr txBox="true"/>
          <p:nvPr/>
        </p:nvSpPr>
        <p:spPr>
          <a:xfrm rot="0">
            <a:off x="8881431" y="1990352"/>
            <a:ext cx="8377869" cy="4872633"/>
          </a:xfrm>
          <a:prstGeom prst="rect">
            <a:avLst/>
          </a:prstGeom>
        </p:spPr>
        <p:txBody>
          <a:bodyPr anchor="t" rtlCol="false" tIns="0" lIns="0" bIns="0" rIns="0">
            <a:spAutoFit/>
          </a:bodyPr>
          <a:lstStyle/>
          <a:p>
            <a:pPr algn="l" marL="518160" indent="-259080" lvl="1">
              <a:lnSpc>
                <a:spcPts val="3359"/>
              </a:lnSpc>
              <a:buFont typeface="Arial"/>
              <a:buChar char="•"/>
            </a:pPr>
            <a:r>
              <a:rPr lang="en-US" sz="2400">
                <a:solidFill>
                  <a:srgbClr val="FFFFFF"/>
                </a:solidFill>
                <a:latin typeface="Lato 1"/>
                <a:ea typeface="Lato 1"/>
                <a:cs typeface="Lato 1"/>
                <a:sym typeface="Lato 1"/>
              </a:rPr>
              <a:t>Carefully crafted lessons support the state’s content standards for science </a:t>
            </a:r>
            <a:r>
              <a:rPr lang="en-US" sz="2400" i="true">
                <a:solidFill>
                  <a:srgbClr val="FFFFFF"/>
                </a:solidFill>
                <a:latin typeface="Lato 1 Italics"/>
                <a:ea typeface="Lato 1 Italics"/>
                <a:cs typeface="Lato 1 Italics"/>
                <a:sym typeface="Lato 1 Italics"/>
              </a:rPr>
              <a:t>(NGSS-supported lessons)</a:t>
            </a:r>
          </a:p>
          <a:p>
            <a:pPr algn="l">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A simple, reproducible framework for gardening that's  attractive to administrators and teachers</a:t>
            </a:r>
          </a:p>
          <a:p>
            <a:pPr algn="just">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E</a:t>
            </a:r>
            <a:r>
              <a:rPr lang="en-US" sz="2400">
                <a:solidFill>
                  <a:srgbClr val="FFFFFF"/>
                </a:solidFill>
                <a:latin typeface="Lato 1"/>
                <a:ea typeface="Lato 1"/>
                <a:cs typeface="Lato 1"/>
                <a:sym typeface="Lato 1"/>
              </a:rPr>
              <a:t>very child in the school participates in each growing season, spring and fall regardless of age or ability</a:t>
            </a:r>
          </a:p>
          <a:p>
            <a:pPr algn="just">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Children experience </a:t>
            </a:r>
            <a:r>
              <a:rPr lang="en-US" sz="2400">
                <a:solidFill>
                  <a:srgbClr val="FFFFFF"/>
                </a:solidFill>
                <a:latin typeface="Lato 1"/>
                <a:ea typeface="Lato 1"/>
                <a:cs typeface="Lato 1"/>
                <a:sym typeface="Lato 1"/>
              </a:rPr>
              <a:t>“seed to cafeteria table” experiences up to 4 times during the school year</a:t>
            </a:r>
          </a:p>
          <a:p>
            <a:pPr algn="just">
              <a:lnSpc>
                <a:spcPts val="2156"/>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8675727" cy="5431109"/>
          </a:xfrm>
          <a:custGeom>
            <a:avLst/>
            <a:gdLst/>
            <a:ahLst/>
            <a:cxnLst/>
            <a:rect r="r" b="b" t="t" l="l"/>
            <a:pathLst>
              <a:path h="5431109" w="8675727">
                <a:moveTo>
                  <a:pt x="0" y="0"/>
                </a:moveTo>
                <a:lnTo>
                  <a:pt x="8675727" y="0"/>
                </a:lnTo>
                <a:lnTo>
                  <a:pt x="8675727" y="5431109"/>
                </a:lnTo>
                <a:lnTo>
                  <a:pt x="0" y="5431109"/>
                </a:lnTo>
                <a:lnTo>
                  <a:pt x="0" y="0"/>
                </a:lnTo>
                <a:close/>
              </a:path>
            </a:pathLst>
          </a:custGeom>
          <a:blipFill>
            <a:blip r:embed="rId3"/>
            <a:stretch>
              <a:fillRect l="-4989" t="-31762" r="-4989" b="0"/>
            </a:stretch>
          </a:blipFill>
        </p:spPr>
      </p:sp>
      <p:sp>
        <p:nvSpPr>
          <p:cNvPr name="Freeform 3" id="3"/>
          <p:cNvSpPr/>
          <p:nvPr/>
        </p:nvSpPr>
        <p:spPr>
          <a:xfrm flipH="false" flipV="false" rot="0">
            <a:off x="9331738" y="8501177"/>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5366868"/>
            <a:ext cx="8675727" cy="4920132"/>
          </a:xfrm>
          <a:custGeom>
            <a:avLst/>
            <a:gdLst/>
            <a:ahLst/>
            <a:cxnLst/>
            <a:rect r="r" b="b" t="t" l="l"/>
            <a:pathLst>
              <a:path h="4920132" w="8675727">
                <a:moveTo>
                  <a:pt x="0" y="0"/>
                </a:moveTo>
                <a:lnTo>
                  <a:pt x="8675727" y="0"/>
                </a:lnTo>
                <a:lnTo>
                  <a:pt x="8675727" y="4920132"/>
                </a:lnTo>
                <a:lnTo>
                  <a:pt x="0" y="4920132"/>
                </a:lnTo>
                <a:lnTo>
                  <a:pt x="0" y="0"/>
                </a:lnTo>
                <a:close/>
              </a:path>
            </a:pathLst>
          </a:custGeom>
          <a:blipFill>
            <a:blip r:embed="rId6"/>
            <a:stretch>
              <a:fillRect l="0" t="-16124" r="0" b="-16124"/>
            </a:stretch>
          </a:blipFill>
        </p:spPr>
      </p:sp>
      <p:sp>
        <p:nvSpPr>
          <p:cNvPr name="Freeform 5" id="5"/>
          <p:cNvSpPr/>
          <p:nvPr/>
        </p:nvSpPr>
        <p:spPr>
          <a:xfrm flipH="false" flipV="false" rot="308298">
            <a:off x="16787475" y="7868150"/>
            <a:ext cx="1007597" cy="1943224"/>
          </a:xfrm>
          <a:custGeom>
            <a:avLst/>
            <a:gdLst/>
            <a:ahLst/>
            <a:cxnLst/>
            <a:rect r="r" b="b" t="t" l="l"/>
            <a:pathLst>
              <a:path h="1943224" w="1007597">
                <a:moveTo>
                  <a:pt x="0" y="0"/>
                </a:moveTo>
                <a:lnTo>
                  <a:pt x="1007598" y="0"/>
                </a:lnTo>
                <a:lnTo>
                  <a:pt x="1007598" y="1943224"/>
                </a:lnTo>
                <a:lnTo>
                  <a:pt x="0" y="1943224"/>
                </a:lnTo>
                <a:lnTo>
                  <a:pt x="0" y="0"/>
                </a:lnTo>
                <a:close/>
              </a:path>
            </a:pathLst>
          </a:custGeom>
          <a:blipFill>
            <a:blip r:embed="rId7"/>
            <a:stretch>
              <a:fillRect l="0" t="0" r="0" b="0"/>
            </a:stretch>
          </a:blipFill>
        </p:spPr>
      </p:sp>
      <p:sp>
        <p:nvSpPr>
          <p:cNvPr name="Freeform 6" id="6"/>
          <p:cNvSpPr/>
          <p:nvPr/>
        </p:nvSpPr>
        <p:spPr>
          <a:xfrm flipH="false" flipV="false" rot="0">
            <a:off x="215626" y="5310188"/>
            <a:ext cx="8244475" cy="113362"/>
          </a:xfrm>
          <a:custGeom>
            <a:avLst/>
            <a:gdLst/>
            <a:ahLst/>
            <a:cxnLst/>
            <a:rect r="r" b="b" t="t" l="l"/>
            <a:pathLst>
              <a:path h="113362" w="8244475">
                <a:moveTo>
                  <a:pt x="0" y="0"/>
                </a:moveTo>
                <a:lnTo>
                  <a:pt x="8244475" y="0"/>
                </a:lnTo>
                <a:lnTo>
                  <a:pt x="8244475" y="113361"/>
                </a:lnTo>
                <a:lnTo>
                  <a:pt x="0" y="1133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grpSp>
        <p:nvGrpSpPr>
          <p:cNvPr name="Group 7" id="7"/>
          <p:cNvGrpSpPr>
            <a:grpSpLocks noChangeAspect="true"/>
          </p:cNvGrpSpPr>
          <p:nvPr/>
        </p:nvGrpSpPr>
        <p:grpSpPr>
          <a:xfrm rot="0">
            <a:off x="2328425" y="4016942"/>
            <a:ext cx="4018877" cy="2813214"/>
            <a:chOff x="0" y="0"/>
            <a:chExt cx="6350000" cy="4445000"/>
          </a:xfrm>
        </p:grpSpPr>
        <p:sp>
          <p:nvSpPr>
            <p:cNvPr name="Freeform 8" id="8"/>
            <p:cNvSpPr/>
            <p:nvPr/>
          </p:nvSpPr>
          <p:spPr>
            <a:xfrm flipH="false" flipV="false" rot="0">
              <a:off x="0" y="0"/>
              <a:ext cx="6350000" cy="4445000"/>
            </a:xfrm>
            <a:custGeom>
              <a:avLst/>
              <a:gdLst/>
              <a:ahLst/>
              <a:cxnLst/>
              <a:rect r="r" b="b" t="t" l="l"/>
              <a:pathLst>
                <a:path h="4445000" w="6350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10"/>
              <a:stretch>
                <a:fillRect l="0" t="-21286" r="0" b="-21286"/>
              </a:stretch>
            </a:blipFill>
          </p:spPr>
        </p:sp>
      </p:grpSp>
      <p:sp>
        <p:nvSpPr>
          <p:cNvPr name="Freeform 9" id="9"/>
          <p:cNvSpPr/>
          <p:nvPr/>
        </p:nvSpPr>
        <p:spPr>
          <a:xfrm flipH="false" flipV="false" rot="788007">
            <a:off x="15567670" y="460455"/>
            <a:ext cx="2250647" cy="1800517"/>
          </a:xfrm>
          <a:custGeom>
            <a:avLst/>
            <a:gdLst/>
            <a:ahLst/>
            <a:cxnLst/>
            <a:rect r="r" b="b" t="t" l="l"/>
            <a:pathLst>
              <a:path h="1800517" w="2250647">
                <a:moveTo>
                  <a:pt x="0" y="0"/>
                </a:moveTo>
                <a:lnTo>
                  <a:pt x="2250646" y="0"/>
                </a:lnTo>
                <a:lnTo>
                  <a:pt x="2250646" y="1800517"/>
                </a:lnTo>
                <a:lnTo>
                  <a:pt x="0" y="180051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31738" y="1906192"/>
            <a:ext cx="6020576" cy="1455005"/>
          </a:xfrm>
          <a:prstGeom prst="rect">
            <a:avLst/>
          </a:prstGeom>
        </p:spPr>
        <p:txBody>
          <a:bodyPr anchor="t" rtlCol="false" tIns="0" lIns="0" bIns="0" rIns="0">
            <a:spAutoFit/>
          </a:bodyPr>
          <a:lstStyle/>
          <a:p>
            <a:pPr algn="l" marL="0" indent="0" lvl="0">
              <a:lnSpc>
                <a:spcPts val="3842"/>
              </a:lnSpc>
              <a:spcBef>
                <a:spcPct val="0"/>
              </a:spcBef>
            </a:pPr>
            <a:r>
              <a:rPr lang="en-US" sz="3201">
                <a:solidFill>
                  <a:srgbClr val="DD7E27"/>
                </a:solidFill>
                <a:latin typeface="Cherry Pie 1"/>
                <a:ea typeface="Cherry Pie 1"/>
                <a:cs typeface="Cherry Pie 1"/>
                <a:sym typeface="Cherry Pie 1"/>
              </a:rPr>
              <a:t>HOW </a:t>
            </a:r>
            <a:r>
              <a:rPr lang="en-US" sz="3201">
                <a:solidFill>
                  <a:srgbClr val="DD7E27"/>
                </a:solidFill>
                <a:latin typeface="Cherry Pie 1"/>
                <a:ea typeface="Cherry Pie 1"/>
                <a:cs typeface="Cherry Pie 1"/>
                <a:sym typeface="Cherry Pie 1"/>
              </a:rPr>
              <a:t>WE </a:t>
            </a:r>
            <a:r>
              <a:rPr lang="en-US" sz="3201">
                <a:solidFill>
                  <a:srgbClr val="DD7E27"/>
                </a:solidFill>
                <a:latin typeface="Cherry Pie 1"/>
                <a:ea typeface="Cherry Pie 1"/>
                <a:cs typeface="Cherry Pie 1"/>
                <a:sym typeface="Cherry Pie 1"/>
              </a:rPr>
              <a:t>LAUNCH OUR ‘EDUCATION CULTIVATION’ PROGRAM IN A NEW SCHOOL</a:t>
            </a:r>
          </a:p>
        </p:txBody>
      </p:sp>
      <p:sp>
        <p:nvSpPr>
          <p:cNvPr name="TextBox 11" id="11"/>
          <p:cNvSpPr txBox="true"/>
          <p:nvPr/>
        </p:nvSpPr>
        <p:spPr>
          <a:xfrm rot="0">
            <a:off x="9144000" y="3768159"/>
            <a:ext cx="8469718" cy="4455282"/>
          </a:xfrm>
          <a:prstGeom prst="rect">
            <a:avLst/>
          </a:prstGeom>
        </p:spPr>
        <p:txBody>
          <a:bodyPr anchor="t" rtlCol="false" tIns="0" lIns="0" bIns="0" rIns="0">
            <a:spAutoFit/>
          </a:bodyPr>
          <a:lstStyle/>
          <a:p>
            <a:pPr algn="l" marL="518160" indent="-259080" lvl="1">
              <a:lnSpc>
                <a:spcPts val="3359"/>
              </a:lnSpc>
              <a:buFont typeface="Arial"/>
              <a:buChar char="•"/>
            </a:pPr>
            <a:r>
              <a:rPr lang="en-US" sz="2400">
                <a:solidFill>
                  <a:srgbClr val="FFFFFF"/>
                </a:solidFill>
                <a:latin typeface="Lato 1"/>
                <a:ea typeface="Lato 1"/>
                <a:cs typeface="Lato 1"/>
                <a:sym typeface="Lato 1"/>
              </a:rPr>
              <a:t>HFHK and the school work together to find funding (grants, corporate sponsors, and private donors)</a:t>
            </a:r>
          </a:p>
          <a:p>
            <a:pPr algn="l">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HFHK conducts site visits, maps out garden area, and begins preparations</a:t>
            </a:r>
          </a:p>
          <a:p>
            <a:pPr algn="just">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HFHK orders all materials and schedules deliveries </a:t>
            </a:r>
          </a:p>
          <a:p>
            <a:pPr algn="just">
              <a:lnSpc>
                <a:spcPts val="3359"/>
              </a:lnSpc>
            </a:pPr>
          </a:p>
          <a:p>
            <a:pPr algn="l" marL="518160" indent="-259080" lvl="1">
              <a:lnSpc>
                <a:spcPts val="3359"/>
              </a:lnSpc>
              <a:buFont typeface="Arial"/>
              <a:buChar char="•"/>
            </a:pPr>
            <a:r>
              <a:rPr lang="en-US" sz="2400">
                <a:solidFill>
                  <a:srgbClr val="FFFFFF"/>
                </a:solidFill>
                <a:latin typeface="Lato 1"/>
                <a:ea typeface="Lato 1"/>
                <a:cs typeface="Lato 1"/>
                <a:sym typeface="Lato 1"/>
              </a:rPr>
              <a:t>Together with the school, HFHK organizes volunteers for the garden build (takes place in 1 day!)</a:t>
            </a:r>
          </a:p>
          <a:p>
            <a:pPr algn="just">
              <a:lnSpc>
                <a:spcPts val="2156"/>
              </a:lnSpc>
            </a:pPr>
          </a:p>
        </p:txBody>
      </p:sp>
      <p:sp>
        <p:nvSpPr>
          <p:cNvPr name="TextBox 12" id="12"/>
          <p:cNvSpPr txBox="true"/>
          <p:nvPr/>
        </p:nvSpPr>
        <p:spPr>
          <a:xfrm rot="0">
            <a:off x="8881431" y="9710402"/>
            <a:ext cx="3446203" cy="312956"/>
          </a:xfrm>
          <a:prstGeom prst="rect">
            <a:avLst/>
          </a:prstGeom>
        </p:spPr>
        <p:txBody>
          <a:bodyPr anchor="t" rtlCol="false" tIns="0" lIns="0" bIns="0" rIns="0">
            <a:spAutoFit/>
          </a:bodyPr>
          <a:lstStyle/>
          <a:p>
            <a:pPr algn="ctr">
              <a:lnSpc>
                <a:spcPts val="2578"/>
              </a:lnSpc>
            </a:pPr>
            <a:r>
              <a:rPr lang="en-US" sz="1841">
                <a:solidFill>
                  <a:srgbClr val="FFFFFF"/>
                </a:solidFill>
                <a:latin typeface="Lato 2"/>
                <a:ea typeface="Lato 2"/>
                <a:cs typeface="Lato 2"/>
                <a:sym typeface="Lato 2"/>
              </a:rPr>
              <a:t>Lewes Elementary, before &amp; after</a:t>
            </a:r>
          </a:p>
        </p:txBody>
      </p:sp>
      <p:sp>
        <p:nvSpPr>
          <p:cNvPr name="TextBox 13" id="13"/>
          <p:cNvSpPr txBox="true"/>
          <p:nvPr/>
        </p:nvSpPr>
        <p:spPr>
          <a:xfrm rot="0">
            <a:off x="2455469" y="4297952"/>
            <a:ext cx="3764789" cy="2180591"/>
          </a:xfrm>
          <a:prstGeom prst="rect">
            <a:avLst/>
          </a:prstGeom>
        </p:spPr>
        <p:txBody>
          <a:bodyPr anchor="t" rtlCol="false" tIns="0" lIns="0" bIns="0" rIns="0">
            <a:spAutoFit/>
          </a:bodyPr>
          <a:lstStyle/>
          <a:p>
            <a:pPr algn="ctr">
              <a:lnSpc>
                <a:spcPts val="5809"/>
              </a:lnSpc>
            </a:pPr>
            <a:r>
              <a:rPr lang="en-US" sz="4149">
                <a:solidFill>
                  <a:srgbClr val="374E95"/>
                </a:solidFill>
                <a:latin typeface="Cherry Pie 2"/>
                <a:ea typeface="Cherry Pie 2"/>
                <a:cs typeface="Cherry Pie 2"/>
                <a:sym typeface="Cherry Pie 2"/>
              </a:rPr>
              <a:t>We do more than just build gardens!!</a:t>
            </a:r>
          </a:p>
        </p:txBody>
      </p:sp>
      <p:sp>
        <p:nvSpPr>
          <p:cNvPr name="TextBox 14" id="14"/>
          <p:cNvSpPr txBox="true"/>
          <p:nvPr/>
        </p:nvSpPr>
        <p:spPr>
          <a:xfrm rot="0">
            <a:off x="8881431" y="481971"/>
            <a:ext cx="6822413" cy="979157"/>
          </a:xfrm>
          <a:prstGeom prst="rect">
            <a:avLst/>
          </a:prstGeom>
        </p:spPr>
        <p:txBody>
          <a:bodyPr anchor="t" rtlCol="false" tIns="0" lIns="0" bIns="0" rIns="0">
            <a:spAutoFit/>
          </a:bodyPr>
          <a:lstStyle/>
          <a:p>
            <a:pPr algn="ctr">
              <a:lnSpc>
                <a:spcPts val="7980"/>
              </a:lnSpc>
            </a:pPr>
            <a:r>
              <a:rPr lang="en-US" sz="5700">
                <a:solidFill>
                  <a:srgbClr val="41AD49"/>
                </a:solidFill>
                <a:latin typeface="Cherry Pie 2"/>
                <a:ea typeface="Cherry Pie 2"/>
                <a:cs typeface="Cherry Pie 2"/>
                <a:sym typeface="Cherry Pie 2"/>
              </a:rPr>
              <a:t>It’s a partnership</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pic>
          <p:nvPicPr>
            <p:cNvPr name="Picture 3" id="3"/>
            <p:cNvPicPr>
              <a:picLocks noChangeAspect="true"/>
            </p:cNvPicPr>
            <p:nvPr/>
          </p:nvPicPr>
          <p:blipFill>
            <a:blip r:embed="rId3"/>
            <a:srcRect l="16666" t="0" r="16666" b="0"/>
            <a:stretch>
              <a:fillRect/>
            </a:stretch>
          </p:blipFill>
          <p:spPr>
            <a:xfrm flipH="false" flipV="false">
              <a:off x="0" y="0"/>
              <a:ext cx="12192000" cy="13716000"/>
            </a:xfrm>
            <a:prstGeom prst="rect">
              <a:avLst/>
            </a:prstGeom>
          </p:spPr>
        </p:pic>
      </p:grpSp>
      <p:sp>
        <p:nvSpPr>
          <p:cNvPr name="Freeform 4" id="4"/>
          <p:cNvSpPr/>
          <p:nvPr/>
        </p:nvSpPr>
        <p:spPr>
          <a:xfrm flipH="false" flipV="false" rot="0">
            <a:off x="-320547" y="9096336"/>
            <a:ext cx="9464547" cy="828148"/>
          </a:xfrm>
          <a:custGeom>
            <a:avLst/>
            <a:gdLst/>
            <a:ahLst/>
            <a:cxnLst/>
            <a:rect r="r" b="b" t="t" l="l"/>
            <a:pathLst>
              <a:path h="828148" w="9464547">
                <a:moveTo>
                  <a:pt x="0" y="0"/>
                </a:moveTo>
                <a:lnTo>
                  <a:pt x="9464547" y="0"/>
                </a:lnTo>
                <a:lnTo>
                  <a:pt x="9464547" y="828148"/>
                </a:lnTo>
                <a:lnTo>
                  <a:pt x="0" y="8281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287088">
            <a:off x="8056916" y="8356323"/>
            <a:ext cx="692739" cy="1803953"/>
          </a:xfrm>
          <a:custGeom>
            <a:avLst/>
            <a:gdLst/>
            <a:ahLst/>
            <a:cxnLst/>
            <a:rect r="r" b="b" t="t" l="l"/>
            <a:pathLst>
              <a:path h="1803953" w="692739">
                <a:moveTo>
                  <a:pt x="0" y="0"/>
                </a:moveTo>
                <a:lnTo>
                  <a:pt x="692739" y="0"/>
                </a:lnTo>
                <a:lnTo>
                  <a:pt x="692739" y="1803954"/>
                </a:lnTo>
                <a:lnTo>
                  <a:pt x="0" y="1803954"/>
                </a:lnTo>
                <a:lnTo>
                  <a:pt x="0" y="0"/>
                </a:lnTo>
                <a:close/>
              </a:path>
            </a:pathLst>
          </a:custGeom>
          <a:blipFill>
            <a:blip r:embed="rId6"/>
            <a:stretch>
              <a:fillRect l="-13660" t="0" r="-13660" b="0"/>
            </a:stretch>
          </a:blipFill>
        </p:spPr>
      </p:sp>
      <p:sp>
        <p:nvSpPr>
          <p:cNvPr name="Freeform 6" id="6"/>
          <p:cNvSpPr/>
          <p:nvPr/>
        </p:nvSpPr>
        <p:spPr>
          <a:xfrm flipH="false" flipV="false" rot="0">
            <a:off x="676143" y="165225"/>
            <a:ext cx="2648645" cy="2620600"/>
          </a:xfrm>
          <a:custGeom>
            <a:avLst/>
            <a:gdLst/>
            <a:ahLst/>
            <a:cxnLst/>
            <a:rect r="r" b="b" t="t" l="l"/>
            <a:pathLst>
              <a:path h="2620600" w="2648645">
                <a:moveTo>
                  <a:pt x="0" y="0"/>
                </a:moveTo>
                <a:lnTo>
                  <a:pt x="2648645" y="0"/>
                </a:lnTo>
                <a:lnTo>
                  <a:pt x="2648645" y="2620600"/>
                </a:lnTo>
                <a:lnTo>
                  <a:pt x="0" y="2620600"/>
                </a:lnTo>
                <a:lnTo>
                  <a:pt x="0" y="0"/>
                </a:lnTo>
                <a:close/>
              </a:path>
            </a:pathLst>
          </a:custGeom>
          <a:blipFill>
            <a:blip r:embed="rId7"/>
            <a:stretch>
              <a:fillRect l="0" t="0" r="0" b="0"/>
            </a:stretch>
          </a:blipFill>
        </p:spPr>
      </p:sp>
      <p:sp>
        <p:nvSpPr>
          <p:cNvPr name="TextBox 7" id="7"/>
          <p:cNvSpPr txBox="true"/>
          <p:nvPr/>
        </p:nvSpPr>
        <p:spPr>
          <a:xfrm rot="0">
            <a:off x="2974306" y="1466000"/>
            <a:ext cx="5748949" cy="964808"/>
          </a:xfrm>
          <a:prstGeom prst="rect">
            <a:avLst/>
          </a:prstGeom>
        </p:spPr>
        <p:txBody>
          <a:bodyPr anchor="t" rtlCol="false" tIns="0" lIns="0" bIns="0" rIns="0">
            <a:spAutoFit/>
          </a:bodyPr>
          <a:lstStyle/>
          <a:p>
            <a:pPr algn="r" marL="0" indent="0" lvl="0">
              <a:lnSpc>
                <a:spcPts val="7569"/>
              </a:lnSpc>
              <a:spcBef>
                <a:spcPct val="0"/>
              </a:spcBef>
            </a:pPr>
            <a:r>
              <a:rPr lang="en-US" sz="6307">
                <a:solidFill>
                  <a:srgbClr val="DD7E27"/>
                </a:solidFill>
                <a:latin typeface="Cherry Pie 1"/>
                <a:ea typeface="Cherry Pie 1"/>
                <a:cs typeface="Cherry Pie 1"/>
                <a:sym typeface="Cherry Pie 1"/>
              </a:rPr>
              <a:t>LET’S DIG IN!</a:t>
            </a:r>
          </a:p>
        </p:txBody>
      </p:sp>
      <p:sp>
        <p:nvSpPr>
          <p:cNvPr name="TextBox 8" id="8"/>
          <p:cNvSpPr txBox="true"/>
          <p:nvPr/>
        </p:nvSpPr>
        <p:spPr>
          <a:xfrm rot="0">
            <a:off x="676143" y="2989799"/>
            <a:ext cx="7727142" cy="1367435"/>
          </a:xfrm>
          <a:prstGeom prst="rect">
            <a:avLst/>
          </a:prstGeom>
        </p:spPr>
        <p:txBody>
          <a:bodyPr anchor="t" rtlCol="false" tIns="0" lIns="0" bIns="0" rIns="0">
            <a:spAutoFit/>
          </a:bodyPr>
          <a:lstStyle/>
          <a:p>
            <a:pPr algn="l">
              <a:lnSpc>
                <a:spcPts val="4370"/>
              </a:lnSpc>
            </a:pPr>
            <a:r>
              <a:rPr lang="en-US" sz="2913">
                <a:solidFill>
                  <a:srgbClr val="FFFFFF"/>
                </a:solidFill>
                <a:latin typeface="Cherry Pie 1"/>
                <a:ea typeface="Cherry Pie 1"/>
                <a:cs typeface="Cherry Pie 1"/>
                <a:sym typeface="Cherry Pie 1"/>
              </a:rPr>
              <a:t>FIRST GROWING SEASON</a:t>
            </a:r>
          </a:p>
          <a:p>
            <a:pPr algn="l" marL="467809" indent="-233905" lvl="1">
              <a:lnSpc>
                <a:spcPts val="3250"/>
              </a:lnSpc>
              <a:buFont typeface="Arial"/>
              <a:buChar char="•"/>
            </a:pPr>
            <a:r>
              <a:rPr lang="en-US" sz="2166">
                <a:solidFill>
                  <a:srgbClr val="FFFFFF"/>
                </a:solidFill>
                <a:latin typeface="Arimo"/>
                <a:ea typeface="Arimo"/>
                <a:cs typeface="Arimo"/>
                <a:sym typeface="Arimo"/>
              </a:rPr>
              <a:t>HFHK staff models the garden lesson for each teacher in the school</a:t>
            </a:r>
          </a:p>
        </p:txBody>
      </p:sp>
      <p:sp>
        <p:nvSpPr>
          <p:cNvPr name="TextBox 9" id="9"/>
          <p:cNvSpPr txBox="true"/>
          <p:nvPr/>
        </p:nvSpPr>
        <p:spPr>
          <a:xfrm rot="0">
            <a:off x="676143" y="4614409"/>
            <a:ext cx="7248305" cy="962932"/>
          </a:xfrm>
          <a:prstGeom prst="rect">
            <a:avLst/>
          </a:prstGeom>
        </p:spPr>
        <p:txBody>
          <a:bodyPr anchor="t" rtlCol="false" tIns="0" lIns="0" bIns="0" rIns="0">
            <a:spAutoFit/>
          </a:bodyPr>
          <a:lstStyle/>
          <a:p>
            <a:pPr algn="l">
              <a:lnSpc>
                <a:spcPts val="4392"/>
              </a:lnSpc>
            </a:pPr>
            <a:r>
              <a:rPr lang="en-US" sz="2928">
                <a:solidFill>
                  <a:srgbClr val="FFFFFF"/>
                </a:solidFill>
                <a:latin typeface="Cherry Pie 1"/>
                <a:ea typeface="Cherry Pie 1"/>
                <a:cs typeface="Cherry Pie 1"/>
                <a:sym typeface="Cherry Pie 1"/>
              </a:rPr>
              <a:t>SECOND GROWING SEASON</a:t>
            </a:r>
          </a:p>
          <a:p>
            <a:pPr algn="l" marL="470198" indent="-235099" lvl="1">
              <a:lnSpc>
                <a:spcPts val="3266"/>
              </a:lnSpc>
              <a:buFont typeface="Arial"/>
              <a:buChar char="•"/>
            </a:pPr>
            <a:r>
              <a:rPr lang="en-US" sz="2177">
                <a:solidFill>
                  <a:srgbClr val="FFFFFF"/>
                </a:solidFill>
                <a:latin typeface="Arimo"/>
                <a:ea typeface="Arimo"/>
                <a:cs typeface="Arimo"/>
                <a:sym typeface="Arimo"/>
              </a:rPr>
              <a:t>HFHK staff meets with each grade-level team</a:t>
            </a:r>
          </a:p>
        </p:txBody>
      </p:sp>
      <p:sp>
        <p:nvSpPr>
          <p:cNvPr name="TextBox 10" id="10"/>
          <p:cNvSpPr txBox="true"/>
          <p:nvPr/>
        </p:nvSpPr>
        <p:spPr>
          <a:xfrm rot="0">
            <a:off x="676143" y="5833104"/>
            <a:ext cx="8159101" cy="2989392"/>
          </a:xfrm>
          <a:prstGeom prst="rect">
            <a:avLst/>
          </a:prstGeom>
        </p:spPr>
        <p:txBody>
          <a:bodyPr anchor="t" rtlCol="false" tIns="0" lIns="0" bIns="0" rIns="0">
            <a:spAutoFit/>
          </a:bodyPr>
          <a:lstStyle/>
          <a:p>
            <a:pPr algn="l">
              <a:lnSpc>
                <a:spcPts val="4366"/>
              </a:lnSpc>
            </a:pPr>
            <a:r>
              <a:rPr lang="en-US" sz="2911">
                <a:solidFill>
                  <a:srgbClr val="FFFFFF"/>
                </a:solidFill>
                <a:latin typeface="Cherry Pie 1"/>
                <a:ea typeface="Cherry Pie 1"/>
                <a:cs typeface="Cherry Pie 1"/>
                <a:sym typeface="Cherry Pie 1"/>
              </a:rPr>
              <a:t>THIRD GROWING SEASON+ </a:t>
            </a:r>
          </a:p>
          <a:p>
            <a:pPr algn="l" marL="467474" indent="-233737" lvl="1">
              <a:lnSpc>
                <a:spcPts val="3247"/>
              </a:lnSpc>
              <a:buFont typeface="Arial"/>
              <a:buChar char="•"/>
            </a:pPr>
            <a:r>
              <a:rPr lang="en-US" sz="2165">
                <a:solidFill>
                  <a:srgbClr val="FFFFFF"/>
                </a:solidFill>
                <a:latin typeface="Arimo"/>
                <a:ea typeface="Arimo"/>
                <a:cs typeface="Arimo"/>
                <a:sym typeface="Arimo"/>
              </a:rPr>
              <a:t>HFHK &amp; Garden Coordinator choose crops each season</a:t>
            </a:r>
          </a:p>
          <a:p>
            <a:pPr algn="l" marL="467474" indent="-233737" lvl="1">
              <a:lnSpc>
                <a:spcPts val="3247"/>
              </a:lnSpc>
              <a:buFont typeface="Arial"/>
              <a:buChar char="•"/>
            </a:pPr>
            <a:r>
              <a:rPr lang="en-US" sz="2165">
                <a:solidFill>
                  <a:srgbClr val="FFFFFF"/>
                </a:solidFill>
                <a:latin typeface="Arimo"/>
                <a:ea typeface="Arimo"/>
                <a:cs typeface="Arimo"/>
                <a:sym typeface="Arimo"/>
              </a:rPr>
              <a:t>HFHK creates planting kits for every K &amp; 1st gr. teacher each season</a:t>
            </a:r>
          </a:p>
          <a:p>
            <a:pPr algn="l" marL="891766" indent="-297255" lvl="2">
              <a:lnSpc>
                <a:spcPts val="3097"/>
              </a:lnSpc>
              <a:buFont typeface="Arial"/>
              <a:buChar char="⚬"/>
            </a:pPr>
            <a:r>
              <a:rPr lang="en-US" sz="2065">
                <a:solidFill>
                  <a:srgbClr val="FFFFFF"/>
                </a:solidFill>
                <a:latin typeface="Arimo"/>
                <a:ea typeface="Arimo"/>
                <a:cs typeface="Arimo"/>
                <a:sym typeface="Arimo"/>
              </a:rPr>
              <a:t>Individualized garden maps &amp; curated seeds (253 this fall!) </a:t>
            </a:r>
          </a:p>
          <a:p>
            <a:pPr algn="l" marL="467474" indent="-233737" lvl="1">
              <a:lnSpc>
                <a:spcPts val="3247"/>
              </a:lnSpc>
              <a:buFont typeface="Arial"/>
              <a:buChar char="•"/>
            </a:pPr>
            <a:r>
              <a:rPr lang="en-US" sz="2165">
                <a:solidFill>
                  <a:srgbClr val="FFFFFF"/>
                </a:solidFill>
                <a:latin typeface="Arimo"/>
                <a:ea typeface="Arimo"/>
                <a:cs typeface="Arimo"/>
                <a:sym typeface="Arimo"/>
              </a:rPr>
              <a:t>HFHK coordinates with each school’s GC for any garden needs (i.e.: compost deliveries)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10720382">
            <a:off x="-12536214" y="8491869"/>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96876" y="345764"/>
            <a:ext cx="3633599" cy="1421716"/>
          </a:xfrm>
          <a:custGeom>
            <a:avLst/>
            <a:gdLst/>
            <a:ahLst/>
            <a:cxnLst/>
            <a:rect r="r" b="b" t="t" l="l"/>
            <a:pathLst>
              <a:path h="1421716" w="3633599">
                <a:moveTo>
                  <a:pt x="0" y="0"/>
                </a:moveTo>
                <a:lnTo>
                  <a:pt x="3633600" y="0"/>
                </a:lnTo>
                <a:lnTo>
                  <a:pt x="3633600" y="1421716"/>
                </a:lnTo>
                <a:lnTo>
                  <a:pt x="0" y="1421716"/>
                </a:lnTo>
                <a:lnTo>
                  <a:pt x="0" y="0"/>
                </a:lnTo>
                <a:close/>
              </a:path>
            </a:pathLst>
          </a:custGeom>
          <a:blipFill>
            <a:blip r:embed="rId5"/>
            <a:stretch>
              <a:fillRect l="0" t="0" r="0" b="0"/>
            </a:stretch>
          </a:blipFill>
        </p:spPr>
      </p:sp>
      <p:sp>
        <p:nvSpPr>
          <p:cNvPr name="Freeform 4" id="4"/>
          <p:cNvSpPr/>
          <p:nvPr/>
        </p:nvSpPr>
        <p:spPr>
          <a:xfrm flipH="false" flipV="false" rot="0">
            <a:off x="2622039" y="7036145"/>
            <a:ext cx="2211173" cy="2742540"/>
          </a:xfrm>
          <a:custGeom>
            <a:avLst/>
            <a:gdLst/>
            <a:ahLst/>
            <a:cxnLst/>
            <a:rect r="r" b="b" t="t" l="l"/>
            <a:pathLst>
              <a:path h="2742540" w="2211173">
                <a:moveTo>
                  <a:pt x="0" y="0"/>
                </a:moveTo>
                <a:lnTo>
                  <a:pt x="2211172" y="0"/>
                </a:lnTo>
                <a:lnTo>
                  <a:pt x="2211172" y="2742539"/>
                </a:lnTo>
                <a:lnTo>
                  <a:pt x="0" y="27425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727625" y="8407414"/>
            <a:ext cx="1463313" cy="1295752"/>
          </a:xfrm>
          <a:custGeom>
            <a:avLst/>
            <a:gdLst/>
            <a:ahLst/>
            <a:cxnLst/>
            <a:rect r="r" b="b" t="t" l="l"/>
            <a:pathLst>
              <a:path h="1295752" w="1463313">
                <a:moveTo>
                  <a:pt x="0" y="0"/>
                </a:moveTo>
                <a:lnTo>
                  <a:pt x="1463313" y="0"/>
                </a:lnTo>
                <a:lnTo>
                  <a:pt x="1463313" y="1295752"/>
                </a:lnTo>
                <a:lnTo>
                  <a:pt x="0" y="1295752"/>
                </a:lnTo>
                <a:lnTo>
                  <a:pt x="0" y="0"/>
                </a:lnTo>
                <a:close/>
              </a:path>
            </a:pathLst>
          </a:custGeom>
          <a:blipFill>
            <a:blip r:embed="rId8"/>
            <a:stretch>
              <a:fillRect l="0" t="0" r="0" b="0"/>
            </a:stretch>
          </a:blipFill>
        </p:spPr>
      </p:sp>
      <p:grpSp>
        <p:nvGrpSpPr>
          <p:cNvPr name="Group 6" id="6"/>
          <p:cNvGrpSpPr/>
          <p:nvPr/>
        </p:nvGrpSpPr>
        <p:grpSpPr>
          <a:xfrm rot="0">
            <a:off x="396876" y="2134116"/>
            <a:ext cx="5299209" cy="4757670"/>
            <a:chOff x="0" y="0"/>
            <a:chExt cx="7065612" cy="6343560"/>
          </a:xfrm>
        </p:grpSpPr>
        <p:sp>
          <p:nvSpPr>
            <p:cNvPr name="TextBox 7" id="7"/>
            <p:cNvSpPr txBox="true"/>
            <p:nvPr/>
          </p:nvSpPr>
          <p:spPr>
            <a:xfrm rot="0">
              <a:off x="0" y="1834543"/>
              <a:ext cx="7065612" cy="783167"/>
            </a:xfrm>
            <a:prstGeom prst="rect">
              <a:avLst/>
            </a:prstGeom>
          </p:spPr>
          <p:txBody>
            <a:bodyPr anchor="t" rtlCol="false" tIns="0" lIns="0" bIns="0" rIns="0">
              <a:spAutoFit/>
            </a:bodyPr>
            <a:lstStyle/>
            <a:p>
              <a:pPr algn="l">
                <a:lnSpc>
                  <a:spcPts val="4900"/>
                </a:lnSpc>
              </a:pPr>
              <a:r>
                <a:rPr lang="en-US" sz="3500">
                  <a:solidFill>
                    <a:srgbClr val="FFFFFF"/>
                  </a:solidFill>
                  <a:latin typeface="Cherry Pie 1"/>
                  <a:ea typeface="Cherry Pie 1"/>
                  <a:cs typeface="Cherry Pie 1"/>
                  <a:sym typeface="Cherry Pie 1"/>
                </a:rPr>
                <a:t>PREPARE THE SOIL</a:t>
              </a:r>
            </a:p>
          </p:txBody>
        </p:sp>
        <p:sp>
          <p:nvSpPr>
            <p:cNvPr name="TextBox 8" id="8"/>
            <p:cNvSpPr txBox="true"/>
            <p:nvPr/>
          </p:nvSpPr>
          <p:spPr>
            <a:xfrm rot="0">
              <a:off x="0" y="3283852"/>
              <a:ext cx="7065612" cy="3059708"/>
            </a:xfrm>
            <a:prstGeom prst="rect">
              <a:avLst/>
            </a:prstGeom>
          </p:spPr>
          <p:txBody>
            <a:bodyPr anchor="t" rtlCol="false" tIns="0" lIns="0" bIns="0" rIns="0">
              <a:spAutoFit/>
            </a:bodyPr>
            <a:lstStyle/>
            <a:p>
              <a:pPr algn="l">
                <a:lnSpc>
                  <a:spcPts val="3749"/>
                </a:lnSpc>
              </a:pPr>
              <a:r>
                <a:rPr lang="en-US" sz="2499">
                  <a:solidFill>
                    <a:srgbClr val="FFFFFF"/>
                  </a:solidFill>
                  <a:latin typeface="Lato 1"/>
                  <a:ea typeface="Lato 1"/>
                  <a:cs typeface="Lato 1"/>
                  <a:sym typeface="Lato 1"/>
                </a:rPr>
                <a:t>Students use cultivators to prepare the soil while learning the difference between soil and dirt. They also learn about soil composition and properties.</a:t>
              </a:r>
            </a:p>
          </p:txBody>
        </p:sp>
        <p:sp>
          <p:nvSpPr>
            <p:cNvPr name="TextBox 9" id="9"/>
            <p:cNvSpPr txBox="true"/>
            <p:nvPr/>
          </p:nvSpPr>
          <p:spPr>
            <a:xfrm rot="0">
              <a:off x="0" y="0"/>
              <a:ext cx="7065612" cy="1168400"/>
            </a:xfrm>
            <a:prstGeom prst="rect">
              <a:avLst/>
            </a:prstGeom>
          </p:spPr>
          <p:txBody>
            <a:bodyPr anchor="t" rtlCol="false" tIns="0" lIns="0" bIns="0" rIns="0">
              <a:spAutoFit/>
            </a:bodyPr>
            <a:lstStyle/>
            <a:p>
              <a:pPr algn="just">
                <a:lnSpc>
                  <a:spcPts val="6960"/>
                </a:lnSpc>
              </a:pPr>
              <a:r>
                <a:rPr lang="en-US" sz="5800">
                  <a:solidFill>
                    <a:srgbClr val="DD7E27"/>
                  </a:solidFill>
                  <a:latin typeface="Cherry Pie 2"/>
                  <a:ea typeface="Cherry Pie 2"/>
                  <a:cs typeface="Cherry Pie 2"/>
                  <a:sym typeface="Cherry Pie 2"/>
                </a:rPr>
                <a:t>Second Grade</a:t>
              </a:r>
            </a:p>
          </p:txBody>
        </p:sp>
      </p:grpSp>
      <p:grpSp>
        <p:nvGrpSpPr>
          <p:cNvPr name="Group 10" id="10"/>
          <p:cNvGrpSpPr/>
          <p:nvPr/>
        </p:nvGrpSpPr>
        <p:grpSpPr>
          <a:xfrm rot="0">
            <a:off x="7305848" y="0"/>
            <a:ext cx="10982152" cy="10982152"/>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9"/>
              <a:stretch>
                <a:fillRect l="0" t="-16747" r="0" b="-16747"/>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374E95"/>
        </a:solidFill>
      </p:bgPr>
    </p:bg>
    <p:spTree>
      <p:nvGrpSpPr>
        <p:cNvPr id="1" name=""/>
        <p:cNvGrpSpPr/>
        <p:nvPr/>
      </p:nvGrpSpPr>
      <p:grpSpPr>
        <a:xfrm>
          <a:off x="0" y="0"/>
          <a:ext cx="0" cy="0"/>
          <a:chOff x="0" y="0"/>
          <a:chExt cx="0" cy="0"/>
        </a:xfrm>
      </p:grpSpPr>
      <p:sp>
        <p:nvSpPr>
          <p:cNvPr name="Freeform 2" id="2"/>
          <p:cNvSpPr/>
          <p:nvPr/>
        </p:nvSpPr>
        <p:spPr>
          <a:xfrm flipH="false" flipV="false" rot="0">
            <a:off x="11407858" y="8214324"/>
            <a:ext cx="18366112" cy="1607035"/>
          </a:xfrm>
          <a:custGeom>
            <a:avLst/>
            <a:gdLst/>
            <a:ahLst/>
            <a:cxnLst/>
            <a:rect r="r" b="b" t="t" l="l"/>
            <a:pathLst>
              <a:path h="1607035" w="18366112">
                <a:moveTo>
                  <a:pt x="0" y="0"/>
                </a:moveTo>
                <a:lnTo>
                  <a:pt x="18366113" y="0"/>
                </a:lnTo>
                <a:lnTo>
                  <a:pt x="18366113" y="1607035"/>
                </a:lnTo>
                <a:lnTo>
                  <a:pt x="0" y="16070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522145" y="8521145"/>
            <a:ext cx="1474310" cy="1474310"/>
          </a:xfrm>
          <a:custGeom>
            <a:avLst/>
            <a:gdLst/>
            <a:ahLst/>
            <a:cxnLst/>
            <a:rect r="r" b="b" t="t" l="l"/>
            <a:pathLst>
              <a:path h="1474310" w="1474310">
                <a:moveTo>
                  <a:pt x="0" y="0"/>
                </a:moveTo>
                <a:lnTo>
                  <a:pt x="1474310" y="0"/>
                </a:lnTo>
                <a:lnTo>
                  <a:pt x="1474310" y="1474310"/>
                </a:lnTo>
                <a:lnTo>
                  <a:pt x="0" y="1474310"/>
                </a:lnTo>
                <a:lnTo>
                  <a:pt x="0" y="0"/>
                </a:lnTo>
                <a:close/>
              </a:path>
            </a:pathLst>
          </a:custGeom>
          <a:blipFill>
            <a:blip r:embed="rId5"/>
            <a:stretch>
              <a:fillRect l="0" t="0" r="0" b="0"/>
            </a:stretch>
          </a:blipFill>
        </p:spPr>
      </p:sp>
      <p:sp>
        <p:nvSpPr>
          <p:cNvPr name="Freeform 4" id="4"/>
          <p:cNvSpPr/>
          <p:nvPr/>
        </p:nvSpPr>
        <p:spPr>
          <a:xfrm flipH="false" flipV="false" rot="0">
            <a:off x="15856978" y="7795516"/>
            <a:ext cx="881996" cy="1803953"/>
          </a:xfrm>
          <a:custGeom>
            <a:avLst/>
            <a:gdLst/>
            <a:ahLst/>
            <a:cxnLst/>
            <a:rect r="r" b="b" t="t" l="l"/>
            <a:pathLst>
              <a:path h="1803953" w="881996">
                <a:moveTo>
                  <a:pt x="0" y="0"/>
                </a:moveTo>
                <a:lnTo>
                  <a:pt x="881996" y="0"/>
                </a:lnTo>
                <a:lnTo>
                  <a:pt x="881996" y="1803953"/>
                </a:lnTo>
                <a:lnTo>
                  <a:pt x="0" y="1803953"/>
                </a:lnTo>
                <a:lnTo>
                  <a:pt x="0" y="0"/>
                </a:lnTo>
                <a:close/>
              </a:path>
            </a:pathLst>
          </a:custGeom>
          <a:blipFill>
            <a:blip r:embed="rId6"/>
            <a:stretch>
              <a:fillRect l="0" t="0" r="0" b="0"/>
            </a:stretch>
          </a:blipFill>
        </p:spPr>
      </p:sp>
      <p:grpSp>
        <p:nvGrpSpPr>
          <p:cNvPr name="Group 5" id="5"/>
          <p:cNvGrpSpPr/>
          <p:nvPr/>
        </p:nvGrpSpPr>
        <p:grpSpPr>
          <a:xfrm rot="0">
            <a:off x="0" y="-102870"/>
            <a:ext cx="10982152" cy="10982152"/>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7"/>
              <a:stretch>
                <a:fillRect l="0" t="-9461" r="0" b="-23871"/>
              </a:stretch>
            </a:blipFill>
          </p:spPr>
        </p:sp>
      </p:grpSp>
      <p:grpSp>
        <p:nvGrpSpPr>
          <p:cNvPr name="Group 7" id="7"/>
          <p:cNvGrpSpPr/>
          <p:nvPr/>
        </p:nvGrpSpPr>
        <p:grpSpPr>
          <a:xfrm rot="0">
            <a:off x="11589674" y="1524653"/>
            <a:ext cx="5669626" cy="5710914"/>
            <a:chOff x="0" y="0"/>
            <a:chExt cx="7559502" cy="7614552"/>
          </a:xfrm>
        </p:grpSpPr>
        <p:sp>
          <p:nvSpPr>
            <p:cNvPr name="TextBox 8" id="8"/>
            <p:cNvSpPr txBox="true"/>
            <p:nvPr/>
          </p:nvSpPr>
          <p:spPr>
            <a:xfrm rot="0">
              <a:off x="0" y="3104543"/>
              <a:ext cx="7559502" cy="783167"/>
            </a:xfrm>
            <a:prstGeom prst="rect">
              <a:avLst/>
            </a:prstGeom>
          </p:spPr>
          <p:txBody>
            <a:bodyPr anchor="t" rtlCol="false" tIns="0" lIns="0" bIns="0" rIns="0">
              <a:spAutoFit/>
            </a:bodyPr>
            <a:lstStyle/>
            <a:p>
              <a:pPr algn="l">
                <a:lnSpc>
                  <a:spcPts val="4900"/>
                </a:lnSpc>
              </a:pPr>
              <a:r>
                <a:rPr lang="en-US" sz="3500">
                  <a:solidFill>
                    <a:srgbClr val="FFFFFF"/>
                  </a:solidFill>
                  <a:latin typeface="Cherry Pie 1"/>
                  <a:ea typeface="Cherry Pie 1"/>
                  <a:cs typeface="Cherry Pie 1"/>
                  <a:sym typeface="Cherry Pie 1"/>
                </a:rPr>
                <a:t>PLANT THE SEEDS</a:t>
              </a:r>
            </a:p>
          </p:txBody>
        </p:sp>
        <p:sp>
          <p:nvSpPr>
            <p:cNvPr name="TextBox 9" id="9"/>
            <p:cNvSpPr txBox="true"/>
            <p:nvPr/>
          </p:nvSpPr>
          <p:spPr>
            <a:xfrm rot="0">
              <a:off x="0" y="4553852"/>
              <a:ext cx="7559502" cy="3060700"/>
            </a:xfrm>
            <a:prstGeom prst="rect">
              <a:avLst/>
            </a:prstGeom>
          </p:spPr>
          <p:txBody>
            <a:bodyPr anchor="t" rtlCol="false" tIns="0" lIns="0" bIns="0" rIns="0">
              <a:spAutoFit/>
            </a:bodyPr>
            <a:lstStyle/>
            <a:p>
              <a:pPr algn="l">
                <a:lnSpc>
                  <a:spcPts val="3749"/>
                </a:lnSpc>
              </a:pPr>
              <a:r>
                <a:rPr lang="en-US" sz="2499">
                  <a:solidFill>
                    <a:srgbClr val="FFFFFF"/>
                  </a:solidFill>
                  <a:latin typeface="Lato 1"/>
                  <a:ea typeface="Lato 1"/>
                  <a:cs typeface="Lato 1"/>
                  <a:sym typeface="Lato 1"/>
                </a:rPr>
                <a:t>Students learn about seed structure and how to properly plant seeds. Using trowels, they prepare furrows and plant at depths according to the seed packet instructions.</a:t>
              </a:r>
            </a:p>
          </p:txBody>
        </p:sp>
        <p:sp>
          <p:nvSpPr>
            <p:cNvPr name="TextBox 10" id="10"/>
            <p:cNvSpPr txBox="true"/>
            <p:nvPr/>
          </p:nvSpPr>
          <p:spPr>
            <a:xfrm rot="0">
              <a:off x="0" y="-19050"/>
              <a:ext cx="7559502" cy="2457450"/>
            </a:xfrm>
            <a:prstGeom prst="rect">
              <a:avLst/>
            </a:prstGeom>
          </p:spPr>
          <p:txBody>
            <a:bodyPr anchor="t" rtlCol="false" tIns="0" lIns="0" bIns="0" rIns="0">
              <a:spAutoFit/>
            </a:bodyPr>
            <a:lstStyle/>
            <a:p>
              <a:pPr algn="l">
                <a:lnSpc>
                  <a:spcPts val="7200"/>
                </a:lnSpc>
              </a:pPr>
              <a:r>
                <a:rPr lang="en-US" sz="6000">
                  <a:solidFill>
                    <a:srgbClr val="DD7E27"/>
                  </a:solidFill>
                  <a:latin typeface="Cherry Pie 2"/>
                  <a:ea typeface="Cherry Pie 2"/>
                  <a:cs typeface="Cherry Pie 2"/>
                  <a:sym typeface="Cherry Pie 2"/>
                </a:rPr>
                <a:t>Kindergarten </a:t>
              </a:r>
            </a:p>
            <a:p>
              <a:pPr algn="l">
                <a:lnSpc>
                  <a:spcPts val="7200"/>
                </a:lnSpc>
              </a:pPr>
              <a:r>
                <a:rPr lang="en-US" sz="6000">
                  <a:solidFill>
                    <a:srgbClr val="DD7E27"/>
                  </a:solidFill>
                  <a:latin typeface="Cherry Pie 2"/>
                  <a:ea typeface="Cherry Pie 2"/>
                  <a:cs typeface="Cherry Pie 2"/>
                  <a:sym typeface="Cherry Pie 2"/>
                </a:rPr>
                <a:t>&amp; First Grade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DAGnO0JQ-qo</dc:identifier>
  <dcterms:modified xsi:type="dcterms:W3CDTF">2011-08-01T06:04:30Z</dcterms:modified>
  <cp:revision>1</cp:revision>
  <dc:title>2025 HFHK Community Presentation 7 min version</dc:title>
</cp:coreProperties>
</file>