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64" r:id="rId4"/>
  </p:sldMasterIdLst>
  <p:notesMasterIdLst>
    <p:notesMasterId r:id="rId15"/>
  </p:notesMasterIdLst>
  <p:handoutMasterIdLst>
    <p:handoutMasterId r:id="rId16"/>
  </p:handoutMasterIdLst>
  <p:sldIdLst>
    <p:sldId id="295" r:id="rId5"/>
    <p:sldId id="296" r:id="rId6"/>
    <p:sldId id="301" r:id="rId7"/>
    <p:sldId id="299" r:id="rId8"/>
    <p:sldId id="309" r:id="rId9"/>
    <p:sldId id="308" r:id="rId10"/>
    <p:sldId id="307" r:id="rId11"/>
    <p:sldId id="310" r:id="rId12"/>
    <p:sldId id="311" r:id="rId13"/>
    <p:sldId id="31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C89EF96-8CEA-46FF-86C4-4CE0E760980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293" autoAdjust="0"/>
  </p:normalViewPr>
  <p:slideViewPr>
    <p:cSldViewPr snapToGrid="0">
      <p:cViewPr varScale="1">
        <p:scale>
          <a:sx n="101" d="100"/>
          <a:sy n="101" d="100"/>
        </p:scale>
        <p:origin x="150" y="57"/>
      </p:cViewPr>
      <p:guideLst/>
    </p:cSldViewPr>
  </p:slideViewPr>
  <p:outlineViewPr>
    <p:cViewPr>
      <p:scale>
        <a:sx n="33" d="100"/>
        <a:sy n="33" d="100"/>
      </p:scale>
      <p:origin x="0" y="-489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7" d="100"/>
          <a:sy n="67" d="100"/>
        </p:scale>
        <p:origin x="312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A81869F-F6FC-6A0D-CE07-6B540E550EE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A6B6C1-6185-79F5-23C8-927538634E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41E86C-C6B4-424D-8295-67D3386172F0}" type="datetimeFigureOut">
              <a:rPr lang="en-US" smtClean="0"/>
              <a:t>2/24/2025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75153B-EAEA-CF1E-30D7-16C2E64586B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72AFB7-47EE-893B-5887-BDC37DCA5F0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F94707-CAF6-40B0-A7EA-C5F3C63CBD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4112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988D07-B188-44E4-ABBB-6994C1A52936}" type="datetimeFigureOut">
              <a:rPr lang="en-US" smtClean="0"/>
              <a:t>2/24/2025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42455A-0D23-4EAB-9AF9-2CC2B3066B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368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2455A-0D23-4EAB-9AF9-2CC2B3066B0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777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F4C17B-BBA1-9B50-96E4-15D5D9A9C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A67BC6-7DC2-93EA-25F2-5D03AC92B2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4DAEAF-05B1-A57F-5E37-AD915A92ED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980AE3-E8CC-2393-8FF6-1F04E41C07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2455A-0D23-4EAB-9AF9-2CC2B3066B0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231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2455A-0D23-4EAB-9AF9-2CC2B3066B0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61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2455A-0D23-4EAB-9AF9-2CC2B3066B0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657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D37186-4757-21A1-E882-87AFA58DA4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38C793-2CAA-9409-6647-AAC1334DE8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8E6FA6-90AF-8470-6296-164F1DFE8A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238213-C05D-437D-2EC5-36FAD80314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2455A-0D23-4EAB-9AF9-2CC2B3066B0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9527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EA21E-BDBC-A9A1-246F-9EB6BD6476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DF9B5F-7D11-0EDB-DC38-3F50929392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0D88AB-9277-4BF6-5F98-608532FC5F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879F7C-6A3B-C0D7-FDD7-E6D5FB5DC3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2455A-0D23-4EAB-9AF9-2CC2B3066B0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4438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36961B-8D78-656B-FCB7-5D7D8CD34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70DFAE-C1E5-904A-696E-621E686ED7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3C7EB4-5E54-C807-2421-709C6C34CD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723A8-0315-3788-61B4-1428688899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2455A-0D23-4EAB-9AF9-2CC2B3066B0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1729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16C1CB-B636-0EB5-83CF-FB15CB698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7837D7-C6A8-2D60-2611-9A261E19F6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A9590F-25E4-09C3-3E88-C0C3E25720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4D7427-7246-AFF0-63E2-EE729C08B8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2455A-0D23-4EAB-9AF9-2CC2B3066B0A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8318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B4334E-5F01-E3DA-7674-E29FC3E2FA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2ECBC2-6B4D-1DAE-F09F-C837E9ABF9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BD11E3-7F19-3B0E-9A55-AB20649E13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F44FD4-E530-C472-903C-0624D005BB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2455A-0D23-4EAB-9AF9-2CC2B3066B0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1345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231C11-065A-1034-11C6-9317DB30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02C514-A00C-79C2-53B0-A655251ED6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178179-E042-D4CA-1E54-75588D06A0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E0C342-9596-7324-DA38-0D1F2918D5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2455A-0D23-4EAB-9AF9-2CC2B3066B0A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055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63674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19895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45913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CE0AB24-7427-4E0C-9E7C-B642B3170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" y="0"/>
            <a:ext cx="12188952" cy="6858000"/>
          </a:xfrm>
          <a:solidFill>
            <a:schemeClr val="accent6"/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E30A2A8-DADD-44CC-B8A3-9BFFD5E76B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705101"/>
            <a:ext cx="7537703" cy="2926080"/>
          </a:xfrm>
          <a:solidFill>
            <a:schemeClr val="bg1">
              <a:alpha val="93000"/>
            </a:schemeClr>
          </a:solidFill>
        </p:spPr>
        <p:txBody>
          <a:bodyPr lIns="822960" tIns="91440" bIns="548640" anchor="b" anchorCtr="0">
            <a:noAutofit/>
          </a:bodyPr>
          <a:lstStyle>
            <a:lvl1pPr>
              <a:defRPr/>
            </a:lvl1pPr>
          </a:lstStyle>
          <a:p>
            <a:r>
              <a:rPr lang="en-US" sz="5400" dirty="0">
                <a:solidFill>
                  <a:schemeClr val="tx1"/>
                </a:solidFill>
              </a:rPr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678344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9">
            <a:extLst>
              <a:ext uri="{FF2B5EF4-FFF2-40B4-BE49-F238E27FC236}">
                <a16:creationId xmlns:a16="http://schemas.microsoft.com/office/drawing/2014/main" id="{8832B6D9-0469-48A5-A85E-8C5D8EF86B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z="4800" dirty="0">
                <a:solidFill>
                  <a:schemeClr val="tx1"/>
                </a:solidFill>
              </a:rPr>
              <a:t>Click to add title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8A8F00A-3EB2-4D4D-B4A7-990BB91D7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11">
            <a:extLst>
              <a:ext uri="{FF2B5EF4-FFF2-40B4-BE49-F238E27FC236}">
                <a16:creationId xmlns:a16="http://schemas.microsoft.com/office/drawing/2014/main" id="{4142A7E4-A56F-4FC2-A81D-36A83134A2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97280" y="2108201"/>
            <a:ext cx="10058399" cy="3760891"/>
          </a:xfrm>
        </p:spPr>
        <p:txBody>
          <a:bodyPr lIns="91440">
            <a:normAutofit/>
          </a:bodyPr>
          <a:lstStyle>
            <a:lvl1pPr marL="347472" indent="-347472">
              <a:spcBef>
                <a:spcPts val="1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3000"/>
            </a:lvl1pPr>
            <a:lvl2pPr>
              <a:spcBef>
                <a:spcPts val="1200"/>
              </a:spcBef>
              <a:spcAft>
                <a:spcPts val="200"/>
              </a:spcAft>
              <a:defRPr sz="3000"/>
            </a:lvl2pPr>
            <a:lvl3pPr>
              <a:spcBef>
                <a:spcPts val="1200"/>
              </a:spcBef>
              <a:spcAft>
                <a:spcPts val="200"/>
              </a:spcAft>
              <a:defRPr sz="3000"/>
            </a:lvl3pPr>
            <a:lvl4pPr>
              <a:spcBef>
                <a:spcPts val="1200"/>
              </a:spcBef>
              <a:spcAft>
                <a:spcPts val="200"/>
              </a:spcAft>
              <a:defRPr sz="3000"/>
            </a:lvl4pPr>
            <a:lvl5pPr>
              <a:spcBef>
                <a:spcPts val="1200"/>
              </a:spcBef>
              <a:spcAft>
                <a:spcPts val="200"/>
              </a:spcAft>
              <a:defRPr sz="3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481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18782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32361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08489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65163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18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464DCA-A9BF-A892-3059-84E13570D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0702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463086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67757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7560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7">
            <a:extLst>
              <a:ext uri="{FF2B5EF4-FFF2-40B4-BE49-F238E27FC236}">
                <a16:creationId xmlns:a16="http://schemas.microsoft.com/office/drawing/2014/main" id="{6BEAD192-141F-FDDE-021B-8674B81EECD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2470" b="12470"/>
          <a:stretch/>
        </p:blipFill>
        <p:spPr/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C834208-78D3-55FF-0568-AC7434753C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February 24, 2025 </a:t>
            </a:r>
            <a:b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Finance Committee Meeting</a:t>
            </a:r>
            <a:b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Federal Funding Freeze</a:t>
            </a:r>
          </a:p>
        </p:txBody>
      </p:sp>
    </p:spTree>
    <p:extLst>
      <p:ext uri="{BB962C8B-B14F-4D97-AF65-F5344CB8AC3E}">
        <p14:creationId xmlns:p14="http://schemas.microsoft.com/office/powerpoint/2010/main" val="2076879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56C30E-81C7-FD41-62F2-31901594B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7B4D3-6342-3D12-4B72-33A5391AD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ARPA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879F08-7152-5303-788E-B685C9244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10058399" cy="4155202"/>
          </a:xfrm>
        </p:spPr>
        <p:txBody>
          <a:bodyPr>
            <a:normAutofit/>
          </a:bodyPr>
          <a:lstStyle/>
          <a:p>
            <a:r>
              <a:rPr lang="en-US" dirty="0"/>
              <a:t>All funds have already been received from the federal government, so the funding freeze does not apply</a:t>
            </a:r>
          </a:p>
          <a:p>
            <a:r>
              <a:rPr lang="en-US" dirty="0"/>
              <a:t>Funds are fully obligated; however, there could still be an attempt to recoup unspent funds </a:t>
            </a:r>
          </a:p>
          <a:p>
            <a:r>
              <a:rPr lang="en-US" dirty="0"/>
              <a:t>About $9 million remains unspent</a:t>
            </a:r>
          </a:p>
        </p:txBody>
      </p:sp>
    </p:spTree>
    <p:extLst>
      <p:ext uri="{BB962C8B-B14F-4D97-AF65-F5344CB8AC3E}">
        <p14:creationId xmlns:p14="http://schemas.microsoft.com/office/powerpoint/2010/main" val="2402321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44E67-57A4-9825-9E94-C2B258A68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Federal Funding Freeze Overview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8D9B7C-E847-E297-E221-5C0D6B9040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97280" y="2089249"/>
            <a:ext cx="10157606" cy="325860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1F7475-F391-7CBF-F4C1-D19CB3B7C7E6}"/>
              </a:ext>
            </a:extLst>
          </p:cNvPr>
          <p:cNvSpPr txBox="1"/>
          <p:nvPr/>
        </p:nvSpPr>
        <p:spPr>
          <a:xfrm>
            <a:off x="1137458" y="5430982"/>
            <a:ext cx="99780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While OMB has rescinded the original memo, federal Departments have started to move towards individual funding memo – for ex. Department of Justice memo on sanctuary city compliance with current immigration laws and regulations. </a:t>
            </a:r>
          </a:p>
        </p:txBody>
      </p:sp>
    </p:spTree>
    <p:extLst>
      <p:ext uri="{BB962C8B-B14F-4D97-AF65-F5344CB8AC3E}">
        <p14:creationId xmlns:p14="http://schemas.microsoft.com/office/powerpoint/2010/main" val="3648163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03059-A730-E623-0DC3-0E2794E5B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Continuing Threats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8D9480-93C4-53E9-CE91-3F7B0FDEB7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600" dirty="0"/>
              <a:t>Noncompliance with temporary restraining order</a:t>
            </a:r>
          </a:p>
          <a:p>
            <a:pPr marL="458788" lvl="1" indent="-258763">
              <a:spcAft>
                <a:spcPts val="0"/>
              </a:spcAft>
            </a:pPr>
            <a:r>
              <a:rPr lang="en-US" sz="1600" dirty="0"/>
              <a:t>Certain funds, especially Department of Transportation and Inflation Reduction Act funds, have still not been released</a:t>
            </a:r>
          </a:p>
          <a:p>
            <a:pPr marL="458788" lvl="1" indent="-258763">
              <a:spcBef>
                <a:spcPts val="0"/>
              </a:spcBef>
              <a:spcAft>
                <a:spcPts val="0"/>
              </a:spcAft>
            </a:pPr>
            <a:r>
              <a:rPr lang="en-US" sz="1600" dirty="0"/>
              <a:t>This appears to have affected the City through the RAISE grant awarded for Riverfront East</a:t>
            </a:r>
          </a:p>
          <a:p>
            <a:r>
              <a:rPr lang="en-US" sz="2600" dirty="0"/>
              <a:t>Department of Governmental Efficiency (DOGE)</a:t>
            </a:r>
          </a:p>
          <a:p>
            <a:pPr marL="458788" lvl="1" indent="-258763"/>
            <a:r>
              <a:rPr lang="en-US" sz="1600" dirty="0"/>
              <a:t>Staffing cuts could delay or halt agencies’ ability to process reimbursements</a:t>
            </a:r>
          </a:p>
          <a:p>
            <a:pPr>
              <a:spcAft>
                <a:spcPts val="1200"/>
              </a:spcAft>
            </a:pPr>
            <a:r>
              <a:rPr lang="en-US" sz="2600" dirty="0"/>
              <a:t>Recission of unspent funds</a:t>
            </a:r>
          </a:p>
          <a:p>
            <a:pPr marL="458788" lvl="1" indent="-258763">
              <a:spcBef>
                <a:spcPts val="0"/>
              </a:spcBef>
              <a:spcAft>
                <a:spcPts val="0"/>
              </a:spcAft>
            </a:pPr>
            <a:r>
              <a:rPr lang="en-US" sz="1600" dirty="0"/>
              <a:t>Obligated federal funds are not typically recouped</a:t>
            </a:r>
          </a:p>
          <a:p>
            <a:pPr marL="458788" lvl="1" indent="-258763">
              <a:spcBef>
                <a:spcPts val="0"/>
              </a:spcBef>
              <a:spcAft>
                <a:spcPts val="0"/>
              </a:spcAft>
            </a:pPr>
            <a:r>
              <a:rPr lang="en-US" sz="1600" dirty="0"/>
              <a:t>However, contracts can be terminated under </a:t>
            </a:r>
            <a:r>
              <a:rPr lang="da-DK" sz="1600" dirty="0"/>
              <a:t>2 C.F.R. § 200.340 if the award </a:t>
            </a:r>
            <a:r>
              <a:rPr lang="en-US" sz="1600" dirty="0"/>
              <a:t>“</a:t>
            </a:r>
            <a:r>
              <a:rPr lang="en-US" sz="1600" i="1" dirty="0"/>
              <a:t>no longer effectuates the program goals or agency priorities</a:t>
            </a:r>
            <a:r>
              <a:rPr lang="en-US" sz="1600" dirty="0"/>
              <a:t>”</a:t>
            </a:r>
          </a:p>
          <a:p>
            <a:r>
              <a:rPr lang="en-US" sz="2600" dirty="0"/>
              <a:t>Federal appropriation process</a:t>
            </a:r>
          </a:p>
          <a:p>
            <a:pPr marL="458788" lvl="1" indent="-258763"/>
            <a:r>
              <a:rPr lang="en-US" sz="1600" dirty="0"/>
              <a:t>No certainty on future federal funding being allocated to the City of Wilmington </a:t>
            </a:r>
          </a:p>
        </p:txBody>
      </p:sp>
    </p:spTree>
    <p:extLst>
      <p:ext uri="{BB962C8B-B14F-4D97-AF65-F5344CB8AC3E}">
        <p14:creationId xmlns:p14="http://schemas.microsoft.com/office/powerpoint/2010/main" val="3978614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C5FF0-1591-E550-6289-21E487E90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AAC5-BC7C-B98B-F2EE-F057EE960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Potential Impact by Department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0DBFF-51AA-6415-8D91-5251E239FD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Real Estate &amp; Housing</a:t>
            </a:r>
          </a:p>
          <a:p>
            <a:pPr marL="687388" indent="-346075"/>
            <a:r>
              <a:rPr lang="en-US" dirty="0"/>
              <a:t>FY 2024 Federal Grant Spending: $5.6 million</a:t>
            </a:r>
          </a:p>
          <a:p>
            <a:pPr marL="687388" indent="-346075"/>
            <a:r>
              <a:rPr lang="en-US" dirty="0"/>
              <a:t>FY 2025 Federal Grant Budget: $3.9 million ($886k is City FTE salaries)</a:t>
            </a:r>
          </a:p>
          <a:p>
            <a:pPr marL="687388" indent="-346075"/>
            <a:r>
              <a:rPr lang="en-US" dirty="0"/>
              <a:t>Status: Funds are currently still being reimbursed</a:t>
            </a:r>
          </a:p>
          <a:p>
            <a:pPr marL="687388" indent="-346075"/>
            <a:r>
              <a:rPr lang="en-US" dirty="0"/>
              <a:t>Who/what would be impacted by loss of funds: City nonprofits, affordable housing projects, General Fund bottom line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468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73F555-954B-82F6-05E2-4A14A5C2D5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6E574-95ED-329A-E50E-64504D004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Potential Impact by Department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CF56AF-800A-0F95-9E70-E96F0393EE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Parks &amp; Recreation</a:t>
            </a:r>
          </a:p>
          <a:p>
            <a:pPr marL="687388" indent="-346075"/>
            <a:r>
              <a:rPr lang="en-US" dirty="0"/>
              <a:t>FY 2024 Federal Grant Spending: $1.2 million for food program</a:t>
            </a:r>
          </a:p>
          <a:p>
            <a:pPr marL="687388" indent="-346075"/>
            <a:r>
              <a:rPr lang="en-US" dirty="0"/>
              <a:t>FY 2025 Federal Grant Budget: $1.3 million ($886k is City FTE salaries)</a:t>
            </a:r>
          </a:p>
          <a:p>
            <a:pPr marL="687388" indent="-346075"/>
            <a:r>
              <a:rPr lang="en-US" dirty="0"/>
              <a:t>Status: Funds are currently still being reimbursed</a:t>
            </a:r>
          </a:p>
          <a:p>
            <a:pPr marL="687388" indent="-346075"/>
            <a:r>
              <a:rPr lang="en-US" dirty="0"/>
              <a:t>Who/what would be impacted by loss of funds: City youth who rely on this program for evening and summer meals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163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52D7F5-AD48-06BC-3285-A3FDA3C2A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723F0-7BFA-D4A5-E1C7-A7951A549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Potential Impact by Department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18EFC-C37A-320E-E041-CD61B130E2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Public Works</a:t>
            </a:r>
          </a:p>
          <a:p>
            <a:pPr marL="687388" indent="-346075"/>
            <a:r>
              <a:rPr lang="en-US" dirty="0"/>
              <a:t>FY 2024 Drinking Water and Clean Water SRF Spending: $10 million</a:t>
            </a:r>
          </a:p>
          <a:p>
            <a:pPr marL="687388" indent="-346075"/>
            <a:r>
              <a:rPr lang="en-US" dirty="0"/>
              <a:t>Ongoing SRF Projects: ~$100 million</a:t>
            </a:r>
          </a:p>
          <a:p>
            <a:pPr marL="687388" indent="-346075"/>
            <a:r>
              <a:rPr lang="en-US" dirty="0"/>
              <a:t>Status: Funds are currently still being reimbursed</a:t>
            </a:r>
          </a:p>
          <a:p>
            <a:pPr marL="687388" indent="-346075"/>
            <a:r>
              <a:rPr lang="en-US" dirty="0"/>
              <a:t>Who/what would be impacted by loss of funds: Water/Sewer Fund rate payers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201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3129EC-0726-9330-EF4A-A950BA40C0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0C51A-43E8-FDA7-2E31-AC25C76D4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Potential Impact by Department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6FE990-45B0-3C50-9C6C-A074DF8E0C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Economic Development</a:t>
            </a:r>
          </a:p>
          <a:p>
            <a:pPr marL="687388" indent="-346075"/>
            <a:r>
              <a:rPr lang="en-US" dirty="0"/>
              <a:t>$17 million RAISE Grant for South Wilmington infrastructure </a:t>
            </a:r>
          </a:p>
          <a:p>
            <a:pPr marL="687388" indent="-346075"/>
            <a:r>
              <a:rPr lang="en-US" dirty="0"/>
              <a:t>Status: Federal Highway Administration staff has stopped meeting regarding the project “due to current federal guidance.”</a:t>
            </a:r>
          </a:p>
          <a:p>
            <a:pPr marL="687388" indent="-346075"/>
            <a:r>
              <a:rPr lang="en-US" dirty="0"/>
              <a:t>Who/what would be impacted by loss of funds: Riverfront East project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530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092838-D57A-10E0-1785-CFDE6A184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387B1-CD75-7B47-DB2A-A3FA88032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Potential Impact by Department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19A11-B8B9-2991-72E8-D2BF8E9F4F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Emergency Management</a:t>
            </a:r>
          </a:p>
          <a:p>
            <a:pPr marL="687388" indent="-346075"/>
            <a:r>
              <a:rPr lang="en-US" dirty="0"/>
              <a:t>FY 2024 Federal Grant Spending: $192k </a:t>
            </a:r>
          </a:p>
          <a:p>
            <a:pPr marL="687388" indent="-346075"/>
            <a:r>
              <a:rPr lang="en-US" dirty="0"/>
              <a:t>FY 2025 Federal Grant Budget: $86k</a:t>
            </a:r>
          </a:p>
          <a:p>
            <a:pPr marL="687388" indent="-346075"/>
            <a:r>
              <a:rPr lang="en-US" dirty="0"/>
              <a:t>Status: Funds are currently still being reimbursed</a:t>
            </a:r>
          </a:p>
          <a:p>
            <a:pPr marL="687388" indent="-346075"/>
            <a:r>
              <a:rPr lang="en-US" dirty="0"/>
              <a:t>Who/what would be impacted by loss of funds: General Fund bottom line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907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9DD42B-7B6F-BC8A-57BE-66587A26D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982A4-0068-8221-7B48-22AFD0327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Potential Impact by Department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2F5D94-EC2C-146C-B0D2-4B53AE600C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Police Department</a:t>
            </a:r>
          </a:p>
          <a:p>
            <a:pPr marL="687388" indent="-346075"/>
            <a:r>
              <a:rPr lang="en-US" dirty="0"/>
              <a:t>FY 2024 Federal Grant Spending: $452k </a:t>
            </a:r>
          </a:p>
          <a:p>
            <a:pPr marL="687388" indent="-346075"/>
            <a:r>
              <a:rPr lang="en-US" dirty="0"/>
              <a:t>FY 2025 Federal Grant Budget: $400k </a:t>
            </a:r>
          </a:p>
          <a:p>
            <a:pPr marL="687388" indent="-346075"/>
            <a:r>
              <a:rPr lang="en-US" dirty="0"/>
              <a:t>Status: Funds are currently still being reimbursed</a:t>
            </a:r>
          </a:p>
          <a:p>
            <a:pPr marL="687388" indent="-346075"/>
            <a:r>
              <a:rPr lang="en-US" dirty="0"/>
              <a:t>Who/what would be impacted by loss of funds: General Fund bottom line; Partners in Care program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17671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A887178-918B-41B5-90B5-AF84E76A422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4E6FD3E-3033-4D44-9759-980DCC3E7F47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6FDF0338-C524-4CF6-9268-3569B65741F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{492CFE2E-7E8F-4D4C-A9FF-99D792641A1C}tf22581678_win32</Template>
  <TotalTime>618</TotalTime>
  <Words>544</Words>
  <Application>Microsoft Office PowerPoint</Application>
  <PresentationFormat>Widescreen</PresentationFormat>
  <Paragraphs>63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Aptos</vt:lpstr>
      <vt:lpstr>Arial</vt:lpstr>
      <vt:lpstr>Calibri</vt:lpstr>
      <vt:lpstr>Calibri Light</vt:lpstr>
      <vt:lpstr>Wingdings</vt:lpstr>
      <vt:lpstr>RetrospectVTI</vt:lpstr>
      <vt:lpstr>February 24, 2025  Finance Committee Meeting Federal Funding Freeze</vt:lpstr>
      <vt:lpstr>Federal Funding Freeze Overview</vt:lpstr>
      <vt:lpstr>Continuing Threats</vt:lpstr>
      <vt:lpstr>Potential Impact by Department</vt:lpstr>
      <vt:lpstr>Potential Impact by Department</vt:lpstr>
      <vt:lpstr>Potential Impact by Department</vt:lpstr>
      <vt:lpstr>Potential Impact by Department</vt:lpstr>
      <vt:lpstr>Potential Impact by Department</vt:lpstr>
      <vt:lpstr>Potential Impact by Department</vt:lpstr>
      <vt:lpstr>ARPA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Stephanie L. Mergler</dc:creator>
  <cp:lastModifiedBy>Stephanie L. Mergler</cp:lastModifiedBy>
  <cp:revision>11</cp:revision>
  <dcterms:created xsi:type="dcterms:W3CDTF">2025-01-08T20:26:56Z</dcterms:created>
  <dcterms:modified xsi:type="dcterms:W3CDTF">2025-02-24T14:39:45Z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