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4" r:id="rId4"/>
  </p:sldMasterIdLst>
  <p:notesMasterIdLst>
    <p:notesMasterId r:id="rId11"/>
  </p:notesMasterIdLst>
  <p:handoutMasterIdLst>
    <p:handoutMasterId r:id="rId12"/>
  </p:handoutMasterIdLst>
  <p:sldIdLst>
    <p:sldId id="295" r:id="rId5"/>
    <p:sldId id="296" r:id="rId6"/>
    <p:sldId id="299" r:id="rId7"/>
    <p:sldId id="300" r:id="rId8"/>
    <p:sldId id="302" r:id="rId9"/>
    <p:sldId id="30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93" autoAdjust="0"/>
  </p:normalViewPr>
  <p:slideViewPr>
    <p:cSldViewPr snapToGrid="0">
      <p:cViewPr varScale="1">
        <p:scale>
          <a:sx n="98" d="100"/>
          <a:sy n="98" d="100"/>
        </p:scale>
        <p:origin x="990" y="90"/>
      </p:cViewPr>
      <p:guideLst/>
    </p:cSldViewPr>
  </p:slideViewPr>
  <p:outlineViewPr>
    <p:cViewPr>
      <p:scale>
        <a:sx n="33" d="100"/>
        <a:sy n="33" d="100"/>
      </p:scale>
      <p:origin x="0" y="-48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81869F-F6FC-6A0D-CE07-6B540E550E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6B6C1-6185-79F5-23C8-927538634E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1E86C-C6B4-424D-8295-67D3386172F0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5153B-EAEA-CF1E-30D7-16C2E64586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2AFB7-47EE-893B-5887-BDC37DCA5F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94707-CAF6-40B0-A7EA-C5F3C63CB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11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88D07-B188-44E4-ABBB-6994C1A52936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2455A-0D23-4EAB-9AF9-2CC2B3066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3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7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37186-4757-21A1-E882-87AFA58DA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8C793-2CAA-9409-6647-AAC1334DE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E6FA6-90AF-8470-6296-164F1DFE8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38213-C05D-437D-2EC5-36FAD8031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952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5DAD-BC34-C6A5-5FD7-7D48704CF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5462C4-1640-CB4D-1403-6A62A4888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799B1-AE24-72E8-F4D8-EA25963E8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F4AF2-12FB-B1AE-B31E-A4A07A957F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11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EAD63-8A56-E7FB-7E39-5BAE6991E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F8C1A4-532E-4390-B29D-9866DBCE4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26018-161E-DE35-BA2B-F83922637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E3578-33E9-30A4-F728-F6C144CB4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4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253B8-DA1C-15C3-8277-7BC72FED4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09470-DC4A-2D39-FF85-A1C803A891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DA457-F144-FBFB-7A70-A949F3930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CCCDC-47BB-A5AC-12F2-14C433ADA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2455A-0D23-4EAB-9AF9-2CC2B3066B0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3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367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1989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591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CE0AB24-7427-4E0C-9E7C-B642B3170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solidFill>
            <a:schemeClr val="accent6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30A2A8-DADD-44CC-B8A3-9BFFD5E76B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05101"/>
            <a:ext cx="7537703" cy="2926080"/>
          </a:xfrm>
          <a:solidFill>
            <a:schemeClr val="bg1">
              <a:alpha val="93000"/>
            </a:schemeClr>
          </a:solidFill>
        </p:spPr>
        <p:txBody>
          <a:bodyPr lIns="822960" tIns="91440" bIns="548640" anchor="b" anchorCtr="0">
            <a:noAutofit/>
          </a:bodyPr>
          <a:lstStyle>
            <a:lvl1pPr>
              <a:defRPr/>
            </a:lvl1pPr>
          </a:lstStyle>
          <a:p>
            <a:r>
              <a:rPr lang="en-US" sz="5400" dirty="0">
                <a:solidFill>
                  <a:schemeClr val="tx1"/>
                </a:solidFill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8344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8832B6D9-0469-48A5-A85E-8C5D8EF86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Click to add title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A8F00A-3EB2-4D4D-B4A7-990BB91D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4142A7E4-A56F-4FC2-A81D-36A83134A2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2108201"/>
            <a:ext cx="10058399" cy="3760891"/>
          </a:xfrm>
        </p:spPr>
        <p:txBody>
          <a:bodyPr lIns="91440">
            <a:normAutofit/>
          </a:bodyPr>
          <a:lstStyle>
            <a:lvl1pPr marL="347472" indent="-347472"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3000"/>
            </a:lvl1pPr>
            <a:lvl2pPr>
              <a:spcBef>
                <a:spcPts val="1200"/>
              </a:spcBef>
              <a:spcAft>
                <a:spcPts val="200"/>
              </a:spcAft>
              <a:defRPr sz="3000"/>
            </a:lvl2pPr>
            <a:lvl3pPr>
              <a:spcBef>
                <a:spcPts val="1200"/>
              </a:spcBef>
              <a:spcAft>
                <a:spcPts val="200"/>
              </a:spcAft>
              <a:defRPr sz="3000"/>
            </a:lvl3pPr>
            <a:lvl4pPr>
              <a:spcBef>
                <a:spcPts val="1200"/>
              </a:spcBef>
              <a:spcAft>
                <a:spcPts val="200"/>
              </a:spcAft>
              <a:defRPr sz="3000"/>
            </a:lvl4pPr>
            <a:lvl5pPr>
              <a:spcBef>
                <a:spcPts val="1200"/>
              </a:spcBef>
              <a:spcAft>
                <a:spcPts val="200"/>
              </a:spcAft>
              <a:defRPr sz="3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48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1878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2361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848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65163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1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464DCA-A9BF-A892-3059-84E13570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70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6308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6775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6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6BEAD192-141F-FDDE-021B-8674B81EEC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470" b="12470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C834208-78D3-55FF-0568-AC7434753C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January 13, 2025 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Finance Committee Meeting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FY 2025 Budget Amendment</a:t>
            </a:r>
          </a:p>
        </p:txBody>
      </p:sp>
    </p:spTree>
    <p:extLst>
      <p:ext uri="{BB962C8B-B14F-4D97-AF65-F5344CB8AC3E}">
        <p14:creationId xmlns:p14="http://schemas.microsoft.com/office/powerpoint/2010/main" val="207687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44E67-57A4-9825-9E94-C2B258A68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Deleted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C3D74-CBD0-AEEC-7CF1-ED875B10D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Neighborhood Development Director</a:t>
            </a:r>
          </a:p>
          <a:p>
            <a:r>
              <a:rPr lang="en-US" dirty="0"/>
              <a:t>Best Practices &amp; Innovation Specialist</a:t>
            </a:r>
          </a:p>
          <a:p>
            <a:r>
              <a:rPr lang="en-US" dirty="0"/>
              <a:t>Special Assistant to the Mayor (1 of 2)</a:t>
            </a:r>
          </a:p>
          <a:p>
            <a:r>
              <a:rPr lang="en-US" dirty="0"/>
              <a:t>Administrative Assistant II (1 of 2)</a:t>
            </a:r>
          </a:p>
        </p:txBody>
      </p:sp>
    </p:spTree>
    <p:extLst>
      <p:ext uri="{BB962C8B-B14F-4D97-AF65-F5344CB8AC3E}">
        <p14:creationId xmlns:p14="http://schemas.microsoft.com/office/powerpoint/2010/main" val="364816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C5FF0-1591-E550-6289-21E487E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AAC5-BC7C-B98B-F2EE-F057EE960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New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0DBFF-51AA-6415-8D91-5251E239F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Assistant for Community Engagement</a:t>
            </a:r>
          </a:p>
          <a:p>
            <a:r>
              <a:rPr lang="en-US" dirty="0"/>
              <a:t>Constituent Services Officer </a:t>
            </a:r>
          </a:p>
          <a:p>
            <a:r>
              <a:rPr lang="en-US" dirty="0"/>
              <a:t>Director of Community Engagement</a:t>
            </a:r>
          </a:p>
          <a:p>
            <a:r>
              <a:rPr lang="en-US" dirty="0"/>
              <a:t>Director of Special Projects</a:t>
            </a:r>
          </a:p>
          <a:p>
            <a:r>
              <a:rPr lang="en-US" dirty="0"/>
              <a:t>Executive Assistant to the Mayor </a:t>
            </a:r>
          </a:p>
          <a:p>
            <a:r>
              <a:rPr lang="en-US" dirty="0"/>
              <a:t>Mayor’s Office Receptionist</a:t>
            </a:r>
          </a:p>
        </p:txBody>
      </p:sp>
    </p:spTree>
    <p:extLst>
      <p:ext uri="{BB962C8B-B14F-4D97-AF65-F5344CB8AC3E}">
        <p14:creationId xmlns:p14="http://schemas.microsoft.com/office/powerpoint/2010/main" val="172146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09A82-70BC-E9D5-0398-0A67FB792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B14B-E0F6-BAE7-3177-828676E67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Grade &amp; Salary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E968A-7F5C-853A-4414-F53464DEB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Assistant for Community Engagement </a:t>
            </a:r>
          </a:p>
          <a:p>
            <a:pPr lvl="3"/>
            <a:r>
              <a:rPr lang="en-US" dirty="0"/>
              <a:t>Grade E 03 to Grade E 04</a:t>
            </a:r>
          </a:p>
          <a:p>
            <a:pPr lvl="3"/>
            <a:endParaRPr lang="en-US" dirty="0"/>
          </a:p>
          <a:p>
            <a:r>
              <a:rPr lang="en-US" dirty="0"/>
              <a:t>Mayor</a:t>
            </a:r>
          </a:p>
          <a:p>
            <a:pPr lvl="3"/>
            <a:r>
              <a:rPr lang="en-US" dirty="0"/>
              <a:t>Annual salary increase from $123,654 to $185,000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06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B5CD4-E7EF-D09B-ECC1-B5C993087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0BF4E-95F1-CAE3-3162-205946E5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FY 2025 Fiscal Impact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276D1BD-2AA6-ED77-EB11-AFB9158A57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456034"/>
              </p:ext>
            </p:extLst>
          </p:nvPr>
        </p:nvGraphicFramePr>
        <p:xfrm>
          <a:off x="311286" y="2023353"/>
          <a:ext cx="11673192" cy="4114796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519049">
                  <a:extLst>
                    <a:ext uri="{9D8B030D-6E8A-4147-A177-3AD203B41FA5}">
                      <a16:colId xmlns:a16="http://schemas.microsoft.com/office/drawing/2014/main" val="238082212"/>
                    </a:ext>
                  </a:extLst>
                </a:gridCol>
                <a:gridCol w="5196933">
                  <a:extLst>
                    <a:ext uri="{9D8B030D-6E8A-4147-A177-3AD203B41FA5}">
                      <a16:colId xmlns:a16="http://schemas.microsoft.com/office/drawing/2014/main" val="216762106"/>
                    </a:ext>
                  </a:extLst>
                </a:gridCol>
                <a:gridCol w="865762">
                  <a:extLst>
                    <a:ext uri="{9D8B030D-6E8A-4147-A177-3AD203B41FA5}">
                      <a16:colId xmlns:a16="http://schemas.microsoft.com/office/drawing/2014/main" val="3036256365"/>
                    </a:ext>
                  </a:extLst>
                </a:gridCol>
                <a:gridCol w="948905">
                  <a:extLst>
                    <a:ext uri="{9D8B030D-6E8A-4147-A177-3AD203B41FA5}">
                      <a16:colId xmlns:a16="http://schemas.microsoft.com/office/drawing/2014/main" val="860174633"/>
                    </a:ext>
                  </a:extLst>
                </a:gridCol>
                <a:gridCol w="1142543">
                  <a:extLst>
                    <a:ext uri="{9D8B030D-6E8A-4147-A177-3AD203B41FA5}">
                      <a16:colId xmlns:a16="http://schemas.microsoft.com/office/drawing/2014/main" val="2827971457"/>
                    </a:ext>
                  </a:extLst>
                </a:gridCol>
              </a:tblGrid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Position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Action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Salary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Benefits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FY 25 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ctr"/>
                </a:tc>
                <a:extLst>
                  <a:ext uri="{0D108BD9-81ED-4DB2-BD59-A6C34878D82A}">
                    <a16:rowId xmlns:a16="http://schemas.microsoft.com/office/drawing/2014/main" val="3783730998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Special Assistant for Community Engagement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new position at Grade E 04</a:t>
                      </a: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44,517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19,298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63,815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1480751330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Special Assistant for Community Engagement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Upgrade existing position from Grade E 03 to E 04 (no change in salary)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0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1701375055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Constituent Services Officer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Increase number of positions from 1.00 FTE to 2.00 FTE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35,000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18,075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53,075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2444222443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Neighborhood Development Director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Delete the existing position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(62,704)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(20,294)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(82,998)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3556842030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Best Practices/Innovation Specialist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Delete the existing position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(38,723)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(14,817)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(53,540)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789261572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Special Assistant to the Mayor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Decrease number of positions from 2.00 FTE to 1.00 FTE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(52,544)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(18,800)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(71,344)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896900051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Administrative Assistant II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Decrease number of positions from 2.00 FTE to 1.00 FTE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(30,900)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(27,847)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(58,747)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50774091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Director of Community Engagement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Create new position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62,704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20,294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82,998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2011046052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Director of Special Projects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Create new position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55,132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20,799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75,931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3877292977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Executive Assistant to the Mayor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Create new position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31,500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17,602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49,102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589953269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Mayor's Office Receptionist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Create new position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27,500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17,060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44,560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4086067325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Mayor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Increase annual salary from $123,654 to $185,000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30,673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4,018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34,691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755568702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Mayor's Office General Fund Total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$102,155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$35,388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$137,543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48" marR="4448" marT="4448" marB="0" anchor="b"/>
                </a:tc>
                <a:extLst>
                  <a:ext uri="{0D108BD9-81ED-4DB2-BD59-A6C34878D82A}">
                    <a16:rowId xmlns:a16="http://schemas.microsoft.com/office/drawing/2014/main" val="663367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990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59656-8EBA-4CDA-1156-DCA3E9522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3A4B-63E7-E87A-3F1F-FB7F908F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Title Changes (No Fiscal Impact)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4DB2F-AC4F-0AA0-DEE5-68D58ED9A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From: </a:t>
            </a:r>
            <a:r>
              <a:rPr lang="en-US" dirty="0"/>
              <a:t>Digital &amp; Social Media Manager </a:t>
            </a:r>
          </a:p>
          <a:p>
            <a:pPr marL="0" indent="0">
              <a:buNone/>
            </a:pPr>
            <a:r>
              <a:rPr lang="en-US" b="1" dirty="0"/>
              <a:t>To: </a:t>
            </a:r>
            <a:r>
              <a:rPr lang="en-US" dirty="0"/>
              <a:t>Deputy Director of Communications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From: </a:t>
            </a:r>
            <a:r>
              <a:rPr lang="en-US" dirty="0"/>
              <a:t>Office Manager / Administrative Assistant</a:t>
            </a:r>
          </a:p>
          <a:p>
            <a:pPr marL="0" indent="0">
              <a:buNone/>
            </a:pPr>
            <a:r>
              <a:rPr lang="en-US" b="1" dirty="0"/>
              <a:t>To: </a:t>
            </a:r>
            <a:r>
              <a:rPr lang="en-US" dirty="0"/>
              <a:t>Mayor’s Office – Director of Operations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8640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887178-918B-41B5-90B5-AF84E76A42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E6FD3E-3033-4D44-9759-980DCC3E7F4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FDF0338-C524-4CF6-9268-3569B65741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{492CFE2E-7E8F-4D4C-A9FF-99D792641A1C}tf22581678_win32</Template>
  <TotalTime>126</TotalTime>
  <Words>344</Words>
  <Application>Microsoft Office PowerPoint</Application>
  <PresentationFormat>Widescreen</PresentationFormat>
  <Paragraphs>101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Calibri Light</vt:lpstr>
      <vt:lpstr>RetrospectVTI</vt:lpstr>
      <vt:lpstr>January 13, 2025  Finance Committee Meeting FY 2025 Budget Amendment</vt:lpstr>
      <vt:lpstr>Deleted Positions</vt:lpstr>
      <vt:lpstr>New Positions</vt:lpstr>
      <vt:lpstr>Grade &amp; Salary Changes</vt:lpstr>
      <vt:lpstr>FY 2025 Fiscal Impact</vt:lpstr>
      <vt:lpstr>Title Changes (No Fiscal Impact)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Stephanie L. Mergler</dc:creator>
  <cp:lastModifiedBy>Stephanie L. Mergler</cp:lastModifiedBy>
  <cp:revision>2</cp:revision>
  <dcterms:created xsi:type="dcterms:W3CDTF">2025-01-08T20:26:56Z</dcterms:created>
  <dcterms:modified xsi:type="dcterms:W3CDTF">2025-01-08T22:33:14Z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