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2"/>
  </p:notesMasterIdLst>
  <p:handoutMasterIdLst>
    <p:handoutMasterId r:id="rId23"/>
  </p:handoutMasterIdLst>
  <p:sldIdLst>
    <p:sldId id="299" r:id="rId2"/>
    <p:sldId id="258" r:id="rId3"/>
    <p:sldId id="257" r:id="rId4"/>
    <p:sldId id="260" r:id="rId5"/>
    <p:sldId id="259" r:id="rId6"/>
    <p:sldId id="275" r:id="rId7"/>
    <p:sldId id="261" r:id="rId8"/>
    <p:sldId id="276" r:id="rId9"/>
    <p:sldId id="292" r:id="rId10"/>
    <p:sldId id="291" r:id="rId11"/>
    <p:sldId id="279" r:id="rId12"/>
    <p:sldId id="264" r:id="rId13"/>
    <p:sldId id="300" r:id="rId14"/>
    <p:sldId id="289" r:id="rId15"/>
    <p:sldId id="274" r:id="rId16"/>
    <p:sldId id="290" r:id="rId17"/>
    <p:sldId id="293" r:id="rId18"/>
    <p:sldId id="296" r:id="rId19"/>
    <p:sldId id="297" r:id="rId20"/>
    <p:sldId id="298" r:id="rId2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1CF"/>
    <a:srgbClr val="D8484B"/>
    <a:srgbClr val="4F1127"/>
    <a:srgbClr val="431D23"/>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B9C2F-2D81-4B9E-AADF-A3131ED6E468}" v="4" dt="2024-09-19T14:06:12.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90734" autoAdjust="0"/>
  </p:normalViewPr>
  <p:slideViewPr>
    <p:cSldViewPr snapToGrid="0">
      <p:cViewPr varScale="1">
        <p:scale>
          <a:sx n="58" d="100"/>
          <a:sy n="58" d="100"/>
        </p:scale>
        <p:origin x="72" y="403"/>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114" cy="462273"/>
          </a:xfrm>
          <a:prstGeom prst="rect">
            <a:avLst/>
          </a:prstGeom>
        </p:spPr>
        <p:txBody>
          <a:bodyPr vert="horz" lIns="89698" tIns="44849" rIns="89698" bIns="44849" rtlCol="0"/>
          <a:lstStyle>
            <a:lvl1pPr algn="l">
              <a:defRPr sz="1200"/>
            </a:lvl1pPr>
          </a:lstStyle>
          <a:p>
            <a:endParaRPr lang="en-US" dirty="0"/>
          </a:p>
        </p:txBody>
      </p:sp>
      <p:sp>
        <p:nvSpPr>
          <p:cNvPr id="3" name="Date Placeholder 2"/>
          <p:cNvSpPr>
            <a:spLocks noGrp="1"/>
          </p:cNvSpPr>
          <p:nvPr>
            <p:ph type="dt" sz="quarter" idx="1"/>
          </p:nvPr>
        </p:nvSpPr>
        <p:spPr>
          <a:xfrm>
            <a:off x="3936409" y="1"/>
            <a:ext cx="3012114" cy="462273"/>
          </a:xfrm>
          <a:prstGeom prst="rect">
            <a:avLst/>
          </a:prstGeom>
        </p:spPr>
        <p:txBody>
          <a:bodyPr vert="horz" lIns="89698" tIns="44849" rIns="89698" bIns="44849" rtlCol="0"/>
          <a:lstStyle>
            <a:lvl1pPr algn="r">
              <a:defRPr sz="1200"/>
            </a:lvl1pPr>
          </a:lstStyle>
          <a:p>
            <a:fld id="{12D3554F-41F9-41AB-83F4-3D447340B621}" type="datetimeFigureOut">
              <a:rPr lang="en-US" smtClean="0"/>
              <a:t>9/19/2024</a:t>
            </a:fld>
            <a:endParaRPr lang="en-US" dirty="0"/>
          </a:p>
        </p:txBody>
      </p:sp>
      <p:sp>
        <p:nvSpPr>
          <p:cNvPr id="4" name="Footer Placeholder 3"/>
          <p:cNvSpPr>
            <a:spLocks noGrp="1"/>
          </p:cNvSpPr>
          <p:nvPr>
            <p:ph type="ftr" sz="quarter" idx="2"/>
          </p:nvPr>
        </p:nvSpPr>
        <p:spPr>
          <a:xfrm>
            <a:off x="0" y="8772241"/>
            <a:ext cx="3012114" cy="462273"/>
          </a:xfrm>
          <a:prstGeom prst="rect">
            <a:avLst/>
          </a:prstGeom>
        </p:spPr>
        <p:txBody>
          <a:bodyPr vert="horz" lIns="89698" tIns="44849" rIns="89698" bIns="448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409" y="8772241"/>
            <a:ext cx="3012114" cy="462273"/>
          </a:xfrm>
          <a:prstGeom prst="rect">
            <a:avLst/>
          </a:prstGeom>
        </p:spPr>
        <p:txBody>
          <a:bodyPr vert="horz" lIns="89698" tIns="44849" rIns="89698" bIns="44849" rtlCol="0" anchor="b"/>
          <a:lstStyle>
            <a:lvl1pPr algn="r">
              <a:defRPr sz="1200"/>
            </a:lvl1pPr>
          </a:lstStyle>
          <a:p>
            <a:fld id="{228645BB-1571-4CE8-A317-BC5459E31144}" type="slidenum">
              <a:rPr lang="en-US" smtClean="0"/>
              <a:t>‹#›</a:t>
            </a:fld>
            <a:endParaRPr lang="en-US" dirty="0"/>
          </a:p>
        </p:txBody>
      </p:sp>
    </p:spTree>
    <p:extLst>
      <p:ext uri="{BB962C8B-B14F-4D97-AF65-F5344CB8AC3E}">
        <p14:creationId xmlns:p14="http://schemas.microsoft.com/office/powerpoint/2010/main" val="721848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7"/>
          </a:xfrm>
          <a:prstGeom prst="rect">
            <a:avLst/>
          </a:prstGeom>
        </p:spPr>
        <p:txBody>
          <a:bodyPr vert="horz" lIns="92434" tIns="46216" rIns="92434" bIns="46216" rtlCol="0"/>
          <a:lstStyle>
            <a:lvl1pPr algn="l">
              <a:defRPr sz="1200"/>
            </a:lvl1pPr>
          </a:lstStyle>
          <a:p>
            <a:endParaRPr lang="en-US" dirty="0"/>
          </a:p>
        </p:txBody>
      </p:sp>
      <p:sp>
        <p:nvSpPr>
          <p:cNvPr id="3" name="Date Placeholder 2"/>
          <p:cNvSpPr>
            <a:spLocks noGrp="1"/>
          </p:cNvSpPr>
          <p:nvPr>
            <p:ph type="dt" idx="1"/>
          </p:nvPr>
        </p:nvSpPr>
        <p:spPr>
          <a:xfrm>
            <a:off x="3936770" y="0"/>
            <a:ext cx="3011699" cy="463407"/>
          </a:xfrm>
          <a:prstGeom prst="rect">
            <a:avLst/>
          </a:prstGeom>
        </p:spPr>
        <p:txBody>
          <a:bodyPr vert="horz" lIns="92434" tIns="46216" rIns="92434" bIns="46216" rtlCol="0"/>
          <a:lstStyle>
            <a:lvl1pPr algn="r">
              <a:defRPr sz="1200"/>
            </a:lvl1pPr>
          </a:lstStyle>
          <a:p>
            <a:fld id="{64788530-768A-4337-89AA-F4C5F92EE044}" type="datetimeFigureOut">
              <a:rPr lang="en-US" smtClean="0"/>
              <a:t>9/19/2024</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34" tIns="46216" rIns="92434" bIns="46216" rtlCol="0" anchor="ctr"/>
          <a:lstStyle/>
          <a:p>
            <a:endParaRPr lang="en-US" dirty="0"/>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34" tIns="46216" rIns="92434" bIns="462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3406"/>
          </a:xfrm>
          <a:prstGeom prst="rect">
            <a:avLst/>
          </a:prstGeom>
        </p:spPr>
        <p:txBody>
          <a:bodyPr vert="horz" lIns="92434" tIns="46216" rIns="92434" bIns="462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69"/>
            <a:ext cx="3011699" cy="463406"/>
          </a:xfrm>
          <a:prstGeom prst="rect">
            <a:avLst/>
          </a:prstGeom>
        </p:spPr>
        <p:txBody>
          <a:bodyPr vert="horz" lIns="92434" tIns="46216" rIns="92434" bIns="46216" rtlCol="0" anchor="b"/>
          <a:lstStyle>
            <a:lvl1pPr algn="r">
              <a:defRPr sz="1200"/>
            </a:lvl1pPr>
          </a:lstStyle>
          <a:p>
            <a:fld id="{44FA7346-2849-4A72-895D-8B8FA4F9449D}" type="slidenum">
              <a:rPr lang="en-US" smtClean="0"/>
              <a:t>‹#›</a:t>
            </a:fld>
            <a:endParaRPr lang="en-US" dirty="0"/>
          </a:p>
        </p:txBody>
      </p:sp>
    </p:spTree>
    <p:extLst>
      <p:ext uri="{BB962C8B-B14F-4D97-AF65-F5344CB8AC3E}">
        <p14:creationId xmlns:p14="http://schemas.microsoft.com/office/powerpoint/2010/main" val="399299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My name… I wanted to introduce myself and my office –the office of the Common Interest Community Ombudsman, in the Department of Justice. </a:t>
            </a:r>
            <a:r>
              <a:rPr lang="en-US" baseline="0" dirty="0"/>
              <a:t> I only have a few minutes so I will only hit a few of my duties, and processes in any detail.  Anything else I say tonight is not intended to be, nor can it it be interpreted as legal advice. For legal advice you must consult a private lawyer, experienced in Community association law.</a:t>
            </a:r>
            <a:endParaRPr lang="en-US" dirty="0"/>
          </a:p>
        </p:txBody>
      </p:sp>
      <p:sp>
        <p:nvSpPr>
          <p:cNvPr id="4" name="Slide Number Placeholder 3"/>
          <p:cNvSpPr>
            <a:spLocks noGrp="1"/>
          </p:cNvSpPr>
          <p:nvPr>
            <p:ph type="sldNum" sz="quarter" idx="10"/>
          </p:nvPr>
        </p:nvSpPr>
        <p:spPr/>
        <p:txBody>
          <a:bodyPr/>
          <a:lstStyle/>
          <a:p>
            <a:fld id="{44FA7346-2849-4A72-895D-8B8FA4F9449D}" type="slidenum">
              <a:rPr lang="en-US" smtClean="0"/>
              <a:t>1</a:t>
            </a:fld>
            <a:endParaRPr lang="en-US" dirty="0"/>
          </a:p>
        </p:txBody>
      </p:sp>
    </p:spTree>
    <p:extLst>
      <p:ext uri="{BB962C8B-B14F-4D97-AF65-F5344CB8AC3E}">
        <p14:creationId xmlns:p14="http://schemas.microsoft.com/office/powerpoint/2010/main" val="1872053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Major duty of the Ombudsman is Dispute Resolution, as limited by the statute. This can be used even before Transition.  This form is the first step—bringing</a:t>
            </a:r>
            <a:r>
              <a:rPr lang="en-US" baseline="0" dirty="0"/>
              <a:t> the complaint to the attention of the board for a first attempt to resolve the complaint. File it “internally” that is to say, within the community, and not with my Office.  Usually, it is filed by a homeowner by delivery to the board, but it can be to an owner from the Board, even while under developer control.  Usually, the complaints are about one party-often the board- not following governing documents, but sometimes it is about the owner being invited to mediation by the board for a violation.  Our process works in all directions.</a:t>
            </a:r>
          </a:p>
          <a:p>
            <a:endParaRPr lang="en-US" baseline="0" dirty="0"/>
          </a:p>
          <a:p>
            <a:r>
              <a:rPr lang="en-US" baseline="0" dirty="0"/>
              <a:t>I recommend filling out the form, even if you do not file a complaint, as the process will sharpen your focus and help you support your position. It requires you to cite and quote the exact language of your Governing document that you feel is violated, and say what you want done about it.</a:t>
            </a:r>
          </a:p>
          <a:p>
            <a:endParaRPr lang="en-US" baseline="0" dirty="0"/>
          </a:p>
          <a:p>
            <a:r>
              <a:rPr lang="en-US" dirty="0"/>
              <a:t>This form is downloadable and Fillable on your computer.  It is in the Forms Section and also</a:t>
            </a:r>
            <a:r>
              <a:rPr lang="en-US" baseline="0" dirty="0"/>
              <a:t> linked to our “Procedure for Filing a Complaint.”  I know you can’t see it from this, so I brought a</a:t>
            </a:r>
            <a:r>
              <a:rPr lang="en-US" dirty="0"/>
              <a:t> copy for reference</a:t>
            </a:r>
            <a:r>
              <a:rPr lang="en-US" baseline="0" dirty="0"/>
              <a:t> in your Materials. OR take a look at it online. This form is part of a process required before my Office can look into a complaint. It is intended to give the parties a first opportunity to resolve a dispute over governing documents without going to court. We urge parties to use “Meet and Confer” informally to resolve complaints.  If that fails, this form can be attached to a complaint to our Office.  We will coach agreement or offer mediation or arbitration or binding arbitration for which statute requires us to charge fees, </a:t>
            </a:r>
            <a:r>
              <a:rPr lang="en-US" b="1" baseline="0" dirty="0"/>
              <a:t>or</a:t>
            </a:r>
            <a:r>
              <a:rPr lang="en-US" baseline="0" dirty="0"/>
              <a:t> to refer parties who consent to our referral to Court of Common Pleas’ Community Mediation Program, which is </a:t>
            </a:r>
            <a:r>
              <a:rPr lang="en-US" i="1" u="sng" baseline="0" dirty="0"/>
              <a:t>free</a:t>
            </a:r>
            <a:r>
              <a:rPr lang="en-US" baseline="0" dirty="0"/>
              <a:t>, but requires referral from a law enforcement agency, including our Office.  If the parties will not consent, Court of Chancery has a program for expedited </a:t>
            </a:r>
            <a:r>
              <a:rPr lang="en-US" i="1" baseline="0" dirty="0"/>
              <a:t>mandatory</a:t>
            </a:r>
            <a:r>
              <a:rPr lang="en-US" baseline="0" dirty="0"/>
              <a:t> mediation or trial of homeowner association disputes, and can shift the lawyers’ fees, if any, to the party losing after trial.  Details are on our website among the “Important Statutes.”</a:t>
            </a:r>
            <a:endParaRPr lang="en-US" dirty="0"/>
          </a:p>
          <a:p>
            <a:endParaRPr lang="en-US" dirty="0"/>
          </a:p>
        </p:txBody>
      </p:sp>
      <p:sp>
        <p:nvSpPr>
          <p:cNvPr id="4" name="Slide Number Placeholder 3"/>
          <p:cNvSpPr>
            <a:spLocks noGrp="1"/>
          </p:cNvSpPr>
          <p:nvPr>
            <p:ph type="sldNum" sz="quarter" idx="10"/>
          </p:nvPr>
        </p:nvSpPr>
        <p:spPr/>
        <p:txBody>
          <a:bodyPr/>
          <a:lstStyle/>
          <a:p>
            <a:fld id="{44FA7346-2849-4A72-895D-8B8FA4F9449D}" type="slidenum">
              <a:rPr lang="en-US" smtClean="0"/>
              <a:t>10</a:t>
            </a:fld>
            <a:endParaRPr lang="en-US" dirty="0"/>
          </a:p>
        </p:txBody>
      </p:sp>
    </p:spTree>
    <p:extLst>
      <p:ext uri="{BB962C8B-B14F-4D97-AF65-F5344CB8AC3E}">
        <p14:creationId xmlns:p14="http://schemas.microsoft.com/office/powerpoint/2010/main" val="1541049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a process called “Meet and Confer” which is much less formal than a hearing before a board.  Meet and confer is paragraph 6A of our  Internal Dispute Resolution Procedure.  It is far more likely to result resolution in a way that preserves friendly relations among neighbors. </a:t>
            </a:r>
          </a:p>
        </p:txBody>
      </p:sp>
      <p:sp>
        <p:nvSpPr>
          <p:cNvPr id="4" name="Slide Number Placeholder 3"/>
          <p:cNvSpPr>
            <a:spLocks noGrp="1"/>
          </p:cNvSpPr>
          <p:nvPr>
            <p:ph type="sldNum" sz="quarter" idx="10"/>
          </p:nvPr>
        </p:nvSpPr>
        <p:spPr/>
        <p:txBody>
          <a:bodyPr/>
          <a:lstStyle/>
          <a:p>
            <a:fld id="{44FA7346-2849-4A72-895D-8B8FA4F9449D}" type="slidenum">
              <a:rPr lang="en-US" smtClean="0"/>
              <a:t>11</a:t>
            </a:fld>
            <a:endParaRPr lang="en-US" dirty="0"/>
          </a:p>
        </p:txBody>
      </p:sp>
    </p:spTree>
    <p:extLst>
      <p:ext uri="{BB962C8B-B14F-4D97-AF65-F5344CB8AC3E}">
        <p14:creationId xmlns:p14="http://schemas.microsoft.com/office/powerpoint/2010/main" val="13832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Violations of </a:t>
            </a:r>
            <a:r>
              <a:rPr lang="en-US" u="sng" dirty="0"/>
              <a:t>law</a:t>
            </a:r>
            <a:r>
              <a:rPr lang="en-US" dirty="0"/>
              <a:t> can include DUCIOA, the Ombudsman’s Act,</a:t>
            </a:r>
            <a:r>
              <a:rPr lang="en-US" baseline="0" dirty="0"/>
              <a:t> the Unit Property Act, and the General Corporation Law.  It is not for federal statutes, criminal Acts, Consumer Fraud Act violations, or State Human and Civil Rights Commission complaints,.  The last two have their own complaint forms, statutes, investigators and hearings</a:t>
            </a:r>
          </a:p>
          <a:p>
            <a:r>
              <a:rPr lang="en-US" baseline="0" dirty="0"/>
              <a:t>If Internal Dispute Resolution is not successful, or if the opposing party ignores it 20 days, the Internal Form can be attached to a form for our Office called the “Contact &amp; Complaint” form.  It requires more information we need to determine what law applies and to offer mediation or arbitration.  It also requires an administrative fee to offset costs, of $35 required by statute.</a:t>
            </a:r>
          </a:p>
          <a:p>
            <a:endParaRPr lang="en-US" baseline="0" dirty="0"/>
          </a:p>
          <a:p>
            <a:r>
              <a:rPr lang="en-US" baseline="0" dirty="0"/>
              <a:t>Our Services for mediation arbitration and binding arbitration are consensual but require fees offsetting costs.  We also made an arrangement with the Court of Common Pleas to accept our referrals, when the parties agree, to the CCP’s Community Mediation Program, which is Free.</a:t>
            </a:r>
          </a:p>
          <a:p>
            <a:endParaRPr lang="en-US" dirty="0"/>
          </a:p>
        </p:txBody>
      </p:sp>
      <p:sp>
        <p:nvSpPr>
          <p:cNvPr id="4" name="Slide Number Placeholder 3"/>
          <p:cNvSpPr>
            <a:spLocks noGrp="1"/>
          </p:cNvSpPr>
          <p:nvPr>
            <p:ph type="sldNum" sz="quarter" idx="10"/>
          </p:nvPr>
        </p:nvSpPr>
        <p:spPr/>
        <p:txBody>
          <a:bodyPr/>
          <a:lstStyle/>
          <a:p>
            <a:fld id="{44FA7346-2849-4A72-895D-8B8FA4F9449D}" type="slidenum">
              <a:rPr lang="en-US" smtClean="0"/>
              <a:t>12</a:t>
            </a:fld>
            <a:endParaRPr lang="en-US" dirty="0"/>
          </a:p>
        </p:txBody>
      </p:sp>
    </p:spTree>
    <p:extLst>
      <p:ext uri="{BB962C8B-B14F-4D97-AF65-F5344CB8AC3E}">
        <p14:creationId xmlns:p14="http://schemas.microsoft.com/office/powerpoint/2010/main" val="292513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brough some copies of  the Civic Association Manual; CCOBH’s “ How to Organize and Run A successful Civic association.” City of Wilmington “Civic Associations Tab, with a map of associations in the city; </a:t>
            </a:r>
          </a:p>
          <a:p>
            <a:r>
              <a:rPr lang="en-US" dirty="0"/>
              <a:t> and the CCOBH Sample Constitution and Bylaws, with some others.  Homeowners should sign up for the County Reorder of Deeds Office Free “Alert Me” service.”  If anyone tries to record a document affecting your home,,  the Recorder of Deeds Office will notify you the same or next day, so if it is fraudulent, you can ate refute it immediately.  It is the same as the TV offers for the same service for hundreds of dollars per year. All of Delawares Recorder's offices  offer a similar service free of charge to those who register online.</a:t>
            </a:r>
          </a:p>
        </p:txBody>
      </p:sp>
      <p:sp>
        <p:nvSpPr>
          <p:cNvPr id="4" name="Slide Number Placeholder 3"/>
          <p:cNvSpPr>
            <a:spLocks noGrp="1"/>
          </p:cNvSpPr>
          <p:nvPr>
            <p:ph type="sldNum" sz="quarter" idx="5"/>
          </p:nvPr>
        </p:nvSpPr>
        <p:spPr/>
        <p:txBody>
          <a:bodyPr/>
          <a:lstStyle/>
          <a:p>
            <a:fld id="{44FA7346-2849-4A72-895D-8B8FA4F9449D}" type="slidenum">
              <a:rPr lang="en-US" smtClean="0"/>
              <a:t>13</a:t>
            </a:fld>
            <a:endParaRPr lang="en-US" dirty="0"/>
          </a:p>
        </p:txBody>
      </p:sp>
    </p:spTree>
    <p:extLst>
      <p:ext uri="{BB962C8B-B14F-4D97-AF65-F5344CB8AC3E}">
        <p14:creationId xmlns:p14="http://schemas.microsoft.com/office/powerpoint/2010/main" val="204219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bwMode="auto">
          <a:xfrm>
            <a:off x="706438" y="1154113"/>
            <a:ext cx="5537200"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5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That</a:t>
            </a:r>
            <a:r>
              <a:rPr lang="en-US" altLang="en-US" baseline="0" dirty="0"/>
              <a:t> is </a:t>
            </a:r>
            <a:r>
              <a:rPr lang="en-US" altLang="en-US" dirty="0"/>
              <a:t>all I have time for but, I am happy to talk to you about</a:t>
            </a:r>
            <a:r>
              <a:rPr lang="en-US" altLang="en-US" baseline="0" dirty="0"/>
              <a:t> the Ombudsman's Office. and answer a few questions.</a:t>
            </a:r>
            <a:endParaRPr lang="en-US" altLang="en-US" dirty="0"/>
          </a:p>
        </p:txBody>
      </p:sp>
      <p:sp>
        <p:nvSpPr>
          <p:cNvPr id="515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081" indent="-288877">
              <a:defRPr>
                <a:solidFill>
                  <a:schemeClr val="tx1"/>
                </a:solidFill>
                <a:latin typeface="Calibri" pitchFamily="34" charset="0"/>
              </a:defRPr>
            </a:lvl2pPr>
            <a:lvl3pPr marL="1155509" indent="-231102">
              <a:defRPr>
                <a:solidFill>
                  <a:schemeClr val="tx1"/>
                </a:solidFill>
                <a:latin typeface="Calibri" pitchFamily="34" charset="0"/>
              </a:defRPr>
            </a:lvl3pPr>
            <a:lvl4pPr marL="1617714" indent="-231102">
              <a:defRPr>
                <a:solidFill>
                  <a:schemeClr val="tx1"/>
                </a:solidFill>
                <a:latin typeface="Calibri" pitchFamily="34" charset="0"/>
              </a:defRPr>
            </a:lvl4pPr>
            <a:lvl5pPr marL="2079917" indent="-231102">
              <a:defRPr>
                <a:solidFill>
                  <a:schemeClr val="tx1"/>
                </a:solidFill>
                <a:latin typeface="Calibri" pitchFamily="34" charset="0"/>
              </a:defRPr>
            </a:lvl5pPr>
            <a:lvl6pPr marL="2542122" indent="-231102" fontAlgn="base">
              <a:spcBef>
                <a:spcPct val="0"/>
              </a:spcBef>
              <a:spcAft>
                <a:spcPct val="0"/>
              </a:spcAft>
              <a:defRPr>
                <a:solidFill>
                  <a:schemeClr val="tx1"/>
                </a:solidFill>
                <a:latin typeface="Calibri" pitchFamily="34" charset="0"/>
              </a:defRPr>
            </a:lvl6pPr>
            <a:lvl7pPr marL="3004325" indent="-231102" fontAlgn="base">
              <a:spcBef>
                <a:spcPct val="0"/>
              </a:spcBef>
              <a:spcAft>
                <a:spcPct val="0"/>
              </a:spcAft>
              <a:defRPr>
                <a:solidFill>
                  <a:schemeClr val="tx1"/>
                </a:solidFill>
                <a:latin typeface="Calibri" pitchFamily="34" charset="0"/>
              </a:defRPr>
            </a:lvl7pPr>
            <a:lvl8pPr marL="3466529" indent="-231102" fontAlgn="base">
              <a:spcBef>
                <a:spcPct val="0"/>
              </a:spcBef>
              <a:spcAft>
                <a:spcPct val="0"/>
              </a:spcAft>
              <a:defRPr>
                <a:solidFill>
                  <a:schemeClr val="tx1"/>
                </a:solidFill>
                <a:latin typeface="Calibri" pitchFamily="34" charset="0"/>
              </a:defRPr>
            </a:lvl8pPr>
            <a:lvl9pPr marL="3928733" indent="-2311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AA3C2E-6454-46FA-B8CF-4B4479324CD2}" type="slidenum">
              <a:rPr lang="en-US" altLang="en-US" smtClean="0"/>
              <a:pPr fontAlgn="base">
                <a:spcBef>
                  <a:spcPct val="0"/>
                </a:spcBef>
                <a:spcAft>
                  <a:spcPct val="0"/>
                </a:spcAft>
                <a:defRPr/>
              </a:pPr>
              <a:t>14</a:t>
            </a:fld>
            <a:endParaRPr lang="en-US" altLang="en-US" dirty="0"/>
          </a:p>
        </p:txBody>
      </p:sp>
    </p:spTree>
    <p:extLst>
      <p:ext uri="{BB962C8B-B14F-4D97-AF65-F5344CB8AC3E}">
        <p14:creationId xmlns:p14="http://schemas.microsoft.com/office/powerpoint/2010/main" val="350837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A7346-2849-4A72-895D-8B8FA4F9449D}" type="slidenum">
              <a:rPr lang="en-US" smtClean="0"/>
              <a:t>15</a:t>
            </a:fld>
            <a:endParaRPr lang="en-US" dirty="0"/>
          </a:p>
        </p:txBody>
      </p:sp>
    </p:spTree>
    <p:extLst>
      <p:ext uri="{BB962C8B-B14F-4D97-AF65-F5344CB8AC3E}">
        <p14:creationId xmlns:p14="http://schemas.microsoft.com/office/powerpoint/2010/main" val="109397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major educational effort was the creation of this book, in paper and online on our website.  The paper version has paper copies of forms.  The online version takes you to  the forms, mostly on the Justice of the Peace Court website.  The online version is a little out of date since the Justice of the Peace Court has increased dollar jurisdiction, now up to $25,000, and a few new forms. We are updating the manual, but even online it is still useful.</a:t>
            </a:r>
          </a:p>
          <a:p>
            <a:endParaRPr lang="en-US" baseline="0" dirty="0"/>
          </a:p>
          <a:p>
            <a:r>
              <a:rPr lang="en-US" baseline="0" dirty="0"/>
              <a:t> Before the Pandemic we hosted free workshops in each County, where we go through the collection process and procedures and present a demonstration trial with a Justice of the Peace Court Judge presiding.  We expect to resume those once the manual is updated.</a:t>
            </a:r>
            <a:endParaRPr lang="en-US" dirty="0"/>
          </a:p>
        </p:txBody>
      </p:sp>
      <p:sp>
        <p:nvSpPr>
          <p:cNvPr id="4" name="Slide Number Placeholder 3"/>
          <p:cNvSpPr>
            <a:spLocks noGrp="1"/>
          </p:cNvSpPr>
          <p:nvPr>
            <p:ph type="sldNum" sz="quarter" idx="10"/>
          </p:nvPr>
        </p:nvSpPr>
        <p:spPr/>
        <p:txBody>
          <a:bodyPr/>
          <a:lstStyle/>
          <a:p>
            <a:fld id="{44FA7346-2849-4A72-895D-8B8FA4F9449D}" type="slidenum">
              <a:rPr lang="en-US" smtClean="0"/>
              <a:t>16</a:t>
            </a:fld>
            <a:endParaRPr lang="en-US" dirty="0"/>
          </a:p>
        </p:txBody>
      </p:sp>
    </p:spTree>
    <p:extLst>
      <p:ext uri="{BB962C8B-B14F-4D97-AF65-F5344CB8AC3E}">
        <p14:creationId xmlns:p14="http://schemas.microsoft.com/office/powerpoint/2010/main" val="134566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Collecting assessments is a fiduciary duty of the Board.  One board did not even record liens against the properties, and did not file lawsuits to collect them in JP Court without a lawyer, as detailed in our manual</a:t>
            </a:r>
          </a:p>
          <a:p>
            <a:r>
              <a:rPr lang="en-US" dirty="0"/>
              <a:t>One board did not follow bylaws or statutes requiring annual elections on proper notice, but “reappointed” themselves year after year.</a:t>
            </a:r>
          </a:p>
          <a:p>
            <a:r>
              <a:rPr lang="en-US" dirty="0"/>
              <a:t>The bylaws were still never recorded, and the amended versions provided to my Office do not show they were approved by a majority of owners, as required the General Corporation law, so they are likely invalid, and they are certainly problematic.  I check with the Recorder's office  to confirm there are no recorded bylaws.  The DUCIOA Section 81-120 requires even exempt communities to record bylaws.  We also offer election services.</a:t>
            </a:r>
          </a:p>
        </p:txBody>
      </p:sp>
      <p:sp>
        <p:nvSpPr>
          <p:cNvPr id="4" name="Slide Number Placeholder 3"/>
          <p:cNvSpPr>
            <a:spLocks noGrp="1"/>
          </p:cNvSpPr>
          <p:nvPr>
            <p:ph type="sldNum" sz="quarter" idx="5"/>
          </p:nvPr>
        </p:nvSpPr>
        <p:spPr/>
        <p:txBody>
          <a:bodyPr/>
          <a:lstStyle/>
          <a:p>
            <a:fld id="{44FA7346-2849-4A72-895D-8B8FA4F9449D}" type="slidenum">
              <a:rPr lang="en-US" smtClean="0"/>
              <a:t>17</a:t>
            </a:fld>
            <a:endParaRPr lang="en-US" dirty="0"/>
          </a:p>
        </p:txBody>
      </p:sp>
    </p:spTree>
    <p:extLst>
      <p:ext uri="{BB962C8B-B14F-4D97-AF65-F5344CB8AC3E}">
        <p14:creationId xmlns:p14="http://schemas.microsoft.com/office/powerpoint/2010/main" val="400280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A7346-2849-4A72-895D-8B8FA4F9449D}" type="slidenum">
              <a:rPr lang="en-US" smtClean="0"/>
              <a:t>18</a:t>
            </a:fld>
            <a:endParaRPr lang="en-US" dirty="0"/>
          </a:p>
        </p:txBody>
      </p:sp>
    </p:spTree>
    <p:extLst>
      <p:ext uri="{BB962C8B-B14F-4D97-AF65-F5344CB8AC3E}">
        <p14:creationId xmlns:p14="http://schemas.microsoft.com/office/powerpoint/2010/main" val="3216582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A7346-2849-4A72-895D-8B8FA4F9449D}" type="slidenum">
              <a:rPr lang="en-US" smtClean="0"/>
              <a:t>19</a:t>
            </a:fld>
            <a:endParaRPr lang="en-US" dirty="0"/>
          </a:p>
        </p:txBody>
      </p:sp>
    </p:spTree>
    <p:extLst>
      <p:ext uri="{BB962C8B-B14F-4D97-AF65-F5344CB8AC3E}">
        <p14:creationId xmlns:p14="http://schemas.microsoft.com/office/powerpoint/2010/main" val="423372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FIRST:  You will Notice:  It is right in the Ombudsman’s statute:  “The Ombudsperson is not your lawyer and cannot represent you, your board, the developer, or the community.”  </a:t>
            </a:r>
          </a:p>
          <a:p>
            <a:r>
              <a:rPr lang="en-US" b="1" dirty="0"/>
              <a:t>The Ombudsman cannot provide legal interpretation, nor legal advice, nor advise on what is in the best interest of any owner, board, board member or developer.</a:t>
            </a:r>
          </a:p>
          <a:p>
            <a:r>
              <a:rPr lang="en-US" b="1" dirty="0"/>
              <a:t>As soon as a question involves both the law that applies and the facts of a specific community, legal representation- that I can’t provide- is required.</a:t>
            </a:r>
          </a:p>
          <a:p>
            <a:r>
              <a:rPr lang="en-US" b="1" dirty="0"/>
              <a:t>Though some of our Services might be of interest during Transition to owner control, the Ombudsman’s role is as mediator or arbitrator, or investigator.</a:t>
            </a:r>
          </a:p>
          <a:p>
            <a:endParaRPr lang="en-US" dirty="0"/>
          </a:p>
        </p:txBody>
      </p:sp>
      <p:sp>
        <p:nvSpPr>
          <p:cNvPr id="4" name="Slide Number Placeholder 3"/>
          <p:cNvSpPr>
            <a:spLocks noGrp="1"/>
          </p:cNvSpPr>
          <p:nvPr>
            <p:ph type="sldNum" sz="quarter" idx="5"/>
          </p:nvPr>
        </p:nvSpPr>
        <p:spPr/>
        <p:txBody>
          <a:bodyPr/>
          <a:lstStyle/>
          <a:p>
            <a:fld id="{44FA7346-2849-4A72-895D-8B8FA4F9449D}" type="slidenum">
              <a:rPr lang="en-US" smtClean="0"/>
              <a:t>2</a:t>
            </a:fld>
            <a:endParaRPr lang="en-US" dirty="0"/>
          </a:p>
        </p:txBody>
      </p:sp>
    </p:spTree>
    <p:extLst>
      <p:ext uri="{BB962C8B-B14F-4D97-AF65-F5344CB8AC3E}">
        <p14:creationId xmlns:p14="http://schemas.microsoft.com/office/powerpoint/2010/main" val="134131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FA7346-2849-4A72-895D-8B8FA4F9449D}" type="slidenum">
              <a:rPr lang="en-US" smtClean="0"/>
              <a:t>20</a:t>
            </a:fld>
            <a:endParaRPr lang="en-US" dirty="0"/>
          </a:p>
        </p:txBody>
      </p:sp>
    </p:spTree>
    <p:extLst>
      <p:ext uri="{BB962C8B-B14F-4D97-AF65-F5344CB8AC3E}">
        <p14:creationId xmlns:p14="http://schemas.microsoft.com/office/powerpoint/2010/main" val="199849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4FA7346-2849-4A72-895D-8B8FA4F9449D}" type="slidenum">
              <a:rPr lang="en-US" smtClean="0"/>
              <a:t>3</a:t>
            </a:fld>
            <a:endParaRPr lang="en-US" dirty="0"/>
          </a:p>
        </p:txBody>
      </p:sp>
    </p:spTree>
    <p:extLst>
      <p:ext uri="{BB962C8B-B14F-4D97-AF65-F5344CB8AC3E}">
        <p14:creationId xmlns:p14="http://schemas.microsoft.com/office/powerpoint/2010/main" val="288407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Interest communities are community associations. Voluntary civic associations are also community associations but they are different.  Community associations are not required to be corporations, but most are. The DUCIOA only requires that a common interest community be created </a:t>
            </a:r>
            <a:r>
              <a:rPr lang="en-US" b="1" dirty="0"/>
              <a:t>by recording a declaration in the recorder of deeds office</a:t>
            </a:r>
            <a:r>
              <a:rPr lang="en-US" dirty="0"/>
              <a:t>. ¶ New Castle County law requires </a:t>
            </a:r>
            <a:r>
              <a:rPr lang="en-US" baseline="0" dirty="0"/>
              <a:t>CICs to be “maintenance corporations.” </a:t>
            </a:r>
            <a:r>
              <a:rPr lang="en-US" dirty="0"/>
              <a:t>Maintenance Corporations are also common interest communities. </a:t>
            </a:r>
            <a:r>
              <a:rPr lang="en-US" baseline="0" dirty="0"/>
              <a:t>It is kind of Homeowners or Community association. </a:t>
            </a:r>
          </a:p>
          <a:p>
            <a:endParaRPr lang="en-US" baseline="0" dirty="0"/>
          </a:p>
          <a:p>
            <a:r>
              <a:rPr lang="en-US" baseline="0" dirty="0"/>
              <a:t>In Common interest communities y</a:t>
            </a:r>
            <a:r>
              <a:rPr lang="en-US" dirty="0"/>
              <a:t>ou</a:t>
            </a:r>
            <a:r>
              <a:rPr lang="en-US" baseline="0" dirty="0"/>
              <a:t> agree to be a member of the community association and to abide by the deed restrictions, </a:t>
            </a:r>
            <a:r>
              <a:rPr lang="en-US" b="1" baseline="0" dirty="0"/>
              <a:t>by purchasing </a:t>
            </a:r>
            <a:r>
              <a:rPr lang="en-US" baseline="0" dirty="0"/>
              <a:t>in a common interest community.  Membership in the association is automatic, and unavoidable, Membership, assessments and obligations are not voluntary, like civic associations.</a:t>
            </a:r>
          </a:p>
          <a:p>
            <a:r>
              <a:rPr lang="en-US" baseline="0" dirty="0"/>
              <a:t>But studies show that most owners have a positive experience in their association, and a properly managed community increases the value of a home by about 5% compared to comparable homes that are not in a common interest community.</a:t>
            </a:r>
            <a:endParaRPr lang="en-US" dirty="0"/>
          </a:p>
        </p:txBody>
      </p:sp>
      <p:sp>
        <p:nvSpPr>
          <p:cNvPr id="4" name="Slide Number Placeholder 3"/>
          <p:cNvSpPr>
            <a:spLocks noGrp="1"/>
          </p:cNvSpPr>
          <p:nvPr>
            <p:ph type="sldNum" sz="quarter" idx="10"/>
          </p:nvPr>
        </p:nvSpPr>
        <p:spPr/>
        <p:txBody>
          <a:bodyPr/>
          <a:lstStyle/>
          <a:p>
            <a:fld id="{44FA7346-2849-4A72-895D-8B8FA4F9449D}" type="slidenum">
              <a:rPr lang="en-US" smtClean="0"/>
              <a:t>4</a:t>
            </a:fld>
            <a:endParaRPr lang="en-US" dirty="0"/>
          </a:p>
        </p:txBody>
      </p:sp>
    </p:spTree>
    <p:extLst>
      <p:ext uri="{BB962C8B-B14F-4D97-AF65-F5344CB8AC3E}">
        <p14:creationId xmlns:p14="http://schemas.microsoft.com/office/powerpoint/2010/main" val="367103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a:t>
            </a:r>
            <a:r>
              <a:rPr lang="en-US" baseline="0" dirty="0"/>
              <a:t> of complaints?  Violations of governing documents:  </a:t>
            </a:r>
          </a:p>
          <a:p>
            <a:pPr marL="171441" indent="-171441">
              <a:buFont typeface="Arial" panose="020B0604020202020204" pitchFamily="34" charset="0"/>
              <a:buChar char="•"/>
            </a:pPr>
            <a:r>
              <a:rPr lang="en-US" baseline="0" dirty="0"/>
              <a:t>Closed board meetings; </a:t>
            </a:r>
          </a:p>
          <a:p>
            <a:pPr marL="171441" indent="-171441">
              <a:buFont typeface="Arial" panose="020B0604020202020204" pitchFamily="34" charset="0"/>
              <a:buChar char="•"/>
            </a:pPr>
            <a:r>
              <a:rPr lang="en-US" baseline="0" dirty="0"/>
              <a:t>Refusal to allow access to books and records, including financial documents; </a:t>
            </a:r>
          </a:p>
          <a:p>
            <a:pPr marL="171441" indent="-171441">
              <a:buFont typeface="Arial" panose="020B0604020202020204" pitchFamily="34" charset="0"/>
              <a:buChar char="•"/>
            </a:pPr>
            <a:r>
              <a:rPr lang="en-US" baseline="0" dirty="0"/>
              <a:t>Failure to hold elections. or to hold elections according to the bylaws…; </a:t>
            </a:r>
          </a:p>
          <a:p>
            <a:r>
              <a:rPr lang="en-US" baseline="0" dirty="0"/>
              <a:t>Occasionally Theft, or conflict of interest like self-dealing by board members, or pursuit of personal interest, e.g., keeping assessment </a:t>
            </a:r>
            <a:r>
              <a:rPr lang="en-US" u="sng" baseline="0" dirty="0"/>
              <a:t>too</a:t>
            </a:r>
            <a:r>
              <a:rPr lang="en-US" baseline="0" dirty="0"/>
              <a:t> low.</a:t>
            </a:r>
            <a:endParaRPr lang="en-US" dirty="0"/>
          </a:p>
        </p:txBody>
      </p:sp>
      <p:sp>
        <p:nvSpPr>
          <p:cNvPr id="4" name="Slide Number Placeholder 3"/>
          <p:cNvSpPr>
            <a:spLocks noGrp="1"/>
          </p:cNvSpPr>
          <p:nvPr>
            <p:ph type="sldNum" sz="quarter" idx="10"/>
          </p:nvPr>
        </p:nvSpPr>
        <p:spPr/>
        <p:txBody>
          <a:bodyPr/>
          <a:lstStyle/>
          <a:p>
            <a:fld id="{44FA7346-2849-4A72-895D-8B8FA4F9449D}" type="slidenum">
              <a:rPr lang="en-US" smtClean="0"/>
              <a:t>5</a:t>
            </a:fld>
            <a:endParaRPr lang="en-US" dirty="0"/>
          </a:p>
        </p:txBody>
      </p:sp>
    </p:spTree>
    <p:extLst>
      <p:ext uri="{BB962C8B-B14F-4D97-AF65-F5344CB8AC3E}">
        <p14:creationId xmlns:p14="http://schemas.microsoft.com/office/powerpoint/2010/main" val="390061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Since the purpose of my Office is to assist understanding and to resolve disputes, I cannot </a:t>
            </a:r>
            <a:r>
              <a:rPr lang="en-US" b="1" u="sng" baseline="0" dirty="0"/>
              <a:t>represent</a:t>
            </a:r>
            <a:r>
              <a:rPr lang="en-US" b="1" baseline="0" dirty="0"/>
              <a:t> anyone,. I must remain neutral as a mediator or arbitrator or investigator.  When law must be considered in light of facts of a community, that requires legal representation.  One must seek a private lawyer for Legal advice or representation. I you do not have a lawyer, you might go to the Delaware State Bar Association’s Online Lawyer referral service at DSBA.org.  The web page lists a dozen areas of law, including Real Estate&gt;HOA	. Clicking on the link will lead you to a lawyer who will to speak to you about your issue for ½ hour for a $35 contribution to the DSBA</a:t>
            </a:r>
          </a:p>
        </p:txBody>
      </p:sp>
      <p:sp>
        <p:nvSpPr>
          <p:cNvPr id="4" name="Slide Number Placeholder 3"/>
          <p:cNvSpPr>
            <a:spLocks noGrp="1"/>
          </p:cNvSpPr>
          <p:nvPr>
            <p:ph type="sldNum" sz="quarter" idx="10"/>
          </p:nvPr>
        </p:nvSpPr>
        <p:spPr/>
        <p:txBody>
          <a:bodyPr/>
          <a:lstStyle/>
          <a:p>
            <a:fld id="{44FA7346-2849-4A72-895D-8B8FA4F9449D}" type="slidenum">
              <a:rPr lang="en-US" smtClean="0"/>
              <a:t>6</a:t>
            </a:fld>
            <a:endParaRPr lang="en-US" dirty="0"/>
          </a:p>
        </p:txBody>
      </p:sp>
    </p:spTree>
    <p:extLst>
      <p:ext uri="{BB962C8B-B14F-4D97-AF65-F5344CB8AC3E}">
        <p14:creationId xmlns:p14="http://schemas.microsoft.com/office/powerpoint/2010/main" val="298290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Quickly, this is a list of our Educational offerings.  More about each is on our website.</a:t>
            </a:r>
          </a:p>
          <a:p>
            <a:endParaRPr lang="en-US" dirty="0"/>
          </a:p>
          <a:p>
            <a:r>
              <a:rPr lang="en-US" dirty="0"/>
              <a:t>Although I can meet with individual communities, to introduce the Office, our Education committee presents several workshops each year.</a:t>
            </a:r>
          </a:p>
          <a:p>
            <a:endParaRPr lang="en-US" dirty="0"/>
          </a:p>
          <a:p>
            <a:r>
              <a:rPr lang="en-US" dirty="0"/>
              <a:t>In 2023 we presented a workshop on Transition, by Zoom</a:t>
            </a:r>
          </a:p>
          <a:p>
            <a:endParaRPr lang="en-US" dirty="0"/>
          </a:p>
          <a:p>
            <a:r>
              <a:rPr lang="en-US" dirty="0"/>
              <a:t>Each Fall we offer a Joint workshop with Community Associations Institute: a full day “Board Leadership Development Workshop.”  Add your email address to our list on our website to receive notice.</a:t>
            </a:r>
          </a:p>
          <a:p>
            <a:r>
              <a:rPr lang="en-US" dirty="0"/>
              <a:t> </a:t>
            </a:r>
          </a:p>
        </p:txBody>
      </p:sp>
      <p:sp>
        <p:nvSpPr>
          <p:cNvPr id="4" name="Slide Number Placeholder 3"/>
          <p:cNvSpPr>
            <a:spLocks noGrp="1"/>
          </p:cNvSpPr>
          <p:nvPr>
            <p:ph type="sldNum" sz="quarter" idx="10"/>
          </p:nvPr>
        </p:nvSpPr>
        <p:spPr/>
        <p:txBody>
          <a:bodyPr/>
          <a:lstStyle/>
          <a:p>
            <a:fld id="{44FA7346-2849-4A72-895D-8B8FA4F9449D}" type="slidenum">
              <a:rPr lang="en-US" smtClean="0"/>
              <a:t>7</a:t>
            </a:fld>
            <a:endParaRPr lang="en-US" dirty="0"/>
          </a:p>
        </p:txBody>
      </p:sp>
    </p:spTree>
    <p:extLst>
      <p:ext uri="{BB962C8B-B14F-4D97-AF65-F5344CB8AC3E}">
        <p14:creationId xmlns:p14="http://schemas.microsoft.com/office/powerpoint/2010/main" val="88004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one been to the Ombudsman's website? Lots of free information available</a:t>
            </a:r>
            <a:r>
              <a:rPr lang="en-US" baseline="0" dirty="0"/>
              <a:t> there.</a:t>
            </a:r>
          </a:p>
          <a:p>
            <a:r>
              <a:rPr lang="en-US" baseline="0" dirty="0"/>
              <a:t>While on the website, Please add your contact information to our email list to receive notices of upcoming events, and occasionally changes of law.</a:t>
            </a:r>
            <a:endParaRPr lang="en-US" dirty="0"/>
          </a:p>
          <a:p>
            <a:r>
              <a:rPr lang="en-US" dirty="0"/>
              <a:t>Click on this, and here is what you'll find  [Click on saved site if there</a:t>
            </a:r>
            <a:r>
              <a:rPr lang="en-US" baseline="0" dirty="0"/>
              <a:t> is internet connection]</a:t>
            </a:r>
          </a:p>
          <a:p>
            <a:r>
              <a:rPr lang="en-US" dirty="0"/>
              <a:t>You can search for Delaware Attorney General, and Ombudsman and usually will see my name and office, or  at the home page see a menu across the top with: ”Initiatives”  Clicking there with give a dropdown list including “HOA” and “Ombudsperson” in the 3</a:t>
            </a:r>
            <a:r>
              <a:rPr lang="en-US" baseline="30000" dirty="0"/>
              <a:t>rd</a:t>
            </a:r>
            <a:r>
              <a:rPr lang="en-US" dirty="0"/>
              <a:t> item.</a:t>
            </a:r>
          </a:p>
        </p:txBody>
      </p:sp>
      <p:sp>
        <p:nvSpPr>
          <p:cNvPr id="4" name="Slide Number Placeholder 3"/>
          <p:cNvSpPr>
            <a:spLocks noGrp="1"/>
          </p:cNvSpPr>
          <p:nvPr>
            <p:ph type="sldNum" sz="quarter" idx="10"/>
          </p:nvPr>
        </p:nvSpPr>
        <p:spPr/>
        <p:txBody>
          <a:bodyPr/>
          <a:lstStyle/>
          <a:p>
            <a:fld id="{44FA7346-2849-4A72-895D-8B8FA4F9449D}" type="slidenum">
              <a:rPr lang="en-US" smtClean="0"/>
              <a:t>8</a:t>
            </a:fld>
            <a:endParaRPr lang="en-US" dirty="0"/>
          </a:p>
        </p:txBody>
      </p:sp>
    </p:spTree>
    <p:extLst>
      <p:ext uri="{BB962C8B-B14F-4D97-AF65-F5344CB8AC3E}">
        <p14:creationId xmlns:p14="http://schemas.microsoft.com/office/powerpoint/2010/main" val="379153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this frame you will see the name of the Ombudsperson’s Office. at the bottom of the page is a box with “Helpful Resources” including the statutory “Procedure for filing a Complaint”; a model Dispute resolution process; Election services; links to free information, including simplified Rules for conducting meetings, and the Roster of our Advisory Council.</a:t>
            </a:r>
          </a:p>
        </p:txBody>
      </p:sp>
      <p:sp>
        <p:nvSpPr>
          <p:cNvPr id="4" name="Slide Number Placeholder 3"/>
          <p:cNvSpPr>
            <a:spLocks noGrp="1"/>
          </p:cNvSpPr>
          <p:nvPr>
            <p:ph type="sldNum" sz="quarter" idx="5"/>
          </p:nvPr>
        </p:nvSpPr>
        <p:spPr/>
        <p:txBody>
          <a:bodyPr/>
          <a:lstStyle/>
          <a:p>
            <a:fld id="{44FA7346-2849-4A72-895D-8B8FA4F9449D}" type="slidenum">
              <a:rPr lang="en-US" smtClean="0"/>
              <a:t>9</a:t>
            </a:fld>
            <a:endParaRPr lang="en-US" dirty="0"/>
          </a:p>
        </p:txBody>
      </p:sp>
    </p:spTree>
    <p:extLst>
      <p:ext uri="{BB962C8B-B14F-4D97-AF65-F5344CB8AC3E}">
        <p14:creationId xmlns:p14="http://schemas.microsoft.com/office/powerpoint/2010/main" val="271750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72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821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4485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72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6016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2403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0403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301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948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78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83358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676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051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191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0743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9/19/2024</a:t>
            </a:fld>
            <a:endParaRPr lang="en-US" dirty="0"/>
          </a:p>
        </p:txBody>
      </p:sp>
    </p:spTree>
    <p:extLst>
      <p:ext uri="{BB962C8B-B14F-4D97-AF65-F5344CB8AC3E}">
        <p14:creationId xmlns:p14="http://schemas.microsoft.com/office/powerpoint/2010/main" val="57115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9677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ttorneygeneral.delaware.gov/fraud/cpu/ombudspers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attorneygeneral.delaware.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lstStyle/>
          <a:p>
            <a:r>
              <a:rPr lang="en-US" dirty="0"/>
              <a:t>Common Interest Community Ombudsperson </a:t>
            </a:r>
          </a:p>
        </p:txBody>
      </p:sp>
      <p:sp>
        <p:nvSpPr>
          <p:cNvPr id="3" name="Subtitle 2"/>
          <p:cNvSpPr>
            <a:spLocks noGrp="1"/>
          </p:cNvSpPr>
          <p:nvPr>
            <p:ph type="subTitle" idx="1"/>
          </p:nvPr>
        </p:nvSpPr>
        <p:spPr>
          <a:xfrm>
            <a:off x="1507067" y="4050833"/>
            <a:ext cx="7766936" cy="1096899"/>
          </a:xfrm>
        </p:spPr>
        <p:txBody>
          <a:bodyPr>
            <a:noAutofit/>
          </a:bodyPr>
          <a:lstStyle/>
          <a:p>
            <a:r>
              <a:rPr lang="en-US" dirty="0"/>
              <a:t>Christopher J. Curtin, Ombudsman</a:t>
            </a:r>
          </a:p>
          <a:p>
            <a:r>
              <a:rPr lang="en-US" dirty="0"/>
              <a:t>Delaware Department of Justice</a:t>
            </a:r>
          </a:p>
          <a:p>
            <a:r>
              <a:rPr lang="en-US" dirty="0"/>
              <a:t>820 N. French Street </a:t>
            </a:r>
          </a:p>
          <a:p>
            <a:r>
              <a:rPr lang="en-US" dirty="0"/>
              <a:t> Wilmington, DE  19801</a:t>
            </a:r>
          </a:p>
          <a:p>
            <a:r>
              <a:rPr lang="en-US" dirty="0"/>
              <a:t>302-683-8801</a:t>
            </a:r>
          </a:p>
          <a:p>
            <a:endParaRPr lang="en-US" dirty="0"/>
          </a:p>
        </p:txBody>
      </p:sp>
      <p:pic>
        <p:nvPicPr>
          <p:cNvPr id="5" name="Picture 4"/>
          <p:cNvPicPr>
            <a:picLocks noChangeAspect="1"/>
          </p:cNvPicPr>
          <p:nvPr/>
        </p:nvPicPr>
        <p:blipFill>
          <a:blip r:embed="rId3"/>
          <a:stretch>
            <a:fillRect/>
          </a:stretch>
        </p:blipFill>
        <p:spPr>
          <a:xfrm>
            <a:off x="2128523" y="157809"/>
            <a:ext cx="4992130" cy="1190625"/>
          </a:xfrm>
          <a:prstGeom prst="rect">
            <a:avLst/>
          </a:prstGeom>
        </p:spPr>
      </p:pic>
    </p:spTree>
    <p:extLst>
      <p:ext uri="{BB962C8B-B14F-4D97-AF65-F5344CB8AC3E}">
        <p14:creationId xmlns:p14="http://schemas.microsoft.com/office/powerpoint/2010/main" val="368323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67" y="524933"/>
            <a:ext cx="8596668" cy="711200"/>
          </a:xfrm>
        </p:spPr>
        <p:txBody>
          <a:bodyPr/>
          <a:lstStyle/>
          <a:p>
            <a:pPr algn="ctr"/>
            <a:r>
              <a:rPr lang="en-US" dirty="0">
                <a:solidFill>
                  <a:srgbClr val="C00000"/>
                </a:solidFill>
              </a:rPr>
              <a:t>Internal Dispute Complaint Form</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67273562"/>
              </p:ext>
            </p:extLst>
          </p:nvPr>
        </p:nvGraphicFramePr>
        <p:xfrm>
          <a:off x="821267" y="1464733"/>
          <a:ext cx="3876146" cy="5266267"/>
        </p:xfrm>
        <a:graphic>
          <a:graphicData uri="http://schemas.openxmlformats.org/presentationml/2006/ole">
            <mc:AlternateContent xmlns:mc="http://schemas.openxmlformats.org/markup-compatibility/2006">
              <mc:Choice xmlns:v="urn:schemas-microsoft-com:vml" Requires="v">
                <p:oleObj name="Acrobat Document" r:id="rId3" imgW="5829212" imgH="7543800" progId="AcroExch.Document.DC">
                  <p:embed/>
                </p:oleObj>
              </mc:Choice>
              <mc:Fallback>
                <p:oleObj name="Acrobat Document" r:id="rId3" imgW="5829212" imgH="7543800" progId="AcroExch.Document.DC">
                  <p:embed/>
                  <p:pic>
                    <p:nvPicPr>
                      <p:cNvPr id="4" name="Content Placeholder 3"/>
                      <p:cNvPicPr/>
                      <p:nvPr/>
                    </p:nvPicPr>
                    <p:blipFill>
                      <a:blip r:embed="rId4"/>
                      <a:stretch>
                        <a:fillRect/>
                      </a:stretch>
                    </p:blipFill>
                    <p:spPr>
                      <a:xfrm>
                        <a:off x="821267" y="1464733"/>
                        <a:ext cx="3876146" cy="5266267"/>
                      </a:xfrm>
                      <a:prstGeom prst="rect">
                        <a:avLst/>
                      </a:prstGeom>
                    </p:spPr>
                  </p:pic>
                </p:oleObj>
              </mc:Fallback>
            </mc:AlternateContent>
          </a:graphicData>
        </a:graphic>
      </p:graphicFrame>
      <p:sp>
        <p:nvSpPr>
          <p:cNvPr id="3" name="TextBox 2"/>
          <p:cNvSpPr txBox="1"/>
          <p:nvPr/>
        </p:nvSpPr>
        <p:spPr>
          <a:xfrm>
            <a:off x="4697413" y="1236133"/>
            <a:ext cx="5267854" cy="4955203"/>
          </a:xfrm>
          <a:prstGeom prst="rect">
            <a:avLst/>
          </a:prstGeom>
          <a:noFill/>
        </p:spPr>
        <p:txBody>
          <a:bodyPr wrap="square" rtlCol="0">
            <a:spAutoFit/>
          </a:bodyPr>
          <a:lstStyle/>
          <a:p>
            <a:endParaRPr lang="en-US" dirty="0">
              <a:latin typeface="Arial Black" panose="020B0A04020102020204" pitchFamily="34" charset="0"/>
            </a:endParaRPr>
          </a:p>
          <a:p>
            <a:endParaRPr lang="en-US" dirty="0">
              <a:latin typeface="Arial Black" panose="020B0A04020102020204" pitchFamily="34" charset="0"/>
            </a:endParaRPr>
          </a:p>
          <a:p>
            <a:r>
              <a:rPr lang="en-US" dirty="0">
                <a:latin typeface="Arial Black" panose="020B0A04020102020204" pitchFamily="34" charset="0"/>
              </a:rPr>
              <a:t>Law now requires use of </a:t>
            </a:r>
            <a:r>
              <a:rPr lang="en-US" i="1" u="sng" dirty="0">
                <a:latin typeface="Arial Black" panose="020B0A04020102020204" pitchFamily="34" charset="0"/>
              </a:rPr>
              <a:t>internal</a:t>
            </a:r>
            <a:r>
              <a:rPr lang="en-US" dirty="0">
                <a:latin typeface="Arial Black" panose="020B0A04020102020204" pitchFamily="34" charset="0"/>
              </a:rPr>
              <a:t> written form complaints.</a:t>
            </a:r>
          </a:p>
          <a:p>
            <a:endParaRPr lang="en-US" sz="2800" dirty="0">
              <a:latin typeface="Arial Black" panose="020B0A04020102020204" pitchFamily="34" charset="0"/>
            </a:endParaRPr>
          </a:p>
          <a:p>
            <a:r>
              <a:rPr lang="en-US" dirty="0">
                <a:latin typeface="Arial Black" panose="020B0A04020102020204" pitchFamily="34" charset="0"/>
              </a:rPr>
              <a:t>Form is on website in “Forms” and in “Procedure for Filing a Complaint”</a:t>
            </a:r>
          </a:p>
          <a:p>
            <a:endParaRPr lang="en-US" dirty="0">
              <a:latin typeface="Arial Black" panose="020B0A04020102020204" pitchFamily="34" charset="0"/>
            </a:endParaRPr>
          </a:p>
          <a:p>
            <a:r>
              <a:rPr lang="en-US" dirty="0">
                <a:latin typeface="Arial Black" panose="020B0A04020102020204" pitchFamily="34" charset="0"/>
              </a:rPr>
              <a:t>Download form and fill out on your computer.</a:t>
            </a:r>
          </a:p>
          <a:p>
            <a:endParaRPr lang="en-US" dirty="0">
              <a:latin typeface="Arial Black" panose="020B0A04020102020204" pitchFamily="34" charset="0"/>
            </a:endParaRPr>
          </a:p>
          <a:p>
            <a:r>
              <a:rPr lang="en-US" dirty="0">
                <a:latin typeface="Arial Black" panose="020B0A04020102020204" pitchFamily="34" charset="0"/>
              </a:rPr>
              <a:t>Word document-word wrap and unlimited lines</a:t>
            </a:r>
          </a:p>
          <a:p>
            <a:endParaRPr lang="en-US" dirty="0">
              <a:latin typeface="Arial Black" panose="020B0A04020102020204" pitchFamily="34" charset="0"/>
            </a:endParaRPr>
          </a:p>
          <a:p>
            <a:r>
              <a:rPr lang="en-US" dirty="0">
                <a:latin typeface="Arial Black" panose="020B0A04020102020204" pitchFamily="34" charset="0"/>
              </a:rPr>
              <a:t>Experience shows this resolves majority of complaints about governing documents, bylaws and Rules</a:t>
            </a:r>
          </a:p>
        </p:txBody>
      </p:sp>
    </p:spTree>
    <p:extLst>
      <p:ext uri="{BB962C8B-B14F-4D97-AF65-F5344CB8AC3E}">
        <p14:creationId xmlns:p14="http://schemas.microsoft.com/office/powerpoint/2010/main" val="182441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609600"/>
            <a:ext cx="9664262" cy="1320800"/>
          </a:xfrm>
        </p:spPr>
        <p:txBody>
          <a:bodyPr>
            <a:normAutofit/>
          </a:bodyPr>
          <a:lstStyle/>
          <a:p>
            <a:pPr algn="ctr"/>
            <a:r>
              <a:rPr lang="en-US" sz="4000" dirty="0">
                <a:solidFill>
                  <a:schemeClr val="tx1"/>
                </a:solidFill>
                <a:latin typeface="Arial Black" panose="020B0A04020102020204" pitchFamily="34" charset="0"/>
              </a:rPr>
              <a:t>Internal Dispute Resolution (IDR)</a:t>
            </a:r>
            <a:endParaRPr lang="en-US" sz="4000" dirty="0"/>
          </a:p>
        </p:txBody>
      </p:sp>
      <p:sp>
        <p:nvSpPr>
          <p:cNvPr id="3" name="Content Placeholder 2"/>
          <p:cNvSpPr>
            <a:spLocks noGrp="1"/>
          </p:cNvSpPr>
          <p:nvPr>
            <p:ph idx="1"/>
          </p:nvPr>
        </p:nvSpPr>
        <p:spPr>
          <a:xfrm>
            <a:off x="677333" y="1749972"/>
            <a:ext cx="9437511" cy="4865317"/>
          </a:xfrm>
        </p:spPr>
        <p:txBody>
          <a:bodyPr>
            <a:noAutofit/>
          </a:bodyPr>
          <a:lstStyle/>
          <a:p>
            <a:pPr>
              <a:buClrTx/>
            </a:pPr>
            <a:r>
              <a:rPr lang="en-US" sz="2500" dirty="0">
                <a:latin typeface="Arial Black" panose="020B0A04020102020204" pitchFamily="34" charset="0"/>
              </a:rPr>
              <a:t>Must be used before the Ombudsman can review the complaint.</a:t>
            </a:r>
          </a:p>
          <a:p>
            <a:pPr marL="0" indent="0">
              <a:buClrTx/>
              <a:buNone/>
            </a:pPr>
            <a:endParaRPr lang="en-US" sz="800" dirty="0">
              <a:latin typeface="Arial Black" panose="020B0A04020102020204" pitchFamily="34" charset="0"/>
            </a:endParaRPr>
          </a:p>
          <a:p>
            <a:pPr>
              <a:buClrTx/>
            </a:pPr>
            <a:r>
              <a:rPr lang="en-US" sz="2500" dirty="0">
                <a:latin typeface="Arial Black" panose="020B0A04020102020204" pitchFamily="34" charset="0"/>
              </a:rPr>
              <a:t>Resolves the overwhelming majority  of complaints.</a:t>
            </a:r>
          </a:p>
          <a:p>
            <a:pPr marL="0" indent="0">
              <a:buClrTx/>
              <a:buNone/>
            </a:pPr>
            <a:endParaRPr lang="en-US" sz="800" dirty="0">
              <a:latin typeface="Arial Black" panose="020B0A04020102020204" pitchFamily="34" charset="0"/>
            </a:endParaRPr>
          </a:p>
          <a:p>
            <a:pPr>
              <a:buClrTx/>
            </a:pPr>
            <a:r>
              <a:rPr lang="en-US" sz="2500" dirty="0">
                <a:latin typeface="Arial Black" panose="020B0A04020102020204" pitchFamily="34" charset="0"/>
              </a:rPr>
              <a:t>Requires use of Ombudsman's statutory process if no Association process:</a:t>
            </a:r>
          </a:p>
          <a:p>
            <a:pPr lvl="1">
              <a:buClrTx/>
              <a:buFont typeface="Wingdings" panose="05000000000000000000" pitchFamily="2" charset="2"/>
              <a:buChar char="q"/>
            </a:pPr>
            <a:r>
              <a:rPr lang="en-US" sz="2500" dirty="0">
                <a:latin typeface="Arial Black" panose="020B0A04020102020204" pitchFamily="34" charset="0"/>
              </a:rPr>
              <a:t>Written Complaint to Board “on a Form.”</a:t>
            </a:r>
          </a:p>
          <a:p>
            <a:pPr lvl="1">
              <a:buClrTx/>
              <a:buFont typeface="Wingdings" panose="05000000000000000000" pitchFamily="2" charset="2"/>
              <a:buChar char="q"/>
            </a:pPr>
            <a:r>
              <a:rPr lang="en-US" sz="2500" dirty="0">
                <a:latin typeface="Arial Black" panose="020B0A04020102020204" pitchFamily="34" charset="0"/>
              </a:rPr>
              <a:t>“Notice and Opportunity” to be heard required- (witnesses called and neutral decision maker), or the recommended informal “Meet and Confer.”</a:t>
            </a:r>
          </a:p>
          <a:p>
            <a:pPr marL="457200" lvl="1" indent="0">
              <a:buNone/>
            </a:pPr>
            <a:endParaRPr lang="en-US" sz="2400" dirty="0">
              <a:latin typeface="Arial Black" panose="020B0A04020102020204" pitchFamily="34" charset="0"/>
            </a:endParaRPr>
          </a:p>
          <a:p>
            <a:endParaRPr lang="en-US" sz="2400" dirty="0">
              <a:latin typeface="Arial Black" panose="020B0A04020102020204" pitchFamily="34" charset="0"/>
            </a:endParaRPr>
          </a:p>
        </p:txBody>
      </p:sp>
    </p:spTree>
    <p:extLst>
      <p:ext uri="{BB962C8B-B14F-4D97-AF65-F5344CB8AC3E}">
        <p14:creationId xmlns:p14="http://schemas.microsoft.com/office/powerpoint/2010/main" val="399187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1"/>
                </a:solidFill>
                <a:latin typeface="Arial Black" panose="020B0A04020102020204" pitchFamily="34" charset="0"/>
              </a:rPr>
              <a:t>IDR Complaint</a:t>
            </a:r>
          </a:p>
        </p:txBody>
      </p:sp>
      <p:sp>
        <p:nvSpPr>
          <p:cNvPr id="3" name="Content Placeholder 2"/>
          <p:cNvSpPr>
            <a:spLocks noGrp="1"/>
          </p:cNvSpPr>
          <p:nvPr>
            <p:ph idx="1"/>
          </p:nvPr>
        </p:nvSpPr>
        <p:spPr>
          <a:xfrm>
            <a:off x="677334" y="1749973"/>
            <a:ext cx="8596668" cy="4873250"/>
          </a:xfrm>
        </p:spPr>
        <p:txBody>
          <a:bodyPr>
            <a:normAutofit/>
          </a:bodyPr>
          <a:lstStyle/>
          <a:p>
            <a:pPr>
              <a:buClrTx/>
            </a:pPr>
            <a:r>
              <a:rPr lang="en-US" sz="2800" dirty="0">
                <a:latin typeface="Arial Black" panose="020B0A04020102020204" pitchFamily="34" charset="0"/>
              </a:rPr>
              <a:t>IDR Complaint is for violations of law, declarations, certificate of incorporation, bylaws, or rules </a:t>
            </a:r>
            <a:r>
              <a:rPr lang="en-US" sz="2800" i="1" u="sng" dirty="0">
                <a:solidFill>
                  <a:schemeClr val="tx1"/>
                </a:solidFill>
                <a:latin typeface="Arial Black" panose="020B0A04020102020204" pitchFamily="34" charset="0"/>
              </a:rPr>
              <a:t>governing </a:t>
            </a:r>
            <a:r>
              <a:rPr lang="en-US" sz="2800" dirty="0">
                <a:latin typeface="Arial Black" panose="020B0A04020102020204" pitchFamily="34" charset="0"/>
              </a:rPr>
              <a:t>a community.</a:t>
            </a:r>
            <a:endParaRPr lang="en-US" sz="1200" dirty="0">
              <a:latin typeface="Arial Black" panose="020B0A04020102020204" pitchFamily="34" charset="0"/>
            </a:endParaRPr>
          </a:p>
          <a:p>
            <a:pPr marL="0" indent="0">
              <a:buClrTx/>
              <a:buNone/>
            </a:pPr>
            <a:endParaRPr lang="en-US" sz="800" dirty="0">
              <a:latin typeface="Arial Black" panose="020B0A04020102020204" pitchFamily="34" charset="0"/>
            </a:endParaRPr>
          </a:p>
          <a:p>
            <a:pPr>
              <a:buClrTx/>
            </a:pPr>
            <a:r>
              <a:rPr lang="en-US" sz="2800" dirty="0">
                <a:latin typeface="Arial Black" panose="020B0A04020102020204" pitchFamily="34" charset="0"/>
              </a:rPr>
              <a:t>IDR Complaint must be </a:t>
            </a:r>
            <a:r>
              <a:rPr lang="en-US" sz="2800" u="sng" dirty="0">
                <a:latin typeface="Arial Black" panose="020B0A04020102020204" pitchFamily="34" charset="0"/>
              </a:rPr>
              <a:t>in writing </a:t>
            </a:r>
            <a:r>
              <a:rPr lang="en-US" sz="2800" dirty="0">
                <a:latin typeface="Arial Black" panose="020B0A04020102020204" pitchFamily="34" charset="0"/>
              </a:rPr>
              <a:t>(using form revised in 2018).</a:t>
            </a:r>
          </a:p>
          <a:p>
            <a:pPr marL="0" indent="0">
              <a:buClrTx/>
              <a:buNone/>
            </a:pPr>
            <a:endParaRPr lang="en-US" sz="1300" dirty="0">
              <a:latin typeface="Arial Black" panose="020B0A04020102020204" pitchFamily="34" charset="0"/>
            </a:endParaRPr>
          </a:p>
          <a:p>
            <a:pPr>
              <a:buClrTx/>
            </a:pPr>
            <a:r>
              <a:rPr lang="en-US" sz="2800" dirty="0">
                <a:latin typeface="Arial Black" panose="020B0A04020102020204" pitchFamily="34" charset="0"/>
              </a:rPr>
              <a:t>Must </a:t>
            </a:r>
            <a:r>
              <a:rPr lang="en-US" sz="2800" i="1" u="sng" dirty="0">
                <a:solidFill>
                  <a:schemeClr val="tx1"/>
                </a:solidFill>
                <a:latin typeface="Arial Black" panose="020B0A04020102020204" pitchFamily="34" charset="0"/>
              </a:rPr>
              <a:t>cite and quote </a:t>
            </a:r>
            <a:r>
              <a:rPr lang="en-US" sz="2800" dirty="0">
                <a:latin typeface="Arial Black" panose="020B0A04020102020204" pitchFamily="34" charset="0"/>
              </a:rPr>
              <a:t>the rule violated.</a:t>
            </a:r>
          </a:p>
          <a:p>
            <a:pPr marL="0" indent="0">
              <a:buClrTx/>
              <a:buNone/>
            </a:pPr>
            <a:endParaRPr lang="en-US" sz="1100" dirty="0">
              <a:latin typeface="Arial Black" panose="020B0A04020102020204" pitchFamily="34" charset="0"/>
            </a:endParaRPr>
          </a:p>
          <a:p>
            <a:pPr>
              <a:buClrTx/>
            </a:pPr>
            <a:r>
              <a:rPr lang="en-US" sz="2800" dirty="0">
                <a:latin typeface="Arial Black" panose="020B0A04020102020204" pitchFamily="34" charset="0"/>
              </a:rPr>
              <a:t>Must </a:t>
            </a:r>
            <a:r>
              <a:rPr lang="en-US" sz="2800" u="sng" dirty="0">
                <a:latin typeface="Arial Black" panose="020B0A04020102020204" pitchFamily="34" charset="0"/>
              </a:rPr>
              <a:t>explain the facts </a:t>
            </a:r>
            <a:r>
              <a:rPr lang="en-US" sz="2800" dirty="0">
                <a:latin typeface="Arial Black" panose="020B0A04020102020204" pitchFamily="34" charset="0"/>
              </a:rPr>
              <a:t>of the violation.</a:t>
            </a:r>
          </a:p>
          <a:p>
            <a:pPr marL="457200" lvl="1" indent="0">
              <a:buNone/>
            </a:pPr>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9576486" y="1037968"/>
            <a:ext cx="2187146" cy="4448432"/>
          </a:xfrm>
          <a:prstGeom prst="rect">
            <a:avLst/>
          </a:prstGeom>
        </p:spPr>
      </p:pic>
    </p:spTree>
    <p:extLst>
      <p:ext uri="{BB962C8B-B14F-4D97-AF65-F5344CB8AC3E}">
        <p14:creationId xmlns:p14="http://schemas.microsoft.com/office/powerpoint/2010/main" val="171798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5E00-7B55-3A83-41B1-7CBB2CF07044}"/>
              </a:ext>
            </a:extLst>
          </p:cNvPr>
          <p:cNvSpPr>
            <a:spLocks noGrp="1"/>
          </p:cNvSpPr>
          <p:nvPr>
            <p:ph type="title"/>
          </p:nvPr>
        </p:nvSpPr>
        <p:spPr>
          <a:xfrm>
            <a:off x="365606" y="569844"/>
            <a:ext cx="9777846" cy="710045"/>
          </a:xfrm>
        </p:spPr>
        <p:txBody>
          <a:bodyPr/>
          <a:lstStyle/>
          <a:p>
            <a:r>
              <a:rPr lang="en-US" b="1" dirty="0">
                <a:solidFill>
                  <a:srgbClr val="0070C0"/>
                </a:solidFill>
              </a:rPr>
              <a:t>Information for Voluntary Civic Associations</a:t>
            </a:r>
          </a:p>
        </p:txBody>
      </p:sp>
      <p:sp>
        <p:nvSpPr>
          <p:cNvPr id="3" name="Content Placeholder 2">
            <a:extLst>
              <a:ext uri="{FF2B5EF4-FFF2-40B4-BE49-F238E27FC236}">
                <a16:creationId xmlns:a16="http://schemas.microsoft.com/office/drawing/2014/main" id="{33D66891-FCDD-003B-951B-8E3FB9825DED}"/>
              </a:ext>
            </a:extLst>
          </p:cNvPr>
          <p:cNvSpPr>
            <a:spLocks noGrp="1"/>
          </p:cNvSpPr>
          <p:nvPr>
            <p:ph idx="1"/>
          </p:nvPr>
        </p:nvSpPr>
        <p:spPr>
          <a:xfrm>
            <a:off x="365606" y="1179443"/>
            <a:ext cx="11057768" cy="5486399"/>
          </a:xfrm>
        </p:spPr>
        <p:txBody>
          <a:bodyPr>
            <a:normAutofit fontScale="92500" lnSpcReduction="10000"/>
          </a:bodyPr>
          <a:lstStyle/>
          <a:p>
            <a:r>
              <a:rPr lang="en-US" sz="2000" b="1" dirty="0">
                <a:latin typeface="Arial Black" panose="020B0A04020102020204" pitchFamily="34" charset="0"/>
                <a:cs typeface="Arial" panose="020B0604020202020204" pitchFamily="34" charset="0"/>
              </a:rPr>
              <a:t>Statues and materials Voluntary Associations should know about</a:t>
            </a:r>
            <a:r>
              <a:rPr lang="en-US" sz="2000" dirty="0">
                <a:latin typeface="Arial Black" panose="020B0A04020102020204" pitchFamily="34" charset="0"/>
              </a:rPr>
              <a:t>:</a:t>
            </a:r>
          </a:p>
          <a:p>
            <a:endParaRPr lang="en-US" sz="2000" dirty="0">
              <a:latin typeface="Arial Black" panose="020B0A04020102020204" pitchFamily="34" charset="0"/>
            </a:endParaRPr>
          </a:p>
          <a:p>
            <a:r>
              <a:rPr lang="en-US" sz="1900" b="1" u="sng" dirty="0">
                <a:latin typeface="Arial Black" panose="020B0A04020102020204" pitchFamily="34" charset="0"/>
              </a:rPr>
              <a:t>City of Wilmington Website </a:t>
            </a:r>
            <a:r>
              <a:rPr lang="en-US" sz="1900" b="1" dirty="0">
                <a:latin typeface="Arial Black" panose="020B0A04020102020204" pitchFamily="34" charset="0"/>
              </a:rPr>
              <a:t>for government services</a:t>
            </a:r>
            <a:r>
              <a:rPr lang="en-US" sz="1900" dirty="0">
                <a:latin typeface="Arial Black" panose="020B0A04020102020204" pitchFamily="34" charset="0"/>
              </a:rPr>
              <a:t>, like Code compliance, laws about trees, parking, sidewalk responsibilities and government agencies</a:t>
            </a:r>
          </a:p>
          <a:p>
            <a:r>
              <a:rPr lang="en-US" sz="1900" b="1" u="sng" dirty="0">
                <a:latin typeface="Arial Black" panose="020B0A04020102020204" pitchFamily="34" charset="0"/>
              </a:rPr>
              <a:t>CCOBH website</a:t>
            </a:r>
            <a:r>
              <a:rPr lang="en-US" sz="1900" dirty="0">
                <a:latin typeface="Arial Black" panose="020B0A04020102020204" pitchFamily="34" charset="0"/>
              </a:rPr>
              <a:t>:  Community Council of Brandywine Hundred:  it has hundreds of community associations as members,  and a “Civic Association Tool Box,” including an article about “How to Organize and Run a Successful Civic Association, and a sample of an association “Constitution and Bylaws,” that can be easily adapted to any community association.  It has a wealth of information, and people willing to answer questions.  It makes presentation on topics of interest.</a:t>
            </a:r>
          </a:p>
          <a:p>
            <a:r>
              <a:rPr lang="en-US" sz="1900" u="sng" dirty="0">
                <a:latin typeface="Arial Black" panose="020B0A04020102020204" pitchFamily="34" charset="0"/>
              </a:rPr>
              <a:t>New Castle County Website:  For</a:t>
            </a:r>
            <a:r>
              <a:rPr lang="en-US" sz="1900" dirty="0">
                <a:latin typeface="Arial Black" panose="020B0A04020102020204" pitchFamily="34" charset="0"/>
              </a:rPr>
              <a:t> a copy of its "Civic Association Manual. It is available  online in its “Community Association Portal” or “CAP” with other information.</a:t>
            </a:r>
          </a:p>
          <a:p>
            <a:r>
              <a:rPr lang="en-US" sz="1900" dirty="0">
                <a:latin typeface="Arial Black" panose="020B0A04020102020204" pitchFamily="34" charset="0"/>
              </a:rPr>
              <a:t>The Delaware Uniform </a:t>
            </a:r>
            <a:r>
              <a:rPr lang="en-US" sz="1900" dirty="0" err="1">
                <a:latin typeface="Arial Black" panose="020B0A04020102020204" pitchFamily="34" charset="0"/>
              </a:rPr>
              <a:t>Unin-Corporated</a:t>
            </a:r>
            <a:r>
              <a:rPr lang="en-US" sz="1900" dirty="0">
                <a:latin typeface="Arial Black" panose="020B0A04020102020204" pitchFamily="34" charset="0"/>
              </a:rPr>
              <a:t> Nonprofit Association Act.  Available online at Delaware Code Online, Tile 6 Delaware Code, Chapter 19.  It allows unincorporated associations to act as an “entity” for some valuable actions, like enter contracts in the Association name, and to sue and be sued in the entity name instead of individual members’ names, among others</a:t>
            </a:r>
          </a:p>
          <a:p>
            <a:pPr marL="0" indent="0">
              <a:buNone/>
            </a:pPr>
            <a:endParaRPr lang="en-US" dirty="0"/>
          </a:p>
        </p:txBody>
      </p:sp>
    </p:spTree>
    <p:extLst>
      <p:ext uri="{BB962C8B-B14F-4D97-AF65-F5344CB8AC3E}">
        <p14:creationId xmlns:p14="http://schemas.microsoft.com/office/powerpoint/2010/main" val="4000711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77334" y="609600"/>
            <a:ext cx="8596668" cy="1066801"/>
          </a:xfrm>
        </p:spPr>
        <p:txBody>
          <a:bodyPr/>
          <a:lstStyle/>
          <a:p>
            <a:pPr algn="ctr" eaLnBrk="1" hangingPunct="1">
              <a:defRPr/>
            </a:pPr>
            <a:r>
              <a:rPr lang="en-US" dirty="0">
                <a:solidFill>
                  <a:srgbClr val="FF0000"/>
                </a:solidFill>
                <a:effectLst>
                  <a:outerShdw blurRad="38100" dist="38100" dir="2700000" algn="tl">
                    <a:srgbClr val="000000">
                      <a:alpha val="43137"/>
                    </a:srgbClr>
                  </a:outerShdw>
                </a:effectLst>
                <a:latin typeface="Arial Black" pitchFamily="34" charset="0"/>
              </a:rPr>
              <a:t>Questions?</a:t>
            </a:r>
          </a:p>
        </p:txBody>
      </p:sp>
      <p:sp>
        <p:nvSpPr>
          <p:cNvPr id="90115" name="Content Placeholder 2"/>
          <p:cNvSpPr>
            <a:spLocks noGrp="1"/>
          </p:cNvSpPr>
          <p:nvPr>
            <p:ph sz="half" idx="1"/>
          </p:nvPr>
        </p:nvSpPr>
        <p:spPr>
          <a:xfrm>
            <a:off x="402168" y="1676401"/>
            <a:ext cx="5592233" cy="4422775"/>
          </a:xfrm>
        </p:spPr>
        <p:txBody>
          <a:bodyPr/>
          <a:lstStyle/>
          <a:p>
            <a:pPr eaLnBrk="1" hangingPunct="1">
              <a:defRPr/>
            </a:pPr>
            <a:endParaRPr lang="en-US" dirty="0"/>
          </a:p>
        </p:txBody>
      </p:sp>
      <p:sp>
        <p:nvSpPr>
          <p:cNvPr id="90116" name="Content Placeholder 14"/>
          <p:cNvSpPr>
            <a:spLocks noGrp="1"/>
          </p:cNvSpPr>
          <p:nvPr>
            <p:ph sz="half" idx="2"/>
          </p:nvPr>
        </p:nvSpPr>
        <p:spPr>
          <a:xfrm>
            <a:off x="6197601" y="1676401"/>
            <a:ext cx="5592233" cy="4422775"/>
          </a:xfrm>
        </p:spPr>
        <p:txBody>
          <a:bodyPr/>
          <a:lstStyle/>
          <a:p>
            <a:pPr eaLnBrk="1" hangingPunct="1">
              <a:defRPr/>
            </a:pPr>
            <a:endParaRPr lang="en-US" dirty="0"/>
          </a:p>
        </p:txBody>
      </p:sp>
      <p:sp>
        <p:nvSpPr>
          <p:cNvPr id="24580" name="Slide Number Placeholder 4"/>
          <p:cNvSpPr>
            <a:spLocks noGrp="1"/>
          </p:cNvSpPr>
          <p:nvPr>
            <p:ph type="sldNum" sz="quarter" idx="12"/>
          </p:nvPr>
        </p:nvSpPr>
        <p:spPr>
          <a:xfrm>
            <a:off x="609600" y="6245225"/>
            <a:ext cx="2844800" cy="476250"/>
          </a:xfrm>
        </p:spPr>
        <p:txBody>
          <a:bodyPr/>
          <a:lstStyle/>
          <a:p>
            <a:pPr algn="l">
              <a:defRPr/>
            </a:pPr>
            <a:fld id="{206589FD-01BF-492A-A34B-E5471EE803A0}" type="slidenum">
              <a:rPr lang="en-US" smtClean="0">
                <a:solidFill>
                  <a:schemeClr val="tx1"/>
                </a:solidFill>
              </a:rPr>
              <a:pPr algn="l">
                <a:defRPr/>
              </a:pPr>
              <a:t>14</a:t>
            </a:fld>
            <a:endParaRPr lang="en-US" dirty="0">
              <a:solidFill>
                <a:schemeClr val="tx1"/>
              </a:solidFill>
            </a:endParaRPr>
          </a:p>
        </p:txBody>
      </p:sp>
      <p:pic>
        <p:nvPicPr>
          <p:cNvPr id="460806" name="Picture 6" descr="C:\Users\Owner\AppData\Local\Microsoft\Windows\Temporary Internet Files\Content.IE5\VWAT15SJ\MCj0404263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362200"/>
            <a:ext cx="2451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07" name="Picture 7" descr="C:\Users\Owner\AppData\Local\Microsoft\Windows\Temporary Internet Files\Content.IE5\U75M6DR7\MCj0383958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917" y="4352926"/>
            <a:ext cx="2605616"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08" name="Picture 12" descr="C:\Users\Owner\AppData\Local\Microsoft\Windows\Temporary Internet Files\Content.IE5\VWAT15SJ\MCj0360516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2286000"/>
            <a:ext cx="487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3612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6624987" cy="1320800"/>
          </a:xfrm>
        </p:spPr>
        <p:txBody>
          <a:bodyPr>
            <a:normAutofit/>
          </a:bodyPr>
          <a:lstStyle/>
          <a:p>
            <a:pPr algn="ctr"/>
            <a:r>
              <a:rPr lang="en-US" sz="4000" dirty="0">
                <a:solidFill>
                  <a:srgbClr val="002060"/>
                </a:solidFill>
                <a:latin typeface="Arial Black" panose="020B0A04020102020204" pitchFamily="34" charset="0"/>
              </a:rPr>
              <a:t>Thank you for attending.</a:t>
            </a:r>
          </a:p>
        </p:txBody>
      </p:sp>
      <p:pic>
        <p:nvPicPr>
          <p:cNvPr id="1026" name="Picture 2" descr="Image result for common interest community ombudsma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5073" y="2082473"/>
            <a:ext cx="5715000" cy="2731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2279561" y="5434885"/>
            <a:ext cx="5553607" cy="1754326"/>
          </a:xfrm>
          <a:prstGeom prst="rect">
            <a:avLst/>
          </a:prstGeom>
          <a:noFill/>
        </p:spPr>
        <p:txBody>
          <a:bodyPr wrap="square" rtlCol="0">
            <a:spAutoFit/>
          </a:bodyPr>
          <a:lstStyle/>
          <a:p>
            <a:r>
              <a:rPr lang="en-US" dirty="0">
                <a:latin typeface="Arial Black" panose="020B0A04020102020204" pitchFamily="34" charset="0"/>
              </a:rPr>
              <a:t>Christopher J. Curtin</a:t>
            </a:r>
          </a:p>
          <a:p>
            <a:r>
              <a:rPr lang="en-US" dirty="0">
                <a:latin typeface="Arial Black" panose="020B0A04020102020204" pitchFamily="34" charset="0"/>
              </a:rPr>
              <a:t>Deputy Attorney General</a:t>
            </a:r>
          </a:p>
          <a:p>
            <a:r>
              <a:rPr lang="en-US" dirty="0">
                <a:latin typeface="Arial Black" panose="020B0A04020102020204" pitchFamily="34" charset="0"/>
              </a:rPr>
              <a:t>Common Interest Community Ombudsman</a:t>
            </a:r>
          </a:p>
          <a:p>
            <a:r>
              <a:rPr lang="en-US" dirty="0">
                <a:latin typeface="Arial Black" panose="020B0A04020102020204" pitchFamily="34" charset="0"/>
              </a:rPr>
              <a:t>Office: (302) 683-8801</a:t>
            </a:r>
          </a:p>
          <a:p>
            <a:r>
              <a:rPr lang="en-US" dirty="0">
                <a:latin typeface="Arial Black" panose="020B0A04020102020204" pitchFamily="34" charset="0"/>
              </a:rPr>
              <a:t>Toll Free: 800-220-5424</a:t>
            </a:r>
          </a:p>
          <a:p>
            <a:endParaRPr lang="en-US" dirty="0"/>
          </a:p>
        </p:txBody>
      </p:sp>
      <p:pic>
        <p:nvPicPr>
          <p:cNvPr id="6" name="Picture 5"/>
          <p:cNvPicPr>
            <a:picLocks noChangeAspect="1"/>
          </p:cNvPicPr>
          <p:nvPr/>
        </p:nvPicPr>
        <p:blipFill>
          <a:blip r:embed="rId4"/>
          <a:stretch>
            <a:fillRect/>
          </a:stretch>
        </p:blipFill>
        <p:spPr>
          <a:xfrm>
            <a:off x="7945548" y="609600"/>
            <a:ext cx="1952214" cy="1985319"/>
          </a:xfrm>
          <a:prstGeom prst="rect">
            <a:avLst/>
          </a:prstGeom>
        </p:spPr>
      </p:pic>
    </p:spTree>
    <p:extLst>
      <p:ext uri="{BB962C8B-B14F-4D97-AF65-F5344CB8AC3E}">
        <p14:creationId xmlns:p14="http://schemas.microsoft.com/office/powerpoint/2010/main" val="2859975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1200"/>
          </a:xfrm>
        </p:spPr>
        <p:txBody>
          <a:bodyPr/>
          <a:lstStyle/>
          <a:p>
            <a:r>
              <a:rPr lang="en-US" dirty="0">
                <a:solidFill>
                  <a:srgbClr val="FF0000"/>
                </a:solidFill>
                <a:latin typeface="Arial Black" panose="020B0A04020102020204" pitchFamily="34" charset="0"/>
              </a:rPr>
              <a:t>Website-Forms and Publications</a:t>
            </a: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69252767"/>
              </p:ext>
            </p:extLst>
          </p:nvPr>
        </p:nvGraphicFramePr>
        <p:xfrm>
          <a:off x="626448" y="1236133"/>
          <a:ext cx="4349220" cy="5435600"/>
        </p:xfrm>
        <a:graphic>
          <a:graphicData uri="http://schemas.openxmlformats.org/presentationml/2006/ole">
            <mc:AlternateContent xmlns:mc="http://schemas.openxmlformats.org/markup-compatibility/2006">
              <mc:Choice xmlns:v="urn:schemas-microsoft-com:vml" Requires="v">
                <p:oleObj name="Acrobat Document" r:id="rId3" imgW="5829212" imgH="7543800" progId="AcroExch.Document.DC">
                  <p:embed/>
                </p:oleObj>
              </mc:Choice>
              <mc:Fallback>
                <p:oleObj name="Acrobat Document" r:id="rId3" imgW="5829212" imgH="7543800" progId="AcroExch.Document.DC">
                  <p:embed/>
                  <p:pic>
                    <p:nvPicPr>
                      <p:cNvPr id="6" name="Content Placeholder 5"/>
                      <p:cNvPicPr/>
                      <p:nvPr/>
                    </p:nvPicPr>
                    <p:blipFill>
                      <a:blip r:embed="rId4"/>
                      <a:stretch>
                        <a:fillRect/>
                      </a:stretch>
                    </p:blipFill>
                    <p:spPr>
                      <a:xfrm>
                        <a:off x="626448" y="1236133"/>
                        <a:ext cx="4349220" cy="5435600"/>
                      </a:xfrm>
                      <a:prstGeom prst="rect">
                        <a:avLst/>
                      </a:prstGeom>
                    </p:spPr>
                  </p:pic>
                </p:oleObj>
              </mc:Fallback>
            </mc:AlternateContent>
          </a:graphicData>
        </a:graphic>
      </p:graphicFrame>
      <p:sp>
        <p:nvSpPr>
          <p:cNvPr id="3" name="TextBox 2"/>
          <p:cNvSpPr txBox="1"/>
          <p:nvPr/>
        </p:nvSpPr>
        <p:spPr>
          <a:xfrm>
            <a:off x="5342466" y="1320800"/>
            <a:ext cx="5046133" cy="4401205"/>
          </a:xfrm>
          <a:prstGeom prst="rect">
            <a:avLst/>
          </a:prstGeom>
          <a:noFill/>
        </p:spPr>
        <p:txBody>
          <a:bodyPr wrap="square" rtlCol="0">
            <a:spAutoFit/>
          </a:bodyPr>
          <a:lstStyle/>
          <a:p>
            <a:r>
              <a:rPr lang="en-US" sz="2000" dirty="0">
                <a:latin typeface="Arial Black" panose="020B0A04020102020204" pitchFamily="34" charset="0"/>
              </a:rPr>
              <a:t>Single largest source of complaints.</a:t>
            </a:r>
          </a:p>
          <a:p>
            <a:endParaRPr lang="en-US" sz="2000" dirty="0">
              <a:latin typeface="Arial Black" panose="020B0A04020102020204" pitchFamily="34" charset="0"/>
            </a:endParaRPr>
          </a:p>
          <a:p>
            <a:r>
              <a:rPr lang="en-US" sz="2000" dirty="0">
                <a:latin typeface="Arial Black" panose="020B0A04020102020204" pitchFamily="34" charset="0"/>
              </a:rPr>
              <a:t>Personal Debt lawsuits in Justice of the Peace Court, </a:t>
            </a:r>
            <a:r>
              <a:rPr lang="en-US" sz="2000" u="sng" dirty="0">
                <a:latin typeface="Arial Black" panose="020B0A04020102020204" pitchFamily="34" charset="0"/>
              </a:rPr>
              <a:t>Without using a lawyer.</a:t>
            </a:r>
          </a:p>
          <a:p>
            <a:endParaRPr lang="en-US" sz="2000" dirty="0">
              <a:latin typeface="Arial Black" panose="020B0A04020102020204" pitchFamily="34" charset="0"/>
            </a:endParaRPr>
          </a:p>
          <a:p>
            <a:r>
              <a:rPr lang="en-US" sz="2000" dirty="0">
                <a:latin typeface="Arial Black" panose="020B0A04020102020204" pitchFamily="34" charset="0"/>
              </a:rPr>
              <a:t>Downloadable or useable online.</a:t>
            </a:r>
          </a:p>
          <a:p>
            <a:endParaRPr lang="en-US" sz="2000" dirty="0">
              <a:latin typeface="Arial Black" panose="020B0A04020102020204" pitchFamily="34" charset="0"/>
            </a:endParaRPr>
          </a:p>
          <a:p>
            <a:r>
              <a:rPr lang="en-US" sz="2000" dirty="0">
                <a:latin typeface="Arial Black" panose="020B0A04020102020204" pitchFamily="34" charset="0"/>
              </a:rPr>
              <a:t>Online--links are live; click and go to forms and videos</a:t>
            </a:r>
          </a:p>
          <a:p>
            <a:endParaRPr lang="en-US" sz="2000" dirty="0">
              <a:latin typeface="Arial Black" panose="020B0A04020102020204" pitchFamily="34" charset="0"/>
            </a:endParaRPr>
          </a:p>
          <a:p>
            <a:r>
              <a:rPr lang="en-US" sz="2000" dirty="0">
                <a:latin typeface="Arial Black" panose="020B0A04020102020204" pitchFamily="34" charset="0"/>
              </a:rPr>
              <a:t>Paper version contains copies of forms and other materials</a:t>
            </a:r>
          </a:p>
        </p:txBody>
      </p:sp>
    </p:spTree>
    <p:extLst>
      <p:ext uri="{BB962C8B-B14F-4D97-AF65-F5344CB8AC3E}">
        <p14:creationId xmlns:p14="http://schemas.microsoft.com/office/powerpoint/2010/main" val="946302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70C1-C5B9-4C17-BA6F-209F44796C24}"/>
              </a:ext>
            </a:extLst>
          </p:cNvPr>
          <p:cNvSpPr>
            <a:spLocks noGrp="1"/>
          </p:cNvSpPr>
          <p:nvPr>
            <p:ph type="title"/>
          </p:nvPr>
        </p:nvSpPr>
        <p:spPr>
          <a:xfrm>
            <a:off x="778714" y="609600"/>
            <a:ext cx="8495287" cy="705956"/>
          </a:xfrm>
        </p:spPr>
        <p:txBody>
          <a:bodyPr>
            <a:normAutofit fontScale="90000"/>
          </a:bodyPr>
          <a:lstStyle/>
          <a:p>
            <a:r>
              <a:rPr lang="en-US" dirty="0">
                <a:solidFill>
                  <a:srgbClr val="0070C0"/>
                </a:solidFill>
              </a:rPr>
              <a:t>Other Common Issues and Investigations:</a:t>
            </a:r>
          </a:p>
        </p:txBody>
      </p:sp>
      <p:sp>
        <p:nvSpPr>
          <p:cNvPr id="3" name="Content Placeholder 2">
            <a:extLst>
              <a:ext uri="{FF2B5EF4-FFF2-40B4-BE49-F238E27FC236}">
                <a16:creationId xmlns:a16="http://schemas.microsoft.com/office/drawing/2014/main" id="{3D9A270F-434E-459F-92F6-BA26A2DFFE2F}"/>
              </a:ext>
            </a:extLst>
          </p:cNvPr>
          <p:cNvSpPr>
            <a:spLocks noGrp="1"/>
          </p:cNvSpPr>
          <p:nvPr>
            <p:ph idx="1"/>
          </p:nvPr>
        </p:nvSpPr>
        <p:spPr>
          <a:xfrm>
            <a:off x="677334" y="1377243"/>
            <a:ext cx="9437510" cy="5396089"/>
          </a:xfrm>
        </p:spPr>
        <p:txBody>
          <a:bodyPr>
            <a:normAutofit/>
          </a:bodyPr>
          <a:lstStyle/>
          <a:p>
            <a:pPr marL="0" indent="0">
              <a:buNone/>
            </a:pPr>
            <a:r>
              <a:rPr lang="en-US" sz="2400" b="1" dirty="0">
                <a:latin typeface="Arial Black" panose="020B0A04020102020204" pitchFamily="34" charset="0"/>
                <a:cs typeface="Arial" panose="020B0604020202020204" pitchFamily="34" charset="0"/>
              </a:rPr>
              <a:t>My Letter following some Complaints may detail  concerns of the Ombudsman’s Office.</a:t>
            </a:r>
          </a:p>
          <a:p>
            <a:pPr marL="0" indent="0">
              <a:buNone/>
            </a:pPr>
            <a:r>
              <a:rPr lang="en-US" sz="2400" b="1" dirty="0">
                <a:latin typeface="Arial Black" panose="020B0A04020102020204" pitchFamily="34" charset="0"/>
                <a:cs typeface="Arial" panose="020B0604020202020204" pitchFamily="34" charset="0"/>
              </a:rPr>
              <a:t>Recently, Key issues included:</a:t>
            </a:r>
          </a:p>
          <a:p>
            <a:r>
              <a:rPr lang="en-US" sz="2400" b="1" dirty="0">
                <a:latin typeface="Arial" panose="020B0604020202020204" pitchFamily="34" charset="0"/>
                <a:cs typeface="Arial" panose="020B0604020202020204" pitchFamily="34" charset="0"/>
              </a:rPr>
              <a:t>Board members admitted that the Board does not attempt to </a:t>
            </a:r>
            <a:r>
              <a:rPr lang="en-US" sz="2400" b="1" dirty="0">
                <a:solidFill>
                  <a:srgbClr val="C00000"/>
                </a:solidFill>
                <a:latin typeface="Arial" panose="020B0604020202020204" pitchFamily="34" charset="0"/>
                <a:cs typeface="Arial" panose="020B0604020202020204" pitchFamily="34" charset="0"/>
              </a:rPr>
              <a:t>collect delinquent assessments </a:t>
            </a:r>
            <a:r>
              <a:rPr lang="en-US" sz="2400" b="1" dirty="0">
                <a:latin typeface="Arial" panose="020B0604020202020204" pitchFamily="34" charset="0"/>
                <a:cs typeface="Arial" panose="020B0604020202020204" pitchFamily="34" charset="0"/>
              </a:rPr>
              <a:t>from 30% or more homeowners.  The value of those delinquencies exceeded $50,000 at that time.</a:t>
            </a:r>
          </a:p>
          <a:p>
            <a:r>
              <a:rPr lang="en-US" sz="2400" b="1" dirty="0">
                <a:solidFill>
                  <a:srgbClr val="C00000"/>
                </a:solidFill>
                <a:latin typeface="Arial" panose="020B0604020202020204" pitchFamily="34" charset="0"/>
                <a:cs typeface="Arial" panose="020B0604020202020204" pitchFamily="34" charset="0"/>
              </a:rPr>
              <a:t>No elections following the bylaws </a:t>
            </a:r>
            <a:r>
              <a:rPr lang="en-US" sz="2400" b="1" dirty="0">
                <a:latin typeface="Arial" panose="020B0604020202020204" pitchFamily="34" charset="0"/>
                <a:cs typeface="Arial" panose="020B0604020202020204" pitchFamily="34" charset="0"/>
              </a:rPr>
              <a:t>in years, only “appointing” the same “volunteers.” This may have invalidated </a:t>
            </a:r>
            <a:r>
              <a:rPr lang="en-US" sz="2400" b="1" u="sng" dirty="0">
                <a:latin typeface="Arial" panose="020B0604020202020204" pitchFamily="34" charset="0"/>
                <a:cs typeface="Arial" panose="020B0604020202020204" pitchFamily="34" charset="0"/>
              </a:rPr>
              <a:t>all</a:t>
            </a:r>
            <a:r>
              <a:rPr lang="en-US" sz="2400" b="1" dirty="0">
                <a:latin typeface="Arial" panose="020B0604020202020204" pitchFamily="34" charset="0"/>
                <a:cs typeface="Arial" panose="020B0604020202020204" pitchFamily="34" charset="0"/>
              </a:rPr>
              <a:t> Board Actions</a:t>
            </a:r>
          </a:p>
          <a:p>
            <a:r>
              <a:rPr lang="en-US" sz="2400" b="1" dirty="0">
                <a:solidFill>
                  <a:srgbClr val="C00000"/>
                </a:solidFill>
                <a:latin typeface="Arial" panose="020B0604020202020204" pitchFamily="34" charset="0"/>
                <a:cs typeface="Arial" panose="020B0604020202020204" pitchFamily="34" charset="0"/>
              </a:rPr>
              <a:t>Bylaws never recorded </a:t>
            </a:r>
            <a:r>
              <a:rPr lang="en-US" sz="2400" b="1" dirty="0">
                <a:latin typeface="Arial" panose="020B0604020202020204" pitchFamily="34" charset="0"/>
                <a:cs typeface="Arial" panose="020B0604020202020204" pitchFamily="34" charset="0"/>
              </a:rPr>
              <a:t>as required by  the DUCIOA since 2009, </a:t>
            </a:r>
            <a:r>
              <a:rPr lang="en-US" sz="2400" b="1" dirty="0">
                <a:solidFill>
                  <a:srgbClr val="C00000"/>
                </a:solidFill>
                <a:latin typeface="Arial" panose="020B0604020202020204" pitchFamily="34" charset="0"/>
                <a:cs typeface="Arial" panose="020B0604020202020204" pitchFamily="34" charset="0"/>
              </a:rPr>
              <a:t>and</a:t>
            </a:r>
            <a:r>
              <a:rPr lang="en-US" sz="2400" b="1" dirty="0">
                <a:latin typeface="Arial" panose="020B0604020202020204" pitchFamily="34" charset="0"/>
                <a:cs typeface="Arial" panose="020B0604020202020204" pitchFamily="34" charset="0"/>
              </a:rPr>
              <a:t> those provided apparently </a:t>
            </a:r>
            <a:r>
              <a:rPr lang="en-US" sz="2400" b="1" dirty="0">
                <a:solidFill>
                  <a:srgbClr val="C00000"/>
                </a:solidFill>
                <a:latin typeface="Arial" panose="020B0604020202020204" pitchFamily="34" charset="0"/>
                <a:cs typeface="Arial" panose="020B0604020202020204" pitchFamily="34" charset="0"/>
              </a:rPr>
              <a:t>not properly amended</a:t>
            </a:r>
            <a:r>
              <a:rPr lang="en-US" sz="2400" b="1" dirty="0">
                <a:latin typeface="Arial" panose="020B0604020202020204" pitchFamily="34" charset="0"/>
                <a:cs typeface="Arial" panose="020B0604020202020204" pitchFamily="34" charset="0"/>
              </a:rPr>
              <a:t>, possibly negating the amendments to the bylaws.</a:t>
            </a:r>
          </a:p>
          <a:p>
            <a:endParaRPr lang="en-US" sz="24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3094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C11C-DB5C-F342-0BC5-E84B1E7F5B13}"/>
              </a:ext>
            </a:extLst>
          </p:cNvPr>
          <p:cNvSpPr>
            <a:spLocks noGrp="1"/>
          </p:cNvSpPr>
          <p:nvPr>
            <p:ph type="title"/>
          </p:nvPr>
        </p:nvSpPr>
        <p:spPr>
          <a:xfrm>
            <a:off x="646043" y="437322"/>
            <a:ext cx="8627959" cy="1493078"/>
          </a:xfrm>
        </p:spPr>
        <p:txBody>
          <a:bodyPr>
            <a:normAutofit fontScale="90000"/>
          </a:bodyPr>
          <a:lstStyle/>
          <a:p>
            <a:r>
              <a:rPr lang="en-US" dirty="0">
                <a:solidFill>
                  <a:srgbClr val="0070C0"/>
                </a:solidFill>
              </a:rPr>
              <a:t>Frequent  Questions:</a:t>
            </a:r>
            <a:br>
              <a:rPr lang="en-US" dirty="0">
                <a:solidFill>
                  <a:srgbClr val="0070C0"/>
                </a:solidFill>
              </a:rPr>
            </a:br>
            <a:r>
              <a:rPr lang="en-US" b="1" dirty="0">
                <a:latin typeface="Arial Black" panose="020B0A04020102020204" pitchFamily="34" charset="0"/>
                <a:cs typeface="Arial" panose="020B0604020202020204" pitchFamily="34" charset="0"/>
              </a:rPr>
              <a:t>AMENDING COVENANTS</a:t>
            </a:r>
            <a:br>
              <a:rPr lang="en-US" b="1" dirty="0">
                <a:latin typeface="Arial Black" panose="020B0A04020102020204" pitchFamily="34" charset="0"/>
                <a:cs typeface="Arial" panose="020B0604020202020204" pitchFamily="34" charset="0"/>
              </a:rPr>
            </a:br>
            <a:br>
              <a:rPr lang="en-US" dirty="0">
                <a:solidFill>
                  <a:srgbClr val="0070C0"/>
                </a:solidFill>
              </a:rPr>
            </a:br>
            <a:endParaRPr lang="en-US" dirty="0">
              <a:solidFill>
                <a:srgbClr val="0070C0"/>
              </a:solidFill>
            </a:endParaRPr>
          </a:p>
        </p:txBody>
      </p:sp>
      <p:sp>
        <p:nvSpPr>
          <p:cNvPr id="3" name="Content Placeholder 2">
            <a:extLst>
              <a:ext uri="{FF2B5EF4-FFF2-40B4-BE49-F238E27FC236}">
                <a16:creationId xmlns:a16="http://schemas.microsoft.com/office/drawing/2014/main" id="{93383DC5-8640-D1EB-D26A-5633BDF960E1}"/>
              </a:ext>
            </a:extLst>
          </p:cNvPr>
          <p:cNvSpPr>
            <a:spLocks noGrp="1"/>
          </p:cNvSpPr>
          <p:nvPr>
            <p:ph idx="1"/>
          </p:nvPr>
        </p:nvSpPr>
        <p:spPr>
          <a:xfrm>
            <a:off x="299677" y="1436915"/>
            <a:ext cx="10089136" cy="5109882"/>
          </a:xfrm>
        </p:spPr>
        <p:txBody>
          <a:bodyPr>
            <a:normAutofit/>
          </a:bodyPr>
          <a:lstStyle/>
          <a:p>
            <a:r>
              <a:rPr lang="en-US" sz="2000" b="1" dirty="0">
                <a:latin typeface="Arial Black" panose="020B0A04020102020204" pitchFamily="34" charset="0"/>
                <a:cs typeface="Arial" panose="020B0604020202020204" pitchFamily="34" charset="0"/>
              </a:rPr>
              <a:t>Each document has its own rules for how to amend it.  Those rules must be followed or the amendment will be void and unenforceable.</a:t>
            </a:r>
          </a:p>
          <a:p>
            <a:r>
              <a:rPr lang="en-US" sz="2000" b="1" dirty="0">
                <a:latin typeface="Arial Black" panose="020B0A04020102020204" pitchFamily="34" charset="0"/>
                <a:cs typeface="Arial" panose="020B0604020202020204" pitchFamily="34" charset="0"/>
              </a:rPr>
              <a:t>The hardest to amend is usually deed restrictions. They generally require 2/3, or 67%, or 75% or 80% or more APPROVAL by the community. It is not like other votes where a majority of a quorum is sufficient.  </a:t>
            </a:r>
          </a:p>
          <a:p>
            <a:r>
              <a:rPr lang="en-US" sz="2000" b="1" dirty="0">
                <a:latin typeface="Arial Black" panose="020B0A04020102020204" pitchFamily="34" charset="0"/>
                <a:cs typeface="Arial" panose="020B0604020202020204" pitchFamily="34" charset="0"/>
              </a:rPr>
              <a:t>It is intentionally hard because every owner already agreed to the deed restrictions by purchasing land that is “subject to” them, in the recorded land documents. </a:t>
            </a:r>
          </a:p>
          <a:p>
            <a:r>
              <a:rPr lang="en-US" sz="2000" b="1" dirty="0">
                <a:latin typeface="Arial Black" panose="020B0A04020102020204" pitchFamily="34" charset="0"/>
                <a:cs typeface="Arial" panose="020B0604020202020204" pitchFamily="34" charset="0"/>
              </a:rPr>
              <a:t>If the declaration is silent on the “recipe” for amendment, 25 </a:t>
            </a:r>
            <a:r>
              <a:rPr lang="en-US" sz="2000" b="1" i="1" dirty="0">
                <a:latin typeface="Arial Black" panose="020B0A04020102020204" pitchFamily="34" charset="0"/>
                <a:cs typeface="Arial" panose="020B0604020202020204" pitchFamily="34" charset="0"/>
              </a:rPr>
              <a:t>Del. C</a:t>
            </a:r>
            <a:r>
              <a:rPr lang="en-US" sz="2000" b="1" dirty="0">
                <a:latin typeface="Arial Black" panose="020B0A04020102020204" pitchFamily="34" charset="0"/>
                <a:cs typeface="Arial" panose="020B0604020202020204" pitchFamily="34" charset="0"/>
              </a:rPr>
              <a:t>. sec. 318 allows “residential property which does not explicitly include a mechanism to amend the document, may hereafter be amended by a vote requiring the affirmative vote of 2/3 of the property owners.”</a:t>
            </a:r>
          </a:p>
        </p:txBody>
      </p:sp>
    </p:spTree>
    <p:extLst>
      <p:ext uri="{BB962C8B-B14F-4D97-AF65-F5344CB8AC3E}">
        <p14:creationId xmlns:p14="http://schemas.microsoft.com/office/powerpoint/2010/main" val="130180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A7D5-42B5-A5A3-2E94-D1B23D680EF3}"/>
              </a:ext>
            </a:extLst>
          </p:cNvPr>
          <p:cNvSpPr>
            <a:spLocks noGrp="1"/>
          </p:cNvSpPr>
          <p:nvPr>
            <p:ph type="title"/>
          </p:nvPr>
        </p:nvSpPr>
        <p:spPr>
          <a:xfrm>
            <a:off x="677334" y="609600"/>
            <a:ext cx="8596668" cy="1027099"/>
          </a:xfrm>
        </p:spPr>
        <p:txBody>
          <a:bodyPr>
            <a:normAutofit fontScale="90000"/>
          </a:bodyPr>
          <a:lstStyle/>
          <a:p>
            <a:r>
              <a:rPr lang="en-US" dirty="0">
                <a:latin typeface="Arial Black" panose="020B0A04020102020204" pitchFamily="34" charset="0"/>
              </a:rPr>
              <a:t>COVENANT ENFORCEMENT</a:t>
            </a:r>
            <a:br>
              <a:rPr lang="en-US" dirty="0">
                <a:latin typeface="Arial Black" panose="020B0A04020102020204" pitchFamily="34" charset="0"/>
              </a:rPr>
            </a:br>
            <a:endParaRPr lang="en-US" b="1" dirty="0">
              <a:solidFill>
                <a:srgbClr val="0070C0"/>
              </a:solidFill>
            </a:endParaRPr>
          </a:p>
        </p:txBody>
      </p:sp>
      <p:sp>
        <p:nvSpPr>
          <p:cNvPr id="3" name="Content Placeholder 2">
            <a:extLst>
              <a:ext uri="{FF2B5EF4-FFF2-40B4-BE49-F238E27FC236}">
                <a16:creationId xmlns:a16="http://schemas.microsoft.com/office/drawing/2014/main" id="{D0A52548-CF43-09B8-C35B-F7B68D28B53C}"/>
              </a:ext>
            </a:extLst>
          </p:cNvPr>
          <p:cNvSpPr>
            <a:spLocks noGrp="1"/>
          </p:cNvSpPr>
          <p:nvPr>
            <p:ph idx="1"/>
          </p:nvPr>
        </p:nvSpPr>
        <p:spPr>
          <a:xfrm>
            <a:off x="677334" y="1521439"/>
            <a:ext cx="10295466" cy="4825573"/>
          </a:xfrm>
        </p:spPr>
        <p:txBody>
          <a:bodyPr>
            <a:normAutofit lnSpcReduction="10000"/>
          </a:bodyPr>
          <a:lstStyle/>
          <a:p>
            <a:r>
              <a:rPr lang="en-US" sz="2000" dirty="0">
                <a:latin typeface="Arial Black" panose="020B0A04020102020204" pitchFamily="34" charset="0"/>
              </a:rPr>
              <a:t>Covenant enforcement is a fiduciary Duty of the Board-generally explicitly found in both the Declaration and the Certificate of incorporation</a:t>
            </a:r>
          </a:p>
          <a:p>
            <a:r>
              <a:rPr lang="en-US" sz="2000" dirty="0">
                <a:latin typeface="Arial Black" panose="020B0A04020102020204" pitchFamily="34" charset="0"/>
              </a:rPr>
              <a:t>It is the board’s duty to enforce covenants as written, but also to exercise informed judgment.</a:t>
            </a:r>
          </a:p>
          <a:p>
            <a:r>
              <a:rPr lang="en-US" sz="2000" dirty="0">
                <a:latin typeface="Arial Black" panose="020B0A04020102020204" pitchFamily="34" charset="0"/>
              </a:rPr>
              <a:t>Enforcement must be consistent.  If it is based on personal preferences or aesthetic preferences courts are holding them to be “arbitrary and capricious” and therefore unenforceable, and may require the losing party to pay the winning party's lawyers fees.  </a:t>
            </a:r>
            <a:r>
              <a:rPr lang="en-US" sz="2000" i="1" dirty="0">
                <a:latin typeface="Arial Black" panose="020B0A04020102020204" pitchFamily="34" charset="0"/>
              </a:rPr>
              <a:t>See</a:t>
            </a:r>
            <a:r>
              <a:rPr lang="en-US" sz="2000" dirty="0">
                <a:latin typeface="Arial Black" panose="020B0A04020102020204" pitchFamily="34" charset="0"/>
              </a:rPr>
              <a:t> 10 </a:t>
            </a:r>
            <a:r>
              <a:rPr lang="en-US" sz="2000" i="1" dirty="0">
                <a:latin typeface="Arial Black" panose="020B0A04020102020204" pitchFamily="34" charset="0"/>
              </a:rPr>
              <a:t>Del. C.</a:t>
            </a:r>
            <a:r>
              <a:rPr lang="en-US" sz="2000" dirty="0">
                <a:latin typeface="Arial Black" panose="020B0A04020102020204" pitchFamily="34" charset="0"/>
              </a:rPr>
              <a:t> Sec 348, which is stated in detail among the “Important Statutes” on our website, and </a:t>
            </a:r>
            <a:r>
              <a:rPr lang="en-US" sz="2000" i="1" dirty="0">
                <a:latin typeface="Arial Black" panose="020B0A04020102020204" pitchFamily="34" charset="0"/>
              </a:rPr>
              <a:t>Bragdon v. Bayshore</a:t>
            </a:r>
            <a:r>
              <a:rPr lang="en-US" sz="2000" dirty="0">
                <a:latin typeface="Arial Black" panose="020B0A04020102020204" pitchFamily="34" charset="0"/>
              </a:rPr>
              <a:t> Opinion in 2021 Annual Report.</a:t>
            </a:r>
          </a:p>
          <a:p>
            <a:r>
              <a:rPr lang="en-US" sz="2000" dirty="0">
                <a:latin typeface="Arial Black" panose="020B0A04020102020204" pitchFamily="34" charset="0"/>
              </a:rPr>
              <a:t>Courts in Delaware are consistently requiring enforcement based on standards that are measurable rather than personal presences, or notions of taste</a:t>
            </a:r>
            <a:r>
              <a:rPr lang="en-US" dirty="0">
                <a:latin typeface="Arial Black" panose="020B0A04020102020204" pitchFamily="34" charset="0"/>
              </a:rPr>
              <a:t>.</a:t>
            </a:r>
          </a:p>
          <a:p>
            <a:endParaRPr lang="en-US" dirty="0">
              <a:latin typeface="Arial Black" panose="020B0A04020102020204" pitchFamily="34" charset="0"/>
            </a:endParaRPr>
          </a:p>
          <a:p>
            <a:pPr marL="0" indent="0">
              <a:buNone/>
            </a:pPr>
            <a:endParaRPr lang="en-US" dirty="0"/>
          </a:p>
        </p:txBody>
      </p:sp>
    </p:spTree>
    <p:extLst>
      <p:ext uri="{BB962C8B-B14F-4D97-AF65-F5344CB8AC3E}">
        <p14:creationId xmlns:p14="http://schemas.microsoft.com/office/powerpoint/2010/main" val="249905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532327"/>
            <a:ext cx="10268465" cy="1320800"/>
          </a:xfrm>
        </p:spPr>
        <p:txBody>
          <a:bodyPr>
            <a:noAutofit/>
          </a:bodyPr>
          <a:lstStyle/>
          <a:p>
            <a:pPr algn="ctr"/>
            <a:r>
              <a:rPr lang="en-US" dirty="0">
                <a:solidFill>
                  <a:schemeClr val="tx1"/>
                </a:solidFill>
                <a:latin typeface="Arial Black" panose="020B0A04020102020204" pitchFamily="34" charset="0"/>
              </a:rPr>
              <a:t>The Common Interest Community (CIC) Ombudsperson Act</a:t>
            </a:r>
            <a:br>
              <a:rPr lang="en-US" sz="4000" dirty="0">
                <a:solidFill>
                  <a:schemeClr val="tx1"/>
                </a:solidFill>
                <a:latin typeface="Arial Black" panose="020B0A04020102020204" pitchFamily="34" charset="0"/>
              </a:rPr>
            </a:br>
            <a:endParaRPr lang="en-US" sz="40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518982" y="1878228"/>
            <a:ext cx="10243753" cy="4720280"/>
          </a:xfrm>
        </p:spPr>
        <p:txBody>
          <a:bodyPr>
            <a:normAutofit/>
          </a:bodyPr>
          <a:lstStyle/>
          <a:p>
            <a:pPr>
              <a:buClr>
                <a:schemeClr val="tx1"/>
              </a:buClr>
            </a:pPr>
            <a:r>
              <a:rPr lang="en-US" sz="3000" dirty="0">
                <a:solidFill>
                  <a:srgbClr val="C00000"/>
                </a:solidFill>
                <a:latin typeface="Arial Black" panose="020B0A04020102020204" pitchFamily="34" charset="0"/>
              </a:rPr>
              <a:t>Enacted 2014 as a NEW Office</a:t>
            </a:r>
          </a:p>
          <a:p>
            <a:pPr lvl="1">
              <a:buClr>
                <a:schemeClr val="tx1"/>
              </a:buClr>
              <a:buFont typeface="Wingdings" panose="05000000000000000000" pitchFamily="2" charset="2"/>
              <a:buChar char="§"/>
            </a:pPr>
            <a:r>
              <a:rPr lang="en-US" sz="2400" dirty="0">
                <a:latin typeface="Arial Black" panose="020B0A04020102020204" pitchFamily="34" charset="0"/>
              </a:rPr>
              <a:t>One of 6 CIC Ombudsman Offices in the Nation</a:t>
            </a:r>
          </a:p>
          <a:p>
            <a:pPr lvl="1">
              <a:buClr>
                <a:schemeClr val="tx1"/>
              </a:buClr>
              <a:buFont typeface="Wingdings" panose="05000000000000000000" pitchFamily="2" charset="2"/>
              <a:buChar char="§"/>
            </a:pPr>
            <a:r>
              <a:rPr lang="en-US" sz="2400" dirty="0">
                <a:solidFill>
                  <a:schemeClr val="tx1"/>
                </a:solidFill>
                <a:latin typeface="Arial Black" panose="020B0A04020102020204" pitchFamily="34" charset="0"/>
              </a:rPr>
              <a:t>Only Ombudsman in an Attorney General’s Office</a:t>
            </a:r>
          </a:p>
          <a:p>
            <a:pPr lvl="1">
              <a:buClr>
                <a:schemeClr val="tx1"/>
              </a:buClr>
              <a:buFont typeface="Wingdings" panose="05000000000000000000" pitchFamily="2" charset="2"/>
              <a:buChar char="§"/>
            </a:pPr>
            <a:r>
              <a:rPr lang="en-US" sz="2400" dirty="0">
                <a:latin typeface="Arial Black" panose="020B0A04020102020204" pitchFamily="34" charset="0"/>
              </a:rPr>
              <a:t>Only Ombudsman with subpoena power</a:t>
            </a:r>
          </a:p>
          <a:p>
            <a:pPr marL="0" indent="0">
              <a:buClr>
                <a:schemeClr val="tx1"/>
              </a:buClr>
              <a:buNone/>
            </a:pPr>
            <a:endParaRPr lang="en-US" dirty="0"/>
          </a:p>
          <a:p>
            <a:pPr>
              <a:buClr>
                <a:schemeClr val="tx1"/>
              </a:buClr>
            </a:pPr>
            <a:r>
              <a:rPr lang="en-US" sz="3000" dirty="0">
                <a:solidFill>
                  <a:srgbClr val="C00000"/>
                </a:solidFill>
                <a:latin typeface="Arial Black" panose="020B0A04020102020204" pitchFamily="34" charset="0"/>
              </a:rPr>
              <a:t>Purpose</a:t>
            </a:r>
          </a:p>
          <a:p>
            <a:pPr marL="0" indent="0">
              <a:buClr>
                <a:schemeClr val="tx1"/>
              </a:buClr>
              <a:buNone/>
            </a:pPr>
            <a:r>
              <a:rPr lang="en-US" sz="2400" dirty="0">
                <a:latin typeface="Arial Black" panose="020B0A04020102020204" pitchFamily="34" charset="0"/>
              </a:rPr>
              <a:t>    To assist those in CICs to understand their rights and    	responsibilities and the processes available to them 	according to the law, regulations, and documents 	governing their respective common interest community.  </a:t>
            </a:r>
          </a:p>
          <a:p>
            <a:endParaRPr lang="en-US" dirty="0"/>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9001691" y="1359244"/>
            <a:ext cx="1971108" cy="1392214"/>
          </a:xfrm>
          <a:prstGeom prst="ellipse">
            <a:avLst/>
          </a:prstGeom>
          <a:ln>
            <a:noFill/>
          </a:ln>
          <a:effectLst>
            <a:softEdge rad="112500"/>
          </a:effectLst>
        </p:spPr>
      </p:pic>
    </p:spTree>
    <p:extLst>
      <p:ext uri="{BB962C8B-B14F-4D97-AF65-F5344CB8AC3E}">
        <p14:creationId xmlns:p14="http://schemas.microsoft.com/office/powerpoint/2010/main" val="1212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1C527-63A0-D9EC-54DA-03C2E1A02F71}"/>
              </a:ext>
            </a:extLst>
          </p:cNvPr>
          <p:cNvSpPr>
            <a:spLocks noGrp="1"/>
          </p:cNvSpPr>
          <p:nvPr>
            <p:ph type="title"/>
          </p:nvPr>
        </p:nvSpPr>
        <p:spPr>
          <a:xfrm>
            <a:off x="677334" y="609600"/>
            <a:ext cx="8596668" cy="904155"/>
          </a:xfrm>
        </p:spPr>
        <p:txBody>
          <a:bodyPr>
            <a:normAutofit fontScale="90000"/>
          </a:bodyPr>
          <a:lstStyle/>
          <a:p>
            <a:r>
              <a:rPr lang="en-US" dirty="0">
                <a:latin typeface="Arial Black" panose="020B0A04020102020204" pitchFamily="34" charset="0"/>
              </a:rPr>
              <a:t>AMOUNT OF FINES</a:t>
            </a:r>
            <a:br>
              <a:rPr lang="en-US" dirty="0">
                <a:latin typeface="Arial Black" panose="020B0A04020102020204" pitchFamily="34" charset="0"/>
              </a:rPr>
            </a:br>
            <a:endParaRPr lang="en-US" dirty="0">
              <a:solidFill>
                <a:srgbClr val="0070C0"/>
              </a:solidFill>
            </a:endParaRPr>
          </a:p>
        </p:txBody>
      </p:sp>
      <p:sp>
        <p:nvSpPr>
          <p:cNvPr id="3" name="Content Placeholder 2">
            <a:extLst>
              <a:ext uri="{FF2B5EF4-FFF2-40B4-BE49-F238E27FC236}">
                <a16:creationId xmlns:a16="http://schemas.microsoft.com/office/drawing/2014/main" id="{D13E1812-46AD-FF4B-9CBB-619ECCF699B7}"/>
              </a:ext>
            </a:extLst>
          </p:cNvPr>
          <p:cNvSpPr>
            <a:spLocks noGrp="1"/>
          </p:cNvSpPr>
          <p:nvPr>
            <p:ph idx="1"/>
          </p:nvPr>
        </p:nvSpPr>
        <p:spPr>
          <a:xfrm>
            <a:off x="276625" y="1360075"/>
            <a:ext cx="10934380" cy="5088542"/>
          </a:xfrm>
        </p:spPr>
        <p:txBody>
          <a:bodyPr>
            <a:normAutofit/>
          </a:bodyPr>
          <a:lstStyle/>
          <a:p>
            <a:r>
              <a:rPr lang="en-US" sz="2000" dirty="0">
                <a:latin typeface="Arial Black" panose="020B0A04020102020204" pitchFamily="34" charset="0"/>
              </a:rPr>
              <a:t>The purpose of fines is to obtain </a:t>
            </a:r>
            <a:r>
              <a:rPr lang="en-US" sz="2000" i="1" u="sng" dirty="0">
                <a:latin typeface="Arial Black" panose="020B0A04020102020204" pitchFamily="34" charset="0"/>
              </a:rPr>
              <a:t>compliance</a:t>
            </a:r>
            <a:r>
              <a:rPr lang="en-US" sz="2000" dirty="0">
                <a:latin typeface="Arial Black" panose="020B0A04020102020204" pitchFamily="34" charset="0"/>
              </a:rPr>
              <a:t> with association documents and Rules. Punishment is not an appropriate goal. </a:t>
            </a:r>
          </a:p>
          <a:p>
            <a:r>
              <a:rPr lang="en-US" sz="2000" dirty="0">
                <a:latin typeface="Arial Black" panose="020B0A04020102020204" pitchFamily="34" charset="0"/>
              </a:rPr>
              <a:t>What is in your governing document?  If the power to fine for violations of governing documents is not there, consult your association lawyer before setting or enforcing fines.  The authority must be in your governing documents or be added by amendment or Rule.</a:t>
            </a:r>
          </a:p>
          <a:p>
            <a:r>
              <a:rPr lang="en-US" sz="2000" dirty="0">
                <a:latin typeface="Arial Black" panose="020B0A04020102020204" pitchFamily="34" charset="0"/>
              </a:rPr>
              <a:t>How much to fine?  Again, what do your governing documents authorize? The amount is a business judgment, but should be informed by discussion with experts, like the association manager and lawyer.</a:t>
            </a:r>
          </a:p>
          <a:p>
            <a:r>
              <a:rPr lang="en-US" sz="2000" dirty="0">
                <a:latin typeface="Arial Black" panose="020B0A04020102020204" pitchFamily="34" charset="0"/>
              </a:rPr>
              <a:t>How much will your community stand to pay to defend or enforce fines in litigation?  If they are so high as to be punitive or a vendetta, courts will not enforce them and they may be a breach of the fiduciary duty to act only in the best interests of the community, they may at that extreme level invite personal liability of the board.</a:t>
            </a:r>
          </a:p>
          <a:p>
            <a:pPr marL="0" indent="0">
              <a:buNone/>
            </a:pPr>
            <a:endParaRPr lang="en-US" dirty="0"/>
          </a:p>
        </p:txBody>
      </p:sp>
    </p:spTree>
    <p:extLst>
      <p:ext uri="{BB962C8B-B14F-4D97-AF65-F5344CB8AC3E}">
        <p14:creationId xmlns:p14="http://schemas.microsoft.com/office/powerpoint/2010/main" val="52098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05" y="609600"/>
            <a:ext cx="9465276" cy="1320800"/>
          </a:xfrm>
        </p:spPr>
        <p:txBody>
          <a:bodyPr>
            <a:normAutofit fontScale="90000"/>
          </a:bodyPr>
          <a:lstStyle/>
          <a:p>
            <a:pPr algn="ctr"/>
            <a:r>
              <a:rPr lang="en-US" sz="4000" dirty="0"/>
              <a:t>	</a:t>
            </a:r>
            <a:r>
              <a:rPr lang="en-US" sz="4000" dirty="0">
                <a:solidFill>
                  <a:schemeClr val="accent2">
                    <a:lumMod val="75000"/>
                  </a:schemeClr>
                </a:solidFill>
                <a:latin typeface="Arial Black" panose="020B0A04020102020204" pitchFamily="34" charset="0"/>
              </a:rPr>
              <a:t> </a:t>
            </a:r>
            <a:r>
              <a:rPr lang="en-US" sz="4000" dirty="0">
                <a:solidFill>
                  <a:schemeClr val="tx1"/>
                </a:solidFill>
                <a:latin typeface="Arial Black" panose="020B0A04020102020204" pitchFamily="34" charset="0"/>
              </a:rPr>
              <a:t>The Common Interest Community (CIC) Ombudsperson Act</a:t>
            </a:r>
            <a:endParaRPr lang="en-US" sz="4000" dirty="0">
              <a:solidFill>
                <a:schemeClr val="tx1"/>
              </a:solidFill>
            </a:endParaRPr>
          </a:p>
        </p:txBody>
      </p:sp>
      <p:sp>
        <p:nvSpPr>
          <p:cNvPr id="3" name="Content Placeholder 2"/>
          <p:cNvSpPr>
            <a:spLocks noGrp="1"/>
          </p:cNvSpPr>
          <p:nvPr>
            <p:ph idx="1"/>
          </p:nvPr>
        </p:nvSpPr>
        <p:spPr>
          <a:xfrm>
            <a:off x="284204" y="2138011"/>
            <a:ext cx="10203174" cy="4598557"/>
          </a:xfrm>
        </p:spPr>
        <p:txBody>
          <a:bodyPr>
            <a:noAutofit/>
          </a:bodyPr>
          <a:lstStyle/>
          <a:p>
            <a:pPr>
              <a:buClr>
                <a:schemeClr val="tx1"/>
              </a:buClr>
            </a:pPr>
            <a:r>
              <a:rPr lang="en-US" sz="2800" dirty="0">
                <a:solidFill>
                  <a:srgbClr val="C00000"/>
                </a:solidFill>
                <a:latin typeface="Arial Black" panose="020B0A04020102020204" pitchFamily="34" charset="0"/>
              </a:rPr>
              <a:t>Overview of Act</a:t>
            </a:r>
          </a:p>
          <a:p>
            <a:pPr marL="0" indent="0">
              <a:buClr>
                <a:schemeClr val="tx1"/>
              </a:buClr>
              <a:buNone/>
            </a:pPr>
            <a:endParaRPr lang="en-US" sz="2000" dirty="0">
              <a:latin typeface="Arial Black" panose="020B0A04020102020204" pitchFamily="34" charset="0"/>
            </a:endParaRPr>
          </a:p>
          <a:p>
            <a:pPr>
              <a:buClr>
                <a:schemeClr val="tx1"/>
              </a:buClr>
            </a:pPr>
            <a:r>
              <a:rPr lang="en-US" sz="2800" dirty="0">
                <a:solidFill>
                  <a:srgbClr val="C00000"/>
                </a:solidFill>
                <a:latin typeface="Arial Black" panose="020B0A04020102020204" pitchFamily="34" charset="0"/>
              </a:rPr>
              <a:t>Duties of Ombudsperson/Ombudsman</a:t>
            </a:r>
          </a:p>
          <a:p>
            <a:pPr marL="971550" lvl="1" indent="-514350">
              <a:buClr>
                <a:schemeClr val="tx1"/>
              </a:buClr>
              <a:buFont typeface="+mj-lt"/>
              <a:buAutoNum type="arabicParenR"/>
            </a:pPr>
            <a:r>
              <a:rPr lang="en-US" sz="2700" dirty="0">
                <a:solidFill>
                  <a:schemeClr val="tx1"/>
                </a:solidFill>
                <a:latin typeface="Arial Black" panose="020B0A04020102020204" pitchFamily="34" charset="0"/>
              </a:rPr>
              <a:t>Education</a:t>
            </a:r>
          </a:p>
          <a:p>
            <a:pPr marL="971550" lvl="1" indent="-514350">
              <a:buClr>
                <a:schemeClr val="tx1"/>
              </a:buClr>
              <a:buFont typeface="+mj-lt"/>
              <a:buAutoNum type="arabicParenR"/>
            </a:pPr>
            <a:r>
              <a:rPr lang="en-US" sz="2700" dirty="0">
                <a:solidFill>
                  <a:schemeClr val="tx1"/>
                </a:solidFill>
                <a:latin typeface="Arial Black" panose="020B0A04020102020204" pitchFamily="34" charset="0"/>
              </a:rPr>
              <a:t>Mediation, Arbitration, and Referrals</a:t>
            </a:r>
          </a:p>
          <a:p>
            <a:pPr marL="971550" lvl="1" indent="-514350">
              <a:buClr>
                <a:schemeClr val="tx1"/>
              </a:buClr>
              <a:buFont typeface="+mj-lt"/>
              <a:buAutoNum type="arabicParenR"/>
            </a:pPr>
            <a:r>
              <a:rPr lang="en-US" sz="2700" dirty="0">
                <a:solidFill>
                  <a:schemeClr val="tx1"/>
                </a:solidFill>
                <a:latin typeface="Arial Black" panose="020B0A04020102020204" pitchFamily="34" charset="0"/>
              </a:rPr>
              <a:t>Investigation</a:t>
            </a:r>
          </a:p>
          <a:p>
            <a:pPr marL="971550" lvl="1" indent="-514350">
              <a:buClr>
                <a:schemeClr val="tx1"/>
              </a:buClr>
              <a:buFont typeface="+mj-lt"/>
              <a:buAutoNum type="arabicParenR"/>
            </a:pPr>
            <a:r>
              <a:rPr lang="en-US" sz="2700" dirty="0">
                <a:solidFill>
                  <a:schemeClr val="tx1"/>
                </a:solidFill>
                <a:latin typeface="Arial Black" panose="020B0A04020102020204" pitchFamily="34" charset="0"/>
              </a:rPr>
              <a:t>Elections: Voting procedure and services</a:t>
            </a:r>
          </a:p>
          <a:p>
            <a:pPr marL="971550" lvl="1" indent="-514350">
              <a:buClr>
                <a:schemeClr val="tx1"/>
              </a:buClr>
              <a:buFont typeface="+mj-lt"/>
              <a:buAutoNum type="arabicParenR"/>
            </a:pPr>
            <a:r>
              <a:rPr lang="en-US" sz="2700" dirty="0">
                <a:solidFill>
                  <a:schemeClr val="tx1"/>
                </a:solidFill>
                <a:latin typeface="Arial Black" panose="020B0A04020102020204" pitchFamily="34" charset="0"/>
              </a:rPr>
              <a:t>Advisory Council–Common Interest Community</a:t>
            </a:r>
          </a:p>
        </p:txBody>
      </p:sp>
      <p:pic>
        <p:nvPicPr>
          <p:cNvPr id="4" name="Picture 3"/>
          <p:cNvPicPr>
            <a:picLocks noChangeAspect="1"/>
          </p:cNvPicPr>
          <p:nvPr/>
        </p:nvPicPr>
        <p:blipFill>
          <a:blip r:embed="rId3"/>
          <a:stretch>
            <a:fillRect/>
          </a:stretch>
        </p:blipFill>
        <p:spPr>
          <a:xfrm>
            <a:off x="8489092" y="2509368"/>
            <a:ext cx="3076832" cy="2513393"/>
          </a:xfrm>
          <a:prstGeom prst="rect">
            <a:avLst/>
          </a:prstGeom>
        </p:spPr>
      </p:pic>
    </p:spTree>
    <p:extLst>
      <p:ext uri="{BB962C8B-B14F-4D97-AF65-F5344CB8AC3E}">
        <p14:creationId xmlns:p14="http://schemas.microsoft.com/office/powerpoint/2010/main" val="310385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Arial Black" panose="020B0A04020102020204" pitchFamily="34" charset="0"/>
              </a:rPr>
              <a:t>    What is a CIC?</a:t>
            </a:r>
          </a:p>
        </p:txBody>
      </p:sp>
      <p:sp>
        <p:nvSpPr>
          <p:cNvPr id="3" name="Content Placeholder 2"/>
          <p:cNvSpPr>
            <a:spLocks noGrp="1"/>
          </p:cNvSpPr>
          <p:nvPr>
            <p:ph idx="1"/>
          </p:nvPr>
        </p:nvSpPr>
        <p:spPr>
          <a:xfrm>
            <a:off x="383059" y="1878227"/>
            <a:ext cx="9823621" cy="4819135"/>
          </a:xfrm>
        </p:spPr>
        <p:txBody>
          <a:bodyPr>
            <a:normAutofit/>
          </a:bodyPr>
          <a:lstStyle/>
          <a:p>
            <a:pPr marL="1371600" lvl="2" indent="-457200">
              <a:buClrTx/>
              <a:buSzPct val="100000"/>
              <a:buFont typeface="+mj-lt"/>
              <a:buAutoNum type="arabicPeriod"/>
            </a:pPr>
            <a:r>
              <a:rPr lang="en-US" sz="2200" b="1" dirty="0">
                <a:latin typeface="Arial Black" panose="020B0A04020102020204" pitchFamily="34" charset="0"/>
              </a:rPr>
              <a:t>	</a:t>
            </a:r>
            <a:r>
              <a:rPr lang="en-US" sz="2400" b="1" dirty="0">
                <a:solidFill>
                  <a:schemeClr val="tx1"/>
                </a:solidFill>
                <a:latin typeface="Arial Black" panose="020B0A04020102020204" pitchFamily="34" charset="0"/>
              </a:rPr>
              <a:t>Condominium</a:t>
            </a:r>
          </a:p>
          <a:p>
            <a:pPr marL="1371600" lvl="2" indent="-457200">
              <a:buClrTx/>
              <a:buSzPct val="101000"/>
              <a:buFont typeface="+mj-lt"/>
              <a:buAutoNum type="arabicPeriod"/>
            </a:pPr>
            <a:r>
              <a:rPr lang="en-US" sz="2400" dirty="0">
                <a:solidFill>
                  <a:schemeClr val="tx1"/>
                </a:solidFill>
                <a:latin typeface="Arial Black" panose="020B0A04020102020204" pitchFamily="34" charset="0"/>
              </a:rPr>
              <a:t>	Cooperative</a:t>
            </a:r>
          </a:p>
          <a:p>
            <a:pPr marL="1371600" lvl="2" indent="-457200">
              <a:buClrTx/>
              <a:buSzPct val="101000"/>
              <a:buFont typeface="+mj-lt"/>
              <a:buAutoNum type="arabicPeriod"/>
            </a:pPr>
            <a:r>
              <a:rPr lang="en-US" sz="2400" dirty="0">
                <a:solidFill>
                  <a:schemeClr val="tx1"/>
                </a:solidFill>
                <a:latin typeface="Arial Black" panose="020B0A04020102020204" pitchFamily="34" charset="0"/>
              </a:rPr>
              <a:t>	Residential Subdivision </a:t>
            </a:r>
          </a:p>
          <a:p>
            <a:pPr marL="0" indent="0">
              <a:buNone/>
            </a:pPr>
            <a:endParaRPr lang="en-US" dirty="0"/>
          </a:p>
          <a:p>
            <a:pPr>
              <a:buClr>
                <a:schemeClr val="tx1"/>
              </a:buClr>
              <a:buFont typeface="Wingdings" panose="05000000000000000000" pitchFamily="2" charset="2"/>
              <a:buChar char="Ø"/>
            </a:pPr>
            <a:r>
              <a:rPr lang="en-US" sz="2400" dirty="0">
                <a:solidFill>
                  <a:srgbClr val="C00000"/>
                </a:solidFill>
                <a:latin typeface="Arial Black" panose="020B0A04020102020204" pitchFamily="34" charset="0"/>
              </a:rPr>
              <a:t>Common Factors - Enforceable deed restrictions state:</a:t>
            </a:r>
          </a:p>
          <a:p>
            <a:pPr lvl="1">
              <a:buClrTx/>
              <a:buFont typeface="Wingdings" panose="05000000000000000000" pitchFamily="2" charset="2"/>
              <a:buChar char="§"/>
            </a:pPr>
            <a:r>
              <a:rPr lang="en-US" sz="2200" u="sng" dirty="0">
                <a:solidFill>
                  <a:schemeClr val="accent2">
                    <a:lumMod val="75000"/>
                  </a:schemeClr>
                </a:solidFill>
                <a:latin typeface="Arial Black" panose="020B0A04020102020204" pitchFamily="34" charset="0"/>
              </a:rPr>
              <a:t>Membership</a:t>
            </a:r>
            <a:r>
              <a:rPr lang="en-US" sz="2200" u="sng" dirty="0">
                <a:latin typeface="Arial Black" panose="020B0A04020102020204" pitchFamily="34" charset="0"/>
              </a:rPr>
              <a:t> is </a:t>
            </a:r>
            <a:r>
              <a:rPr lang="en-US" sz="2200" u="sng" dirty="0">
                <a:solidFill>
                  <a:schemeClr val="accent1">
                    <a:lumMod val="50000"/>
                  </a:schemeClr>
                </a:solidFill>
                <a:latin typeface="Arial Black" panose="020B0A04020102020204" pitchFamily="34" charset="0"/>
              </a:rPr>
              <a:t>mandatory</a:t>
            </a:r>
            <a:r>
              <a:rPr lang="en-US" sz="2200" u="sng" dirty="0">
                <a:latin typeface="Arial Black" panose="020B0A04020102020204" pitchFamily="34" charset="0"/>
              </a:rPr>
              <a:t> and automatic.</a:t>
            </a:r>
          </a:p>
          <a:p>
            <a:pPr lvl="1">
              <a:buClrTx/>
              <a:buFont typeface="Wingdings" panose="05000000000000000000" pitchFamily="2" charset="2"/>
              <a:buChar char="§"/>
            </a:pPr>
            <a:r>
              <a:rPr lang="en-US" sz="2200" u="sng" dirty="0">
                <a:solidFill>
                  <a:schemeClr val="tx1"/>
                </a:solidFill>
                <a:latin typeface="Arial Black" panose="020B0A04020102020204" pitchFamily="34" charset="0"/>
              </a:rPr>
              <a:t>Documents bind all purchasers to be governed by an association</a:t>
            </a:r>
            <a:r>
              <a:rPr lang="en-US" sz="2200" dirty="0">
                <a:solidFill>
                  <a:schemeClr val="tx1"/>
                </a:solidFill>
                <a:latin typeface="Arial Black" panose="020B0A04020102020204" pitchFamily="34" charset="0"/>
              </a:rPr>
              <a:t>.</a:t>
            </a:r>
          </a:p>
          <a:p>
            <a:pPr lvl="1">
              <a:buClrTx/>
              <a:buFont typeface="Wingdings" panose="05000000000000000000" pitchFamily="2" charset="2"/>
              <a:buChar char="§"/>
            </a:pPr>
            <a:r>
              <a:rPr lang="en-US" sz="2200" u="sng" dirty="0">
                <a:solidFill>
                  <a:schemeClr val="accent1">
                    <a:lumMod val="50000"/>
                  </a:schemeClr>
                </a:solidFill>
                <a:latin typeface="Arial Black" panose="020B0A04020102020204" pitchFamily="34" charset="0"/>
              </a:rPr>
              <a:t>Mandatory</a:t>
            </a:r>
            <a:r>
              <a:rPr lang="en-US" sz="2200" u="sng" dirty="0">
                <a:latin typeface="Arial Black" panose="020B0A04020102020204" pitchFamily="34" charset="0"/>
              </a:rPr>
              <a:t> lien-based </a:t>
            </a:r>
            <a:r>
              <a:rPr lang="en-US" sz="2200" u="sng" dirty="0">
                <a:solidFill>
                  <a:schemeClr val="accent1">
                    <a:lumMod val="50000"/>
                  </a:schemeClr>
                </a:solidFill>
                <a:latin typeface="Arial Black" panose="020B0A04020102020204" pitchFamily="34" charset="0"/>
              </a:rPr>
              <a:t>assessments</a:t>
            </a:r>
            <a:r>
              <a:rPr lang="en-US" sz="2200" u="sng" dirty="0">
                <a:latin typeface="Arial Black" panose="020B0A04020102020204" pitchFamily="34" charset="0"/>
              </a:rPr>
              <a:t> for each owner in order to operate and maintain the Community</a:t>
            </a:r>
            <a:r>
              <a:rPr lang="en-US" sz="2200" dirty="0">
                <a:latin typeface="Arial Black" panose="020B0A04020102020204" pitchFamily="34" charset="0"/>
              </a:rPr>
              <a:t> </a:t>
            </a:r>
            <a:r>
              <a:rPr lang="en-US" dirty="0"/>
              <a:t>				</a:t>
            </a:r>
          </a:p>
        </p:txBody>
      </p:sp>
      <p:pic>
        <p:nvPicPr>
          <p:cNvPr id="3076" name="Picture 4" descr="Image result for community hou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995" y="1099751"/>
            <a:ext cx="4769708" cy="248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8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chemeClr val="tx1"/>
                </a:solidFill>
                <a:latin typeface="Arial Black" panose="020B0A04020102020204" pitchFamily="34" charset="0"/>
              </a:rPr>
              <a:t>What is an “Ombudsman”?</a:t>
            </a:r>
          </a:p>
        </p:txBody>
      </p:sp>
      <p:sp>
        <p:nvSpPr>
          <p:cNvPr id="3" name="Content Placeholder 2"/>
          <p:cNvSpPr>
            <a:spLocks noGrp="1"/>
          </p:cNvSpPr>
          <p:nvPr>
            <p:ph idx="1"/>
          </p:nvPr>
        </p:nvSpPr>
        <p:spPr>
          <a:xfrm>
            <a:off x="420129" y="2160589"/>
            <a:ext cx="9292281" cy="3880773"/>
          </a:xfrm>
        </p:spPr>
        <p:txBody>
          <a:bodyPr>
            <a:normAutofit/>
          </a:bodyPr>
          <a:lstStyle/>
          <a:p>
            <a:pPr marL="0" indent="0">
              <a:buNone/>
            </a:pPr>
            <a:r>
              <a:rPr lang="en-US" sz="3200" dirty="0">
                <a:latin typeface="Arial Black" panose="020B0A04020102020204" pitchFamily="34" charset="0"/>
              </a:rPr>
              <a:t>-Usually a government official who: </a:t>
            </a:r>
          </a:p>
          <a:p>
            <a:pPr marL="0" indent="0">
              <a:buNone/>
            </a:pPr>
            <a:endParaRPr lang="en-US" sz="2000" dirty="0">
              <a:latin typeface="Arial Black" panose="020B0A04020102020204" pitchFamily="34" charset="0"/>
            </a:endParaRPr>
          </a:p>
          <a:p>
            <a:pPr>
              <a:buClr>
                <a:schemeClr val="tx1"/>
              </a:buClr>
            </a:pPr>
            <a:r>
              <a:rPr lang="en-US" sz="3200" dirty="0">
                <a:solidFill>
                  <a:schemeClr val="tx1"/>
                </a:solidFill>
                <a:latin typeface="Arial Black" panose="020B0A04020102020204" pitchFamily="34" charset="0"/>
              </a:rPr>
              <a:t>Receives complaints.</a:t>
            </a:r>
          </a:p>
          <a:p>
            <a:pPr>
              <a:buClr>
                <a:schemeClr val="tx1"/>
              </a:buClr>
            </a:pPr>
            <a:r>
              <a:rPr lang="en-US" sz="3200" dirty="0">
                <a:solidFill>
                  <a:schemeClr val="tx1"/>
                </a:solidFill>
                <a:latin typeface="Arial Black" panose="020B0A04020102020204" pitchFamily="34" charset="0"/>
              </a:rPr>
              <a:t>Reports on complaints. </a:t>
            </a:r>
          </a:p>
          <a:p>
            <a:pPr>
              <a:buClr>
                <a:schemeClr val="tx1"/>
              </a:buClr>
            </a:pPr>
            <a:r>
              <a:rPr lang="en-US" sz="3200" dirty="0">
                <a:solidFill>
                  <a:schemeClr val="tx1"/>
                </a:solidFill>
                <a:latin typeface="Arial Black" panose="020B0A04020102020204" pitchFamily="34" charset="0"/>
              </a:rPr>
              <a:t>Deals with problems fairly.</a:t>
            </a:r>
          </a:p>
        </p:txBody>
      </p:sp>
      <p:pic>
        <p:nvPicPr>
          <p:cNvPr id="4" name="Picture 3"/>
          <p:cNvPicPr>
            <a:picLocks noChangeAspect="1"/>
          </p:cNvPicPr>
          <p:nvPr/>
        </p:nvPicPr>
        <p:blipFill>
          <a:blip r:embed="rId3"/>
          <a:stretch>
            <a:fillRect/>
          </a:stretch>
        </p:blipFill>
        <p:spPr>
          <a:xfrm>
            <a:off x="7438768" y="3336324"/>
            <a:ext cx="3731740" cy="3101546"/>
          </a:xfrm>
          <a:prstGeom prst="rect">
            <a:avLst/>
          </a:prstGeom>
        </p:spPr>
      </p:pic>
    </p:spTree>
    <p:extLst>
      <p:ext uri="{BB962C8B-B14F-4D97-AF65-F5344CB8AC3E}">
        <p14:creationId xmlns:p14="http://schemas.microsoft.com/office/powerpoint/2010/main" val="14366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562"/>
            <a:ext cx="8596668" cy="1371600"/>
          </a:xfrm>
        </p:spPr>
        <p:txBody>
          <a:bodyPr/>
          <a:lstStyle/>
          <a:p>
            <a:pPr algn="ctr"/>
            <a:r>
              <a:rPr lang="en-US" sz="4000" dirty="0">
                <a:solidFill>
                  <a:schemeClr val="tx1"/>
                </a:solidFill>
                <a:latin typeface="Arial Black" panose="020B0A04020102020204" pitchFamily="34" charset="0"/>
              </a:rPr>
              <a:t>CIC Ombudsman’s Office-</a:t>
            </a:r>
            <a:br>
              <a:rPr lang="en-US" sz="4000" dirty="0">
                <a:solidFill>
                  <a:schemeClr val="tx1"/>
                </a:solidFill>
                <a:latin typeface="Arial Black" panose="020B0A04020102020204" pitchFamily="34" charset="0"/>
              </a:rPr>
            </a:br>
            <a:r>
              <a:rPr lang="en-US" sz="4000" dirty="0">
                <a:solidFill>
                  <a:srgbClr val="D8484B"/>
                </a:solidFill>
                <a:latin typeface="Arial Black" panose="020B0A04020102020204" pitchFamily="34" charset="0"/>
              </a:rPr>
              <a:t>Purpose</a:t>
            </a:r>
            <a:endParaRPr lang="en-US" dirty="0">
              <a:solidFill>
                <a:srgbClr val="D8484B"/>
              </a:solidFill>
              <a:latin typeface="Arial Black" panose="020B0A04020102020204" pitchFamily="34" charset="0"/>
            </a:endParaRPr>
          </a:p>
        </p:txBody>
      </p:sp>
      <p:sp>
        <p:nvSpPr>
          <p:cNvPr id="3" name="Content Placeholder 2"/>
          <p:cNvSpPr>
            <a:spLocks noGrp="1"/>
          </p:cNvSpPr>
          <p:nvPr>
            <p:ph idx="1"/>
          </p:nvPr>
        </p:nvSpPr>
        <p:spPr>
          <a:xfrm>
            <a:off x="222421" y="1742302"/>
            <a:ext cx="9922475" cy="4856205"/>
          </a:xfrm>
        </p:spPr>
        <p:txBody>
          <a:bodyPr>
            <a:normAutofit/>
          </a:bodyPr>
          <a:lstStyle/>
          <a:p>
            <a:pPr lvl="0">
              <a:buClrTx/>
            </a:pPr>
            <a:r>
              <a:rPr lang="en-US" sz="2400" dirty="0">
                <a:solidFill>
                  <a:prstClr val="black">
                    <a:lumMod val="75000"/>
                    <a:lumOff val="25000"/>
                  </a:prstClr>
                </a:solidFill>
                <a:latin typeface="Arial Black" panose="020B0A04020102020204" pitchFamily="34" charset="0"/>
              </a:rPr>
              <a:t>“To assist [those in common interest communities] to </a:t>
            </a:r>
            <a:r>
              <a:rPr lang="en-US" sz="2400" u="sng" dirty="0">
                <a:solidFill>
                  <a:schemeClr val="accent1">
                    <a:lumMod val="50000"/>
                  </a:schemeClr>
                </a:solidFill>
                <a:latin typeface="Arial Black" panose="020B0A04020102020204" pitchFamily="34" charset="0"/>
              </a:rPr>
              <a:t>understand</a:t>
            </a:r>
            <a:r>
              <a:rPr lang="en-US" sz="2400" u="sng" dirty="0">
                <a:solidFill>
                  <a:prstClr val="black">
                    <a:lumMod val="75000"/>
                    <a:lumOff val="25000"/>
                  </a:prstClr>
                </a:solidFill>
                <a:latin typeface="Arial Black" panose="020B0A04020102020204" pitchFamily="34" charset="0"/>
              </a:rPr>
              <a:t> their rights and responsibilities </a:t>
            </a:r>
            <a:r>
              <a:rPr lang="en-US" sz="2400" dirty="0">
                <a:solidFill>
                  <a:prstClr val="black">
                    <a:lumMod val="75000"/>
                    <a:lumOff val="25000"/>
                  </a:prstClr>
                </a:solidFill>
                <a:latin typeface="Arial Black" panose="020B0A04020102020204" pitchFamily="34" charset="0"/>
              </a:rPr>
              <a:t>and the </a:t>
            </a:r>
            <a:r>
              <a:rPr lang="en-US" sz="2400" u="sng" dirty="0">
                <a:solidFill>
                  <a:schemeClr val="accent1">
                    <a:lumMod val="50000"/>
                  </a:schemeClr>
                </a:solidFill>
                <a:latin typeface="Arial Black" panose="020B0A04020102020204" pitchFamily="34" charset="0"/>
              </a:rPr>
              <a:t>processes</a:t>
            </a:r>
            <a:r>
              <a:rPr lang="en-US" sz="2400" u="sng" dirty="0">
                <a:solidFill>
                  <a:prstClr val="black">
                    <a:lumMod val="75000"/>
                    <a:lumOff val="25000"/>
                  </a:prstClr>
                </a:solidFill>
                <a:latin typeface="Arial Black" panose="020B0A04020102020204" pitchFamily="34" charset="0"/>
              </a:rPr>
              <a:t> available (to them) </a:t>
            </a:r>
            <a:r>
              <a:rPr lang="en-US" sz="2400" dirty="0">
                <a:solidFill>
                  <a:prstClr val="black">
                    <a:lumMod val="75000"/>
                    <a:lumOff val="25000"/>
                  </a:prstClr>
                </a:solidFill>
                <a:latin typeface="Arial Black" panose="020B0A04020102020204" pitchFamily="34" charset="0"/>
              </a:rPr>
              <a:t>according to the law, regulations, and documents governing their respective common interest communities.” </a:t>
            </a:r>
          </a:p>
          <a:p>
            <a:pPr lvl="1">
              <a:buClr>
                <a:schemeClr val="tx1"/>
              </a:buClr>
              <a:buFont typeface="Wingdings" panose="05000000000000000000" pitchFamily="2" charset="2"/>
              <a:buChar char="§"/>
            </a:pPr>
            <a:endParaRPr lang="en-US" sz="2400" dirty="0">
              <a:solidFill>
                <a:schemeClr val="tx1"/>
              </a:solidFill>
              <a:latin typeface="Arial Black" panose="020B0A04020102020204" pitchFamily="34" charset="0"/>
            </a:endParaRPr>
          </a:p>
          <a:p>
            <a:pPr lvl="1">
              <a:buClr>
                <a:prstClr val="black"/>
              </a:buClr>
              <a:buFont typeface="Wingdings" panose="05000000000000000000" pitchFamily="2" charset="2"/>
              <a:buChar char="§"/>
            </a:pPr>
            <a:r>
              <a:rPr lang="en-US" sz="2400" dirty="0">
                <a:solidFill>
                  <a:prstClr val="black"/>
                </a:solidFill>
                <a:latin typeface="Arial Black" panose="020B0A04020102020204" pitchFamily="34" charset="0"/>
              </a:rPr>
              <a:t>No legal representation:</a:t>
            </a:r>
            <a:endParaRPr lang="en-US" sz="2400" dirty="0">
              <a:solidFill>
                <a:schemeClr val="tx1"/>
              </a:solidFill>
              <a:latin typeface="Arial Black" panose="020B0A04020102020204" pitchFamily="34" charset="0"/>
            </a:endParaRPr>
          </a:p>
          <a:p>
            <a:pPr lvl="2">
              <a:buClr>
                <a:schemeClr val="tx1"/>
              </a:buClr>
              <a:buFont typeface="Wingdings" panose="05000000000000000000" pitchFamily="2" charset="2"/>
              <a:buChar char="§"/>
            </a:pPr>
            <a:r>
              <a:rPr lang="en-US" sz="2200" dirty="0">
                <a:solidFill>
                  <a:schemeClr val="tx1"/>
                </a:solidFill>
                <a:latin typeface="Arial Black" panose="020B0A04020102020204" pitchFamily="34" charset="0"/>
              </a:rPr>
              <a:t>No legal advice.</a:t>
            </a:r>
          </a:p>
          <a:p>
            <a:pPr lvl="2">
              <a:buClr>
                <a:schemeClr val="tx1"/>
              </a:buClr>
              <a:buFont typeface="Wingdings" panose="05000000000000000000" pitchFamily="2" charset="2"/>
              <a:buChar char="§"/>
            </a:pPr>
            <a:r>
              <a:rPr lang="en-US" sz="2200" dirty="0">
                <a:solidFill>
                  <a:schemeClr val="tx1"/>
                </a:solidFill>
                <a:latin typeface="Arial Black" panose="020B0A04020102020204" pitchFamily="34" charset="0"/>
              </a:rPr>
              <a:t>No legal interpretation.</a:t>
            </a:r>
          </a:p>
          <a:p>
            <a:pPr lvl="1">
              <a:buClr>
                <a:schemeClr val="tx1"/>
              </a:buClr>
              <a:buFont typeface="Wingdings" panose="05000000000000000000" pitchFamily="2" charset="2"/>
              <a:buChar char="§"/>
            </a:pPr>
            <a:r>
              <a:rPr lang="en-US" sz="2400" dirty="0">
                <a:solidFill>
                  <a:schemeClr val="tx1"/>
                </a:solidFill>
                <a:latin typeface="Arial Black" panose="020B0A04020102020204" pitchFamily="34" charset="0"/>
              </a:rPr>
              <a:t>Can Provide general, nonbinding information without relying on specific facts.  </a:t>
            </a:r>
            <a:endParaRPr lang="en-US" dirty="0">
              <a:solidFill>
                <a:schemeClr val="tx1"/>
              </a:solidFill>
            </a:endParaRPr>
          </a:p>
        </p:txBody>
      </p:sp>
    </p:spTree>
    <p:extLst>
      <p:ext uri="{BB962C8B-B14F-4D97-AF65-F5344CB8AC3E}">
        <p14:creationId xmlns:p14="http://schemas.microsoft.com/office/powerpoint/2010/main" val="18358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9303793" cy="1186249"/>
          </a:xfrm>
        </p:spPr>
        <p:txBody>
          <a:bodyPr>
            <a:noAutofit/>
          </a:bodyPr>
          <a:lstStyle/>
          <a:p>
            <a:pPr lvl="0" algn="ctr">
              <a:spcBef>
                <a:spcPts val="1000"/>
              </a:spcBef>
              <a:buClr>
                <a:srgbClr val="5FCBEF"/>
              </a:buClr>
              <a:buSzPct val="80000"/>
            </a:pPr>
            <a:r>
              <a:rPr lang="en-US" sz="4000" dirty="0">
                <a:solidFill>
                  <a:srgbClr val="D8484B"/>
                </a:solidFill>
                <a:latin typeface="Arial Black" panose="020B0A04020102020204" pitchFamily="34" charset="0"/>
              </a:rPr>
              <a:t>1) Education</a:t>
            </a:r>
            <a:br>
              <a:rPr lang="en-US" sz="4000" dirty="0">
                <a:solidFill>
                  <a:schemeClr val="accent2">
                    <a:lumMod val="75000"/>
                  </a:schemeClr>
                </a:solidFill>
              </a:rPr>
            </a:br>
            <a:br>
              <a:rPr lang="en-US" sz="4000" dirty="0">
                <a:solidFill>
                  <a:schemeClr val="accent2">
                    <a:lumMod val="75000"/>
                  </a:schemeClr>
                </a:solidFill>
              </a:rPr>
            </a:br>
            <a:br>
              <a:rPr lang="en-US" sz="1800" dirty="0">
                <a:solidFill>
                  <a:prstClr val="black">
                    <a:lumMod val="75000"/>
                    <a:lumOff val="25000"/>
                  </a:prstClr>
                </a:solidFill>
                <a:ea typeface="+mn-ea"/>
                <a:cs typeface="+mn-cs"/>
              </a:rPr>
            </a:br>
            <a:br>
              <a:rPr lang="en-US" sz="4000" dirty="0">
                <a:solidFill>
                  <a:schemeClr val="accent2">
                    <a:lumMod val="75000"/>
                  </a:schemeClr>
                </a:solidFill>
              </a:rPr>
            </a:br>
            <a:br>
              <a:rPr lang="en-US" sz="4800" dirty="0">
                <a:solidFill>
                  <a:schemeClr val="accent2">
                    <a:lumMod val="75000"/>
                  </a:schemeClr>
                </a:solidFill>
              </a:rPr>
            </a:br>
            <a:endParaRPr lang="en-US" sz="4800" dirty="0">
              <a:solidFill>
                <a:schemeClr val="accent2">
                  <a:lumMod val="75000"/>
                </a:schemeClr>
              </a:solidFill>
            </a:endParaRPr>
          </a:p>
        </p:txBody>
      </p:sp>
      <p:sp>
        <p:nvSpPr>
          <p:cNvPr id="3" name="Content Placeholder 2"/>
          <p:cNvSpPr>
            <a:spLocks noGrp="1"/>
          </p:cNvSpPr>
          <p:nvPr>
            <p:ph idx="1"/>
          </p:nvPr>
        </p:nvSpPr>
        <p:spPr>
          <a:xfrm>
            <a:off x="333631" y="1507524"/>
            <a:ext cx="9873049" cy="4720280"/>
          </a:xfrm>
        </p:spPr>
        <p:txBody>
          <a:bodyPr>
            <a:noAutofit/>
          </a:bodyPr>
          <a:lstStyle/>
          <a:p>
            <a:pPr>
              <a:buClrTx/>
            </a:pPr>
            <a:endParaRPr lang="en-US" dirty="0"/>
          </a:p>
          <a:p>
            <a:pPr lvl="1">
              <a:buClrTx/>
              <a:buFont typeface="Wingdings" panose="05000000000000000000" pitchFamily="2" charset="2"/>
              <a:buChar char="§"/>
            </a:pPr>
            <a:r>
              <a:rPr lang="en-US" sz="2800" dirty="0">
                <a:solidFill>
                  <a:schemeClr val="tx1"/>
                </a:solidFill>
                <a:latin typeface="Arial Black" panose="020B0A04020102020204" pitchFamily="34" charset="0"/>
              </a:rPr>
              <a:t>Website</a:t>
            </a:r>
          </a:p>
          <a:p>
            <a:pPr marL="457200" lvl="1" indent="0">
              <a:buClrTx/>
              <a:buNone/>
            </a:pPr>
            <a:endParaRPr lang="en-US" sz="800" dirty="0">
              <a:solidFill>
                <a:schemeClr val="tx1"/>
              </a:solidFill>
              <a:latin typeface="Arial Black" panose="020B0A04020102020204" pitchFamily="34" charset="0"/>
            </a:endParaRPr>
          </a:p>
          <a:p>
            <a:pPr lvl="1">
              <a:buClr>
                <a:schemeClr val="tx1"/>
              </a:buClr>
              <a:buFont typeface="Wingdings" panose="05000000000000000000" pitchFamily="2" charset="2"/>
              <a:buChar char="§"/>
            </a:pPr>
            <a:r>
              <a:rPr lang="en-US" sz="2800" dirty="0">
                <a:solidFill>
                  <a:schemeClr val="tx1"/>
                </a:solidFill>
                <a:latin typeface="Arial Black" panose="020B0A04020102020204" pitchFamily="34" charset="0"/>
              </a:rPr>
              <a:t>Educational programs and workshops</a:t>
            </a:r>
          </a:p>
          <a:p>
            <a:pPr lvl="1">
              <a:buClr>
                <a:schemeClr val="tx1"/>
              </a:buClr>
              <a:buFont typeface="Wingdings" panose="05000000000000000000" pitchFamily="2" charset="2"/>
              <a:buChar char="§"/>
            </a:pPr>
            <a:endParaRPr lang="en-US" sz="800" dirty="0">
              <a:solidFill>
                <a:schemeClr val="tx1"/>
              </a:solidFill>
              <a:latin typeface="Arial Black" panose="020B0A04020102020204" pitchFamily="34" charset="0"/>
            </a:endParaRPr>
          </a:p>
          <a:p>
            <a:pPr lvl="1">
              <a:buClr>
                <a:schemeClr val="tx1"/>
              </a:buClr>
              <a:buFont typeface="Wingdings" panose="05000000000000000000" pitchFamily="2" charset="2"/>
              <a:buChar char="§"/>
            </a:pPr>
            <a:r>
              <a:rPr lang="en-US" sz="2800" dirty="0">
                <a:solidFill>
                  <a:schemeClr val="tx1"/>
                </a:solidFill>
                <a:latin typeface="Arial Black" panose="020B0A04020102020204" pitchFamily="34" charset="0"/>
              </a:rPr>
              <a:t>Informational presentations on the Office</a:t>
            </a:r>
          </a:p>
          <a:p>
            <a:pPr marL="457200" lvl="1" indent="0">
              <a:buClr>
                <a:schemeClr val="tx1"/>
              </a:buClr>
              <a:buNone/>
            </a:pPr>
            <a:endParaRPr lang="en-US" sz="800" dirty="0">
              <a:solidFill>
                <a:schemeClr val="tx1"/>
              </a:solidFill>
              <a:latin typeface="Arial Black" panose="020B0A04020102020204" pitchFamily="34" charset="0"/>
            </a:endParaRPr>
          </a:p>
          <a:p>
            <a:pPr lvl="1">
              <a:buClr>
                <a:schemeClr val="tx1"/>
              </a:buClr>
              <a:buFont typeface="Wingdings" panose="05000000000000000000" pitchFamily="2" charset="2"/>
              <a:buChar char="§"/>
            </a:pPr>
            <a:r>
              <a:rPr lang="en-US" sz="2800" dirty="0">
                <a:solidFill>
                  <a:schemeClr val="tx1"/>
                </a:solidFill>
                <a:latin typeface="Arial Black" panose="020B0A04020102020204" pitchFamily="34" charset="0"/>
              </a:rPr>
              <a:t>Written materials on community governance and effective meetings </a:t>
            </a:r>
          </a:p>
          <a:p>
            <a:pPr lvl="1">
              <a:buClr>
                <a:schemeClr val="tx1"/>
              </a:buClr>
              <a:buFont typeface="Wingdings" panose="05000000000000000000" pitchFamily="2" charset="2"/>
              <a:buChar char="§"/>
            </a:pPr>
            <a:endParaRPr lang="en-US" sz="800" dirty="0">
              <a:solidFill>
                <a:schemeClr val="tx1"/>
              </a:solidFill>
              <a:latin typeface="Arial Black" panose="020B0A04020102020204" pitchFamily="34" charset="0"/>
            </a:endParaRPr>
          </a:p>
          <a:p>
            <a:pPr lvl="1">
              <a:buClr>
                <a:schemeClr val="tx1"/>
              </a:buClr>
              <a:buFont typeface="Wingdings" panose="05000000000000000000" pitchFamily="2" charset="2"/>
              <a:buChar char="§"/>
            </a:pPr>
            <a:r>
              <a:rPr lang="en-US" sz="2800" dirty="0">
                <a:solidFill>
                  <a:schemeClr val="tx1"/>
                </a:solidFill>
                <a:latin typeface="Arial Black" panose="020B0A04020102020204" pitchFamily="34" charset="0"/>
              </a:rPr>
              <a:t>Meetings to identify community concerns</a:t>
            </a:r>
          </a:p>
        </p:txBody>
      </p:sp>
    </p:spTree>
    <p:extLst>
      <p:ext uri="{BB962C8B-B14F-4D97-AF65-F5344CB8AC3E}">
        <p14:creationId xmlns:p14="http://schemas.microsoft.com/office/powerpoint/2010/main" val="385216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5568"/>
          </a:xfrm>
        </p:spPr>
        <p:txBody>
          <a:bodyPr>
            <a:normAutofit/>
          </a:bodyPr>
          <a:lstStyle/>
          <a:p>
            <a:pPr algn="ctr"/>
            <a:r>
              <a:rPr lang="en-US" sz="4000" dirty="0">
                <a:solidFill>
                  <a:srgbClr val="D8484B"/>
                </a:solidFill>
                <a:latin typeface="Arial Black" panose="020B0A04020102020204" pitchFamily="34" charset="0"/>
              </a:rPr>
              <a:t>1) Education—</a:t>
            </a:r>
            <a:r>
              <a:rPr lang="en-US" sz="4000" b="1" dirty="0">
                <a:solidFill>
                  <a:srgbClr val="D8484B"/>
                </a:solidFill>
                <a:latin typeface="Arial Black" panose="020B0A04020102020204" pitchFamily="34" charset="0"/>
              </a:rPr>
              <a:t>Website</a:t>
            </a:r>
            <a:r>
              <a:rPr lang="en-US" sz="4000" dirty="0">
                <a:solidFill>
                  <a:srgbClr val="D8484B"/>
                </a:solidFill>
                <a:latin typeface="Arial Black" panose="020B0A04020102020204" pitchFamily="34" charset="0"/>
              </a:rPr>
              <a:t> </a:t>
            </a:r>
            <a:endParaRPr lang="en-US" sz="4000" dirty="0">
              <a:solidFill>
                <a:schemeClr val="tx1"/>
              </a:solidFill>
            </a:endParaRPr>
          </a:p>
        </p:txBody>
      </p:sp>
      <p:sp>
        <p:nvSpPr>
          <p:cNvPr id="3" name="Content Placeholder 2"/>
          <p:cNvSpPr>
            <a:spLocks noGrp="1"/>
          </p:cNvSpPr>
          <p:nvPr>
            <p:ph idx="1"/>
          </p:nvPr>
        </p:nvSpPr>
        <p:spPr>
          <a:xfrm>
            <a:off x="677334" y="1560787"/>
            <a:ext cx="9479920" cy="5161290"/>
          </a:xfrm>
        </p:spPr>
        <p:txBody>
          <a:bodyPr>
            <a:noAutofit/>
          </a:bodyPr>
          <a:lstStyle/>
          <a:p>
            <a:pPr>
              <a:buClrTx/>
            </a:pPr>
            <a:r>
              <a:rPr lang="en-US" sz="2400" dirty="0">
                <a:latin typeface="Arial Black" panose="020B0A04020102020204" pitchFamily="34" charset="0"/>
              </a:rPr>
              <a:t>Website address: </a:t>
            </a:r>
          </a:p>
          <a:p>
            <a:pPr marL="0" indent="0">
              <a:buClrTx/>
              <a:buNone/>
            </a:pPr>
            <a:r>
              <a:rPr lang="en-US" sz="2400" dirty="0">
                <a:solidFill>
                  <a:srgbClr val="002060"/>
                </a:solidFill>
                <a:latin typeface="Arial Black" panose="020B0A04020102020204" pitchFamily="34" charset="0"/>
                <a:hlinkClick r:id="rId3"/>
              </a:rPr>
              <a:t>https://attorneygeneral.delaware.gov/fraud/cpu/ombudsperson/</a:t>
            </a:r>
            <a:r>
              <a:rPr lang="en-US" sz="2400" dirty="0">
                <a:solidFill>
                  <a:srgbClr val="002060"/>
                </a:solidFill>
                <a:latin typeface="Arial Black" panose="020B0A04020102020204" pitchFamily="34" charset="0"/>
              </a:rPr>
              <a:t> </a:t>
            </a:r>
          </a:p>
          <a:p>
            <a:pPr marL="0" indent="0" algn="ctr">
              <a:buClrTx/>
              <a:buNone/>
            </a:pPr>
            <a:r>
              <a:rPr lang="en-US" sz="2400" dirty="0">
                <a:solidFill>
                  <a:srgbClr val="002060"/>
                </a:solidFill>
                <a:latin typeface="Arial Black" panose="020B0A04020102020204" pitchFamily="34" charset="0"/>
              </a:rPr>
              <a:t>Or</a:t>
            </a:r>
          </a:p>
          <a:p>
            <a:pPr marL="0" indent="0" algn="ctr">
              <a:buClrTx/>
              <a:buNone/>
            </a:pPr>
            <a:endParaRPr lang="en-US" sz="800" dirty="0">
              <a:solidFill>
                <a:srgbClr val="002060"/>
              </a:solidFill>
              <a:latin typeface="Arial Black" panose="020B0A04020102020204" pitchFamily="34" charset="0"/>
            </a:endParaRPr>
          </a:p>
          <a:p>
            <a:pPr>
              <a:buClrTx/>
            </a:pPr>
            <a:r>
              <a:rPr lang="en-US" sz="2400" dirty="0">
                <a:latin typeface="Arial Black" panose="020B0A04020102020204" pitchFamily="34" charset="0"/>
              </a:rPr>
              <a:t>Search for Attorney General’s Web page:</a:t>
            </a:r>
          </a:p>
          <a:p>
            <a:pPr marL="457200" lvl="1" indent="0">
              <a:buClrTx/>
              <a:buNone/>
            </a:pPr>
            <a:r>
              <a:rPr lang="en-US" sz="2400" dirty="0">
                <a:solidFill>
                  <a:srgbClr val="002060"/>
                </a:solidFill>
                <a:latin typeface="Arial Black" panose="020B0A04020102020204" pitchFamily="34" charset="0"/>
                <a:hlinkClick r:id="rId4"/>
              </a:rPr>
              <a:t>http://attorneygeneral.delaware.gov</a:t>
            </a:r>
            <a:endParaRPr lang="en-US" sz="2400" dirty="0">
              <a:latin typeface="Arial Black" panose="020B0A04020102020204" pitchFamily="34" charset="0"/>
            </a:endParaRPr>
          </a:p>
          <a:p>
            <a:pPr lvl="1">
              <a:buClr>
                <a:schemeClr val="tx1"/>
              </a:buClr>
              <a:buSzPct val="92000"/>
              <a:buFont typeface="Wingdings" panose="05000000000000000000" pitchFamily="2" charset="2"/>
              <a:buChar char="§"/>
            </a:pPr>
            <a:r>
              <a:rPr lang="en-US" sz="2400" dirty="0">
                <a:latin typeface="Arial Black" panose="020B0A04020102020204" pitchFamily="34" charset="0"/>
              </a:rPr>
              <a:t>At top and center of page is a link: “Initiatives.”  Farther down the page is a blue bar labeled, “Initiatives.”  </a:t>
            </a:r>
            <a:r>
              <a:rPr lang="en-US" sz="2400" dirty="0">
                <a:solidFill>
                  <a:schemeClr val="tx1"/>
                </a:solidFill>
                <a:latin typeface="Arial Black" panose="020B0A04020102020204" pitchFamily="34" charset="0"/>
              </a:rPr>
              <a:t>Click on either.</a:t>
            </a:r>
          </a:p>
          <a:p>
            <a:pPr lvl="1">
              <a:buClr>
                <a:schemeClr val="tx1"/>
              </a:buClr>
              <a:buSzPct val="92000"/>
              <a:buFont typeface="Wingdings" panose="05000000000000000000" pitchFamily="2" charset="2"/>
              <a:buChar char="§"/>
            </a:pPr>
            <a:r>
              <a:rPr lang="en-US" sz="2400" dirty="0">
                <a:solidFill>
                  <a:schemeClr val="tx1"/>
                </a:solidFill>
                <a:latin typeface="Arial Black" panose="020B0A04020102020204" pitchFamily="34" charset="0"/>
              </a:rPr>
              <a:t>Click on </a:t>
            </a:r>
            <a:r>
              <a:rPr lang="en-US" sz="2400" dirty="0">
                <a:latin typeface="Arial Black" panose="020B0A04020102020204" pitchFamily="34" charset="0"/>
              </a:rPr>
              <a:t>“Common Interest Community (HOA) Ombudsperson.”</a:t>
            </a:r>
          </a:p>
        </p:txBody>
      </p:sp>
    </p:spTree>
    <p:extLst>
      <p:ext uri="{BB962C8B-B14F-4D97-AF65-F5344CB8AC3E}">
        <p14:creationId xmlns:p14="http://schemas.microsoft.com/office/powerpoint/2010/main" val="401526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40750" cy="699083"/>
          </a:xfrm>
        </p:spPr>
        <p:txBody>
          <a:bodyPr>
            <a:normAutofit fontScale="90000"/>
          </a:bodyPr>
          <a:lstStyle/>
          <a:p>
            <a:pPr algn="ctr"/>
            <a:r>
              <a:rPr lang="en-US" sz="4000" b="1" dirty="0">
                <a:solidFill>
                  <a:schemeClr val="tx1"/>
                </a:solidFill>
                <a:latin typeface="Arial Black" panose="020B0A04020102020204" pitchFamily="34" charset="0"/>
                <a:cs typeface="Arial" panose="020B0604020202020204" pitchFamily="34" charset="0"/>
              </a:rPr>
              <a:t>Ombudsman's website</a:t>
            </a:r>
          </a:p>
        </p:txBody>
      </p:sp>
      <p:pic>
        <p:nvPicPr>
          <p:cNvPr id="4" name="Content Placeholder 3"/>
          <p:cNvPicPr>
            <a:picLocks noGrp="1" noChangeAspect="1"/>
          </p:cNvPicPr>
          <p:nvPr>
            <p:ph idx="1"/>
          </p:nvPr>
        </p:nvPicPr>
        <p:blipFill>
          <a:blip r:embed="rId3"/>
          <a:stretch>
            <a:fillRect/>
          </a:stretch>
        </p:blipFill>
        <p:spPr>
          <a:xfrm>
            <a:off x="318783" y="1199626"/>
            <a:ext cx="11543250" cy="5519955"/>
          </a:xfrm>
          <a:prstGeom prst="rect">
            <a:avLst/>
          </a:prstGeom>
        </p:spPr>
      </p:pic>
    </p:spTree>
    <p:extLst>
      <p:ext uri="{BB962C8B-B14F-4D97-AF65-F5344CB8AC3E}">
        <p14:creationId xmlns:p14="http://schemas.microsoft.com/office/powerpoint/2010/main" val="17370150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3775</TotalTime>
  <Words>3493</Words>
  <Application>Microsoft Office PowerPoint</Application>
  <PresentationFormat>Widescreen</PresentationFormat>
  <Paragraphs>209</Paragraphs>
  <Slides>20</Slides>
  <Notes>20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Arial Black</vt:lpstr>
      <vt:lpstr>Calibri</vt:lpstr>
      <vt:lpstr>Trebuchet MS</vt:lpstr>
      <vt:lpstr>Wingdings</vt:lpstr>
      <vt:lpstr>Wingdings 3</vt:lpstr>
      <vt:lpstr>Facet</vt:lpstr>
      <vt:lpstr>Acrobat Document</vt:lpstr>
      <vt:lpstr>Common Interest Community Ombudsperson </vt:lpstr>
      <vt:lpstr>The Common Interest Community (CIC) Ombudsperson Act </vt:lpstr>
      <vt:lpstr>  The Common Interest Community (CIC) Ombudsperson Act</vt:lpstr>
      <vt:lpstr>    What is a CIC?</vt:lpstr>
      <vt:lpstr>What is an “Ombudsman”?</vt:lpstr>
      <vt:lpstr>CIC Ombudsman’s Office- Purpose</vt:lpstr>
      <vt:lpstr>1) Education     </vt:lpstr>
      <vt:lpstr>1) Education—Website </vt:lpstr>
      <vt:lpstr>Ombudsman's website</vt:lpstr>
      <vt:lpstr>Internal Dispute Complaint Form</vt:lpstr>
      <vt:lpstr>Internal Dispute Resolution (IDR)</vt:lpstr>
      <vt:lpstr>IDR Complaint</vt:lpstr>
      <vt:lpstr>Information for Voluntary Civic Associations</vt:lpstr>
      <vt:lpstr>Questions?</vt:lpstr>
      <vt:lpstr>Thank you for attending.</vt:lpstr>
      <vt:lpstr>Website-Forms and Publications</vt:lpstr>
      <vt:lpstr>Other Common Issues and Investigations:</vt:lpstr>
      <vt:lpstr>Frequent  Questions: AMENDING COVENANTS  </vt:lpstr>
      <vt:lpstr>COVENANT ENFORCEMENT </vt:lpstr>
      <vt:lpstr>AMOUNT OF FINES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Interest Community Ombudsperson</dc:title>
  <dc:creator>Curtin, Christopher J (DOJ)</dc:creator>
  <cp:lastModifiedBy>Curtin, Christopher J (DOJ)</cp:lastModifiedBy>
  <cp:revision>173</cp:revision>
  <cp:lastPrinted>2024-01-11T21:05:32Z</cp:lastPrinted>
  <dcterms:created xsi:type="dcterms:W3CDTF">2017-04-01T00:41:16Z</dcterms:created>
  <dcterms:modified xsi:type="dcterms:W3CDTF">2024-09-19T14:38:31Z</dcterms:modified>
</cp:coreProperties>
</file>