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99" r:id="rId6"/>
    <p:sldId id="289" r:id="rId7"/>
    <p:sldId id="301" r:id="rId8"/>
    <p:sldId id="257" r:id="rId9"/>
    <p:sldId id="297" r:id="rId10"/>
    <p:sldId id="296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49" autoAdjust="0"/>
    <p:restoredTop sz="95646" autoAdjust="0"/>
  </p:normalViewPr>
  <p:slideViewPr>
    <p:cSldViewPr snapToGrid="0">
      <p:cViewPr>
        <p:scale>
          <a:sx n="104" d="100"/>
          <a:sy n="104" d="100"/>
        </p:scale>
        <p:origin x="152" y="248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37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9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81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5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59" r:id="rId4"/>
    <p:sldLayoutId id="2147483668" r:id="rId5"/>
    <p:sldLayoutId id="2147483669" r:id="rId6"/>
    <p:sldLayoutId id="2147483661" r:id="rId7"/>
    <p:sldLayoutId id="2147483666" r:id="rId8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barnes@wilmingtonde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56" y="806778"/>
            <a:ext cx="9453003" cy="3830130"/>
          </a:xfrm>
        </p:spPr>
        <p:txBody>
          <a:bodyPr/>
          <a:lstStyle/>
          <a:p>
            <a:r>
              <a:rPr lang="en-US" sz="5400" dirty="0"/>
              <a:t>FOP Lodge #1 (Rank and File)</a:t>
            </a:r>
            <a:br>
              <a:rPr lang="en-US" sz="5400" dirty="0"/>
            </a:br>
            <a:r>
              <a:rPr lang="en-US" sz="5400" dirty="0"/>
              <a:t>Contract Briefing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City’s Negotiation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92298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Recruitment and Retention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Grievance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Medical coverage (retired officers)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Miscellaneous benefits (past practice)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Officers Mental Health</a:t>
            </a:r>
          </a:p>
        </p:txBody>
      </p:sp>
    </p:spTree>
    <p:extLst>
      <p:ext uri="{BB962C8B-B14F-4D97-AF65-F5344CB8AC3E}">
        <p14:creationId xmlns:p14="http://schemas.microsoft.com/office/powerpoint/2010/main" val="293159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r>
              <a:rPr lang="en-US" dirty="0"/>
              <a:t>Contract 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434196"/>
            <a:ext cx="9780587" cy="418101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Grievance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Terminal Leave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Bereavement Leave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Retiree medical coverage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Discipline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Miscellaneous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Wages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3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Details of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66" y="2048998"/>
            <a:ext cx="10029953" cy="45094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Contract term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7/1/24 – 6/30/26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Wages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Smoothed existing $24K salary increase between years 1 and 5 to address starting salary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FY25	7%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FY26	4%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Optional $7,500 retention bonus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Officer must affirmatively accept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Required to repay if leave employment before 9/13/26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2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Contract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62" y="2061610"/>
            <a:ext cx="10627435" cy="41815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Two-year agreement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~9.5M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FY25 totals ~$5M (may fluctuate based on retention bonus)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FY26 totals ~4.5M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44" y="378372"/>
            <a:ext cx="7636816" cy="141259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Trauma Leave (</a:t>
            </a:r>
            <a:r>
              <a:rPr lang="en-US" sz="5400" dirty="0"/>
              <a:t>pending</a:t>
            </a:r>
            <a:r>
              <a:rPr lang="en-US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C8177-F0B6-B02C-3682-183D8307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72" y="4281914"/>
            <a:ext cx="6227839" cy="61571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Mandates 3 days of leave following traumatic event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Mandates contact with EAP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Defines traumatic event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5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229" y="252549"/>
            <a:ext cx="7053543" cy="3262811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7BB04B7-47A4-741B-59E0-F0E6F212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43" y="3685939"/>
            <a:ext cx="7242727" cy="291951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Charlotte B. Barnes, MBA, PHR</a:t>
            </a:r>
          </a:p>
          <a:p>
            <a:r>
              <a:rPr lang="en-US" dirty="0"/>
              <a:t>Director of Human Resources</a:t>
            </a:r>
          </a:p>
          <a:p>
            <a:r>
              <a:rPr lang="en-US" dirty="0">
                <a:hlinkClick r:id="rId3"/>
              </a:rPr>
              <a:t>cbarnes@wilmingtonde.gov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E98C35-9ECE-4425-BCBA-00E118C705CE}">
  <ds:schemaRefs>
    <ds:schemaRef ds:uri="16c05727-aa75-4e4a-9b5f-8a80a1165891"/>
    <ds:schemaRef ds:uri="http://schemas.microsoft.com/office/infopath/2007/PartnerControls"/>
    <ds:schemaRef ds:uri="230e9df3-be65-4c73-a93b-d1236ebd677e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71af3243-3dd4-4a8d-8c0d-dd76da1f02a5"/>
    <ds:schemaRef ds:uri="http://schemas.microsoft.com/sharepoint/v3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{DF3AE1DE-5905-456E-A7CB-B65357676610}tf45331398_win32</Template>
  <TotalTime>69</TotalTime>
  <Words>168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Tenorite</vt:lpstr>
      <vt:lpstr>Custom</vt:lpstr>
      <vt:lpstr>FOP Lodge #1 (Rank and File) Contract Briefing</vt:lpstr>
      <vt:lpstr>City’s Negotiation Priorities</vt:lpstr>
      <vt:lpstr>Contract Modifications</vt:lpstr>
      <vt:lpstr>Details of Changes</vt:lpstr>
      <vt:lpstr>Contract Costs</vt:lpstr>
      <vt:lpstr>  Trauma Leave (pending)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presentation</dc:title>
  <dc:creator>Charlotte Barnes</dc:creator>
  <cp:lastModifiedBy>Charlotte Barnes</cp:lastModifiedBy>
  <cp:revision>4</cp:revision>
  <cp:lastPrinted>2024-04-04T15:20:23Z</cp:lastPrinted>
  <dcterms:created xsi:type="dcterms:W3CDTF">2024-04-04T14:24:06Z</dcterms:created>
  <dcterms:modified xsi:type="dcterms:W3CDTF">2024-04-24T19:49:59Z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