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401" r:id="rId2"/>
    <p:sldId id="417" r:id="rId3"/>
    <p:sldId id="420" r:id="rId4"/>
    <p:sldId id="419" r:id="rId5"/>
    <p:sldId id="418" r:id="rId6"/>
    <p:sldId id="416" r:id="rId7"/>
    <p:sldId id="415" r:id="rId8"/>
    <p:sldId id="414" r:id="rId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A1C4"/>
    <a:srgbClr val="32F4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FD35E4-BE30-42F4-BCB5-4ADAAECC6B44}" v="158" dt="2024-04-24T19:21:11.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p:scale>
          <a:sx n="150" d="100"/>
          <a:sy n="150" d="100"/>
        </p:scale>
        <p:origin x="-384"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58672E0-4058-4D6E-A7A3-0C16DE5585C6}" type="datetimeFigureOut">
              <a:rPr lang="en-US" smtClean="0"/>
              <a:t>4/24/2024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0C27B9EA-3D30-4B04-9EEA-0042CCA38757}" type="slidenum">
              <a:rPr lang="en-US" smtClean="0"/>
              <a:t>‹#›</a:t>
            </a:fld>
            <a:endParaRPr lang="en-US"/>
          </a:p>
        </p:txBody>
      </p:sp>
    </p:spTree>
    <p:extLst>
      <p:ext uri="{BB962C8B-B14F-4D97-AF65-F5344CB8AC3E}">
        <p14:creationId xmlns:p14="http://schemas.microsoft.com/office/powerpoint/2010/main" val="423429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9F657-75AC-FCA5-4F93-E991A77AF3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71F94A-CBE8-C550-0A3E-BBCB0A7317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8EF39-6773-ADA0-0565-40260F11BECD}"/>
              </a:ext>
            </a:extLst>
          </p:cNvPr>
          <p:cNvSpPr>
            <a:spLocks noGrp="1"/>
          </p:cNvSpPr>
          <p:nvPr>
            <p:ph type="dt" sz="half" idx="10"/>
          </p:nvPr>
        </p:nvSpPr>
        <p:spPr/>
        <p:txBody>
          <a:bodyPr/>
          <a:lstStyle/>
          <a:p>
            <a:fld id="{7917127F-AE19-4CB3-AFE3-6BA6C68C68E8}" type="datetimeFigureOut">
              <a:rPr lang="en-US" smtClean="0"/>
              <a:t>4/24/2024</a:t>
            </a:fld>
            <a:endParaRPr lang="en-US"/>
          </a:p>
        </p:txBody>
      </p:sp>
      <p:sp>
        <p:nvSpPr>
          <p:cNvPr id="5" name="Footer Placeholder 4">
            <a:extLst>
              <a:ext uri="{FF2B5EF4-FFF2-40B4-BE49-F238E27FC236}">
                <a16:creationId xmlns:a16="http://schemas.microsoft.com/office/drawing/2014/main" id="{25230832-4775-C9D2-1A44-EF1FD24A1B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E688A-E347-CE81-4D4A-3F5BE04D8846}"/>
              </a:ext>
            </a:extLst>
          </p:cNvPr>
          <p:cNvSpPr>
            <a:spLocks noGrp="1"/>
          </p:cNvSpPr>
          <p:nvPr>
            <p:ph type="sldNum" sz="quarter" idx="12"/>
          </p:nvPr>
        </p:nvSpPr>
        <p:spPr/>
        <p:txBody>
          <a:bodyPr/>
          <a:lstStyle/>
          <a:p>
            <a:fld id="{D7131119-FC20-441D-B44F-36CC720E9839}" type="slidenum">
              <a:rPr lang="en-US" smtClean="0"/>
              <a:t>‹#›</a:t>
            </a:fld>
            <a:endParaRPr lang="en-US"/>
          </a:p>
        </p:txBody>
      </p:sp>
    </p:spTree>
    <p:extLst>
      <p:ext uri="{BB962C8B-B14F-4D97-AF65-F5344CB8AC3E}">
        <p14:creationId xmlns:p14="http://schemas.microsoft.com/office/powerpoint/2010/main" val="3345896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C1CF2-059D-2CA3-0350-95CBA6B018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C51540-07CE-5103-43B9-02C0EEADC6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DAB06-5D3A-203D-5DDB-702E9FAF6B6D}"/>
              </a:ext>
            </a:extLst>
          </p:cNvPr>
          <p:cNvSpPr>
            <a:spLocks noGrp="1"/>
          </p:cNvSpPr>
          <p:nvPr>
            <p:ph type="dt" sz="half" idx="10"/>
          </p:nvPr>
        </p:nvSpPr>
        <p:spPr/>
        <p:txBody>
          <a:bodyPr/>
          <a:lstStyle/>
          <a:p>
            <a:fld id="{7917127F-AE19-4CB3-AFE3-6BA6C68C68E8}" type="datetimeFigureOut">
              <a:rPr lang="en-US" smtClean="0"/>
              <a:t>4/24/2024</a:t>
            </a:fld>
            <a:endParaRPr lang="en-US"/>
          </a:p>
        </p:txBody>
      </p:sp>
      <p:sp>
        <p:nvSpPr>
          <p:cNvPr id="5" name="Footer Placeholder 4">
            <a:extLst>
              <a:ext uri="{FF2B5EF4-FFF2-40B4-BE49-F238E27FC236}">
                <a16:creationId xmlns:a16="http://schemas.microsoft.com/office/drawing/2014/main" id="{9AB2A78A-0305-4471-9675-02F701B1C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CAD05-A24E-CF19-3C0B-7FA50836CB7E}"/>
              </a:ext>
            </a:extLst>
          </p:cNvPr>
          <p:cNvSpPr>
            <a:spLocks noGrp="1"/>
          </p:cNvSpPr>
          <p:nvPr>
            <p:ph type="sldNum" sz="quarter" idx="12"/>
          </p:nvPr>
        </p:nvSpPr>
        <p:spPr/>
        <p:txBody>
          <a:bodyPr/>
          <a:lstStyle/>
          <a:p>
            <a:fld id="{D7131119-FC20-441D-B44F-36CC720E9839}" type="slidenum">
              <a:rPr lang="en-US" smtClean="0"/>
              <a:t>‹#›</a:t>
            </a:fld>
            <a:endParaRPr lang="en-US"/>
          </a:p>
        </p:txBody>
      </p:sp>
    </p:spTree>
    <p:extLst>
      <p:ext uri="{BB962C8B-B14F-4D97-AF65-F5344CB8AC3E}">
        <p14:creationId xmlns:p14="http://schemas.microsoft.com/office/powerpoint/2010/main" val="2704697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E72AE0-73BC-0157-0E68-6BA4E709CE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80D164-CF50-F857-699B-71025B8A0E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52B872-A2FA-685B-40C4-923ED260126B}"/>
              </a:ext>
            </a:extLst>
          </p:cNvPr>
          <p:cNvSpPr>
            <a:spLocks noGrp="1"/>
          </p:cNvSpPr>
          <p:nvPr>
            <p:ph type="dt" sz="half" idx="10"/>
          </p:nvPr>
        </p:nvSpPr>
        <p:spPr/>
        <p:txBody>
          <a:bodyPr/>
          <a:lstStyle/>
          <a:p>
            <a:fld id="{7917127F-AE19-4CB3-AFE3-6BA6C68C68E8}" type="datetimeFigureOut">
              <a:rPr lang="en-US" smtClean="0"/>
              <a:t>4/24/2024</a:t>
            </a:fld>
            <a:endParaRPr lang="en-US"/>
          </a:p>
        </p:txBody>
      </p:sp>
      <p:sp>
        <p:nvSpPr>
          <p:cNvPr id="5" name="Footer Placeholder 4">
            <a:extLst>
              <a:ext uri="{FF2B5EF4-FFF2-40B4-BE49-F238E27FC236}">
                <a16:creationId xmlns:a16="http://schemas.microsoft.com/office/drawing/2014/main" id="{2CB97973-BBA0-10D8-F982-0CFE3E0C39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8CDE8-2B50-80EB-DF01-0847A224C50A}"/>
              </a:ext>
            </a:extLst>
          </p:cNvPr>
          <p:cNvSpPr>
            <a:spLocks noGrp="1"/>
          </p:cNvSpPr>
          <p:nvPr>
            <p:ph type="sldNum" sz="quarter" idx="12"/>
          </p:nvPr>
        </p:nvSpPr>
        <p:spPr/>
        <p:txBody>
          <a:bodyPr/>
          <a:lstStyle/>
          <a:p>
            <a:fld id="{D7131119-FC20-441D-B44F-36CC720E9839}" type="slidenum">
              <a:rPr lang="en-US" smtClean="0"/>
              <a:t>‹#›</a:t>
            </a:fld>
            <a:endParaRPr lang="en-US"/>
          </a:p>
        </p:txBody>
      </p:sp>
    </p:spTree>
    <p:extLst>
      <p:ext uri="{BB962C8B-B14F-4D97-AF65-F5344CB8AC3E}">
        <p14:creationId xmlns:p14="http://schemas.microsoft.com/office/powerpoint/2010/main" val="2474930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3F5CB-261D-E3F1-9C67-EE291855E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B92D0C-5FC1-BF30-2993-23DB3FF43C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4AB04-6388-C83B-A1BA-72E6E6E6768D}"/>
              </a:ext>
            </a:extLst>
          </p:cNvPr>
          <p:cNvSpPr>
            <a:spLocks noGrp="1"/>
          </p:cNvSpPr>
          <p:nvPr>
            <p:ph type="dt" sz="half" idx="10"/>
          </p:nvPr>
        </p:nvSpPr>
        <p:spPr/>
        <p:txBody>
          <a:bodyPr/>
          <a:lstStyle/>
          <a:p>
            <a:fld id="{7917127F-AE19-4CB3-AFE3-6BA6C68C68E8}" type="datetimeFigureOut">
              <a:rPr lang="en-US" smtClean="0"/>
              <a:t>4/24/2024</a:t>
            </a:fld>
            <a:endParaRPr lang="en-US"/>
          </a:p>
        </p:txBody>
      </p:sp>
      <p:sp>
        <p:nvSpPr>
          <p:cNvPr id="5" name="Footer Placeholder 4">
            <a:extLst>
              <a:ext uri="{FF2B5EF4-FFF2-40B4-BE49-F238E27FC236}">
                <a16:creationId xmlns:a16="http://schemas.microsoft.com/office/drawing/2014/main" id="{21AA157D-172E-C97E-90CE-EAFFE39621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E1EE1-2C6F-C6A5-AC5B-4F5A943A103E}"/>
              </a:ext>
            </a:extLst>
          </p:cNvPr>
          <p:cNvSpPr>
            <a:spLocks noGrp="1"/>
          </p:cNvSpPr>
          <p:nvPr>
            <p:ph type="sldNum" sz="quarter" idx="12"/>
          </p:nvPr>
        </p:nvSpPr>
        <p:spPr/>
        <p:txBody>
          <a:bodyPr/>
          <a:lstStyle/>
          <a:p>
            <a:fld id="{D7131119-FC20-441D-B44F-36CC720E9839}" type="slidenum">
              <a:rPr lang="en-US" smtClean="0"/>
              <a:t>‹#›</a:t>
            </a:fld>
            <a:endParaRPr lang="en-US"/>
          </a:p>
        </p:txBody>
      </p:sp>
    </p:spTree>
    <p:extLst>
      <p:ext uri="{BB962C8B-B14F-4D97-AF65-F5344CB8AC3E}">
        <p14:creationId xmlns:p14="http://schemas.microsoft.com/office/powerpoint/2010/main" val="1201993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5C295-B182-A5ED-A6FD-0A73D6E9EA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318D19-53C0-0C67-65FF-0BB08DC3E1F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357DA6-E25D-A9BA-CC35-E46D6C645C1F}"/>
              </a:ext>
            </a:extLst>
          </p:cNvPr>
          <p:cNvSpPr>
            <a:spLocks noGrp="1"/>
          </p:cNvSpPr>
          <p:nvPr>
            <p:ph type="dt" sz="half" idx="10"/>
          </p:nvPr>
        </p:nvSpPr>
        <p:spPr/>
        <p:txBody>
          <a:bodyPr/>
          <a:lstStyle/>
          <a:p>
            <a:fld id="{7917127F-AE19-4CB3-AFE3-6BA6C68C68E8}" type="datetimeFigureOut">
              <a:rPr lang="en-US" smtClean="0"/>
              <a:t>4/24/2024</a:t>
            </a:fld>
            <a:endParaRPr lang="en-US"/>
          </a:p>
        </p:txBody>
      </p:sp>
      <p:sp>
        <p:nvSpPr>
          <p:cNvPr id="5" name="Footer Placeholder 4">
            <a:extLst>
              <a:ext uri="{FF2B5EF4-FFF2-40B4-BE49-F238E27FC236}">
                <a16:creationId xmlns:a16="http://schemas.microsoft.com/office/drawing/2014/main" id="{4724BD9E-9C1F-5026-0753-C8397DC5A8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C1656-FD39-92EC-E4B2-E795ED4A8865}"/>
              </a:ext>
            </a:extLst>
          </p:cNvPr>
          <p:cNvSpPr>
            <a:spLocks noGrp="1"/>
          </p:cNvSpPr>
          <p:nvPr>
            <p:ph type="sldNum" sz="quarter" idx="12"/>
          </p:nvPr>
        </p:nvSpPr>
        <p:spPr/>
        <p:txBody>
          <a:bodyPr/>
          <a:lstStyle/>
          <a:p>
            <a:fld id="{D7131119-FC20-441D-B44F-36CC720E9839}" type="slidenum">
              <a:rPr lang="en-US" smtClean="0"/>
              <a:t>‹#›</a:t>
            </a:fld>
            <a:endParaRPr lang="en-US"/>
          </a:p>
        </p:txBody>
      </p:sp>
    </p:spTree>
    <p:extLst>
      <p:ext uri="{BB962C8B-B14F-4D97-AF65-F5344CB8AC3E}">
        <p14:creationId xmlns:p14="http://schemas.microsoft.com/office/powerpoint/2010/main" val="374584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1935-4956-B848-D1E9-EFE8D7FE9C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5AC23-99D0-FDDE-EF66-168C6BB18C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FC3D43-48D1-77F4-900A-1391A66B86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F324F1-AF30-0390-C3FA-E4A57E70C30C}"/>
              </a:ext>
            </a:extLst>
          </p:cNvPr>
          <p:cNvSpPr>
            <a:spLocks noGrp="1"/>
          </p:cNvSpPr>
          <p:nvPr>
            <p:ph type="dt" sz="half" idx="10"/>
          </p:nvPr>
        </p:nvSpPr>
        <p:spPr/>
        <p:txBody>
          <a:bodyPr/>
          <a:lstStyle/>
          <a:p>
            <a:fld id="{7917127F-AE19-4CB3-AFE3-6BA6C68C68E8}" type="datetimeFigureOut">
              <a:rPr lang="en-US" smtClean="0"/>
              <a:t>4/24/2024</a:t>
            </a:fld>
            <a:endParaRPr lang="en-US"/>
          </a:p>
        </p:txBody>
      </p:sp>
      <p:sp>
        <p:nvSpPr>
          <p:cNvPr id="6" name="Footer Placeholder 5">
            <a:extLst>
              <a:ext uri="{FF2B5EF4-FFF2-40B4-BE49-F238E27FC236}">
                <a16:creationId xmlns:a16="http://schemas.microsoft.com/office/drawing/2014/main" id="{415F0737-BD1D-69A9-B174-7C8224250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28C48A-E03B-2C4A-AB70-0011307782B7}"/>
              </a:ext>
            </a:extLst>
          </p:cNvPr>
          <p:cNvSpPr>
            <a:spLocks noGrp="1"/>
          </p:cNvSpPr>
          <p:nvPr>
            <p:ph type="sldNum" sz="quarter" idx="12"/>
          </p:nvPr>
        </p:nvSpPr>
        <p:spPr/>
        <p:txBody>
          <a:bodyPr/>
          <a:lstStyle/>
          <a:p>
            <a:fld id="{D7131119-FC20-441D-B44F-36CC720E9839}" type="slidenum">
              <a:rPr lang="en-US" smtClean="0"/>
              <a:t>‹#›</a:t>
            </a:fld>
            <a:endParaRPr lang="en-US"/>
          </a:p>
        </p:txBody>
      </p:sp>
    </p:spTree>
    <p:extLst>
      <p:ext uri="{BB962C8B-B14F-4D97-AF65-F5344CB8AC3E}">
        <p14:creationId xmlns:p14="http://schemas.microsoft.com/office/powerpoint/2010/main" val="2923664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9A22-BC99-63F4-E898-3765F10D58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D00342-88E9-8D1A-C4BD-ADA66AD72B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AF16F9-7E09-3456-2E0F-EFCB5067D8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CE910F-9DDC-7340-1B32-C85C4C47A9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A7016-2DF1-312A-C435-B7B21DBB9F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3002E7-5E80-11DE-766C-2A56E512876D}"/>
              </a:ext>
            </a:extLst>
          </p:cNvPr>
          <p:cNvSpPr>
            <a:spLocks noGrp="1"/>
          </p:cNvSpPr>
          <p:nvPr>
            <p:ph type="dt" sz="half" idx="10"/>
          </p:nvPr>
        </p:nvSpPr>
        <p:spPr/>
        <p:txBody>
          <a:bodyPr/>
          <a:lstStyle/>
          <a:p>
            <a:fld id="{7917127F-AE19-4CB3-AFE3-6BA6C68C68E8}" type="datetimeFigureOut">
              <a:rPr lang="en-US" smtClean="0"/>
              <a:t>4/24/2024</a:t>
            </a:fld>
            <a:endParaRPr lang="en-US"/>
          </a:p>
        </p:txBody>
      </p:sp>
      <p:sp>
        <p:nvSpPr>
          <p:cNvPr id="8" name="Footer Placeholder 7">
            <a:extLst>
              <a:ext uri="{FF2B5EF4-FFF2-40B4-BE49-F238E27FC236}">
                <a16:creationId xmlns:a16="http://schemas.microsoft.com/office/drawing/2014/main" id="{288DCD9C-8E10-AC96-893D-257D58843D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FC1085-23E1-334F-6961-5858E9EA1CC1}"/>
              </a:ext>
            </a:extLst>
          </p:cNvPr>
          <p:cNvSpPr>
            <a:spLocks noGrp="1"/>
          </p:cNvSpPr>
          <p:nvPr>
            <p:ph type="sldNum" sz="quarter" idx="12"/>
          </p:nvPr>
        </p:nvSpPr>
        <p:spPr/>
        <p:txBody>
          <a:bodyPr/>
          <a:lstStyle/>
          <a:p>
            <a:fld id="{D7131119-FC20-441D-B44F-36CC720E9839}" type="slidenum">
              <a:rPr lang="en-US" smtClean="0"/>
              <a:t>‹#›</a:t>
            </a:fld>
            <a:endParaRPr lang="en-US"/>
          </a:p>
        </p:txBody>
      </p:sp>
    </p:spTree>
    <p:extLst>
      <p:ext uri="{BB962C8B-B14F-4D97-AF65-F5344CB8AC3E}">
        <p14:creationId xmlns:p14="http://schemas.microsoft.com/office/powerpoint/2010/main" val="1661003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5F9B0-4220-871E-4BCE-ABAEFCC1B1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6FE2F4-3859-B687-EFF3-237FF89BD8FC}"/>
              </a:ext>
            </a:extLst>
          </p:cNvPr>
          <p:cNvSpPr>
            <a:spLocks noGrp="1"/>
          </p:cNvSpPr>
          <p:nvPr>
            <p:ph type="dt" sz="half" idx="10"/>
          </p:nvPr>
        </p:nvSpPr>
        <p:spPr/>
        <p:txBody>
          <a:bodyPr/>
          <a:lstStyle/>
          <a:p>
            <a:fld id="{7917127F-AE19-4CB3-AFE3-6BA6C68C68E8}" type="datetimeFigureOut">
              <a:rPr lang="en-US" smtClean="0"/>
              <a:t>4/24/2024</a:t>
            </a:fld>
            <a:endParaRPr lang="en-US"/>
          </a:p>
        </p:txBody>
      </p:sp>
      <p:sp>
        <p:nvSpPr>
          <p:cNvPr id="4" name="Footer Placeholder 3">
            <a:extLst>
              <a:ext uri="{FF2B5EF4-FFF2-40B4-BE49-F238E27FC236}">
                <a16:creationId xmlns:a16="http://schemas.microsoft.com/office/drawing/2014/main" id="{D6CB7D94-4439-8F31-83C6-B0AA22E316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89128B-1BFA-61BF-CCC6-D75C4A689B05}"/>
              </a:ext>
            </a:extLst>
          </p:cNvPr>
          <p:cNvSpPr>
            <a:spLocks noGrp="1"/>
          </p:cNvSpPr>
          <p:nvPr>
            <p:ph type="sldNum" sz="quarter" idx="12"/>
          </p:nvPr>
        </p:nvSpPr>
        <p:spPr/>
        <p:txBody>
          <a:bodyPr/>
          <a:lstStyle/>
          <a:p>
            <a:fld id="{D7131119-FC20-441D-B44F-36CC720E9839}" type="slidenum">
              <a:rPr lang="en-US" smtClean="0"/>
              <a:t>‹#›</a:t>
            </a:fld>
            <a:endParaRPr lang="en-US"/>
          </a:p>
        </p:txBody>
      </p:sp>
    </p:spTree>
    <p:extLst>
      <p:ext uri="{BB962C8B-B14F-4D97-AF65-F5344CB8AC3E}">
        <p14:creationId xmlns:p14="http://schemas.microsoft.com/office/powerpoint/2010/main" val="39738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7E2F88-CD63-321B-BF2C-A1AF24F01682}"/>
              </a:ext>
            </a:extLst>
          </p:cNvPr>
          <p:cNvSpPr>
            <a:spLocks noGrp="1"/>
          </p:cNvSpPr>
          <p:nvPr>
            <p:ph type="dt" sz="half" idx="10"/>
          </p:nvPr>
        </p:nvSpPr>
        <p:spPr/>
        <p:txBody>
          <a:bodyPr/>
          <a:lstStyle/>
          <a:p>
            <a:fld id="{7917127F-AE19-4CB3-AFE3-6BA6C68C68E8}" type="datetimeFigureOut">
              <a:rPr lang="en-US" smtClean="0"/>
              <a:t>4/24/2024</a:t>
            </a:fld>
            <a:endParaRPr lang="en-US"/>
          </a:p>
        </p:txBody>
      </p:sp>
      <p:sp>
        <p:nvSpPr>
          <p:cNvPr id="3" name="Footer Placeholder 2">
            <a:extLst>
              <a:ext uri="{FF2B5EF4-FFF2-40B4-BE49-F238E27FC236}">
                <a16:creationId xmlns:a16="http://schemas.microsoft.com/office/drawing/2014/main" id="{DABC5A88-75AA-1711-0690-B487940FF5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9F98B7-B291-C95B-48A4-126A6CA89C37}"/>
              </a:ext>
            </a:extLst>
          </p:cNvPr>
          <p:cNvSpPr>
            <a:spLocks noGrp="1"/>
          </p:cNvSpPr>
          <p:nvPr>
            <p:ph type="sldNum" sz="quarter" idx="12"/>
          </p:nvPr>
        </p:nvSpPr>
        <p:spPr/>
        <p:txBody>
          <a:bodyPr/>
          <a:lstStyle/>
          <a:p>
            <a:fld id="{D7131119-FC20-441D-B44F-36CC720E9839}" type="slidenum">
              <a:rPr lang="en-US" smtClean="0"/>
              <a:t>‹#›</a:t>
            </a:fld>
            <a:endParaRPr lang="en-US"/>
          </a:p>
        </p:txBody>
      </p:sp>
    </p:spTree>
    <p:extLst>
      <p:ext uri="{BB962C8B-B14F-4D97-AF65-F5344CB8AC3E}">
        <p14:creationId xmlns:p14="http://schemas.microsoft.com/office/powerpoint/2010/main" val="2836426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1DC48-F48C-FA16-D4DF-DD4E885B59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817FB4-FAA8-FD90-0BA5-FCCCCF2D34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D767F1-E08D-143D-0DD4-20497BF886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701CC8-C441-53A4-F91C-70D025DBC0A2}"/>
              </a:ext>
            </a:extLst>
          </p:cNvPr>
          <p:cNvSpPr>
            <a:spLocks noGrp="1"/>
          </p:cNvSpPr>
          <p:nvPr>
            <p:ph type="dt" sz="half" idx="10"/>
          </p:nvPr>
        </p:nvSpPr>
        <p:spPr/>
        <p:txBody>
          <a:bodyPr/>
          <a:lstStyle/>
          <a:p>
            <a:fld id="{7917127F-AE19-4CB3-AFE3-6BA6C68C68E8}" type="datetimeFigureOut">
              <a:rPr lang="en-US" smtClean="0"/>
              <a:t>4/24/2024</a:t>
            </a:fld>
            <a:endParaRPr lang="en-US"/>
          </a:p>
        </p:txBody>
      </p:sp>
      <p:sp>
        <p:nvSpPr>
          <p:cNvPr id="6" name="Footer Placeholder 5">
            <a:extLst>
              <a:ext uri="{FF2B5EF4-FFF2-40B4-BE49-F238E27FC236}">
                <a16:creationId xmlns:a16="http://schemas.microsoft.com/office/drawing/2014/main" id="{03B7240A-8902-FA74-2ECB-7B94AE394B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358FB-7977-8DF0-85B9-2B1482B9D3F2}"/>
              </a:ext>
            </a:extLst>
          </p:cNvPr>
          <p:cNvSpPr>
            <a:spLocks noGrp="1"/>
          </p:cNvSpPr>
          <p:nvPr>
            <p:ph type="sldNum" sz="quarter" idx="12"/>
          </p:nvPr>
        </p:nvSpPr>
        <p:spPr/>
        <p:txBody>
          <a:bodyPr/>
          <a:lstStyle/>
          <a:p>
            <a:fld id="{D7131119-FC20-441D-B44F-36CC720E9839}" type="slidenum">
              <a:rPr lang="en-US" smtClean="0"/>
              <a:t>‹#›</a:t>
            </a:fld>
            <a:endParaRPr lang="en-US"/>
          </a:p>
        </p:txBody>
      </p:sp>
    </p:spTree>
    <p:extLst>
      <p:ext uri="{BB962C8B-B14F-4D97-AF65-F5344CB8AC3E}">
        <p14:creationId xmlns:p14="http://schemas.microsoft.com/office/powerpoint/2010/main" val="2554812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60F41-07EA-C6E6-3B7D-398043487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4F02BE-61F6-9261-2FFD-5E1C7567D2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10FD60-1D23-E31F-88E9-B5F50FD8D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B641C6-2900-6D02-84EC-2D3121837DBA}"/>
              </a:ext>
            </a:extLst>
          </p:cNvPr>
          <p:cNvSpPr>
            <a:spLocks noGrp="1"/>
          </p:cNvSpPr>
          <p:nvPr>
            <p:ph type="dt" sz="half" idx="10"/>
          </p:nvPr>
        </p:nvSpPr>
        <p:spPr/>
        <p:txBody>
          <a:bodyPr/>
          <a:lstStyle/>
          <a:p>
            <a:fld id="{7917127F-AE19-4CB3-AFE3-6BA6C68C68E8}" type="datetimeFigureOut">
              <a:rPr lang="en-US" smtClean="0"/>
              <a:t>4/24/2024</a:t>
            </a:fld>
            <a:endParaRPr lang="en-US"/>
          </a:p>
        </p:txBody>
      </p:sp>
      <p:sp>
        <p:nvSpPr>
          <p:cNvPr id="6" name="Footer Placeholder 5">
            <a:extLst>
              <a:ext uri="{FF2B5EF4-FFF2-40B4-BE49-F238E27FC236}">
                <a16:creationId xmlns:a16="http://schemas.microsoft.com/office/drawing/2014/main" id="{529A8148-9B17-C087-DCD4-33DC7E39C4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EF3E10-FD3F-4A80-03E7-E81BE0C291DC}"/>
              </a:ext>
            </a:extLst>
          </p:cNvPr>
          <p:cNvSpPr>
            <a:spLocks noGrp="1"/>
          </p:cNvSpPr>
          <p:nvPr>
            <p:ph type="sldNum" sz="quarter" idx="12"/>
          </p:nvPr>
        </p:nvSpPr>
        <p:spPr/>
        <p:txBody>
          <a:bodyPr/>
          <a:lstStyle/>
          <a:p>
            <a:fld id="{D7131119-FC20-441D-B44F-36CC720E9839}" type="slidenum">
              <a:rPr lang="en-US" smtClean="0"/>
              <a:t>‹#›</a:t>
            </a:fld>
            <a:endParaRPr lang="en-US"/>
          </a:p>
        </p:txBody>
      </p:sp>
    </p:spTree>
    <p:extLst>
      <p:ext uri="{BB962C8B-B14F-4D97-AF65-F5344CB8AC3E}">
        <p14:creationId xmlns:p14="http://schemas.microsoft.com/office/powerpoint/2010/main" val="2253139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F59914-17E7-696B-0CC1-5D808375F5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744799-D01F-3181-4CCC-AD5907D7CB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96A11-ED64-08DF-8006-309208B8CA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17127F-AE19-4CB3-AFE3-6BA6C68C68E8}" type="datetimeFigureOut">
              <a:rPr lang="en-US" smtClean="0"/>
              <a:t>4/24/2024</a:t>
            </a:fld>
            <a:endParaRPr lang="en-US"/>
          </a:p>
        </p:txBody>
      </p:sp>
      <p:sp>
        <p:nvSpPr>
          <p:cNvPr id="5" name="Footer Placeholder 4">
            <a:extLst>
              <a:ext uri="{FF2B5EF4-FFF2-40B4-BE49-F238E27FC236}">
                <a16:creationId xmlns:a16="http://schemas.microsoft.com/office/drawing/2014/main" id="{22BBD342-573F-5962-DA12-A21DA68CDE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8144E72-1444-C3AC-B3D2-B5B18A3CA2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131119-FC20-441D-B44F-36CC720E9839}" type="slidenum">
              <a:rPr lang="en-US" smtClean="0"/>
              <a:t>‹#›</a:t>
            </a:fld>
            <a:endParaRPr lang="en-US"/>
          </a:p>
        </p:txBody>
      </p:sp>
    </p:spTree>
    <p:extLst>
      <p:ext uri="{BB962C8B-B14F-4D97-AF65-F5344CB8AC3E}">
        <p14:creationId xmlns:p14="http://schemas.microsoft.com/office/powerpoint/2010/main" val="3207689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17/06/relationships/model3d" Target="../media/model3d1.glb"/></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A59E1A-A827-E020-0C11-BA6E9BF7F3D2}"/>
              </a:ext>
            </a:extLst>
          </p:cNvPr>
          <p:cNvSpPr/>
          <p:nvPr/>
        </p:nvSpPr>
        <p:spPr>
          <a:xfrm>
            <a:off x="7169727" y="2431473"/>
            <a:ext cx="4897582" cy="43572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3348" y="293235"/>
            <a:ext cx="10665303" cy="2290638"/>
          </a:xfrm>
        </p:spPr>
        <p:txBody>
          <a:bodyPr>
            <a:normAutofit fontScale="90000"/>
          </a:bodyPr>
          <a:lstStyle/>
          <a:p>
            <a:pPr algn="ctr"/>
            <a:r>
              <a:rPr lang="en-US" sz="4000" b="1" dirty="0">
                <a:latin typeface="Arial" panose="020B0604020202020204" pitchFamily="34" charset="0"/>
                <a:cs typeface="Arial" panose="020B0604020202020204" pitchFamily="34" charset="0"/>
              </a:rPr>
              <a:t>Community Development &amp; Urban Planning Committee</a:t>
            </a:r>
            <a:br>
              <a:rPr lang="en-US" b="1" dirty="0">
                <a:latin typeface="Arial" panose="020B0604020202020204" pitchFamily="34" charset="0"/>
                <a:cs typeface="Arial" panose="020B0604020202020204" pitchFamily="34" charset="0"/>
              </a:rPr>
            </a:br>
            <a:br>
              <a:rPr lang="en-US" sz="11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City Planning Commission: Approved Resolution 03-24</a:t>
            </a: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April 24, 2024</a:t>
            </a:r>
          </a:p>
        </p:txBody>
      </p:sp>
      <p:sp>
        <p:nvSpPr>
          <p:cNvPr id="7" name="Slide Number Placeholder 6"/>
          <p:cNvSpPr>
            <a:spLocks noGrp="1"/>
          </p:cNvSpPr>
          <p:nvPr>
            <p:ph type="sldNum" sz="quarter" idx="11"/>
          </p:nvPr>
        </p:nvSpPr>
        <p:spPr/>
        <p:txBody>
          <a:bodyPr/>
          <a:lstStyle/>
          <a:p>
            <a:pPr>
              <a:defRPr/>
            </a:pPr>
            <a:fld id="{32D24E6E-78CD-443A-81AF-9570C0F099EF}" type="slidenum">
              <a:rPr lang="en-US" smtClean="0"/>
              <a:pPr>
                <a:defRPr/>
              </a:pPr>
              <a:t>1</a:t>
            </a:fld>
            <a:endParaRPr lang="en-US"/>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391025" y="2981325"/>
            <a:ext cx="3409950" cy="3409950"/>
          </a:xfrm>
          <a:prstGeom prst="rect">
            <a:avLst/>
          </a:prstGeom>
          <a:noFill/>
          <a:ln w="9525">
            <a:noFill/>
            <a:miter lim="800000"/>
            <a:headEnd/>
            <a:tailEnd/>
          </a:ln>
        </p:spPr>
      </p:pic>
    </p:spTree>
    <p:extLst>
      <p:ext uri="{BB962C8B-B14F-4D97-AF65-F5344CB8AC3E}">
        <p14:creationId xmlns:p14="http://schemas.microsoft.com/office/powerpoint/2010/main" val="58958263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35A3F-47C2-26A2-F027-BEF565AD6A76}"/>
              </a:ext>
            </a:extLst>
          </p:cNvPr>
          <p:cNvSpPr txBox="1">
            <a:spLocks noGrp="1" noRot="1" noMove="1" noResize="1" noEditPoints="1" noAdjustHandles="1" noChangeArrowheads="1" noChangeShapeType="1"/>
          </p:cNvSpPr>
          <p:nvPr/>
        </p:nvSpPr>
        <p:spPr>
          <a:xfrm>
            <a:off x="100739" y="0"/>
            <a:ext cx="5721382" cy="917130"/>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latin typeface="Arial" panose="020B0604020202020204" pitchFamily="34" charset="0"/>
                <a:cs typeface="Arial" panose="020B0604020202020204" pitchFamily="34" charset="0"/>
              </a:rPr>
              <a:t>Community Development &amp; Urban Planning Committee</a:t>
            </a:r>
            <a:br>
              <a:rPr lang="en-US" sz="1600" b="1"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City Planning Commission: Approved Resolution 03-24</a:t>
            </a:r>
          </a:p>
        </p:txBody>
      </p:sp>
      <p:pic>
        <p:nvPicPr>
          <p:cNvPr id="4" name="Content Placeholder 3">
            <a:extLst>
              <a:ext uri="{FF2B5EF4-FFF2-40B4-BE49-F238E27FC236}">
                <a16:creationId xmlns:a16="http://schemas.microsoft.com/office/drawing/2014/main" id="{548948D6-9152-0998-A7F3-B4968B2D0402}"/>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bwMode="auto">
          <a:xfrm>
            <a:off x="10999827" y="197585"/>
            <a:ext cx="931714" cy="931714"/>
          </a:xfrm>
          <a:prstGeom prst="rect">
            <a:avLst/>
          </a:prstGeom>
          <a:noFill/>
          <a:ln w="9525">
            <a:noFill/>
            <a:miter lim="800000"/>
            <a:headEnd/>
            <a:tailEnd/>
          </a:ln>
        </p:spPr>
      </p:pic>
      <p:pic>
        <p:nvPicPr>
          <p:cNvPr id="3" name="Picture 2">
            <a:extLst>
              <a:ext uri="{FF2B5EF4-FFF2-40B4-BE49-F238E27FC236}">
                <a16:creationId xmlns:a16="http://schemas.microsoft.com/office/drawing/2014/main" id="{E5BE281F-BC7C-97D2-3BF8-9E5DB61495CF}"/>
              </a:ext>
            </a:extLst>
          </p:cNvPr>
          <p:cNvPicPr>
            <a:picLocks noChangeAspect="1"/>
          </p:cNvPicPr>
          <p:nvPr/>
        </p:nvPicPr>
        <p:blipFill rotWithShape="1">
          <a:blip r:embed="rId3"/>
          <a:srcRect l="79045" t="4376" r="9081" b="53783"/>
          <a:stretch/>
        </p:blipFill>
        <p:spPr>
          <a:xfrm>
            <a:off x="3847993" y="714433"/>
            <a:ext cx="4496013" cy="5940870"/>
          </a:xfrm>
          <a:prstGeom prst="rect">
            <a:avLst/>
          </a:prstGeom>
        </p:spPr>
      </p:pic>
    </p:spTree>
    <p:extLst>
      <p:ext uri="{BB962C8B-B14F-4D97-AF65-F5344CB8AC3E}">
        <p14:creationId xmlns:p14="http://schemas.microsoft.com/office/powerpoint/2010/main" val="1540505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35A3F-47C2-26A2-F027-BEF565AD6A76}"/>
              </a:ext>
            </a:extLst>
          </p:cNvPr>
          <p:cNvSpPr txBox="1">
            <a:spLocks noGrp="1" noRot="1" noMove="1" noResize="1" noEditPoints="1" noAdjustHandles="1" noChangeArrowheads="1" noChangeShapeType="1"/>
          </p:cNvSpPr>
          <p:nvPr/>
        </p:nvSpPr>
        <p:spPr>
          <a:xfrm>
            <a:off x="100739" y="0"/>
            <a:ext cx="5721382" cy="917130"/>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latin typeface="Arial" panose="020B0604020202020204" pitchFamily="34" charset="0"/>
                <a:cs typeface="Arial" panose="020B0604020202020204" pitchFamily="34" charset="0"/>
              </a:rPr>
              <a:t>Community Development &amp; Urban Planning Committee</a:t>
            </a:r>
            <a:br>
              <a:rPr lang="en-US" sz="1600" b="1"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City Planning Commission: Approved Resolution 03-24</a:t>
            </a:r>
          </a:p>
        </p:txBody>
      </p:sp>
      <p:pic>
        <p:nvPicPr>
          <p:cNvPr id="4" name="Content Placeholder 3">
            <a:extLst>
              <a:ext uri="{FF2B5EF4-FFF2-40B4-BE49-F238E27FC236}">
                <a16:creationId xmlns:a16="http://schemas.microsoft.com/office/drawing/2014/main" id="{548948D6-9152-0998-A7F3-B4968B2D0402}"/>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bwMode="auto">
          <a:xfrm>
            <a:off x="10999827" y="197585"/>
            <a:ext cx="931714" cy="931714"/>
          </a:xfrm>
          <a:prstGeom prst="rect">
            <a:avLst/>
          </a:prstGeom>
          <a:noFill/>
          <a:ln w="9525">
            <a:noFill/>
            <a:miter lim="800000"/>
            <a:headEnd/>
            <a:tailEnd/>
          </a:ln>
        </p:spPr>
      </p:pic>
      <p:pic>
        <p:nvPicPr>
          <p:cNvPr id="13" name="Picture 12">
            <a:extLst>
              <a:ext uri="{FF2B5EF4-FFF2-40B4-BE49-F238E27FC236}">
                <a16:creationId xmlns:a16="http://schemas.microsoft.com/office/drawing/2014/main" id="{6350C634-6495-D4FD-245A-F8711774F83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290037" y="720605"/>
            <a:ext cx="9611926" cy="6049047"/>
          </a:xfrm>
          <a:prstGeom prst="rect">
            <a:avLst/>
          </a:prstGeom>
        </p:spPr>
      </p:pic>
      <p:sp>
        <p:nvSpPr>
          <p:cNvPr id="14" name="Rectangle 13">
            <a:extLst>
              <a:ext uri="{FF2B5EF4-FFF2-40B4-BE49-F238E27FC236}">
                <a16:creationId xmlns:a16="http://schemas.microsoft.com/office/drawing/2014/main" id="{5E972A54-76F4-9E9E-05A0-9DE8F49641EC}"/>
              </a:ext>
            </a:extLst>
          </p:cNvPr>
          <p:cNvSpPr/>
          <p:nvPr/>
        </p:nvSpPr>
        <p:spPr>
          <a:xfrm rot="1666077">
            <a:off x="5493732" y="3566279"/>
            <a:ext cx="933264" cy="365081"/>
          </a:xfrm>
          <a:prstGeom prst="rect">
            <a:avLst/>
          </a:prstGeom>
          <a:solidFill>
            <a:srgbClr val="32F4FD">
              <a:alpha val="58000"/>
            </a:srgbClr>
          </a:solidFill>
          <a:ln>
            <a:solidFill>
              <a:srgbClr val="15A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Up 14">
            <a:extLst>
              <a:ext uri="{FF2B5EF4-FFF2-40B4-BE49-F238E27FC236}">
                <a16:creationId xmlns:a16="http://schemas.microsoft.com/office/drawing/2014/main" id="{7CB73D59-7D28-BF40-CAB2-F6C439606A53}"/>
              </a:ext>
            </a:extLst>
          </p:cNvPr>
          <p:cNvSpPr/>
          <p:nvPr/>
        </p:nvSpPr>
        <p:spPr>
          <a:xfrm rot="17887022">
            <a:off x="6471503" y="3891996"/>
            <a:ext cx="341893" cy="448445"/>
          </a:xfrm>
          <a:prstGeom prst="upArrow">
            <a:avLst/>
          </a:prstGeom>
          <a:solidFill>
            <a:srgbClr val="32F4FD"/>
          </a:solidFill>
          <a:ln>
            <a:solidFill>
              <a:srgbClr val="15A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5C17583-FCDC-820A-64BC-2C1A6D8D5E82}"/>
              </a:ext>
            </a:extLst>
          </p:cNvPr>
          <p:cNvSpPr txBox="1"/>
          <p:nvPr/>
        </p:nvSpPr>
        <p:spPr>
          <a:xfrm rot="17820000">
            <a:off x="9111076" y="4879824"/>
            <a:ext cx="1777924" cy="307777"/>
          </a:xfrm>
          <a:prstGeom prst="rect">
            <a:avLst/>
          </a:prstGeom>
          <a:noFill/>
        </p:spPr>
        <p:txBody>
          <a:bodyPr wrap="square" rtlCol="0">
            <a:spAutoFit/>
          </a:bodyPr>
          <a:lstStyle/>
          <a:p>
            <a:pPr algn="ctr"/>
            <a:r>
              <a:rPr lang="en-US" sz="1400" b="1" dirty="0">
                <a:ln w="3175">
                  <a:solidFill>
                    <a:schemeClr val="tx1"/>
                  </a:solidFill>
                </a:ln>
                <a:solidFill>
                  <a:schemeClr val="bg1">
                    <a:lumMod val="95000"/>
                  </a:schemeClr>
                </a:solidFill>
                <a:latin typeface="Arial Black" panose="020B0A04020102020204" pitchFamily="34" charset="0"/>
              </a:rPr>
              <a:t>RIVERVIEW AVE</a:t>
            </a:r>
          </a:p>
        </p:txBody>
      </p:sp>
      <p:sp>
        <p:nvSpPr>
          <p:cNvPr id="17" name="TextBox 16">
            <a:extLst>
              <a:ext uri="{FF2B5EF4-FFF2-40B4-BE49-F238E27FC236}">
                <a16:creationId xmlns:a16="http://schemas.microsoft.com/office/drawing/2014/main" id="{1E94AA0C-1A7B-CC2F-A7C3-F84C809ACD2F}"/>
              </a:ext>
            </a:extLst>
          </p:cNvPr>
          <p:cNvSpPr txBox="1"/>
          <p:nvPr/>
        </p:nvSpPr>
        <p:spPr>
          <a:xfrm rot="1635149">
            <a:off x="7758415" y="4879825"/>
            <a:ext cx="1168911" cy="307777"/>
          </a:xfrm>
          <a:prstGeom prst="rect">
            <a:avLst/>
          </a:prstGeom>
          <a:noFill/>
        </p:spPr>
        <p:txBody>
          <a:bodyPr wrap="square" rtlCol="0">
            <a:spAutoFit/>
          </a:bodyPr>
          <a:lstStyle/>
          <a:p>
            <a:pPr algn="ctr"/>
            <a:r>
              <a:rPr lang="en-US" sz="1400" b="1" dirty="0">
                <a:ln w="3175">
                  <a:solidFill>
                    <a:schemeClr val="tx1"/>
                  </a:solidFill>
                </a:ln>
                <a:solidFill>
                  <a:schemeClr val="bg1">
                    <a:lumMod val="95000"/>
                  </a:schemeClr>
                </a:solidFill>
                <a:latin typeface="Arial Black" panose="020B0A04020102020204" pitchFamily="34" charset="0"/>
              </a:rPr>
              <a:t>W 16</a:t>
            </a:r>
            <a:r>
              <a:rPr lang="en-US" sz="1400" b="1" baseline="30000" dirty="0">
                <a:ln w="3175">
                  <a:solidFill>
                    <a:schemeClr val="tx1"/>
                  </a:solidFill>
                </a:ln>
                <a:solidFill>
                  <a:schemeClr val="bg1">
                    <a:lumMod val="95000"/>
                  </a:schemeClr>
                </a:solidFill>
                <a:latin typeface="Arial Black" panose="020B0A04020102020204" pitchFamily="34" charset="0"/>
              </a:rPr>
              <a:t>TH</a:t>
            </a:r>
            <a:r>
              <a:rPr lang="en-US" sz="1400" b="1" dirty="0">
                <a:ln w="3175">
                  <a:solidFill>
                    <a:schemeClr val="tx1"/>
                  </a:solidFill>
                </a:ln>
                <a:solidFill>
                  <a:schemeClr val="bg1">
                    <a:lumMod val="95000"/>
                  </a:schemeClr>
                </a:solidFill>
                <a:latin typeface="Arial Black" panose="020B0A04020102020204" pitchFamily="34" charset="0"/>
              </a:rPr>
              <a:t> ST</a:t>
            </a:r>
          </a:p>
        </p:txBody>
      </p:sp>
      <p:sp>
        <p:nvSpPr>
          <p:cNvPr id="18" name="TextBox 17">
            <a:extLst>
              <a:ext uri="{FF2B5EF4-FFF2-40B4-BE49-F238E27FC236}">
                <a16:creationId xmlns:a16="http://schemas.microsoft.com/office/drawing/2014/main" id="{21DF7E62-3BDD-007B-C36C-537A8AC88EA6}"/>
              </a:ext>
            </a:extLst>
          </p:cNvPr>
          <p:cNvSpPr txBox="1"/>
          <p:nvPr/>
        </p:nvSpPr>
        <p:spPr>
          <a:xfrm rot="1635149">
            <a:off x="8412158" y="2583201"/>
            <a:ext cx="1168910" cy="307777"/>
          </a:xfrm>
          <a:prstGeom prst="rect">
            <a:avLst/>
          </a:prstGeom>
          <a:noFill/>
        </p:spPr>
        <p:txBody>
          <a:bodyPr wrap="square" rtlCol="0">
            <a:spAutoFit/>
          </a:bodyPr>
          <a:lstStyle/>
          <a:p>
            <a:pPr algn="ctr"/>
            <a:r>
              <a:rPr lang="en-US" sz="1400" b="1" dirty="0">
                <a:ln w="3175">
                  <a:solidFill>
                    <a:schemeClr val="tx1"/>
                  </a:solidFill>
                </a:ln>
                <a:solidFill>
                  <a:schemeClr val="bg1">
                    <a:lumMod val="95000"/>
                  </a:schemeClr>
                </a:solidFill>
                <a:latin typeface="Arial Black" panose="020B0A04020102020204" pitchFamily="34" charset="0"/>
              </a:rPr>
              <a:t>W 17</a:t>
            </a:r>
            <a:r>
              <a:rPr lang="en-US" sz="1400" b="1" baseline="30000" dirty="0">
                <a:ln w="3175">
                  <a:solidFill>
                    <a:schemeClr val="tx1"/>
                  </a:solidFill>
                </a:ln>
                <a:solidFill>
                  <a:schemeClr val="bg1">
                    <a:lumMod val="95000"/>
                  </a:schemeClr>
                </a:solidFill>
                <a:latin typeface="Arial Black" panose="020B0A04020102020204" pitchFamily="34" charset="0"/>
              </a:rPr>
              <a:t>TH</a:t>
            </a:r>
            <a:r>
              <a:rPr lang="en-US" sz="1400" b="1" dirty="0">
                <a:ln w="3175">
                  <a:solidFill>
                    <a:schemeClr val="tx1"/>
                  </a:solidFill>
                </a:ln>
                <a:solidFill>
                  <a:schemeClr val="bg1">
                    <a:lumMod val="95000"/>
                  </a:schemeClr>
                </a:solidFill>
                <a:latin typeface="Arial Black" panose="020B0A04020102020204" pitchFamily="34" charset="0"/>
              </a:rPr>
              <a:t> ST</a:t>
            </a:r>
          </a:p>
        </p:txBody>
      </p:sp>
      <p:sp>
        <p:nvSpPr>
          <p:cNvPr id="19" name="TextBox 18">
            <a:extLst>
              <a:ext uri="{FF2B5EF4-FFF2-40B4-BE49-F238E27FC236}">
                <a16:creationId xmlns:a16="http://schemas.microsoft.com/office/drawing/2014/main" id="{0AE85555-312F-9106-C9F7-8D150D069988}"/>
              </a:ext>
            </a:extLst>
          </p:cNvPr>
          <p:cNvSpPr txBox="1"/>
          <p:nvPr/>
        </p:nvSpPr>
        <p:spPr>
          <a:xfrm rot="17817485">
            <a:off x="6510463" y="2272012"/>
            <a:ext cx="1800236" cy="307777"/>
          </a:xfrm>
          <a:prstGeom prst="rect">
            <a:avLst/>
          </a:prstGeom>
          <a:noFill/>
        </p:spPr>
        <p:txBody>
          <a:bodyPr wrap="square" rtlCol="0">
            <a:spAutoFit/>
          </a:bodyPr>
          <a:lstStyle/>
          <a:p>
            <a:pPr algn="ctr"/>
            <a:r>
              <a:rPr lang="en-US" sz="1400" b="1" dirty="0">
                <a:ln w="3175">
                  <a:solidFill>
                    <a:schemeClr val="tx1"/>
                  </a:solidFill>
                </a:ln>
                <a:solidFill>
                  <a:schemeClr val="bg1">
                    <a:lumMod val="95000"/>
                  </a:schemeClr>
                </a:solidFill>
                <a:latin typeface="Arial Black" panose="020B0A04020102020204" pitchFamily="34" charset="0"/>
              </a:rPr>
              <a:t>GREENHILL AVE</a:t>
            </a:r>
          </a:p>
        </p:txBody>
      </p:sp>
      <p:sp>
        <p:nvSpPr>
          <p:cNvPr id="20" name="TextBox 19">
            <a:extLst>
              <a:ext uri="{FF2B5EF4-FFF2-40B4-BE49-F238E27FC236}">
                <a16:creationId xmlns:a16="http://schemas.microsoft.com/office/drawing/2014/main" id="{1069EE6D-FE86-72B8-B471-6E1D74752C1C}"/>
              </a:ext>
            </a:extLst>
          </p:cNvPr>
          <p:cNvSpPr txBox="1"/>
          <p:nvPr/>
        </p:nvSpPr>
        <p:spPr>
          <a:xfrm rot="17820000">
            <a:off x="4103947" y="1446665"/>
            <a:ext cx="1680012" cy="307777"/>
          </a:xfrm>
          <a:prstGeom prst="rect">
            <a:avLst/>
          </a:prstGeom>
          <a:noFill/>
        </p:spPr>
        <p:txBody>
          <a:bodyPr wrap="square" rtlCol="0">
            <a:spAutoFit/>
          </a:bodyPr>
          <a:lstStyle/>
          <a:p>
            <a:pPr algn="ctr"/>
            <a:r>
              <a:rPr lang="en-US" sz="1400" b="1" dirty="0">
                <a:ln w="3175">
                  <a:solidFill>
                    <a:schemeClr val="tx1"/>
                  </a:solidFill>
                </a:ln>
                <a:solidFill>
                  <a:schemeClr val="bg1">
                    <a:lumMod val="95000"/>
                  </a:schemeClr>
                </a:solidFill>
                <a:latin typeface="Arial Black" panose="020B0A04020102020204" pitchFamily="34" charset="0"/>
              </a:rPr>
              <a:t>BRINCKLE AVE</a:t>
            </a:r>
          </a:p>
        </p:txBody>
      </p:sp>
      <p:sp>
        <p:nvSpPr>
          <p:cNvPr id="21" name="TextBox 20">
            <a:extLst>
              <a:ext uri="{FF2B5EF4-FFF2-40B4-BE49-F238E27FC236}">
                <a16:creationId xmlns:a16="http://schemas.microsoft.com/office/drawing/2014/main" id="{86E507D9-3F44-948D-A10F-CEF602278F97}"/>
              </a:ext>
            </a:extLst>
          </p:cNvPr>
          <p:cNvSpPr txBox="1"/>
          <p:nvPr/>
        </p:nvSpPr>
        <p:spPr>
          <a:xfrm rot="1635149">
            <a:off x="2111843" y="1902483"/>
            <a:ext cx="1168911" cy="307777"/>
          </a:xfrm>
          <a:prstGeom prst="rect">
            <a:avLst/>
          </a:prstGeom>
          <a:noFill/>
        </p:spPr>
        <p:txBody>
          <a:bodyPr wrap="square" rtlCol="0">
            <a:spAutoFit/>
          </a:bodyPr>
          <a:lstStyle/>
          <a:p>
            <a:pPr algn="ctr"/>
            <a:r>
              <a:rPr lang="en-US" sz="1400" b="1" dirty="0">
                <a:ln w="3175">
                  <a:solidFill>
                    <a:schemeClr val="tx1"/>
                  </a:solidFill>
                </a:ln>
                <a:solidFill>
                  <a:schemeClr val="bg1">
                    <a:lumMod val="95000"/>
                  </a:schemeClr>
                </a:solidFill>
                <a:latin typeface="Arial Black" panose="020B0A04020102020204" pitchFamily="34" charset="0"/>
              </a:rPr>
              <a:t>W 16</a:t>
            </a:r>
            <a:r>
              <a:rPr lang="en-US" sz="1400" b="1" baseline="30000" dirty="0">
                <a:ln w="3175">
                  <a:solidFill>
                    <a:schemeClr val="tx1"/>
                  </a:solidFill>
                </a:ln>
                <a:solidFill>
                  <a:schemeClr val="bg1">
                    <a:lumMod val="95000"/>
                  </a:schemeClr>
                </a:solidFill>
                <a:latin typeface="Arial Black" panose="020B0A04020102020204" pitchFamily="34" charset="0"/>
              </a:rPr>
              <a:t>TH</a:t>
            </a:r>
            <a:r>
              <a:rPr lang="en-US" sz="1400" b="1" dirty="0">
                <a:ln w="3175">
                  <a:solidFill>
                    <a:schemeClr val="tx1"/>
                  </a:solidFill>
                </a:ln>
                <a:solidFill>
                  <a:schemeClr val="bg1">
                    <a:lumMod val="95000"/>
                  </a:schemeClr>
                </a:solidFill>
                <a:latin typeface="Arial Black" panose="020B0A04020102020204" pitchFamily="34" charset="0"/>
              </a:rPr>
              <a:t> ST</a:t>
            </a:r>
          </a:p>
        </p:txBody>
      </p:sp>
    </p:spTree>
    <p:extLst>
      <p:ext uri="{BB962C8B-B14F-4D97-AF65-F5344CB8AC3E}">
        <p14:creationId xmlns:p14="http://schemas.microsoft.com/office/powerpoint/2010/main" val="2503715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35A3F-47C2-26A2-F027-BEF565AD6A76}"/>
              </a:ext>
            </a:extLst>
          </p:cNvPr>
          <p:cNvSpPr txBox="1">
            <a:spLocks noGrp="1" noRot="1" noMove="1" noResize="1" noEditPoints="1" noAdjustHandles="1" noChangeArrowheads="1" noChangeShapeType="1"/>
          </p:cNvSpPr>
          <p:nvPr/>
        </p:nvSpPr>
        <p:spPr>
          <a:xfrm>
            <a:off x="100739" y="0"/>
            <a:ext cx="5721382" cy="917130"/>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latin typeface="Arial" panose="020B0604020202020204" pitchFamily="34" charset="0"/>
                <a:cs typeface="Arial" panose="020B0604020202020204" pitchFamily="34" charset="0"/>
              </a:rPr>
              <a:t>Community Development &amp; Urban Planning Committee</a:t>
            </a:r>
            <a:br>
              <a:rPr lang="en-US" sz="1600" b="1"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City Planning Commission: Approved Resolution 03-24</a:t>
            </a:r>
          </a:p>
        </p:txBody>
      </p:sp>
      <p:pic>
        <p:nvPicPr>
          <p:cNvPr id="4" name="Content Placeholder 3">
            <a:extLst>
              <a:ext uri="{FF2B5EF4-FFF2-40B4-BE49-F238E27FC236}">
                <a16:creationId xmlns:a16="http://schemas.microsoft.com/office/drawing/2014/main" id="{548948D6-9152-0998-A7F3-B4968B2D0402}"/>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bwMode="auto">
          <a:xfrm>
            <a:off x="10999827" y="197585"/>
            <a:ext cx="931714" cy="931714"/>
          </a:xfrm>
          <a:prstGeom prst="rect">
            <a:avLst/>
          </a:prstGeom>
          <a:noFill/>
          <a:ln w="9525">
            <a:noFill/>
            <a:miter lim="800000"/>
            <a:headEnd/>
            <a:tailEnd/>
          </a:ln>
        </p:spPr>
      </p:pic>
      <p:pic>
        <p:nvPicPr>
          <p:cNvPr id="3" name="Picture 2">
            <a:extLst>
              <a:ext uri="{FF2B5EF4-FFF2-40B4-BE49-F238E27FC236}">
                <a16:creationId xmlns:a16="http://schemas.microsoft.com/office/drawing/2014/main" id="{65AEC035-2489-9481-A9AA-95F5356D2156}"/>
              </a:ext>
            </a:extLst>
          </p:cNvPr>
          <p:cNvPicPr>
            <a:picLocks noGrp="1" noRot="1" noChangeAspect="1" noMove="1" noResize="1" noEditPoints="1" noAdjustHandles="1" noChangeArrowheads="1" noChangeShapeType="1" noCrop="1"/>
          </p:cNvPicPr>
          <p:nvPr/>
        </p:nvPicPr>
        <p:blipFill>
          <a:blip r:embed="rId3"/>
          <a:stretch>
            <a:fillRect/>
          </a:stretch>
        </p:blipFill>
        <p:spPr>
          <a:xfrm>
            <a:off x="1752342" y="729900"/>
            <a:ext cx="7762719" cy="6128099"/>
          </a:xfrm>
          <a:prstGeom prst="rect">
            <a:avLst/>
          </a:prstGeom>
        </p:spPr>
      </p:pic>
      <p:sp>
        <p:nvSpPr>
          <p:cNvPr id="5" name="Rectangle 4">
            <a:extLst>
              <a:ext uri="{FF2B5EF4-FFF2-40B4-BE49-F238E27FC236}">
                <a16:creationId xmlns:a16="http://schemas.microsoft.com/office/drawing/2014/main" id="{6953887C-E857-9541-DEB3-79755430F5E4}"/>
              </a:ext>
            </a:extLst>
          </p:cNvPr>
          <p:cNvSpPr>
            <a:spLocks noGrp="1" noRot="1" noMove="1" noResize="1" noEditPoints="1" noAdjustHandles="1" noChangeArrowheads="1" noChangeShapeType="1"/>
          </p:cNvSpPr>
          <p:nvPr/>
        </p:nvSpPr>
        <p:spPr>
          <a:xfrm>
            <a:off x="2480809" y="2999408"/>
            <a:ext cx="1238634" cy="86580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321B9D3-7FD8-3DC3-71AA-79D758B16196}"/>
              </a:ext>
            </a:extLst>
          </p:cNvPr>
          <p:cNvCxnSpPr>
            <a:cxnSpLocks noGrp="1" noRot="1" noMove="1" noResize="1" noEditPoints="1" noAdjustHandles="1" noChangeArrowheads="1" noChangeShapeType="1"/>
          </p:cNvCxnSpPr>
          <p:nvPr/>
        </p:nvCxnSpPr>
        <p:spPr>
          <a:xfrm flipV="1">
            <a:off x="2480809" y="2120620"/>
            <a:ext cx="2427935" cy="878787"/>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7E27C00-67C4-DDE7-66F9-699C0234CBD6}"/>
              </a:ext>
            </a:extLst>
          </p:cNvPr>
          <p:cNvCxnSpPr>
            <a:cxnSpLocks noGrp="1" noRot="1" noMove="1" noResize="1" noEditPoints="1" noAdjustHandles="1" noChangeArrowheads="1" noChangeShapeType="1"/>
          </p:cNvCxnSpPr>
          <p:nvPr/>
        </p:nvCxnSpPr>
        <p:spPr>
          <a:xfrm flipV="1">
            <a:off x="3719443" y="2120620"/>
            <a:ext cx="7327258" cy="878788"/>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44E971F-171C-8717-FC06-BE16E95CFCEC}"/>
              </a:ext>
            </a:extLst>
          </p:cNvPr>
          <p:cNvCxnSpPr>
            <a:cxnSpLocks noGrp="1" noRot="1" noMove="1" noResize="1" noEditPoints="1" noAdjustHandles="1" noChangeArrowheads="1" noChangeShapeType="1"/>
          </p:cNvCxnSpPr>
          <p:nvPr/>
        </p:nvCxnSpPr>
        <p:spPr>
          <a:xfrm>
            <a:off x="2480809" y="3865217"/>
            <a:ext cx="2427935" cy="249347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70FC149-98EF-6144-12C8-9AE3D60732F9}"/>
              </a:ext>
            </a:extLst>
          </p:cNvPr>
          <p:cNvCxnSpPr>
            <a:cxnSpLocks noGrp="1" noRot="1" noMove="1" noResize="1" noEditPoints="1" noAdjustHandles="1" noChangeArrowheads="1" noChangeShapeType="1"/>
          </p:cNvCxnSpPr>
          <p:nvPr/>
        </p:nvCxnSpPr>
        <p:spPr>
          <a:xfrm>
            <a:off x="3719443" y="3858593"/>
            <a:ext cx="6939467" cy="1811418"/>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9162B2D0-AEB4-0480-1F80-0E5E5E25DA90}"/>
              </a:ext>
            </a:extLst>
          </p:cNvPr>
          <p:cNvPicPr>
            <a:picLocks noGrp="1" noRot="1" noChangeAspect="1" noMove="1" noResize="1" noEditPoints="1" noAdjustHandles="1" noChangeArrowheads="1" noChangeShapeType="1" noCrop="1"/>
          </p:cNvPicPr>
          <p:nvPr/>
        </p:nvPicPr>
        <p:blipFill>
          <a:blip r:embed="rId4"/>
          <a:stretch>
            <a:fillRect/>
          </a:stretch>
        </p:blipFill>
        <p:spPr>
          <a:xfrm>
            <a:off x="4908744" y="2140003"/>
            <a:ext cx="6137957" cy="4218693"/>
          </a:xfrm>
          <a:prstGeom prst="rect">
            <a:avLst/>
          </a:prstGeom>
          <a:ln w="28575">
            <a:solidFill>
              <a:schemeClr val="tx1"/>
            </a:solidFill>
          </a:ln>
        </p:spPr>
      </p:pic>
      <p:sp>
        <p:nvSpPr>
          <p:cNvPr id="11" name="Rectangle 10">
            <a:extLst>
              <a:ext uri="{FF2B5EF4-FFF2-40B4-BE49-F238E27FC236}">
                <a16:creationId xmlns:a16="http://schemas.microsoft.com/office/drawing/2014/main" id="{B264ED1D-C410-251E-DB15-1D32E5438CD8}"/>
              </a:ext>
            </a:extLst>
          </p:cNvPr>
          <p:cNvSpPr>
            <a:spLocks noGrp="1" noRot="1" noMove="1" noResize="1" noEditPoints="1" noAdjustHandles="1" noChangeArrowheads="1" noChangeShapeType="1"/>
          </p:cNvSpPr>
          <p:nvPr/>
        </p:nvSpPr>
        <p:spPr>
          <a:xfrm>
            <a:off x="7598373" y="4033102"/>
            <a:ext cx="211403" cy="68465"/>
          </a:xfrm>
          <a:prstGeom prst="rect">
            <a:avLst/>
          </a:prstGeom>
          <a:solidFill>
            <a:srgbClr val="32F4FD">
              <a:alpha val="58000"/>
            </a:srgbClr>
          </a:solidFill>
          <a:ln>
            <a:solidFill>
              <a:srgbClr val="15A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 11">
            <a:extLst>
              <a:ext uri="{FF2B5EF4-FFF2-40B4-BE49-F238E27FC236}">
                <a16:creationId xmlns:a16="http://schemas.microsoft.com/office/drawing/2014/main" id="{986E3B58-BAB1-D69B-5CD9-39716EAC8380}"/>
              </a:ext>
            </a:extLst>
          </p:cNvPr>
          <p:cNvSpPr>
            <a:spLocks noGrp="1" noRot="1" noMove="1" noResize="1" noEditPoints="1" noAdjustHandles="1" noChangeArrowheads="1" noChangeShapeType="1"/>
          </p:cNvSpPr>
          <p:nvPr/>
        </p:nvSpPr>
        <p:spPr>
          <a:xfrm rot="10800000">
            <a:off x="7504067" y="3384937"/>
            <a:ext cx="400013" cy="566431"/>
          </a:xfrm>
          <a:prstGeom prst="upArrow">
            <a:avLst/>
          </a:prstGeom>
          <a:solidFill>
            <a:srgbClr val="32F4FD"/>
          </a:solidFill>
          <a:ln>
            <a:solidFill>
              <a:srgbClr val="15A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42D5BE-573A-9C34-2B8C-18CAB76F2572}"/>
              </a:ext>
            </a:extLst>
          </p:cNvPr>
          <p:cNvSpPr>
            <a:spLocks noGrp="1" noRot="1" noMove="1" noResize="1" noEditPoints="1" noAdjustHandles="1" noChangeArrowheads="1" noChangeShapeType="1"/>
          </p:cNvSpPr>
          <p:nvPr/>
        </p:nvSpPr>
        <p:spPr>
          <a:xfrm>
            <a:off x="6378075" y="3045659"/>
            <a:ext cx="1872692" cy="181141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82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35A3F-47C2-26A2-F027-BEF565AD6A76}"/>
              </a:ext>
            </a:extLst>
          </p:cNvPr>
          <p:cNvSpPr txBox="1">
            <a:spLocks noGrp="1" noRot="1" noMove="1" noResize="1" noEditPoints="1" noAdjustHandles="1" noChangeArrowheads="1" noChangeShapeType="1"/>
          </p:cNvSpPr>
          <p:nvPr/>
        </p:nvSpPr>
        <p:spPr>
          <a:xfrm>
            <a:off x="100739" y="0"/>
            <a:ext cx="5721382" cy="917130"/>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latin typeface="Arial" panose="020B0604020202020204" pitchFamily="34" charset="0"/>
                <a:cs typeface="Arial" panose="020B0604020202020204" pitchFamily="34" charset="0"/>
              </a:rPr>
              <a:t>Community Development &amp; Urban Planning Committee</a:t>
            </a:r>
            <a:br>
              <a:rPr lang="en-US" sz="1600" b="1"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City Planning Commission: Approved Resolution 03-24</a:t>
            </a:r>
          </a:p>
        </p:txBody>
      </p:sp>
      <p:pic>
        <p:nvPicPr>
          <p:cNvPr id="4" name="Content Placeholder 3">
            <a:extLst>
              <a:ext uri="{FF2B5EF4-FFF2-40B4-BE49-F238E27FC236}">
                <a16:creationId xmlns:a16="http://schemas.microsoft.com/office/drawing/2014/main" id="{548948D6-9152-0998-A7F3-B4968B2D0402}"/>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bwMode="auto">
          <a:xfrm>
            <a:off x="10999827" y="197585"/>
            <a:ext cx="931714" cy="931714"/>
          </a:xfrm>
          <a:prstGeom prst="rect">
            <a:avLst/>
          </a:prstGeom>
          <a:noFill/>
          <a:ln w="9525">
            <a:noFill/>
            <a:miter lim="800000"/>
            <a:headEnd/>
            <a:tailEnd/>
          </a:ln>
        </p:spPr>
      </p:pic>
      <p:pic>
        <p:nvPicPr>
          <p:cNvPr id="3" name="Picture 2" descr="A stop sign on the road&#10;&#10;Description automatically generated">
            <a:extLst>
              <a:ext uri="{FF2B5EF4-FFF2-40B4-BE49-F238E27FC236}">
                <a16:creationId xmlns:a16="http://schemas.microsoft.com/office/drawing/2014/main" id="{7965452C-C558-8906-1FDF-539937C07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542" y="808017"/>
            <a:ext cx="8961716" cy="5935682"/>
          </a:xfrm>
          <a:prstGeom prst="rect">
            <a:avLst/>
          </a:prstGeom>
        </p:spPr>
      </p:pic>
      <mc:AlternateContent xmlns:mc="http://schemas.openxmlformats.org/markup-compatibility/2006">
        <mc:Choice xmlns:am3d="http://schemas.microsoft.com/office/drawing/2017/model3d" Requires="am3d">
          <p:graphicFrame>
            <p:nvGraphicFramePr>
              <p:cNvPr id="5" name="3D Model 4" descr="Pointing Arrow">
                <a:extLst>
                  <a:ext uri="{FF2B5EF4-FFF2-40B4-BE49-F238E27FC236}">
                    <a16:creationId xmlns:a16="http://schemas.microsoft.com/office/drawing/2014/main" id="{1D075642-F9BC-3E90-1786-CCD925AC9463}"/>
                  </a:ext>
                </a:extLst>
              </p:cNvPr>
              <p:cNvGraphicFramePr>
                <a:graphicFrameLocks noChangeAspect="1"/>
              </p:cNvGraphicFramePr>
              <p:nvPr>
                <p:extLst>
                  <p:ext uri="{D42A27DB-BD31-4B8C-83A1-F6EECF244321}">
                    <p14:modId xmlns:p14="http://schemas.microsoft.com/office/powerpoint/2010/main" val="1834047818"/>
                  </p:ext>
                </p:extLst>
              </p:nvPr>
            </p:nvGraphicFramePr>
            <p:xfrm>
              <a:off x="5039199" y="4158182"/>
              <a:ext cx="1334892" cy="1322072"/>
            </p:xfrm>
            <a:graphic>
              <a:graphicData uri="http://schemas.microsoft.com/office/drawing/2017/model3d">
                <am3d:model3d r:embed="rId4">
                  <am3d:spPr>
                    <a:xfrm>
                      <a:off x="0" y="0"/>
                      <a:ext cx="1334892" cy="1322072"/>
                    </a:xfrm>
                    <a:prstGeom prst="rect">
                      <a:avLst/>
                    </a:prstGeom>
                    <a:ln>
                      <a:noFill/>
                    </a:ln>
                  </am3d:spPr>
                  <am3d:camera>
                    <am3d:pos x="0" y="0" z="53229038"/>
                    <am3d:up dx="0" dy="36000000" dz="0"/>
                    <am3d:lookAt x="0" y="0" z="0"/>
                    <am3d:perspective fov="2700000"/>
                  </am3d:camera>
                  <am3d:trans>
                    <am3d:meterPerModelUnit n="121206" d="1000000"/>
                    <am3d:preTrans dx="0" dy="-18000000" dz="0"/>
                    <am3d:scale>
                      <am3d:sx n="1000000" d="1000000"/>
                      <am3d:sy n="1000000" d="1000000"/>
                      <am3d:sz n="1000000" d="1000000"/>
                    </am3d:scale>
                    <am3d:rot ax="7503738" ay="-24041" az="34262"/>
                    <am3d:postTrans dx="0" dy="0" dz="0"/>
                  </am3d:trans>
                  <am3d:raster rName="Office3DRenderer" rVer="16.0.8326">
                    <am3d:blip r:embed="rId5"/>
                  </am3d:raster>
                  <am3d:objViewport viewportSz="17161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Pointing Arrow">
                <a:extLst>
                  <a:ext uri="{FF2B5EF4-FFF2-40B4-BE49-F238E27FC236}">
                    <a16:creationId xmlns:a16="http://schemas.microsoft.com/office/drawing/2014/main" id="{1D075642-F9BC-3E90-1786-CCD925AC9463}"/>
                  </a:ext>
                </a:extLst>
              </p:cNvPr>
              <p:cNvPicPr>
                <a:picLocks noGrp="1" noRot="1" noChangeAspect="1" noMove="1" noResize="1" noEditPoints="1" noAdjustHandles="1" noChangeArrowheads="1" noChangeShapeType="1" noCrop="1"/>
              </p:cNvPicPr>
              <p:nvPr/>
            </p:nvPicPr>
            <p:blipFill>
              <a:blip r:embed="rId5"/>
              <a:stretch>
                <a:fillRect/>
              </a:stretch>
            </p:blipFill>
            <p:spPr>
              <a:xfrm>
                <a:off x="5039199" y="4158182"/>
                <a:ext cx="1334892" cy="1322072"/>
              </a:xfrm>
              <a:prstGeom prst="rect">
                <a:avLst/>
              </a:prstGeom>
              <a:ln>
                <a:noFill/>
              </a:ln>
            </p:spPr>
          </p:pic>
        </mc:Fallback>
      </mc:AlternateContent>
      <p:sp>
        <p:nvSpPr>
          <p:cNvPr id="6" name="Arrow: Up 5">
            <a:extLst>
              <a:ext uri="{FF2B5EF4-FFF2-40B4-BE49-F238E27FC236}">
                <a16:creationId xmlns:a16="http://schemas.microsoft.com/office/drawing/2014/main" id="{8F17BCE8-94B4-6E57-AF98-6425E5EF8101}"/>
              </a:ext>
            </a:extLst>
          </p:cNvPr>
          <p:cNvSpPr/>
          <p:nvPr/>
        </p:nvSpPr>
        <p:spPr>
          <a:xfrm rot="18606423">
            <a:off x="2774103" y="4191120"/>
            <a:ext cx="287533" cy="432967"/>
          </a:xfrm>
          <a:prstGeom prst="upArrow">
            <a:avLst/>
          </a:prstGeom>
          <a:solidFill>
            <a:srgbClr val="32F4FD"/>
          </a:solidFill>
          <a:ln>
            <a:solidFill>
              <a:srgbClr val="15A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 6">
            <a:extLst>
              <a:ext uri="{FF2B5EF4-FFF2-40B4-BE49-F238E27FC236}">
                <a16:creationId xmlns:a16="http://schemas.microsoft.com/office/drawing/2014/main" id="{5A61F7D3-6A94-9F2F-0E5A-C8E399B9AB68}"/>
              </a:ext>
            </a:extLst>
          </p:cNvPr>
          <p:cNvSpPr/>
          <p:nvPr/>
        </p:nvSpPr>
        <p:spPr>
          <a:xfrm rot="10800000">
            <a:off x="9858206" y="2523239"/>
            <a:ext cx="329109" cy="378270"/>
          </a:xfrm>
          <a:prstGeom prst="upArrow">
            <a:avLst/>
          </a:prstGeom>
          <a:solidFill>
            <a:srgbClr val="32F4FD"/>
          </a:solidFill>
          <a:ln>
            <a:solidFill>
              <a:srgbClr val="15A1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60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35A3F-47C2-26A2-F027-BEF565AD6A76}"/>
              </a:ext>
            </a:extLst>
          </p:cNvPr>
          <p:cNvSpPr txBox="1">
            <a:spLocks noGrp="1" noRot="1" noMove="1" noResize="1" noEditPoints="1" noAdjustHandles="1" noChangeArrowheads="1" noChangeShapeType="1"/>
          </p:cNvSpPr>
          <p:nvPr/>
        </p:nvSpPr>
        <p:spPr>
          <a:xfrm>
            <a:off x="100739" y="0"/>
            <a:ext cx="5721382" cy="917130"/>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latin typeface="Arial" panose="020B0604020202020204" pitchFamily="34" charset="0"/>
                <a:cs typeface="Arial" panose="020B0604020202020204" pitchFamily="34" charset="0"/>
              </a:rPr>
              <a:t>Community Development &amp; Urban Planning Committee</a:t>
            </a:r>
            <a:br>
              <a:rPr lang="en-US" sz="1600" b="1"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City Planning Commission: Approved Resolution 03-24</a:t>
            </a:r>
          </a:p>
        </p:txBody>
      </p:sp>
      <p:pic>
        <p:nvPicPr>
          <p:cNvPr id="4" name="Content Placeholder 3">
            <a:extLst>
              <a:ext uri="{FF2B5EF4-FFF2-40B4-BE49-F238E27FC236}">
                <a16:creationId xmlns:a16="http://schemas.microsoft.com/office/drawing/2014/main" id="{548948D6-9152-0998-A7F3-B4968B2D0402}"/>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bwMode="auto">
          <a:xfrm>
            <a:off x="10999827" y="197585"/>
            <a:ext cx="931714" cy="931714"/>
          </a:xfrm>
          <a:prstGeom prst="rect">
            <a:avLst/>
          </a:prstGeom>
          <a:noFill/>
          <a:ln w="9525">
            <a:noFill/>
            <a:miter lim="800000"/>
            <a:headEnd/>
            <a:tailEnd/>
          </a:ln>
        </p:spPr>
      </p:pic>
      <p:sp>
        <p:nvSpPr>
          <p:cNvPr id="3" name="TextBox 2">
            <a:extLst>
              <a:ext uri="{FF2B5EF4-FFF2-40B4-BE49-F238E27FC236}">
                <a16:creationId xmlns:a16="http://schemas.microsoft.com/office/drawing/2014/main" id="{116E4B0A-55AB-E68B-CD06-6A7F238FEF3C}"/>
              </a:ext>
            </a:extLst>
          </p:cNvPr>
          <p:cNvSpPr txBox="1"/>
          <p:nvPr/>
        </p:nvSpPr>
        <p:spPr>
          <a:xfrm>
            <a:off x="973974" y="1129299"/>
            <a:ext cx="9696293" cy="5174045"/>
          </a:xfrm>
          <a:prstGeom prst="rect">
            <a:avLst/>
          </a:prstGeom>
          <a:noFill/>
        </p:spPr>
        <p:txBody>
          <a:bodyPr wrap="square">
            <a:spAutoFit/>
          </a:bodyPr>
          <a:lstStyle/>
          <a:p>
            <a:pPr marL="342900" marR="0" lvl="0" indent="-342900">
              <a:lnSpc>
                <a:spcPct val="115000"/>
              </a:lnSpc>
              <a:spcBef>
                <a:spcPts val="0"/>
              </a:spcBef>
              <a:spcAft>
                <a:spcPts val="0"/>
              </a:spcAft>
              <a:buFont typeface="+mj-lt"/>
              <a:buAutoNum type="arabicPeriod"/>
            </a:pPr>
            <a:r>
              <a:rPr lang="en-US" dirty="0">
                <a:effectLst/>
                <a:latin typeface="Aptos" panose="020B0004020202020204" pitchFamily="34" charset="0"/>
                <a:ea typeface="Times New Roman" panose="02020603050405020304" pitchFamily="18" charset="0"/>
                <a:cs typeface="Arial" panose="020B0604020202020204" pitchFamily="34" charset="0"/>
              </a:rPr>
              <a:t>The proposed street removal is consistent with the City’s Comprehensive Development Plan.</a:t>
            </a:r>
            <a:endParaRPr lang="en-US" dirty="0">
              <a:effectLst/>
              <a:latin typeface="Garamond" panose="02020404030301010803" pitchFamily="18" charset="0"/>
              <a:ea typeface="Times New Roman" panose="02020603050405020304" pitchFamily="18" charset="0"/>
              <a:cs typeface="Times New Roman" panose="02020603050405020304" pitchFamily="18" charset="0"/>
            </a:endParaRPr>
          </a:p>
          <a:p>
            <a:pPr marL="800100" marR="0" indent="-342900">
              <a:lnSpc>
                <a:spcPct val="115000"/>
              </a:lnSpc>
              <a:spcBef>
                <a:spcPts val="0"/>
              </a:spcBef>
              <a:spcAft>
                <a:spcPts val="0"/>
              </a:spcAft>
              <a:buFont typeface="+mj-lt"/>
              <a:buAutoNum type="arabicPeriod"/>
            </a:pPr>
            <a:endParaRPr lang="en-US" dirty="0">
              <a:effectLst/>
              <a:latin typeface="Garamond" panose="02020404030301010803"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dirty="0">
                <a:effectLst/>
                <a:latin typeface="Aptos" panose="020B0004020202020204" pitchFamily="34" charset="0"/>
                <a:ea typeface="Times New Roman" panose="02020603050405020304" pitchFamily="18" charset="0"/>
                <a:cs typeface="Arial" panose="020B0604020202020204" pitchFamily="34" charset="0"/>
              </a:rPr>
              <a:t>The street bed of West 16</a:t>
            </a:r>
            <a:r>
              <a:rPr lang="en-US" baseline="30000" dirty="0">
                <a:effectLst/>
                <a:latin typeface="Aptos" panose="020B0004020202020204" pitchFamily="34" charset="0"/>
                <a:ea typeface="Times New Roman" panose="02020603050405020304" pitchFamily="18" charset="0"/>
                <a:cs typeface="Arial" panose="020B0604020202020204" pitchFamily="34" charset="0"/>
              </a:rPr>
              <a:t>th</a:t>
            </a:r>
            <a:r>
              <a:rPr lang="en-US" dirty="0">
                <a:effectLst/>
                <a:latin typeface="Aptos" panose="020B0004020202020204" pitchFamily="34" charset="0"/>
                <a:ea typeface="Times New Roman" panose="02020603050405020304" pitchFamily="18" charset="0"/>
                <a:cs typeface="Arial" panose="020B0604020202020204" pitchFamily="34" charset="0"/>
              </a:rPr>
              <a:t> Street between </a:t>
            </a:r>
            <a:r>
              <a:rPr lang="en-US" dirty="0" err="1">
                <a:effectLst/>
                <a:latin typeface="Aptos" panose="020B0004020202020204" pitchFamily="34" charset="0"/>
                <a:ea typeface="Times New Roman" panose="02020603050405020304" pitchFamily="18" charset="0"/>
                <a:cs typeface="Arial" panose="020B0604020202020204" pitchFamily="34" charset="0"/>
              </a:rPr>
              <a:t>Brinckle</a:t>
            </a:r>
            <a:r>
              <a:rPr lang="en-US" dirty="0">
                <a:effectLst/>
                <a:latin typeface="Aptos" panose="020B0004020202020204" pitchFamily="34" charset="0"/>
                <a:ea typeface="Times New Roman" panose="02020603050405020304" pitchFamily="18" charset="0"/>
                <a:cs typeface="Arial" panose="020B0604020202020204" pitchFamily="34" charset="0"/>
              </a:rPr>
              <a:t> and Greenhill Avenues falls within the R-1 (One Family Detached Dwellings) zoning district.</a:t>
            </a:r>
            <a:endParaRPr lang="en-US" dirty="0">
              <a:effectLst/>
              <a:latin typeface="Garamond" panose="02020404030301010803" pitchFamily="18" charset="0"/>
              <a:ea typeface="Times New Roman" panose="02020603050405020304" pitchFamily="18" charset="0"/>
              <a:cs typeface="Times New Roman" panose="02020603050405020304" pitchFamily="18" charset="0"/>
            </a:endParaRPr>
          </a:p>
          <a:p>
            <a:pPr marL="342900" marR="0" indent="-342900">
              <a:lnSpc>
                <a:spcPct val="115000"/>
              </a:lnSpc>
              <a:spcBef>
                <a:spcPts val="0"/>
              </a:spcBef>
              <a:spcAft>
                <a:spcPts val="0"/>
              </a:spcAft>
              <a:buFont typeface="+mj-lt"/>
              <a:buAutoNum type="arabicPeriod"/>
            </a:pPr>
            <a:endParaRPr lang="en-US" dirty="0">
              <a:effectLst/>
              <a:latin typeface="Garamond" panose="02020404030301010803" pitchFamily="18"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dirty="0">
                <a:effectLst/>
                <a:latin typeface="Aptos" panose="020B0004020202020204" pitchFamily="34" charset="0"/>
                <a:ea typeface="Times New Roman" panose="02020603050405020304" pitchFamily="18" charset="0"/>
                <a:cs typeface="Arial" panose="020B0604020202020204" pitchFamily="34" charset="0"/>
              </a:rPr>
              <a:t>The City’s records confirm that the portion of West 16</a:t>
            </a:r>
            <a:r>
              <a:rPr lang="en-US" baseline="30000" dirty="0">
                <a:effectLst/>
                <a:latin typeface="Aptos" panose="020B0004020202020204" pitchFamily="34" charset="0"/>
                <a:ea typeface="Times New Roman" panose="02020603050405020304" pitchFamily="18" charset="0"/>
                <a:cs typeface="Arial" panose="020B0604020202020204" pitchFamily="34" charset="0"/>
              </a:rPr>
              <a:t>th</a:t>
            </a:r>
            <a:r>
              <a:rPr lang="en-US" dirty="0">
                <a:effectLst/>
                <a:latin typeface="Aptos" panose="020B0004020202020204" pitchFamily="34" charset="0"/>
                <a:ea typeface="Times New Roman" panose="02020603050405020304" pitchFamily="18" charset="0"/>
                <a:cs typeface="Arial" panose="020B0604020202020204" pitchFamily="34" charset="0"/>
              </a:rPr>
              <a:t> Street is a paper street owned by the City, is unimproved, and heavily wooded with varied topography.</a:t>
            </a:r>
            <a:endParaRPr lang="en-US" dirty="0">
              <a:effectLst/>
              <a:latin typeface="Garamond" panose="02020404030301010803" pitchFamily="18" charset="0"/>
              <a:ea typeface="Times New Roman" panose="02020603050405020304" pitchFamily="18" charset="0"/>
              <a:cs typeface="Times New Roman" panose="02020603050405020304" pitchFamily="18" charset="0"/>
            </a:endParaRPr>
          </a:p>
          <a:p>
            <a:pPr marL="800100" marR="0" indent="-342900">
              <a:lnSpc>
                <a:spcPct val="115000"/>
              </a:lnSpc>
              <a:spcBef>
                <a:spcPts val="0"/>
              </a:spcBef>
              <a:spcAft>
                <a:spcPts val="0"/>
              </a:spcAft>
              <a:buFont typeface="+mj-lt"/>
              <a:buAutoNum type="arabicPeriod"/>
            </a:pPr>
            <a:endParaRPr lang="en-US" dirty="0">
              <a:effectLst/>
              <a:latin typeface="Garamond" panose="02020404030301010803"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dirty="0">
                <a:effectLst/>
                <a:latin typeface="Aptos" panose="020B0004020202020204" pitchFamily="34" charset="0"/>
                <a:ea typeface="Times New Roman" panose="02020603050405020304" pitchFamily="18" charset="0"/>
                <a:cs typeface="Arial" panose="020B0604020202020204" pitchFamily="34" charset="0"/>
              </a:rPr>
              <a:t>The Public Works Commissioner supports the proposed street removal and confirmed there are no plans to develop the paper street, nor are there any major water, sewer, or stormwater utility infrastructure within the right of way.</a:t>
            </a:r>
            <a:endParaRPr lang="en-US" dirty="0">
              <a:effectLst/>
              <a:latin typeface="Garamond" panose="02020404030301010803" pitchFamily="18" charset="0"/>
              <a:ea typeface="Times New Roman" panose="02020603050405020304" pitchFamily="18" charset="0"/>
              <a:cs typeface="Times New Roman" panose="02020603050405020304" pitchFamily="18" charset="0"/>
            </a:endParaRPr>
          </a:p>
          <a:p>
            <a:pPr marL="800100" marR="0" indent="-342900">
              <a:lnSpc>
                <a:spcPct val="115000"/>
              </a:lnSpc>
              <a:spcBef>
                <a:spcPts val="0"/>
              </a:spcBef>
              <a:spcAft>
                <a:spcPts val="0"/>
              </a:spcAft>
              <a:buFont typeface="+mj-lt"/>
              <a:buAutoNum type="arabicPeriod"/>
            </a:pPr>
            <a:endParaRPr lang="en-US" dirty="0">
              <a:effectLst/>
              <a:latin typeface="Garamond" panose="02020404030301010803"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dirty="0">
                <a:effectLst/>
                <a:latin typeface="Aptos" panose="020B0004020202020204" pitchFamily="34" charset="0"/>
                <a:ea typeface="Times New Roman" panose="02020603050405020304" pitchFamily="18" charset="0"/>
                <a:cs typeface="Arial" panose="020B0604020202020204" pitchFamily="34" charset="0"/>
              </a:rPr>
              <a:t>The Fire Marshall’s Office has no objection or comments related to the proposed street removal.</a:t>
            </a:r>
            <a:endParaRPr lang="en-US" dirty="0">
              <a:effectLst/>
              <a:latin typeface="Garamond" panose="02020404030301010803" pitchFamily="18" charset="0"/>
              <a:ea typeface="Times New Roman" panose="02020603050405020304" pitchFamily="18" charset="0"/>
              <a:cs typeface="Times New Roman" panose="02020603050405020304" pitchFamily="18" charset="0"/>
            </a:endParaRPr>
          </a:p>
          <a:p>
            <a:pPr marL="342900" marR="0" indent="-342900">
              <a:lnSpc>
                <a:spcPct val="115000"/>
              </a:lnSpc>
              <a:spcBef>
                <a:spcPts val="0"/>
              </a:spcBef>
              <a:spcAft>
                <a:spcPts val="0"/>
              </a:spcAft>
              <a:buFont typeface="+mj-lt"/>
              <a:buAutoNum type="arabicPeriod"/>
            </a:pPr>
            <a:endParaRPr lang="en-US" dirty="0">
              <a:effectLst/>
              <a:latin typeface="Garamond" panose="02020404030301010803" pitchFamily="18"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dirty="0">
                <a:effectLst/>
                <a:latin typeface="Aptos" panose="020B0004020202020204" pitchFamily="34" charset="0"/>
                <a:ea typeface="Times New Roman" panose="02020603050405020304" pitchFamily="18" charset="0"/>
                <a:cs typeface="Arial" panose="020B0604020202020204" pitchFamily="34" charset="0"/>
              </a:rPr>
              <a:t>That the proposed removal also met all requirements of Section 42-11 of the City Code.</a:t>
            </a:r>
            <a:endParaRPr lang="en-US" dirty="0">
              <a:effectLst/>
              <a:latin typeface="Garamond" panose="020204040303010108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0352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35A3F-47C2-26A2-F027-BEF565AD6A76}"/>
              </a:ext>
            </a:extLst>
          </p:cNvPr>
          <p:cNvSpPr txBox="1">
            <a:spLocks noGrp="1" noRot="1" noMove="1" noResize="1" noEditPoints="1" noAdjustHandles="1" noChangeArrowheads="1" noChangeShapeType="1"/>
          </p:cNvSpPr>
          <p:nvPr/>
        </p:nvSpPr>
        <p:spPr>
          <a:xfrm>
            <a:off x="100739" y="0"/>
            <a:ext cx="5721382" cy="917130"/>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latin typeface="Arial" panose="020B0604020202020204" pitchFamily="34" charset="0"/>
                <a:cs typeface="Arial" panose="020B0604020202020204" pitchFamily="34" charset="0"/>
              </a:rPr>
              <a:t>Community Development &amp; Urban Planning Committee</a:t>
            </a:r>
            <a:br>
              <a:rPr lang="en-US" sz="1600" b="1"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City Planning Commission: Approved Resolution 03-24</a:t>
            </a:r>
          </a:p>
        </p:txBody>
      </p:sp>
      <p:pic>
        <p:nvPicPr>
          <p:cNvPr id="4" name="Content Placeholder 3">
            <a:extLst>
              <a:ext uri="{FF2B5EF4-FFF2-40B4-BE49-F238E27FC236}">
                <a16:creationId xmlns:a16="http://schemas.microsoft.com/office/drawing/2014/main" id="{548948D6-9152-0998-A7F3-B4968B2D0402}"/>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bwMode="auto">
          <a:xfrm>
            <a:off x="10999827" y="197585"/>
            <a:ext cx="931714" cy="931714"/>
          </a:xfrm>
          <a:prstGeom prst="rect">
            <a:avLst/>
          </a:prstGeom>
          <a:noFill/>
          <a:ln w="9525">
            <a:noFill/>
            <a:miter lim="800000"/>
            <a:headEnd/>
            <a:tailEnd/>
          </a:ln>
        </p:spPr>
      </p:pic>
      <p:sp>
        <p:nvSpPr>
          <p:cNvPr id="3" name="TextBox 2">
            <a:extLst>
              <a:ext uri="{FF2B5EF4-FFF2-40B4-BE49-F238E27FC236}">
                <a16:creationId xmlns:a16="http://schemas.microsoft.com/office/drawing/2014/main" id="{97B1DC15-C03D-8958-7B02-99D57200B8CA}"/>
              </a:ext>
            </a:extLst>
          </p:cNvPr>
          <p:cNvSpPr txBox="1"/>
          <p:nvPr/>
        </p:nvSpPr>
        <p:spPr>
          <a:xfrm>
            <a:off x="2232250" y="2545104"/>
            <a:ext cx="7727499" cy="1767792"/>
          </a:xfrm>
          <a:prstGeom prst="rect">
            <a:avLst/>
          </a:prstGeom>
          <a:noFill/>
        </p:spPr>
        <p:txBody>
          <a:bodyPr wrap="square">
            <a:spAutoFit/>
          </a:bodyPr>
          <a:lstStyle/>
          <a:p>
            <a:pPr marL="0" marR="0" algn="ctr">
              <a:lnSpc>
                <a:spcPct val="115000"/>
              </a:lnSpc>
              <a:spcBef>
                <a:spcPts val="0"/>
              </a:spcBef>
              <a:spcAft>
                <a:spcPts val="1000"/>
              </a:spcAft>
              <a:tabLst>
                <a:tab pos="342900" algn="l"/>
                <a:tab pos="457200" algn="l"/>
                <a:tab pos="914400" algn="l"/>
              </a:tabLst>
            </a:pPr>
            <a:r>
              <a:rPr lang="en-US" sz="2400" dirty="0">
                <a:effectLst/>
                <a:latin typeface="Arial" panose="020B0604020202020204" pitchFamily="34" charset="0"/>
                <a:ea typeface="Aptos" panose="020B0004020202020204" pitchFamily="34" charset="0"/>
                <a:cs typeface="Times New Roman" panose="02020603050405020304" pitchFamily="18" charset="0"/>
              </a:rPr>
              <a:t>The City Planning Commission recommends that City Council approve the request to remove a portion of West 16</a:t>
            </a:r>
            <a:r>
              <a:rPr lang="en-US" sz="2400" baseline="30000" dirty="0">
                <a:effectLst/>
                <a:latin typeface="Arial" panose="020B0604020202020204" pitchFamily="34" charset="0"/>
                <a:ea typeface="Aptos" panose="020B0004020202020204" pitchFamily="34" charset="0"/>
                <a:cs typeface="Times New Roman" panose="02020603050405020304" pitchFamily="18" charset="0"/>
              </a:rPr>
              <a:t>th</a:t>
            </a:r>
            <a:r>
              <a:rPr lang="en-US" sz="2400" dirty="0">
                <a:effectLst/>
                <a:latin typeface="Arial" panose="020B0604020202020204" pitchFamily="34" charset="0"/>
                <a:ea typeface="Aptos" panose="020B0004020202020204" pitchFamily="34" charset="0"/>
                <a:cs typeface="Times New Roman" panose="02020603050405020304" pitchFamily="18" charset="0"/>
              </a:rPr>
              <a:t> Street, located between </a:t>
            </a:r>
            <a:r>
              <a:rPr lang="en-US" sz="2400" dirty="0" err="1">
                <a:effectLst/>
                <a:latin typeface="Arial" panose="020B0604020202020204" pitchFamily="34" charset="0"/>
                <a:ea typeface="Aptos" panose="020B0004020202020204" pitchFamily="34" charset="0"/>
                <a:cs typeface="Times New Roman" panose="02020603050405020304" pitchFamily="18" charset="0"/>
              </a:rPr>
              <a:t>Brinckle</a:t>
            </a:r>
            <a:r>
              <a:rPr lang="en-US" sz="2400" dirty="0">
                <a:effectLst/>
                <a:latin typeface="Arial" panose="020B0604020202020204" pitchFamily="34" charset="0"/>
                <a:ea typeface="Aptos" panose="020B0004020202020204" pitchFamily="34" charset="0"/>
                <a:cs typeface="Times New Roman" panose="02020603050405020304" pitchFamily="18" charset="0"/>
              </a:rPr>
              <a:t> and Greenhill Avenues, from the Official City Map.</a:t>
            </a:r>
            <a:endParaRPr lang="en-US" dirty="0">
              <a:effectLst/>
              <a:latin typeface="Garamond" panose="02020404030301010803"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27105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35A3F-47C2-26A2-F027-BEF565AD6A76}"/>
              </a:ext>
            </a:extLst>
          </p:cNvPr>
          <p:cNvSpPr txBox="1">
            <a:spLocks noGrp="1" noRot="1" noMove="1" noResize="1" noEditPoints="1" noAdjustHandles="1" noChangeArrowheads="1" noChangeShapeType="1"/>
          </p:cNvSpPr>
          <p:nvPr/>
        </p:nvSpPr>
        <p:spPr>
          <a:xfrm>
            <a:off x="100739" y="0"/>
            <a:ext cx="5721382" cy="917130"/>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latin typeface="Arial" panose="020B0604020202020204" pitchFamily="34" charset="0"/>
                <a:cs typeface="Arial" panose="020B0604020202020204" pitchFamily="34" charset="0"/>
              </a:rPr>
              <a:t>Community Development &amp; Urban Planning Committee</a:t>
            </a:r>
            <a:br>
              <a:rPr lang="en-US" sz="1600" b="1"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City Planning Commission: Approved Resolution 03-24</a:t>
            </a:r>
          </a:p>
        </p:txBody>
      </p:sp>
      <p:pic>
        <p:nvPicPr>
          <p:cNvPr id="4" name="Content Placeholder 3">
            <a:extLst>
              <a:ext uri="{FF2B5EF4-FFF2-40B4-BE49-F238E27FC236}">
                <a16:creationId xmlns:a16="http://schemas.microsoft.com/office/drawing/2014/main" id="{548948D6-9152-0998-A7F3-B4968B2D0402}"/>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bwMode="auto">
          <a:xfrm>
            <a:off x="10999827" y="197585"/>
            <a:ext cx="931714" cy="931714"/>
          </a:xfrm>
          <a:prstGeom prst="rect">
            <a:avLst/>
          </a:prstGeom>
          <a:noFill/>
          <a:ln w="9525">
            <a:noFill/>
            <a:miter lim="800000"/>
            <a:headEnd/>
            <a:tailEnd/>
          </a:ln>
        </p:spPr>
      </p:pic>
      <p:sp>
        <p:nvSpPr>
          <p:cNvPr id="3" name="TextBox 2">
            <a:extLst>
              <a:ext uri="{FF2B5EF4-FFF2-40B4-BE49-F238E27FC236}">
                <a16:creationId xmlns:a16="http://schemas.microsoft.com/office/drawing/2014/main" id="{6DF5CFA6-0F43-39D5-A505-61403619B4C5}"/>
              </a:ext>
            </a:extLst>
          </p:cNvPr>
          <p:cNvSpPr txBox="1"/>
          <p:nvPr/>
        </p:nvSpPr>
        <p:spPr>
          <a:xfrm>
            <a:off x="3047338" y="2829063"/>
            <a:ext cx="6094674" cy="1195905"/>
          </a:xfrm>
          <a:prstGeom prst="rect">
            <a:avLst/>
          </a:prstGeom>
          <a:noFill/>
        </p:spPr>
        <p:txBody>
          <a:bodyPr wrap="square" anchor="ctr">
            <a:spAutoFit/>
          </a:bodyPr>
          <a:lstStyle/>
          <a:p>
            <a:pPr marL="0" marR="0" algn="ctr">
              <a:lnSpc>
                <a:spcPct val="115000"/>
              </a:lnSpc>
              <a:spcBef>
                <a:spcPts val="0"/>
              </a:spcBef>
              <a:spcAft>
                <a:spcPts val="0"/>
              </a:spcAft>
            </a:pPr>
            <a:r>
              <a:rPr lang="en-US" sz="6600" b="1" dirty="0">
                <a:effectLst/>
                <a:latin typeface="Arial" panose="020B0604020202020204" pitchFamily="34" charset="0"/>
                <a:ea typeface="Aptos" panose="020B0004020202020204" pitchFamily="34" charset="0"/>
                <a:cs typeface="Times New Roman" panose="02020603050405020304" pitchFamily="18" charset="0"/>
              </a:rPr>
              <a:t>Thank you. </a:t>
            </a:r>
            <a:endParaRPr lang="en-US" sz="5400" b="1" dirty="0">
              <a:effectLst/>
              <a:latin typeface="Garamond" panose="02020404030301010803"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326237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511</TotalTime>
  <Words>311</Words>
  <Application>Microsoft Office PowerPoint</Application>
  <PresentationFormat>Widescreen</PresentationFormat>
  <Paragraphs>28</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Aptos Display</vt:lpstr>
      <vt:lpstr>Arial</vt:lpstr>
      <vt:lpstr>Arial Black</vt:lpstr>
      <vt:lpstr>Garamond</vt:lpstr>
      <vt:lpstr>Office Theme</vt:lpstr>
      <vt:lpstr>Community Development &amp; Urban Planning Committee  City Planning Commission: Approved Resolution 03-24  April 24,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Kurth</dc:creator>
  <cp:lastModifiedBy>Elliott Larkin</cp:lastModifiedBy>
  <cp:revision>10</cp:revision>
  <cp:lastPrinted>2024-03-18T20:26:45Z</cp:lastPrinted>
  <dcterms:created xsi:type="dcterms:W3CDTF">2024-03-18T20:05:07Z</dcterms:created>
  <dcterms:modified xsi:type="dcterms:W3CDTF">2024-04-24T19:33:28Z</dcterms:modified>
</cp:coreProperties>
</file>