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6" r:id="rId7"/>
    <p:sldId id="267" r:id="rId8"/>
    <p:sldId id="270" r:id="rId9"/>
    <p:sldId id="271" r:id="rId10"/>
    <p:sldId id="274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43.1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153 34 24575,'-12'0'0,"-11"0"0,-7 0 0,-5-16 0,3-1 0,14 18 0,15 8 0,12 4 0,16-1 0,-4 1 0,-6 7 0,-5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55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56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8:20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8:21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71E5-7D03-1CBE-17D1-C3638BA9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49870-A796-60B3-8F32-FC9DAC836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24A32-7B53-08BD-88CC-C195B5D9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FDB1-F787-95C8-5F1E-27FD20B6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844E-EAF4-E450-F82D-0298BE87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EB65-54DE-0887-90F4-0A936B8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C209C-8FAC-D7EB-3B03-1C68FA701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F2A5-0855-6DFB-2FFF-B56F1432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AC99-072F-0743-6723-66588199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C97B-5512-3786-B953-EC78F5C4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E2574-27CA-452C-0939-F5F33A0D7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BD53-7194-594C-7BDD-A19121CAF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2238-1814-98BB-D2D5-800FE821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1074-BA43-868B-BE37-37419D1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CCF33-98BF-D8C7-96C2-23357D08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2668-DEEA-8A82-49A7-CC659FC0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EF89-58DB-31B5-ACA3-DD5B88AA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25B3-06F3-BFC7-BF3A-89196E92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66B0-BBBC-7746-278E-6D64E5A4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4E0D7-6336-B600-F29D-5A205B86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FA25-A436-AC3E-262C-A66E2CF8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F46E-AB34-29E0-558E-95FBC91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04A9-654A-3BAE-6364-CFA7C2AD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963A-AE97-8A58-D02F-EDA79DB0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1A1C-75AA-25B5-F2F7-766F0E46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C4B7-87B6-9AE6-F61F-74B9B1E6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F76A-D148-17BB-E725-A110F303D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DC92-A978-00F2-4587-F383D3B6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53BB5-5CC3-9966-C2EB-E4C9776F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5640E-C7F6-6772-B926-065BD3B8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77D6-942A-CCED-3F27-5BCA8F82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BD51-2DE4-9927-943A-426B77A7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5EFF5-A5BA-8A42-80BF-66A1D0E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1380E-4FD1-67C5-82FB-D67D5E617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44ABB-332F-0413-F5AA-9EACF260C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B8C4-AF46-35D9-50D5-1E1CA1CE8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74A43-528D-8644-E420-B9378FF3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7A7B9-FD64-2383-EFBE-C7BD416E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B920A-52E9-752F-E614-9BAD16AC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19D9-9D11-1B58-D9A4-775A32C1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1B599-76A6-5376-D0B3-0B94CDFC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95AA6-97CF-CD64-D4CA-B1384E19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7CFEE-09EB-E9E1-73A1-680AF74D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F2D1E-C6B1-DF0E-F148-ACA1CD9D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DE949-B21B-9A94-DDF6-D8E06E89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FDC18-0027-FF93-1245-09355EF5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405A-70EB-0A20-4668-6E73B094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7FBF-BAD1-C2C2-5A7F-D53C718C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A429C-CF5C-DD7B-EB97-529FA3C9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6D2B5-386B-F693-511F-DDDDD3BA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36EE-FA55-3069-45A6-BB0B7E0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D67F8-B309-30A8-D59D-B586854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867B-A67B-FDFC-64EE-381A99AA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FFED0-B738-4962-70CD-C8DDB1192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FB70A-B182-07F9-068A-C14F4F00E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872D3-1530-A87F-B3AE-3F726663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C78D3-78A6-2771-4017-B30EF891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DD9B4-3712-0D00-D9EB-9A3DA1F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C3385-C536-DA13-CC11-220A0673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46655-627B-CD3C-D742-BD3DE81E1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FBA5-AB0E-53A7-C1FE-1B0F165F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FA6F-E578-4D6B-A1B3-47CAA279666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6039E-E1DE-3B53-37DF-9A60991F3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2DBB-F9DD-BEEE-12B1-F5FBBCA1B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mson@wilmingtonde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5" y="1115219"/>
            <a:ext cx="3193113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5" y="3859998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813CFA70-6BB5-8BDA-5A6E-8290DAEF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71" y="4572753"/>
            <a:ext cx="1951653" cy="1978089"/>
          </a:xfrm>
          <a:prstGeom prst="rect">
            <a:avLst/>
          </a:prstGeom>
        </p:spPr>
      </p:pic>
      <p:pic>
        <p:nvPicPr>
          <p:cNvPr id="11" name="Picture 10" descr="A logo with people and text&#10;&#10;Description automatically generated">
            <a:extLst>
              <a:ext uri="{FF2B5EF4-FFF2-40B4-BE49-F238E27FC236}">
                <a16:creationId xmlns:a16="http://schemas.microsoft.com/office/drawing/2014/main" id="{3894E614-1E3E-D7F3-791B-F437FFAA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19" y="471910"/>
            <a:ext cx="7352076" cy="59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0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86705"/>
            <a:ext cx="10704420" cy="4503701"/>
          </a:xfrm>
        </p:spPr>
        <p:txBody>
          <a:bodyPr>
            <a:normAutofit/>
          </a:bodyPr>
          <a:lstStyle/>
          <a:p>
            <a:r>
              <a:rPr lang="en-US" dirty="0"/>
              <a:t>Network Connect</a:t>
            </a:r>
          </a:p>
          <a:p>
            <a:pPr lvl="1"/>
            <a:r>
              <a:rPr lang="en-US" dirty="0"/>
              <a:t>Provides wrap-around services to East Side and Prices Run</a:t>
            </a:r>
          </a:p>
          <a:p>
            <a:r>
              <a:rPr lang="en-US" dirty="0"/>
              <a:t>Center for Structural Equity (CFSE)</a:t>
            </a:r>
          </a:p>
          <a:p>
            <a:pPr lvl="1"/>
            <a:r>
              <a:rPr lang="en-US" dirty="0"/>
              <a:t>Provides services to high-risk individuals between the ages of 13-26 – East Side</a:t>
            </a:r>
          </a:p>
          <a:p>
            <a:r>
              <a:rPr lang="en-US" dirty="0"/>
              <a:t>Youth Advocate Programs (YAP)</a:t>
            </a:r>
          </a:p>
          <a:p>
            <a:pPr lvl="1"/>
            <a:r>
              <a:rPr lang="en-US" dirty="0"/>
              <a:t>Provides services to high-risk individuals between the ages of 13-26 – Prices Run</a:t>
            </a:r>
          </a:p>
          <a:p>
            <a:r>
              <a:rPr lang="en-US" dirty="0"/>
              <a:t>Wilmington Community Advisory Council (WCAC)	</a:t>
            </a:r>
          </a:p>
          <a:p>
            <a:pPr lvl="1"/>
            <a:r>
              <a:rPr lang="en-US" dirty="0"/>
              <a:t>Host all Public Safety Roundtables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77798" y="514874"/>
            <a:ext cx="8301727" cy="823912"/>
          </a:xfrm>
        </p:spPr>
        <p:txBody>
          <a:bodyPr>
            <a:no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056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6" y="26268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134" y="1576556"/>
            <a:ext cx="5919752" cy="4904627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Prices Run </a:t>
            </a:r>
          </a:p>
          <a:p>
            <a:pPr lvl="1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Zones 1-4</a:t>
            </a:r>
          </a:p>
          <a:p>
            <a:pPr lvl="2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Zone 1 -</a:t>
            </a:r>
            <a:r>
              <a:rPr lang="en-US" sz="1800" kern="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30th - 36th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 2 -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26th - 30th &amp; Market to Northeast Blvd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Zone 3 -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22nd - 26th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 4 -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Brandywine River - 22nd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East Side</a:t>
            </a:r>
          </a:p>
          <a:p>
            <a:pPr lvl="1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Zones 5-8</a:t>
            </a: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5 -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12th - Brandywine River &amp; King to Kirkwood Park/River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6 -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8th - 12th &amp; Walnut to Railroad/River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7 -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4th - 8th &amp; Walnut to Railroad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8 -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– 4th &amp; Walnut to Christina Park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7432" y="288385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Zones in the 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3DBE-171D-B016-2DAC-82890105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2684"/>
            <a:ext cx="5492066" cy="3166315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19F1131-9516-CB7D-DBCF-7313F5E3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536302"/>
            <a:ext cx="5492066" cy="30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05712" y="199232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Community Encounters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38FED-18DA-F0D1-8146-0A9B89DC7B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5154ADA-896C-CED8-F655-2AD6A6D2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2" y="1189037"/>
            <a:ext cx="11551640" cy="55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8207" y="1588248"/>
            <a:ext cx="10725017" cy="40910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03829" y="219904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Dispatch Calls by Zones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9A950B7-8F02-0F0D-C367-8E252DEFB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178653"/>
            <a:ext cx="11811699" cy="5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64811" y="100402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Impact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C20A6B-4295-958B-9B29-3BDF0FA6EEAC}"/>
                  </a:ext>
                </a:extLst>
              </p14:cNvPr>
              <p14:cNvContentPartPr/>
              <p14:nvPr/>
            </p14:nvContentPartPr>
            <p14:xfrm>
              <a:off x="8165920" y="5608387"/>
              <a:ext cx="5544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C20A6B-4295-958B-9B29-3BDF0FA6EE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6920" y="5599747"/>
                <a:ext cx="730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8B7D5-A2ED-D225-B96C-901C07864330}"/>
              </a:ext>
            </a:extLst>
          </p:cNvPr>
          <p:cNvGrpSpPr/>
          <p:nvPr/>
        </p:nvGrpSpPr>
        <p:grpSpPr>
          <a:xfrm>
            <a:off x="8321800" y="5024467"/>
            <a:ext cx="59040" cy="101160"/>
            <a:chOff x="8321800" y="5024467"/>
            <a:chExt cx="5904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B622B4-6B23-E355-4EEF-2C208439B152}"/>
                    </a:ext>
                  </a:extLst>
                </p14:cNvPr>
                <p14:cNvContentPartPr/>
                <p14:nvPr/>
              </p14:nvContentPartPr>
              <p14:xfrm>
                <a:off x="8355280" y="5024467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B622B4-6B23-E355-4EEF-2C208439B1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92280" y="4961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25CB44-72E5-75FF-BC59-6B46B76F7BA1}"/>
                    </a:ext>
                  </a:extLst>
                </p14:cNvPr>
                <p14:cNvContentPartPr/>
                <p14:nvPr/>
              </p14:nvContentPartPr>
              <p14:xfrm>
                <a:off x="8380480" y="5083507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25CB44-72E5-75FF-BC59-6B46B76F7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7480" y="50208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9EB852-8793-95CC-36FA-DE899E244179}"/>
                    </a:ext>
                  </a:extLst>
                </p14:cNvPr>
                <p14:cNvContentPartPr/>
                <p14:nvPr/>
              </p14:nvContentPartPr>
              <p14:xfrm>
                <a:off x="8321800" y="5125267"/>
                <a:ext cx="180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9EB852-8793-95CC-36FA-DE899E2441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5800" y="5089627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A1D51D-F273-553B-0DDC-587FAFEC2B18}"/>
                    </a:ext>
                  </a:extLst>
                </p14:cNvPr>
                <p14:cNvContentPartPr/>
                <p14:nvPr/>
              </p14:nvContentPartPr>
              <p14:xfrm>
                <a:off x="8321800" y="5091787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A1D51D-F273-553B-0DDC-587FAFEC2B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5800" y="5055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 descr="Chart, line chart">
            <a:extLst>
              <a:ext uri="{FF2B5EF4-FFF2-40B4-BE49-F238E27FC236}">
                <a16:creationId xmlns:a16="http://schemas.microsoft.com/office/drawing/2014/main" id="{65030252-C9CB-B5B1-4BE0-05CC2C9D12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" y="1111796"/>
            <a:ext cx="9287356" cy="382460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D8F749-2A66-0C16-DB94-874AA5612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69750"/>
              </p:ext>
            </p:extLst>
          </p:nvPr>
        </p:nvGraphicFramePr>
        <p:xfrm>
          <a:off x="5154723" y="4758998"/>
          <a:ext cx="6783693" cy="199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7533">
                  <a:extLst>
                    <a:ext uri="{9D8B030D-6E8A-4147-A177-3AD203B41FA5}">
                      <a16:colId xmlns:a16="http://schemas.microsoft.com/office/drawing/2014/main" val="2287187514"/>
                    </a:ext>
                  </a:extLst>
                </a:gridCol>
                <a:gridCol w="1639013">
                  <a:extLst>
                    <a:ext uri="{9D8B030D-6E8A-4147-A177-3AD203B41FA5}">
                      <a16:colId xmlns:a16="http://schemas.microsoft.com/office/drawing/2014/main" val="392438846"/>
                    </a:ext>
                  </a:extLst>
                </a:gridCol>
                <a:gridCol w="1047147">
                  <a:extLst>
                    <a:ext uri="{9D8B030D-6E8A-4147-A177-3AD203B41FA5}">
                      <a16:colId xmlns:a16="http://schemas.microsoft.com/office/drawing/2014/main" val="252754911"/>
                    </a:ext>
                  </a:extLst>
                </a:gridCol>
              </a:tblGrid>
              <a:tr h="182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Community Encounters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Dispatch Calls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5480888"/>
                  </a:ext>
                </a:extLst>
              </a:tr>
              <a:tr h="203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Outside of Zones 1-8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48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4705213"/>
                  </a:ext>
                </a:extLst>
              </a:tr>
              <a:tr h="203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1 (30th - 36th &amp; Market to Northeast Blvd)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2401561"/>
                  </a:ext>
                </a:extLst>
              </a:tr>
              <a:tr h="203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2 (26th - 30th &amp; Market to Northeast Blvd)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2284255"/>
                  </a:ext>
                </a:extLst>
              </a:tr>
              <a:tr h="203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3 (22nd - 26th &amp; Market to Northeast Blvd)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36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7080526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4 (Brandywine River - 22nd &amp; Market to Northeast Blvd)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8335433"/>
                  </a:ext>
                </a:extLst>
              </a:tr>
              <a:tr h="19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5 (12th - Brandywine River &amp; King to Kirkwood Park/River)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446038"/>
                  </a:ext>
                </a:extLst>
              </a:tr>
              <a:tr h="19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6 (8th - 12th &amp; Walnut to Railroad/River)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40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4481280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Zone 7 (4th - 8th &amp; Walnut to Railroad)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33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8159913"/>
                  </a:ext>
                </a:extLst>
              </a:tr>
              <a:tr h="18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Zone 8 (River - 4th &amp; Walnut to Christina Park)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highlight>
                            <a:srgbClr val="FFFF00"/>
                          </a:highlight>
                        </a:rPr>
                        <a:t>8</a:t>
                      </a:r>
                      <a:endParaRPr lang="en-US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771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85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D508-F459-186C-1F04-AAAB00A0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 of Year </a:t>
            </a:r>
            <a:r>
              <a:rPr lang="en-US" dirty="0" err="1"/>
              <a:t>CompStats</a:t>
            </a:r>
            <a:r>
              <a:rPr lang="en-US" dirty="0"/>
              <a:t> Data from WPD</a:t>
            </a:r>
            <a:br>
              <a:rPr lang="en-US" dirty="0"/>
            </a:br>
            <a:r>
              <a:rPr lang="en-US" dirty="0"/>
              <a:t>YEAR TO DATE for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BFDA-604A-224E-BDB2-ED1A4C66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 that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in Crime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5F476-FD0F-FB9D-42F7-74F603C58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1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District 12 increased by 18%</a:t>
            </a:r>
          </a:p>
          <a:p>
            <a:r>
              <a:rPr lang="en-US" dirty="0"/>
              <a:t>District 14 increased by 10%</a:t>
            </a:r>
          </a:p>
          <a:p>
            <a:r>
              <a:rPr lang="en-US" dirty="0"/>
              <a:t>District 10 increased by 40%</a:t>
            </a:r>
          </a:p>
          <a:p>
            <a:r>
              <a:rPr lang="en-US" dirty="0"/>
              <a:t>District 16 increased by 13%</a:t>
            </a:r>
          </a:p>
          <a:p>
            <a:r>
              <a:rPr lang="en-US" dirty="0"/>
              <a:t>District 17 increased by 3%</a:t>
            </a:r>
          </a:p>
          <a:p>
            <a:r>
              <a:rPr lang="en-US" dirty="0"/>
              <a:t>District 18 increased by 19%</a:t>
            </a:r>
          </a:p>
          <a:p>
            <a:r>
              <a:rPr lang="en-US" dirty="0"/>
              <a:t>District 19 increased by 42%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EC1F0-8619-4AD7-CA9C-78DCDDAA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Districts that </a:t>
            </a:r>
            <a:r>
              <a:rPr lang="en-US" dirty="0">
                <a:solidFill>
                  <a:srgbClr val="00B050"/>
                </a:solidFill>
              </a:rPr>
              <a:t>DECREASED</a:t>
            </a:r>
            <a:r>
              <a:rPr lang="en-US" dirty="0"/>
              <a:t> in Crime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8BAD6-43E7-FA2D-7F42-18B2D16C7E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District 13 decreased by 1%</a:t>
            </a:r>
          </a:p>
          <a:p>
            <a:pPr lvl="1"/>
            <a:r>
              <a:rPr lang="en-US" dirty="0"/>
              <a:t>Northside – East of Market St.</a:t>
            </a:r>
          </a:p>
          <a:p>
            <a:pPr lvl="1"/>
            <a:r>
              <a:rPr lang="en-US" dirty="0"/>
              <a:t>Zones 1-4 </a:t>
            </a:r>
          </a:p>
          <a:p>
            <a:pPr lvl="1"/>
            <a:r>
              <a:rPr lang="en-US" dirty="0"/>
              <a:t>151 community encounters for 2023</a:t>
            </a:r>
          </a:p>
          <a:p>
            <a:r>
              <a:rPr lang="en-US" dirty="0"/>
              <a:t>District 11 decreased by 18%</a:t>
            </a:r>
          </a:p>
          <a:p>
            <a:pPr lvl="1"/>
            <a:r>
              <a:rPr lang="en-US" dirty="0"/>
              <a:t>East Side</a:t>
            </a:r>
          </a:p>
          <a:p>
            <a:pPr lvl="1"/>
            <a:r>
              <a:rPr lang="en-US" dirty="0"/>
              <a:t>Zones 5-8</a:t>
            </a:r>
          </a:p>
          <a:p>
            <a:pPr lvl="1"/>
            <a:r>
              <a:rPr lang="en-US" dirty="0"/>
              <a:t>150 community encounters for 2023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59" y="1183180"/>
            <a:ext cx="10725017" cy="4091099"/>
          </a:xfrm>
        </p:spPr>
        <p:txBody>
          <a:bodyPr>
            <a:normAutofit/>
          </a:bodyPr>
          <a:lstStyle/>
          <a:p>
            <a:pPr algn="ctr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914 N. Pine Street</a:t>
            </a:r>
          </a:p>
          <a:p>
            <a:pPr algn="ctr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We have a HUB on the North Side but still looking for another house. 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92637" y="252577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HUBS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DF26-990E-8BBA-D1B5-570BF3B3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2256640"/>
            <a:ext cx="11124099" cy="4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062" y="1606153"/>
            <a:ext cx="10725017" cy="4091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information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Debra Mason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dmason@wilmingtonde.gov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302-893-5165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95440" y="573683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Questions</a:t>
            </a:r>
          </a:p>
        </p:txBody>
      </p:sp>
      <p:pic>
        <p:nvPicPr>
          <p:cNvPr id="6" name="Picture 5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767012CC-18B0-F7C6-4C81-AFEE32D42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3" y="1606153"/>
            <a:ext cx="2854647" cy="2897349"/>
          </a:xfrm>
          <a:prstGeom prst="rect">
            <a:avLst/>
          </a:prstGeom>
        </p:spPr>
      </p:pic>
      <p:pic>
        <p:nvPicPr>
          <p:cNvPr id="7" name="Picture 6" descr="A logo with people and text&#10;&#10;Description automatically generated">
            <a:extLst>
              <a:ext uri="{FF2B5EF4-FFF2-40B4-BE49-F238E27FC236}">
                <a16:creationId xmlns:a16="http://schemas.microsoft.com/office/drawing/2014/main" id="{DD5C8DFF-1F28-726C-1446-6D2FBFCDC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7" y="1497571"/>
            <a:ext cx="2954221" cy="2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3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582ad9-93cf-4887-9403-7c04d5c7cc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379BF500E8B4A82D18D707A4ED376" ma:contentTypeVersion="7" ma:contentTypeDescription="Create a new document." ma:contentTypeScope="" ma:versionID="8c54c4a8a451941683909ae891dfa730">
  <xsd:schema xmlns:xsd="http://www.w3.org/2001/XMLSchema" xmlns:xs="http://www.w3.org/2001/XMLSchema" xmlns:p="http://schemas.microsoft.com/office/2006/metadata/properties" xmlns:ns3="bc582ad9-93cf-4887-9403-7c04d5c7cc24" targetNamespace="http://schemas.microsoft.com/office/2006/metadata/properties" ma:root="true" ma:fieldsID="04b01901d5a210ba37c7e1c4293586ac" ns3:_="">
    <xsd:import namespace="bc582ad9-93cf-4887-9403-7c04d5c7cc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82ad9-93cf-4887-9403-7c04d5c7c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8B3FED-B339-4611-9D19-DB975344DD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F6DF6-CD40-4CA3-AB5A-377855F8340A}">
  <ds:schemaRefs>
    <ds:schemaRef ds:uri="http://purl.org/dc/terms/"/>
    <ds:schemaRef ds:uri="http://schemas.openxmlformats.org/package/2006/metadata/core-properties"/>
    <ds:schemaRef ds:uri="bc582ad9-93cf-4887-9403-7c04d5c7cc2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40863E-204B-4587-8957-FDBA0EA9A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82ad9-93cf-4887-9403-7c04d5c7cc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543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End of Year CompStats Data from WPD YEAR TO DATE for 2023</vt:lpstr>
      <vt:lpstr>Wilmington Street Team</vt:lpstr>
      <vt:lpstr>Wilmington Street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Wilmington Street Team</dc:title>
  <dc:creator>Debra Mason</dc:creator>
  <cp:lastModifiedBy>Debra Mason</cp:lastModifiedBy>
  <cp:revision>4</cp:revision>
  <dcterms:created xsi:type="dcterms:W3CDTF">2023-09-05T15:19:14Z</dcterms:created>
  <dcterms:modified xsi:type="dcterms:W3CDTF">2024-02-05T18:19:41Z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0x0101000BE379BF500E8B4A82D18D707A4ED376</vt:lpwstr>
  </property>
</Properties>
</file>