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6" r:id="rId7"/>
    <p:sldId id="274" r:id="rId8"/>
    <p:sldId id="267" r:id="rId9"/>
    <p:sldId id="270" r:id="rId10"/>
    <p:sldId id="271" r:id="rId11"/>
    <p:sldId id="272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43.1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34 24575,'-12'0'0,"-11"0"0,-7 0 0,-5-16 0,3-1 0,14 18 0,15 8 0,12 4 0,16-1 0,-4 1 0,-6 7 0,-5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5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6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0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1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1E5-7D03-1CBE-17D1-C3638BA9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49870-A796-60B3-8F32-FC9DAC836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24A32-7B53-08BD-88CC-C195B5D9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FDB1-F787-95C8-5F1E-27FD20B6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844E-EAF4-E450-F82D-0298BE87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EB65-54DE-0887-90F4-0A936B8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C209C-8FAC-D7EB-3B03-1C68FA701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F2A5-0855-6DFB-2FFF-B56F143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AC99-072F-0743-6723-66588199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C97B-5512-3786-B953-EC78F5C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E2574-27CA-452C-0939-F5F33A0D7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BD53-7194-594C-7BDD-A19121CAF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2238-1814-98BB-D2D5-800FE821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1074-BA43-868B-BE37-37419D1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CCF33-98BF-D8C7-96C2-23357D08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2668-DEEA-8A82-49A7-CC659FC0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EF89-58DB-31B5-ACA3-DD5B88AA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25B3-06F3-BFC7-BF3A-89196E92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66B0-BBBC-7746-278E-6D64E5A4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4E0D7-6336-B600-F29D-5A205B86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FA25-A436-AC3E-262C-A66E2CF8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F46E-AB34-29E0-558E-95FBC91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04A9-654A-3BAE-6364-CFA7C2AD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963A-AE97-8A58-D02F-EDA79DB0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1A1C-75AA-25B5-F2F7-766F0E46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C4B7-87B6-9AE6-F61F-74B9B1E6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F76A-D148-17BB-E725-A110F303D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DC92-A978-00F2-4587-F383D3B6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53BB5-5CC3-9966-C2EB-E4C9776F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5640E-C7F6-6772-B926-065BD3B8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77D6-942A-CCED-3F27-5BCA8F82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BD51-2DE4-9927-943A-426B77A7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5EFF5-A5BA-8A42-80BF-66A1D0E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1380E-4FD1-67C5-82FB-D67D5E61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44ABB-332F-0413-F5AA-9EACF260C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B8C4-AF46-35D9-50D5-1E1CA1CE8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74A43-528D-8644-E420-B9378FF3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7A7B9-FD64-2383-EFBE-C7BD416E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B920A-52E9-752F-E614-9BAD16AC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19D9-9D11-1B58-D9A4-775A32C1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1B599-76A6-5376-D0B3-0B94CDFC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95AA6-97CF-CD64-D4CA-B1384E19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7CFEE-09EB-E9E1-73A1-680AF74D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F2D1E-C6B1-DF0E-F148-ACA1CD9D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DE949-B21B-9A94-DDF6-D8E06E89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FDC18-0027-FF93-1245-09355EF5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405A-70EB-0A20-4668-6E73B094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7FBF-BAD1-C2C2-5A7F-D53C718C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A429C-CF5C-DD7B-EB97-529FA3C9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6D2B5-386B-F693-511F-DDDDD3BA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36EE-FA55-3069-45A6-BB0B7E0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D67F8-B309-30A8-D59D-B586854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867B-A67B-FDFC-64EE-381A99AA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FFED0-B738-4962-70CD-C8DDB1192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FB70A-B182-07F9-068A-C14F4F00E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872D3-1530-A87F-B3AE-3F726663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C78D3-78A6-2771-4017-B30EF891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DD9B4-3712-0D00-D9EB-9A3DA1F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C3385-C536-DA13-CC11-220A0673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46655-627B-CD3C-D742-BD3DE81E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FBA5-AB0E-53A7-C1FE-1B0F165F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FA6F-E578-4D6B-A1B3-47CAA279666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6039E-E1DE-3B53-37DF-9A60991F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2DBB-F9DD-BEEE-12B1-F5FBBCA1B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mson@wilmingtonde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Community Public Safety Initiative (CPSI)</a:t>
            </a:r>
          </a:p>
          <a:p>
            <a:r>
              <a:rPr lang="en-US" dirty="0">
                <a:solidFill>
                  <a:srgbClr val="FFFFFF"/>
                </a:solidFill>
              </a:rPr>
              <a:t>City of Wilmington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logo with people and text&#10;&#10;Description automatically generated">
            <a:extLst>
              <a:ext uri="{FF2B5EF4-FFF2-40B4-BE49-F238E27FC236}">
                <a16:creationId xmlns:a16="http://schemas.microsoft.com/office/drawing/2014/main" id="{3894E614-1E3E-D7F3-791B-F437FFAA1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pic>
        <p:nvPicPr>
          <p:cNvPr id="9" name="Picture 8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813CFA70-6BB5-8BDA-5A6E-8290DAEF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301725" y="347310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76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145" y="657677"/>
            <a:ext cx="5085580" cy="937453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Community Public Safety Initiative (CPSI)</a:t>
            </a:r>
          </a:p>
          <a:p>
            <a:r>
              <a:rPr lang="en-US" dirty="0">
                <a:solidFill>
                  <a:srgbClr val="FFFFFF"/>
                </a:solidFill>
              </a:rPr>
              <a:t>City of Wilmington</a:t>
            </a:r>
          </a:p>
        </p:txBody>
      </p:sp>
      <p:pic>
        <p:nvPicPr>
          <p:cNvPr id="11" name="Picture 10" descr="A logo with people and text&#10;&#10;Description automatically generated">
            <a:extLst>
              <a:ext uri="{FF2B5EF4-FFF2-40B4-BE49-F238E27FC236}">
                <a16:creationId xmlns:a16="http://schemas.microsoft.com/office/drawing/2014/main" id="{3894E614-1E3E-D7F3-791B-F437FFAA1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pic>
        <p:nvPicPr>
          <p:cNvPr id="9" name="Picture 8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813CFA70-6BB5-8BDA-5A6E-8290DAEF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301725" y="347310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115A9-99DA-94DE-16D7-03B08E4995F4}"/>
              </a:ext>
            </a:extLst>
          </p:cNvPr>
          <p:cNvSpPr txBox="1"/>
          <p:nvPr/>
        </p:nvSpPr>
        <p:spPr>
          <a:xfrm>
            <a:off x="625207" y="1945944"/>
            <a:ext cx="60978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Thank you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Contact information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Dr. Debra Mason</a:t>
            </a:r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dmason@wilmingtonde.gov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302-893-5165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Cierra Hall-Hipkins – Network Connect</a:t>
            </a:r>
          </a:p>
          <a:p>
            <a:pPr marL="0" indent="0" algn="ctr">
              <a:buNone/>
            </a:pPr>
            <a:r>
              <a:rPr lang="en-US" sz="2400" dirty="0"/>
              <a:t>Darryl Chambers – Center for Structural Equity</a:t>
            </a:r>
          </a:p>
        </p:txBody>
      </p:sp>
    </p:spTree>
    <p:extLst>
      <p:ext uri="{BB962C8B-B14F-4D97-AF65-F5344CB8AC3E}">
        <p14:creationId xmlns:p14="http://schemas.microsoft.com/office/powerpoint/2010/main" val="13642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038" y="2336007"/>
            <a:ext cx="10704420" cy="4156868"/>
          </a:xfrm>
        </p:spPr>
        <p:txBody>
          <a:bodyPr>
            <a:normAutofit/>
          </a:bodyPr>
          <a:lstStyle/>
          <a:p>
            <a:r>
              <a:rPr lang="en-US" dirty="0"/>
              <a:t>Provide services in East Side and Prices Run </a:t>
            </a:r>
          </a:p>
          <a:p>
            <a:r>
              <a:rPr lang="en-US" dirty="0"/>
              <a:t>Provide wrap-around services </a:t>
            </a:r>
          </a:p>
          <a:p>
            <a:r>
              <a:rPr lang="en-US" dirty="0"/>
              <a:t>Provide services to high-risk individuals between the ages of 13-26</a:t>
            </a:r>
          </a:p>
          <a:p>
            <a:r>
              <a:rPr lang="en-US" dirty="0"/>
              <a:t>Mediations, Community Encounters, Community Passage, Respond to Incidents in the Community, Connect Community Members to Resources in the City</a:t>
            </a:r>
          </a:p>
          <a:p>
            <a:r>
              <a:rPr lang="en-US" dirty="0"/>
              <a:t> Wilmington Community Advisory Council (WCAC)	</a:t>
            </a:r>
          </a:p>
          <a:p>
            <a:pPr lvl="1"/>
            <a:r>
              <a:rPr lang="en-US" dirty="0"/>
              <a:t>Host all Public Safety Roundtables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46711" y="1269207"/>
            <a:ext cx="8301727" cy="823912"/>
          </a:xfrm>
        </p:spPr>
        <p:txBody>
          <a:bodyPr>
            <a:no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Responsibilities</a:t>
            </a:r>
          </a:p>
          <a:p>
            <a:pPr algn="ctr"/>
            <a:r>
              <a:rPr lang="en-US" sz="4000" dirty="0"/>
              <a:t>of the </a:t>
            </a:r>
          </a:p>
          <a:p>
            <a:pPr algn="ctr"/>
            <a:r>
              <a:rPr lang="en-US" sz="4000" dirty="0"/>
              <a:t>WILMINGTON STREET TEAM</a:t>
            </a:r>
          </a:p>
        </p:txBody>
      </p:sp>
    </p:spTree>
    <p:extLst>
      <p:ext uri="{BB962C8B-B14F-4D97-AF65-F5344CB8AC3E}">
        <p14:creationId xmlns:p14="http://schemas.microsoft.com/office/powerpoint/2010/main" val="32056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6" y="26268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34" y="1576556"/>
            <a:ext cx="5919752" cy="4904627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Prices Run 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Zones 1-4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1 -</a:t>
            </a:r>
            <a:r>
              <a:rPr lang="en-US" sz="1800" kern="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30th - 36th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2 -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26th - 30th &amp; Market to Northeast Blvd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3 -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22nd - 26th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4 -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Brandywine River - 22nd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East Side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Zones 5-8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5 -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12th - Brandywine River &amp; King to Kirkwood Park/River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6 -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8th - 12th &amp; Walnut to Railroad/River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7 -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4th - 8th &amp; Walnut to Railroad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8 -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– 4th &amp; Walnut to Christina Park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432" y="288385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Zones in the 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3DBE-171D-B016-2DAC-82890105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2684"/>
            <a:ext cx="5492066" cy="3166315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19F1131-9516-CB7D-DBCF-7313F5E3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36302"/>
            <a:ext cx="5492066" cy="30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D508-F459-186C-1F04-AAAB00A0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Impact from 2023</a:t>
            </a:r>
            <a:br>
              <a:rPr lang="en-US" dirty="0"/>
            </a:br>
            <a:r>
              <a:rPr lang="en-US" dirty="0"/>
              <a:t>End of Year </a:t>
            </a:r>
            <a:r>
              <a:rPr lang="en-US" dirty="0" err="1"/>
              <a:t>CompStats</a:t>
            </a:r>
            <a:r>
              <a:rPr lang="en-US" dirty="0"/>
              <a:t> Data from WPD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BFDA-604A-224E-BDB2-ED1A4C66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Districts that </a:t>
            </a:r>
            <a:r>
              <a:rPr lang="en-US" dirty="0">
                <a:solidFill>
                  <a:srgbClr val="FF0000"/>
                </a:solidFill>
              </a:rPr>
              <a:t>INCREASED</a:t>
            </a:r>
            <a:r>
              <a:rPr lang="en-US" dirty="0"/>
              <a:t> in Crime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5F476-FD0F-FB9D-42F7-74F603C58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1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District 12 increased by 18%</a:t>
            </a:r>
          </a:p>
          <a:p>
            <a:r>
              <a:rPr lang="en-US" dirty="0"/>
              <a:t>District 14 increased by 10%</a:t>
            </a:r>
          </a:p>
          <a:p>
            <a:r>
              <a:rPr lang="en-US" dirty="0"/>
              <a:t>District 10 increased by 40%</a:t>
            </a:r>
          </a:p>
          <a:p>
            <a:r>
              <a:rPr lang="en-US" dirty="0"/>
              <a:t>District 16 increased by 13%</a:t>
            </a:r>
          </a:p>
          <a:p>
            <a:r>
              <a:rPr lang="en-US" dirty="0"/>
              <a:t>District 17 increased by 3%</a:t>
            </a:r>
          </a:p>
          <a:p>
            <a:r>
              <a:rPr lang="en-US" dirty="0"/>
              <a:t>District 18 increased by 19%</a:t>
            </a:r>
          </a:p>
          <a:p>
            <a:r>
              <a:rPr lang="en-US" dirty="0"/>
              <a:t>District 19 increased by 42%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EC1F0-8619-4AD7-CA9C-78DCDDAA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Districts that </a:t>
            </a:r>
            <a:r>
              <a:rPr lang="en-US" dirty="0">
                <a:solidFill>
                  <a:srgbClr val="00B050"/>
                </a:solidFill>
              </a:rPr>
              <a:t>DECREASED</a:t>
            </a:r>
            <a:r>
              <a:rPr lang="en-US" dirty="0"/>
              <a:t> in Crime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8BAD6-43E7-FA2D-7F42-18B2D16C7E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District 13 decreased by 1%</a:t>
            </a:r>
          </a:p>
          <a:p>
            <a:pPr lvl="1"/>
            <a:r>
              <a:rPr lang="en-US" dirty="0"/>
              <a:t>Northside – East of Market St.</a:t>
            </a:r>
          </a:p>
          <a:p>
            <a:pPr lvl="1"/>
            <a:r>
              <a:rPr lang="en-US" dirty="0"/>
              <a:t>Zones 1-4 </a:t>
            </a:r>
          </a:p>
          <a:p>
            <a:pPr lvl="1"/>
            <a:r>
              <a:rPr lang="en-US" dirty="0"/>
              <a:t>151 community encounters for 2023</a:t>
            </a:r>
          </a:p>
          <a:p>
            <a:r>
              <a:rPr lang="en-US" dirty="0"/>
              <a:t>District 11 decreased by 18%</a:t>
            </a:r>
          </a:p>
          <a:p>
            <a:pPr lvl="1"/>
            <a:r>
              <a:rPr lang="en-US" dirty="0"/>
              <a:t>East Side</a:t>
            </a:r>
          </a:p>
          <a:p>
            <a:pPr lvl="1"/>
            <a:r>
              <a:rPr lang="en-US" dirty="0"/>
              <a:t>Zones 5-8</a:t>
            </a:r>
          </a:p>
          <a:p>
            <a:pPr lvl="1"/>
            <a:r>
              <a:rPr lang="en-US" dirty="0"/>
              <a:t>150 community encounters for 2023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77137" y="67548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Community Encounters</a:t>
            </a:r>
          </a:p>
          <a:p>
            <a:pPr algn="ctr"/>
            <a:r>
              <a:rPr lang="en-US" sz="4000" dirty="0"/>
              <a:t>Jan 2024 – March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8FED-18DA-F0D1-8146-0A9B89DC7B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893A93E-9550-FDD0-216D-47717B700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99394"/>
            <a:ext cx="11696700" cy="51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8" y="65325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06726"/>
            <a:ext cx="10963436" cy="2672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42444" y="653251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Dispatch Calls by Zones</a:t>
            </a:r>
          </a:p>
          <a:p>
            <a:pPr algn="ctr"/>
            <a:r>
              <a:rPr lang="en-US" sz="4000" dirty="0"/>
              <a:t>Jan 2024 – March 2024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26A9997A-A8EC-8BBE-D065-85B7D7262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4827"/>
            <a:ext cx="11791950" cy="46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809" y="5886393"/>
            <a:ext cx="4552161" cy="261174"/>
          </a:xfrm>
        </p:spPr>
        <p:txBody>
          <a:bodyPr>
            <a:normAutofit fontScale="90000"/>
          </a:bodyPr>
          <a:lstStyle/>
          <a:p>
            <a:pPr algn="l"/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44932" y="29718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Impact </a:t>
            </a:r>
          </a:p>
          <a:p>
            <a:pPr algn="ctr"/>
            <a:r>
              <a:rPr lang="en-US" dirty="0"/>
              <a:t>Jan 2024 – March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14:cNvPr>
              <p14:cNvContentPartPr/>
              <p14:nvPr/>
            </p14:nvContentPartPr>
            <p14:xfrm>
              <a:off x="8165920" y="5608387"/>
              <a:ext cx="55440" cy="3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6920" y="5599747"/>
                <a:ext cx="730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8B7D5-A2ED-D225-B96C-901C07864330}"/>
              </a:ext>
            </a:extLst>
          </p:cNvPr>
          <p:cNvGrpSpPr/>
          <p:nvPr/>
        </p:nvGrpSpPr>
        <p:grpSpPr>
          <a:xfrm>
            <a:off x="8321800" y="5024467"/>
            <a:ext cx="59040" cy="101160"/>
            <a:chOff x="8321800" y="5024467"/>
            <a:chExt cx="590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14:cNvPr>
                <p14:cNvContentPartPr/>
                <p14:nvPr/>
              </p14:nvContentPartPr>
              <p14:xfrm>
                <a:off x="8355280" y="5024467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92280" y="4961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14:cNvPr>
                <p14:cNvContentPartPr/>
                <p14:nvPr/>
              </p14:nvContentPartPr>
              <p14:xfrm>
                <a:off x="8380480" y="5083507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7480" y="50208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14:cNvPr>
                <p14:cNvContentPartPr/>
                <p14:nvPr/>
              </p14:nvContentPartPr>
              <p14:xfrm>
                <a:off x="8321800" y="5125267"/>
                <a:ext cx="180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5800" y="508962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14:cNvPr>
                <p14:cNvContentPartPr/>
                <p14:nvPr/>
              </p14:nvContentPartPr>
              <p14:xfrm>
                <a:off x="8321800" y="5091787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5800" y="5055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C0A4EACD-694D-7700-2F40-EE428922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189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3998E9-91E8-E740-1EAB-B5EC75ADED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" y="1413654"/>
            <a:ext cx="7381392" cy="2719460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C8FCF403-CED1-34B7-BEDA-9A5BA7B4D5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36" y="4133114"/>
            <a:ext cx="6796405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59" y="1183180"/>
            <a:ext cx="10725017" cy="5198570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914 N. Pine Street – East Side HUB</a:t>
            </a:r>
          </a:p>
          <a:p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2214 N. Market Street  - Will be open by July 1, 2024 – North Side HUB</a:t>
            </a:r>
          </a:p>
          <a:p>
            <a:pPr marL="0" indent="0">
              <a:buNone/>
            </a:pP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Side HUB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East Side HUB served 173 people from January 1 to March 31, 2024. During this quarter, the Wilmington Street Team (WST) provided bus passes, clothing, diapers, employment assistance, food, and assistance with washing clothes.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Events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Wilmington Street Team (WST) hosted 22 community events and provided services to 1091 community members.  The events included a Chili Cook-off, which fed 28 community members; a diaper giveaway, which provided diapers to 120 people; an Easter Egg Hunt, an MLK Community Dinner; a Pop-up Produce Giveaway; a game night at Sojourner's Place, and numerous other events.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92637" y="252577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HUBS and Community Events</a:t>
            </a:r>
          </a:p>
        </p:txBody>
      </p:sp>
    </p:spTree>
    <p:extLst>
      <p:ext uri="{BB962C8B-B14F-4D97-AF65-F5344CB8AC3E}">
        <p14:creationId xmlns:p14="http://schemas.microsoft.com/office/powerpoint/2010/main" val="175881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F6D9-2D40-A1FD-CA4D-8AB4F519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</p:spPr>
        <p:txBody>
          <a:bodyPr/>
          <a:lstStyle/>
          <a:p>
            <a:r>
              <a:rPr lang="en-US" dirty="0"/>
              <a:t>Wilmington Street Team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DEEC-1CF5-8DC9-9331-35C04C200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	</a:t>
            </a:r>
          </a:p>
        </p:txBody>
      </p:sp>
      <p:pic>
        <p:nvPicPr>
          <p:cNvPr id="8" name="Content Placeholder 7" descr="A logo with black text and grey gears&#10;&#10;Description automatically generated">
            <a:extLst>
              <a:ext uri="{FF2B5EF4-FFF2-40B4-BE49-F238E27FC236}">
                <a16:creationId xmlns:a16="http://schemas.microsoft.com/office/drawing/2014/main" id="{33ED29AC-CFAB-5C0E-A5DA-42BE408BD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5" y="2665415"/>
            <a:ext cx="6860815" cy="257492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31D7-3034-DAFA-BBF1-E19148F3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5319711" y="1349377"/>
            <a:ext cx="5157788" cy="561974"/>
          </a:xfrm>
        </p:spPr>
        <p:txBody>
          <a:bodyPr>
            <a:normAutofit/>
          </a:bodyPr>
          <a:lstStyle/>
          <a:p>
            <a:r>
              <a:rPr lang="en-US" dirty="0"/>
              <a:t>IMPACT ON THE COMMUNITY</a:t>
            </a:r>
          </a:p>
        </p:txBody>
      </p:sp>
      <p:pic>
        <p:nvPicPr>
          <p:cNvPr id="10" name="Content Placeholder 9" descr="A logo with a graph and arrow&#10;&#10;Description automatically generated">
            <a:extLst>
              <a:ext uri="{FF2B5EF4-FFF2-40B4-BE49-F238E27FC236}">
                <a16:creationId xmlns:a16="http://schemas.microsoft.com/office/drawing/2014/main" id="{92A27A2F-DD8C-E78A-EF63-B8FF892764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7" y="1792289"/>
            <a:ext cx="6167437" cy="5665788"/>
          </a:xfrm>
        </p:spPr>
      </p:pic>
    </p:spTree>
    <p:extLst>
      <p:ext uri="{BB962C8B-B14F-4D97-AF65-F5344CB8AC3E}">
        <p14:creationId xmlns:p14="http://schemas.microsoft.com/office/powerpoint/2010/main" val="282821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582ad9-93cf-4887-9403-7c04d5c7cc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379BF500E8B4A82D18D707A4ED376" ma:contentTypeVersion="7" ma:contentTypeDescription="Create a new document." ma:contentTypeScope="" ma:versionID="8c54c4a8a451941683909ae891dfa730">
  <xsd:schema xmlns:xsd="http://www.w3.org/2001/XMLSchema" xmlns:xs="http://www.w3.org/2001/XMLSchema" xmlns:p="http://schemas.microsoft.com/office/2006/metadata/properties" xmlns:ns3="bc582ad9-93cf-4887-9403-7c04d5c7cc24" targetNamespace="http://schemas.microsoft.com/office/2006/metadata/properties" ma:root="true" ma:fieldsID="04b01901d5a210ba37c7e1c4293586ac" ns3:_="">
    <xsd:import namespace="bc582ad9-93cf-4887-9403-7c04d5c7cc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2ad9-93cf-4887-9403-7c04d5c7c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F6DF6-CD40-4CA3-AB5A-377855F8340A}">
  <ds:schemaRefs>
    <ds:schemaRef ds:uri="http://purl.org/dc/terms/"/>
    <ds:schemaRef ds:uri="http://schemas.openxmlformats.org/package/2006/metadata/core-properties"/>
    <ds:schemaRef ds:uri="bc582ad9-93cf-4887-9403-7c04d5c7cc2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B3FED-B339-4611-9D19-DB975344D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0863E-204B-4587-8957-FDBA0EA9A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82ad9-93cf-4887-9403-7c04d5c7c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577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Wilmington Street Team</vt:lpstr>
      <vt:lpstr>Wilmington Street Team</vt:lpstr>
      <vt:lpstr>Wilmington Street Team</vt:lpstr>
      <vt:lpstr>Impact from 2023 End of Year CompStats Data from WPD </vt:lpstr>
      <vt:lpstr>Wilmington Street Team</vt:lpstr>
      <vt:lpstr>Wilmington Street Team</vt:lpstr>
      <vt:lpstr>PowerPoint Presentation</vt:lpstr>
      <vt:lpstr>Wilmington Street Team</vt:lpstr>
      <vt:lpstr>Wilmington Street Team Members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Street Team</dc:title>
  <dc:creator>Debra Mason</dc:creator>
  <cp:lastModifiedBy>Debra Mason</cp:lastModifiedBy>
  <cp:revision>6</cp:revision>
  <dcterms:created xsi:type="dcterms:W3CDTF">2023-09-05T15:19:14Z</dcterms:created>
  <dcterms:modified xsi:type="dcterms:W3CDTF">2024-06-10T14:18:49Z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0x0101000BE379BF500E8B4A82D18D707A4ED376</vt:lpwstr>
  </property>
</Properties>
</file>