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EBCAB-19A0-A8F3-4204-D186C45D6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CAA3A7-5129-3923-9014-8491836DAB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9D5E1-40ED-75EC-06D2-AD79FFDEB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1321-57CD-4C40-9A4C-DD1ED69C83AB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E83C2-6D7E-A2C4-87EF-A45375437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19FBC-F9E8-5BEB-3D1B-89716BE7C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1384-7B32-4145-8DD7-8140C0F7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97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E3A17-54B7-7F8D-DF03-65C87A4D5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0C388A-43CE-D461-2141-329964D8E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7C460-2434-21E3-3BBF-DB842A10C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1321-57CD-4C40-9A4C-DD1ED69C83AB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CE338-5E4A-884D-6380-6D984C3CA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238D5-B7C7-B8FF-89D4-3FB0A5680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1384-7B32-4145-8DD7-8140C0F7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3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F72D8C-D85F-C931-B2A2-83DA04B269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FF31D5-5BD9-460F-CF2C-F95969B3E6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6D719-822C-4885-9DE6-FA5815749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1321-57CD-4C40-9A4C-DD1ED69C83AB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6DDA1-B6C4-FDC5-A601-DDE5A17BB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7390E-77EB-8EAD-2ABD-541EE4944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1384-7B32-4145-8DD7-8140C0F7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041E9-E077-DA26-BE3E-A4CD0AE4C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6CA35-56E7-CBFE-BC75-900D406C1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F9E43-BCF9-8D8F-D942-D25FD6974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1321-57CD-4C40-9A4C-DD1ED69C83AB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99DC9-9451-8944-2352-C7F27A14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D1FCF-98F4-86EC-C328-030E8B165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1384-7B32-4145-8DD7-8140C0F7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2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25B14-2295-0494-97A0-8B1F27C77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C9096-995D-752B-147A-B225E3DDD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5063E-4A87-9782-A509-C566E96CD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1321-57CD-4C40-9A4C-DD1ED69C83AB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F3049-ED1C-A245-A383-2D6E416A0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33C78-B8FE-FF5E-00F5-0954E4173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1384-7B32-4145-8DD7-8140C0F7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27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3CAA8-6EB7-5E06-1BB6-0E1709A9B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A4DB2-2C91-7DD2-3C6B-206FDBEAE8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2F8F1C-D0C8-1744-C642-32211100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2444B-EC21-7966-FEF5-6DC8D4E55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1321-57CD-4C40-9A4C-DD1ED69C83AB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FC1C1-E038-87E7-0FC4-40FB8A5B1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F40A13-4909-3BB7-6D67-E6888E6A9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1384-7B32-4145-8DD7-8140C0F7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67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78FB8-AE4E-2D81-EA08-334C884F4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78BDE1-94A3-2770-7354-97CCA8F1C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024B5-098A-369E-CE67-4B093077C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BC5E3F-FD8C-137A-6B95-C6475738AA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72C29B-AFB1-1C76-3EBC-4C413CEEA1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B01B74-C1CC-CE87-976D-7ABB3678C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1321-57CD-4C40-9A4C-DD1ED69C83AB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252DAA-84FB-0E3A-6366-F79EADD12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09819D-878C-0E43-3C11-116E00BCE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1384-7B32-4145-8DD7-8140C0F7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6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40C6F-35AD-E882-6BEB-6CDCEF5DE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1461E7-D21C-C942-D7FD-603778D93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1321-57CD-4C40-9A4C-DD1ED69C83AB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97B281-100B-24B3-7AA0-FE6A7B7DC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7A351C-67D9-40D7-AE00-CA7C6E6D8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1384-7B32-4145-8DD7-8140C0F7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8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3E70E4-4108-3B49-58BA-F0B30BD24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1321-57CD-4C40-9A4C-DD1ED69C83AB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A4CCD1-9E53-A563-459F-F00D23F18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4AE6D-9C32-00F0-7664-9A0046BB3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1384-7B32-4145-8DD7-8140C0F7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98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77F3B-BC97-82D3-DF15-C4930F5B8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9388A-36D6-999D-8857-A1AEBB075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30B979-7AC2-11CC-C2A2-97DACDE66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90CC6-C390-58B7-AABF-6D831F14B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1321-57CD-4C40-9A4C-DD1ED69C83AB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9067F7-38C4-4A62-F897-1CE5A2A5C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ED7848-7EBC-0C50-BDC6-F8114CDFA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1384-7B32-4145-8DD7-8140C0F7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48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ABCD6-99D1-5DE4-43B1-CFD770837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24DDCC-0D2B-5724-AAA9-7210B2CA70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EFE7-BB71-A1FF-3F7F-788FB0616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BB324D-758B-849C-E716-C125BA29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1321-57CD-4C40-9A4C-DD1ED69C83AB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2CCE13-F9E3-6819-5565-7CA9B409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C5A5B2-1CB3-7444-EDE0-662BE078A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1384-7B32-4145-8DD7-8140C0F7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82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89601A-B600-2A71-5515-3084F6E1E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EB2A8B-5D10-9EEE-8DF0-26C34DF70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12825-3698-707A-419D-B5BE6098B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E1321-57CD-4C40-9A4C-DD1ED69C83AB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45D4A-8410-BB86-D279-6570F5532C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B93B2-185A-428F-820B-7C67931F5E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D1384-7B32-4145-8DD7-8140C0F7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0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F7259-06B6-A21E-E081-931ADB001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en-US" sz="5600" dirty="0"/>
              <a:t>Summary</a:t>
            </a:r>
            <a:br>
              <a:rPr lang="en-US" sz="5600" dirty="0"/>
            </a:br>
            <a:r>
              <a:rPr lang="en-US" sz="5600" dirty="0"/>
              <a:t>FY 2023 Financial Statements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73B199-B68D-79EB-2745-D5F4C9E69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r>
              <a:rPr lang="en-US" dirty="0"/>
              <a:t>March 2024</a:t>
            </a:r>
          </a:p>
          <a:p>
            <a:r>
              <a:rPr lang="en-US" dirty="0"/>
              <a:t>Department of Finance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A5566E9C-E9BE-2332-C592-655A2D7E29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692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BA4F41-5D50-E1D4-7247-73ED147A4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 u="sng">
                <a:solidFill>
                  <a:srgbClr val="FFFFFF"/>
                </a:solidFill>
              </a:rPr>
              <a:t>General Fund Balance Sheet</a:t>
            </a: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C97C96C4-714E-E5A5-F290-496FDC517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469" y="5509978"/>
            <a:ext cx="1001210" cy="993017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88A823A-3004-7685-F816-D84CDF8E37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7331345"/>
              </p:ext>
            </p:extLst>
          </p:nvPr>
        </p:nvGraphicFramePr>
        <p:xfrm>
          <a:off x="2309615" y="2112579"/>
          <a:ext cx="7596712" cy="4192810"/>
        </p:xfrm>
        <a:graphic>
          <a:graphicData uri="http://schemas.openxmlformats.org/drawingml/2006/table">
            <a:tbl>
              <a:tblPr/>
              <a:tblGrid>
                <a:gridCol w="4360737">
                  <a:extLst>
                    <a:ext uri="{9D8B030D-6E8A-4147-A177-3AD203B41FA5}">
                      <a16:colId xmlns:a16="http://schemas.microsoft.com/office/drawing/2014/main" val="4163252144"/>
                    </a:ext>
                  </a:extLst>
                </a:gridCol>
                <a:gridCol w="3235975">
                  <a:extLst>
                    <a:ext uri="{9D8B030D-6E8A-4147-A177-3AD203B41FA5}">
                      <a16:colId xmlns:a16="http://schemas.microsoft.com/office/drawing/2014/main" val="2603485503"/>
                    </a:ext>
                  </a:extLst>
                </a:gridCol>
              </a:tblGrid>
              <a:tr h="24171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Assets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9098343"/>
                  </a:ext>
                </a:extLst>
              </a:tr>
              <a:tr h="24171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Cash and Cash Equivalents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69,750,785 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4861319"/>
                  </a:ext>
                </a:extLst>
              </a:tr>
              <a:tr h="24171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Accounts Receivables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25,333,609 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716767"/>
                  </a:ext>
                </a:extLst>
              </a:tr>
              <a:tr h="24171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Other Assets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27,440,483 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8261061"/>
                  </a:ext>
                </a:extLst>
              </a:tr>
              <a:tr h="24171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- Assets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122,524,877 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546437"/>
                  </a:ext>
                </a:extLst>
              </a:tr>
              <a:tr h="28352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2117309"/>
                  </a:ext>
                </a:extLst>
              </a:tr>
              <a:tr h="24171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Liabilities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6890127"/>
                  </a:ext>
                </a:extLst>
              </a:tr>
              <a:tr h="24171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Accounts Payable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8,861,867 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328880"/>
                  </a:ext>
                </a:extLst>
              </a:tr>
              <a:tr h="24171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Liabilities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4,407,009 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0545406"/>
                  </a:ext>
                </a:extLst>
              </a:tr>
              <a:tr h="24171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- Liabilities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13,268,966 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1397728"/>
                  </a:ext>
                </a:extLst>
              </a:tr>
              <a:tr h="28352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929963"/>
                  </a:ext>
                </a:extLst>
              </a:tr>
              <a:tr h="24171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 Balance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299304"/>
                  </a:ext>
                </a:extLst>
              </a:tr>
              <a:tr h="24171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Motor Vehicle Fund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2,680,199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6414909"/>
                  </a:ext>
                </a:extLst>
              </a:tr>
              <a:tr h="24171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Non-spendable Funds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164,793 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1747411"/>
                  </a:ext>
                </a:extLst>
              </a:tr>
              <a:tr h="24171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Reserve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18,262,370 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685492"/>
                  </a:ext>
                </a:extLst>
              </a:tr>
              <a:tr h="24171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 Stabilization Reserve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73,851,282 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5549641"/>
                  </a:ext>
                </a:extLst>
              </a:tr>
              <a:tr h="24171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- Fund Balance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94,958,644 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0399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400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01800-9752-E209-4E38-DB0864440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2800" b="1" u="sng">
                <a:solidFill>
                  <a:srgbClr val="FFFFFF"/>
                </a:solidFill>
              </a:rPr>
              <a:t>General Fund </a:t>
            </a:r>
            <a:br>
              <a:rPr lang="en-US" sz="2800" b="1" u="sng">
                <a:solidFill>
                  <a:srgbClr val="FFFFFF"/>
                </a:solidFill>
              </a:rPr>
            </a:br>
            <a:r>
              <a:rPr lang="en-US" sz="2800" b="1" u="sng">
                <a:solidFill>
                  <a:srgbClr val="FFFFFF"/>
                </a:solidFill>
              </a:rPr>
              <a:t>Statement of Revenues and Expenditures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950CC03F-5582-71F7-ADDE-FBC7CBC37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469" y="5509978"/>
            <a:ext cx="1001210" cy="993017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D38C63F-E23D-B849-CDFD-5B09B747C1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500391"/>
              </p:ext>
            </p:extLst>
          </p:nvPr>
        </p:nvGraphicFramePr>
        <p:xfrm>
          <a:off x="934730" y="2112579"/>
          <a:ext cx="10346481" cy="4192808"/>
        </p:xfrm>
        <a:graphic>
          <a:graphicData uri="http://schemas.openxmlformats.org/drawingml/2006/table">
            <a:tbl>
              <a:tblPr/>
              <a:tblGrid>
                <a:gridCol w="5938670">
                  <a:extLst>
                    <a:ext uri="{9D8B030D-6E8A-4147-A177-3AD203B41FA5}">
                      <a16:colId xmlns:a16="http://schemas.microsoft.com/office/drawing/2014/main" val="2868319612"/>
                    </a:ext>
                  </a:extLst>
                </a:gridCol>
                <a:gridCol w="4407811">
                  <a:extLst>
                    <a:ext uri="{9D8B030D-6E8A-4147-A177-3AD203B41FA5}">
                      <a16:colId xmlns:a16="http://schemas.microsoft.com/office/drawing/2014/main" val="1803704225"/>
                    </a:ext>
                  </a:extLst>
                </a:gridCol>
              </a:tblGrid>
              <a:tr h="456385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Statement of Revenues and Expenditures</a:t>
                      </a:r>
                    </a:p>
                  </a:txBody>
                  <a:tcPr marL="8334" marR="8334" marT="8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4" marR="8334" marT="8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7135429"/>
                  </a:ext>
                </a:extLst>
              </a:tr>
              <a:tr h="456385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Revenues</a:t>
                      </a:r>
                    </a:p>
                  </a:txBody>
                  <a:tcPr marL="8334" marR="8334" marT="8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198,380,955 </a:t>
                      </a:r>
                    </a:p>
                  </a:txBody>
                  <a:tcPr marL="8334" marR="8334" marT="8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7081903"/>
                  </a:ext>
                </a:extLst>
              </a:tr>
              <a:tr h="456385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Expenditures</a:t>
                      </a:r>
                    </a:p>
                  </a:txBody>
                  <a:tcPr marL="8334" marR="8334" marT="8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174,405,438 </a:t>
                      </a:r>
                    </a:p>
                  </a:txBody>
                  <a:tcPr marL="8334" marR="8334" marT="8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3898089"/>
                  </a:ext>
                </a:extLst>
              </a:tr>
              <a:tr h="456385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Difference</a:t>
                      </a:r>
                    </a:p>
                  </a:txBody>
                  <a:tcPr marL="8334" marR="8334" marT="8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23,975,517 </a:t>
                      </a:r>
                    </a:p>
                  </a:txBody>
                  <a:tcPr marL="8334" marR="8334" marT="8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972936"/>
                  </a:ext>
                </a:extLst>
              </a:tr>
              <a:tr h="456385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Sources / (Uses)</a:t>
                      </a:r>
                    </a:p>
                  </a:txBody>
                  <a:tcPr marL="8334" marR="8334" marT="8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(683,278)</a:t>
                      </a:r>
                    </a:p>
                  </a:txBody>
                  <a:tcPr marL="8334" marR="8334" marT="8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977642"/>
                  </a:ext>
                </a:extLst>
              </a:tr>
              <a:tr h="456385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Change to Fund Balance</a:t>
                      </a:r>
                    </a:p>
                  </a:txBody>
                  <a:tcPr marL="8334" marR="8334" marT="8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23,292,239 </a:t>
                      </a:r>
                    </a:p>
                  </a:txBody>
                  <a:tcPr marL="8334" marR="8334" marT="8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5463663"/>
                  </a:ext>
                </a:extLst>
              </a:tr>
              <a:tr h="541728">
                <a:tc>
                  <a:txBody>
                    <a:bodyPr/>
                    <a:lstStyle/>
                    <a:p>
                      <a:pPr algn="l" fontAlgn="b"/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4" marR="8334" marT="8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4" marR="8334" marT="8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898353"/>
                  </a:ext>
                </a:extLst>
              </a:tr>
              <a:tr h="456385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 Balance - Beginning</a:t>
                      </a:r>
                    </a:p>
                  </a:txBody>
                  <a:tcPr marL="8334" marR="8334" marT="8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71,666,405 </a:t>
                      </a:r>
                    </a:p>
                  </a:txBody>
                  <a:tcPr marL="8334" marR="8334" marT="8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0323891"/>
                  </a:ext>
                </a:extLst>
              </a:tr>
              <a:tr h="456385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 Balance - Ending</a:t>
                      </a:r>
                    </a:p>
                  </a:txBody>
                  <a:tcPr marL="8334" marR="8334" marT="8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94,958,644 </a:t>
                      </a:r>
                    </a:p>
                  </a:txBody>
                  <a:tcPr marL="8334" marR="8334" marT="8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80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6631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EAFA5A-A731-C8BA-5C91-1B5BDF6B1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 u="sng">
                <a:solidFill>
                  <a:srgbClr val="FFFFFF"/>
                </a:solidFill>
              </a:rPr>
              <a:t>Water Sewer Fund Balance Sheet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ECD5A264-7B30-30A9-BF4A-37FF1B5C4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469" y="5509978"/>
            <a:ext cx="1001210" cy="993017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7D366BD-7F37-2436-F47E-0C49D70EF9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6580510"/>
              </p:ext>
            </p:extLst>
          </p:nvPr>
        </p:nvGraphicFramePr>
        <p:xfrm>
          <a:off x="3277470" y="1575458"/>
          <a:ext cx="5761756" cy="5273614"/>
        </p:xfrm>
        <a:graphic>
          <a:graphicData uri="http://schemas.openxmlformats.org/drawingml/2006/table">
            <a:tbl>
              <a:tblPr/>
              <a:tblGrid>
                <a:gridCol w="3735786">
                  <a:extLst>
                    <a:ext uri="{9D8B030D-6E8A-4147-A177-3AD203B41FA5}">
                      <a16:colId xmlns:a16="http://schemas.microsoft.com/office/drawing/2014/main" val="4170787145"/>
                    </a:ext>
                  </a:extLst>
                </a:gridCol>
                <a:gridCol w="2025970">
                  <a:extLst>
                    <a:ext uri="{9D8B030D-6E8A-4147-A177-3AD203B41FA5}">
                      <a16:colId xmlns:a16="http://schemas.microsoft.com/office/drawing/2014/main" val="3164122391"/>
                    </a:ext>
                  </a:extLst>
                </a:gridCol>
              </a:tblGrid>
              <a:tr h="240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Assets</a:t>
                      </a: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7877202"/>
                  </a:ext>
                </a:extLst>
              </a:tr>
              <a:tr h="240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Cash and Cash Equivalents</a:t>
                      </a: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23,849,091 </a:t>
                      </a: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8742044"/>
                  </a:ext>
                </a:extLst>
              </a:tr>
              <a:tr h="240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Accounts Receivables</a:t>
                      </a: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21,949,996 </a:t>
                      </a: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1295055"/>
                  </a:ext>
                </a:extLst>
              </a:tr>
              <a:tr h="240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Non-current Assets</a:t>
                      </a: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387,704,279 </a:t>
                      </a: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0116686"/>
                  </a:ext>
                </a:extLst>
              </a:tr>
              <a:tr h="240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Assets</a:t>
                      </a: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433,503,366 </a:t>
                      </a: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1286531"/>
                  </a:ext>
                </a:extLst>
              </a:tr>
              <a:tr h="240606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566687"/>
                  </a:ext>
                </a:extLst>
              </a:tr>
              <a:tr h="240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Deferred Outflows</a:t>
                      </a: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2,429,913 </a:t>
                      </a: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3121940"/>
                  </a:ext>
                </a:extLst>
              </a:tr>
              <a:tr h="240606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7312434"/>
                  </a:ext>
                </a:extLst>
              </a:tr>
              <a:tr h="240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Liabilities</a:t>
                      </a: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469646"/>
                  </a:ext>
                </a:extLst>
              </a:tr>
              <a:tr h="240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Liabilities</a:t>
                      </a: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25,343,100 </a:t>
                      </a: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049911"/>
                  </a:ext>
                </a:extLst>
              </a:tr>
              <a:tr h="240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Bonds Payable</a:t>
                      </a: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199,287,340 </a:t>
                      </a: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190248"/>
                  </a:ext>
                </a:extLst>
              </a:tr>
              <a:tr h="240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Pension Liability</a:t>
                      </a: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4,251,045 </a:t>
                      </a: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1304669"/>
                  </a:ext>
                </a:extLst>
              </a:tr>
              <a:tr h="240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- Liabilities</a:t>
                      </a: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228,881,485 </a:t>
                      </a: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8867438"/>
                  </a:ext>
                </a:extLst>
              </a:tr>
              <a:tr h="240606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3627949"/>
                  </a:ext>
                </a:extLst>
              </a:tr>
              <a:tr h="240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Deferred Inflows</a:t>
                      </a: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115,983</a:t>
                      </a: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0729718"/>
                  </a:ext>
                </a:extLst>
              </a:tr>
              <a:tr h="240606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9570077"/>
                  </a:ext>
                </a:extLst>
              </a:tr>
              <a:tr h="240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Position</a:t>
                      </a:r>
                    </a:p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Investment in Capital Assets</a:t>
                      </a: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172,761,005</a:t>
                      </a: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602631"/>
                  </a:ext>
                </a:extLst>
              </a:tr>
              <a:tr h="240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Pension Asset</a:t>
                      </a: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290,322</a:t>
                      </a: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241135"/>
                  </a:ext>
                </a:extLst>
              </a:tr>
              <a:tr h="240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Operations and Maintenance Reserve</a:t>
                      </a: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15,663,630 </a:t>
                      </a: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192084"/>
                  </a:ext>
                </a:extLst>
              </a:tr>
              <a:tr h="240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 Stabilization Reserve</a:t>
                      </a: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18,220,854 </a:t>
                      </a: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7630368"/>
                  </a:ext>
                </a:extLst>
              </a:tr>
              <a:tr h="240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- Net Position</a:t>
                      </a: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206,935,811 </a:t>
                      </a: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1016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5685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2F160-1A05-90D3-F769-EDBCC72CD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2800" b="1" u="sng">
                <a:solidFill>
                  <a:srgbClr val="FFFFFF"/>
                </a:solidFill>
              </a:rPr>
              <a:t>Water Sewer Fund</a:t>
            </a:r>
            <a:br>
              <a:rPr lang="en-US" sz="2800" b="1" u="sng">
                <a:solidFill>
                  <a:srgbClr val="FFFFFF"/>
                </a:solidFill>
              </a:rPr>
            </a:br>
            <a:r>
              <a:rPr lang="en-US" sz="2800" b="1" u="sng">
                <a:solidFill>
                  <a:srgbClr val="FFFFFF"/>
                </a:solidFill>
              </a:rPr>
              <a:t>Statement of Revenues and Expenditures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B4E09DAC-F6CD-4E5F-6845-01427E350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469" y="5509978"/>
            <a:ext cx="1001210" cy="993017"/>
          </a:xfrm>
          <a:prstGeom prst="rect">
            <a:avLst/>
          </a:prstGeom>
        </p:spPr>
      </p:pic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8AFFD73-6911-2367-A930-788E18FFE6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9196892"/>
              </p:ext>
            </p:extLst>
          </p:nvPr>
        </p:nvGraphicFramePr>
        <p:xfrm>
          <a:off x="1056539" y="2112579"/>
          <a:ext cx="10102864" cy="4192807"/>
        </p:xfrm>
        <a:graphic>
          <a:graphicData uri="http://schemas.openxmlformats.org/drawingml/2006/table">
            <a:tbl>
              <a:tblPr/>
              <a:tblGrid>
                <a:gridCol w="6613839">
                  <a:extLst>
                    <a:ext uri="{9D8B030D-6E8A-4147-A177-3AD203B41FA5}">
                      <a16:colId xmlns:a16="http://schemas.microsoft.com/office/drawing/2014/main" val="1196196046"/>
                    </a:ext>
                  </a:extLst>
                </a:gridCol>
                <a:gridCol w="3489025">
                  <a:extLst>
                    <a:ext uri="{9D8B030D-6E8A-4147-A177-3AD203B41FA5}">
                      <a16:colId xmlns:a16="http://schemas.microsoft.com/office/drawing/2014/main" val="500775420"/>
                    </a:ext>
                  </a:extLst>
                </a:gridCol>
              </a:tblGrid>
              <a:tr h="412153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Income Statement</a:t>
                      </a:r>
                    </a:p>
                  </a:txBody>
                  <a:tcPr marL="8250" marR="8250" marT="8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0" marR="8250" marT="8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803949"/>
                  </a:ext>
                </a:extLst>
              </a:tr>
              <a:tr h="412153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Revenues</a:t>
                      </a:r>
                    </a:p>
                  </a:txBody>
                  <a:tcPr marL="8250" marR="8250" marT="8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91,028,723 </a:t>
                      </a:r>
                    </a:p>
                  </a:txBody>
                  <a:tcPr marL="8250" marR="8250" marT="8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30551"/>
                  </a:ext>
                </a:extLst>
              </a:tr>
              <a:tr h="412153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Expenditures</a:t>
                      </a:r>
                    </a:p>
                  </a:txBody>
                  <a:tcPr marL="8250" marR="8250" marT="8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72,068,422 </a:t>
                      </a:r>
                    </a:p>
                  </a:txBody>
                  <a:tcPr marL="8250" marR="8250" marT="8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722952"/>
                  </a:ext>
                </a:extLst>
              </a:tr>
              <a:tr h="412153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Gain / (Loss)</a:t>
                      </a:r>
                    </a:p>
                  </a:txBody>
                  <a:tcPr marL="8250" marR="8250" marT="8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18,960,301 </a:t>
                      </a:r>
                    </a:p>
                  </a:txBody>
                  <a:tcPr marL="8250" marR="8250" marT="8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8076691"/>
                  </a:ext>
                </a:extLst>
              </a:tr>
              <a:tr h="412153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Non-operating Revenues (Expenses)</a:t>
                      </a:r>
                    </a:p>
                  </a:txBody>
                  <a:tcPr marL="8250" marR="8250" marT="8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(4,940,445)</a:t>
                      </a:r>
                    </a:p>
                  </a:txBody>
                  <a:tcPr marL="8250" marR="8250" marT="8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732671"/>
                  </a:ext>
                </a:extLst>
              </a:tr>
              <a:tr h="412153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 Grants and Contribution</a:t>
                      </a:r>
                    </a:p>
                  </a:txBody>
                  <a:tcPr marL="8250" marR="8250" marT="8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1,072,621 </a:t>
                      </a:r>
                    </a:p>
                  </a:txBody>
                  <a:tcPr marL="8250" marR="8250" marT="8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724322"/>
                  </a:ext>
                </a:extLst>
              </a:tr>
              <a:tr h="412153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 in Net Position</a:t>
                      </a:r>
                    </a:p>
                  </a:txBody>
                  <a:tcPr marL="8250" marR="8250" marT="8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15,092,477 </a:t>
                      </a:r>
                    </a:p>
                  </a:txBody>
                  <a:tcPr marL="8250" marR="8250" marT="8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1738510"/>
                  </a:ext>
                </a:extLst>
              </a:tr>
              <a:tr h="483430">
                <a:tc>
                  <a:txBody>
                    <a:bodyPr/>
                    <a:lstStyle/>
                    <a:p>
                      <a:pPr algn="l" fontAlgn="b"/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0" marR="8250" marT="8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0" marR="8250" marT="8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3684445"/>
                  </a:ext>
                </a:extLst>
              </a:tr>
              <a:tr h="412153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Position - Beginning</a:t>
                      </a:r>
                    </a:p>
                  </a:txBody>
                  <a:tcPr marL="8250" marR="8250" marT="8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191,843,334 </a:t>
                      </a:r>
                    </a:p>
                  </a:txBody>
                  <a:tcPr marL="8250" marR="8250" marT="8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9920885"/>
                  </a:ext>
                </a:extLst>
              </a:tr>
              <a:tr h="412153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Position - Ending</a:t>
                      </a:r>
                    </a:p>
                  </a:txBody>
                  <a:tcPr marL="8250" marR="8250" marT="8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206,935,811 </a:t>
                      </a:r>
                    </a:p>
                  </a:txBody>
                  <a:tcPr marL="8250" marR="8250" marT="8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3379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983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311</Words>
  <Application>Microsoft Office PowerPoint</Application>
  <PresentationFormat>Widescreen</PresentationFormat>
  <Paragraphs>99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Summary FY 2023 Financial Statements</vt:lpstr>
      <vt:lpstr>General Fund Balance Sheet</vt:lpstr>
      <vt:lpstr>General Fund  Statement of Revenues and Expenditures</vt:lpstr>
      <vt:lpstr>Water Sewer Fund Balance Sheet</vt:lpstr>
      <vt:lpstr>Water Sewer Fund Statement of Revenues and Expenditures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FY 2022 Financial Statements</dc:title>
  <dc:creator>Brett Taylor</dc:creator>
  <cp:lastModifiedBy>Brett Taylor</cp:lastModifiedBy>
  <cp:revision>4</cp:revision>
  <dcterms:created xsi:type="dcterms:W3CDTF">2023-03-29T21:26:52Z</dcterms:created>
  <dcterms:modified xsi:type="dcterms:W3CDTF">2024-03-21T18:37:06Z</dcterms:modified>
</cp:coreProperties>
</file>