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4"/>
  </p:sldMasterIdLst>
  <p:notesMasterIdLst>
    <p:notesMasterId r:id="rId8"/>
  </p:notesMasterIdLst>
  <p:handoutMasterIdLst>
    <p:handoutMasterId r:id="rId9"/>
  </p:handoutMasterIdLst>
  <p:sldIdLst>
    <p:sldId id="256" r:id="rId5"/>
    <p:sldId id="292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388" autoAdjust="0"/>
  </p:normalViewPr>
  <p:slideViewPr>
    <p:cSldViewPr snapToGrid="0" showGuides="1">
      <p:cViewPr varScale="1">
        <p:scale>
          <a:sx n="105" d="100"/>
          <a:sy n="105" d="100"/>
        </p:scale>
        <p:origin x="696" y="108"/>
      </p:cViewPr>
      <p:guideLst/>
    </p:cSldViewPr>
  </p:slideViewPr>
  <p:outlineViewPr>
    <p:cViewPr>
      <p:scale>
        <a:sx n="33" d="100"/>
        <a:sy n="33" d="100"/>
      </p:scale>
      <p:origin x="0" y="-49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C3C3A6-B337-4D83-9CDB-B9C35780F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9A68-3D73-4695-8C1E-3CDBCB5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C6B7-F63D-48F8-8C65-A57506B0F13B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045C-A7CE-41D4-85C5-0E9ACEEF9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ABD0F-F8EA-4B9F-8647-FC7D4AE3D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B78DD-9481-4863-BCCC-946573546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5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89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15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330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988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0901"/>
            <a:ext cx="11265407" cy="14996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819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3657600" cy="210085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C87D77D-2EA4-028B-1ACF-E1120CE8F0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7201" y="2862470"/>
            <a:ext cx="3657600" cy="3510898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A45C0-9EBE-13AF-9B5D-9D5F4BF223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815" y="640080"/>
            <a:ext cx="7491984" cy="5751576"/>
          </a:xfrm>
          <a:custGeom>
            <a:avLst/>
            <a:gdLst>
              <a:gd name="connsiteX0" fmla="*/ 3800341 w 7491984"/>
              <a:gd name="connsiteY0" fmla="*/ 0 h 5751576"/>
              <a:gd name="connsiteX1" fmla="*/ 7491984 w 7491984"/>
              <a:gd name="connsiteY1" fmla="*/ 0 h 5751576"/>
              <a:gd name="connsiteX2" fmla="*/ 7491984 w 7491984"/>
              <a:gd name="connsiteY2" fmla="*/ 5751576 h 5751576"/>
              <a:gd name="connsiteX3" fmla="*/ 3800341 w 7491984"/>
              <a:gd name="connsiteY3" fmla="*/ 5751576 h 5751576"/>
              <a:gd name="connsiteX4" fmla="*/ 0 w 7491984"/>
              <a:gd name="connsiteY4" fmla="*/ 0 h 5751576"/>
              <a:gd name="connsiteX5" fmla="*/ 3696432 w 7491984"/>
              <a:gd name="connsiteY5" fmla="*/ 0 h 5751576"/>
              <a:gd name="connsiteX6" fmla="*/ 3696432 w 7491984"/>
              <a:gd name="connsiteY6" fmla="*/ 5751576 h 5751576"/>
              <a:gd name="connsiteX7" fmla="*/ 0 w 7491984"/>
              <a:gd name="connsiteY7" fmla="*/ 5751576 h 57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1984" h="5751576">
                <a:moveTo>
                  <a:pt x="3800341" y="0"/>
                </a:moveTo>
                <a:lnTo>
                  <a:pt x="7491984" y="0"/>
                </a:lnTo>
                <a:lnTo>
                  <a:pt x="7491984" y="5751576"/>
                </a:lnTo>
                <a:lnTo>
                  <a:pt x="3800341" y="5751576"/>
                </a:lnTo>
                <a:close/>
                <a:moveTo>
                  <a:pt x="0" y="0"/>
                </a:moveTo>
                <a:lnTo>
                  <a:pt x="3696432" y="0"/>
                </a:lnTo>
                <a:lnTo>
                  <a:pt x="3696432" y="5751576"/>
                </a:lnTo>
                <a:lnTo>
                  <a:pt x="0" y="57515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5DDC5FA-EEDB-898F-533E-4094ADA899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9B0359-4B55-D899-E584-A8E6B2ED9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916D02-76FE-EAED-CC51-A50448811F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0880"/>
            <a:ext cx="11267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CA520B1-DC84-A47D-1F5E-CCD567EB2D8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7200" y="2187362"/>
            <a:ext cx="3657600" cy="3633047"/>
          </a:xfrm>
        </p:spPr>
        <p:txBody>
          <a:bodyPr anchor="t"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914400" indent="-342900">
              <a:buFont typeface="+mj-lt"/>
              <a:buAutoNum type="alphaLcPeriod"/>
              <a:defRPr sz="1800"/>
            </a:lvl2pPr>
            <a:lvl3pPr marL="1371600" indent="-342900">
              <a:buFont typeface="+mj-lt"/>
              <a:buAutoNum type="arabicPeriod"/>
              <a:defRPr sz="1800"/>
            </a:lvl3pPr>
            <a:lvl4pPr marL="1600200" indent="-342900">
              <a:buFont typeface="+mj-lt"/>
              <a:buAutoNum type="alphaLcParenR"/>
              <a:defRPr sz="1800"/>
            </a:lvl4pPr>
            <a:lvl5pPr marL="2057400" indent="-40005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82437" y="2187361"/>
            <a:ext cx="7442203" cy="3633047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0">
              <a:defRPr sz="1800"/>
            </a:lvl2pPr>
            <a:lvl3pPr marL="548640">
              <a:defRPr sz="1800"/>
            </a:lvl3pPr>
            <a:lvl4pPr marL="822960">
              <a:defRPr sz="1800"/>
            </a:lvl4pPr>
            <a:lvl5pPr marL="109728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23914"/>
            <a:ext cx="704120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16634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3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53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489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149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155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753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07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64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57D222-120F-E222-DE7E-B44B0BC1863F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DF259B-1168-B954-21F8-A08A3C462F3C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A595C-AA3A-9D82-01BB-7810CE5F7A5E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78CB63-8F78-566B-8120-9DC73FB7B23B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7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C4B82FA-2EA0-5319-6B9C-8D78349FCB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" r="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1661699"/>
            <a:ext cx="3703320" cy="9499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E6C9CD-9938-4423-936B-5C383EDE7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1661699"/>
            <a:ext cx="3703320" cy="94997"/>
          </a:xfrm>
          <a:prstGeom prst="rect">
            <a:avLst/>
          </a:prstGeom>
          <a:solidFill>
            <a:srgbClr val="16C6DD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1817914"/>
            <a:ext cx="3702134" cy="3378388"/>
          </a:xfrm>
          <a:prstGeom prst="rect">
            <a:avLst/>
          </a:prstGeom>
          <a:solidFill>
            <a:schemeClr val="tx1">
              <a:alpha val="5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D1B40F-5D7A-414C-A415-EF39FE779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1817914"/>
            <a:ext cx="3702134" cy="3378388"/>
          </a:xfrm>
          <a:prstGeom prst="rect">
            <a:avLst/>
          </a:prstGeom>
          <a:solidFill>
            <a:srgbClr val="16C6DD">
              <a:alpha val="40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9F0267-9D1C-BDA9-A152-B01CD379F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11" y="2324906"/>
            <a:ext cx="3443890" cy="15886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Ord 24-011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re: Electric Vehicles</a:t>
            </a:r>
          </a:p>
        </p:txBody>
      </p:sp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B23E1E4-7CB2-923B-9D41-672CB85E0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0"/>
            <a:ext cx="3657600" cy="2100851"/>
          </a:xfrm>
        </p:spPr>
        <p:txBody>
          <a:bodyPr/>
          <a:lstStyle/>
          <a:p>
            <a:r>
              <a:rPr lang="en-US" dirty="0"/>
              <a:t>Res. 23-051 established a working group:	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667A9A-3428-68BE-D555-0DE1859FDF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4048" y="2194958"/>
            <a:ext cx="3657600" cy="43247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b="1" dirty="0"/>
              <a:t>Administration Appointees: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dirty="0"/>
              <a:t>Robert Goff – City Solicitor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dirty="0"/>
              <a:t>Kelly Williams – Commission of Public Works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dirty="0"/>
              <a:t>Michael Boykin – Commissioner of L&amp;I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dirty="0"/>
              <a:t>Jeff Starkey – Director of Land Use &amp; Planning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dirty="0"/>
              <a:t>Stephanie Mergler – Deputy Chief of Staff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dirty="0"/>
              <a:t>Breanne Preisen – DNREC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dirty="0"/>
              <a:t>Scott Johnson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1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b="1" dirty="0"/>
              <a:t>Council Appointees: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dirty="0"/>
              <a:t>Cora Castle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dirty="0"/>
              <a:t>Anaya Harrison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dirty="0"/>
              <a:t>Jed Hatfield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dirty="0"/>
              <a:t>Mike </a:t>
            </a:r>
            <a:r>
              <a:rPr lang="en-US" sz="1100" dirty="0" err="1"/>
              <a:t>Lenon</a:t>
            </a:r>
            <a:endParaRPr lang="en-US" sz="11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dirty="0"/>
              <a:t>Pauletta </a:t>
            </a:r>
            <a:r>
              <a:rPr lang="en-US" sz="1100" dirty="0" err="1"/>
              <a:t>Tinklepaugh</a:t>
            </a:r>
            <a:endParaRPr lang="en-US" sz="11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dirty="0"/>
              <a:t>Joe </a:t>
            </a:r>
            <a:r>
              <a:rPr lang="en-US" sz="1100" dirty="0" err="1"/>
              <a:t>Zilcosky</a:t>
            </a:r>
            <a:endParaRPr lang="en-US" sz="11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1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b="1" dirty="0"/>
              <a:t>Directive: </a:t>
            </a:r>
            <a:r>
              <a:rPr lang="en-US" sz="1100" dirty="0"/>
              <a:t>Study Ord. 23-027 and formulate recommendations for appropriate changes.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1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b="1" dirty="0"/>
              <a:t>Meetings: </a:t>
            </a:r>
            <a:r>
              <a:rPr lang="en-US" sz="1100" dirty="0"/>
              <a:t>The Working Group held four public meetings starting in October 2023 and ending in December 2023. Their conclusions led to the following changes legislation: </a:t>
            </a:r>
          </a:p>
        </p:txBody>
      </p:sp>
      <p:pic>
        <p:nvPicPr>
          <p:cNvPr id="34" name="Picture Placeholder 21">
            <a:extLst>
              <a:ext uri="{FF2B5EF4-FFF2-40B4-BE49-F238E27FC236}">
                <a16:creationId xmlns:a16="http://schemas.microsoft.com/office/drawing/2014/main" id="{63F55FD3-B051-BD22-347E-065B72C87E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559" r="6559"/>
          <a:stretch/>
        </p:blipFill>
        <p:spPr/>
      </p:pic>
    </p:spTree>
    <p:extLst>
      <p:ext uri="{BB962C8B-B14F-4D97-AF65-F5344CB8AC3E}">
        <p14:creationId xmlns:p14="http://schemas.microsoft.com/office/powerpoint/2010/main" val="22011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F0FD1A0-C075-EE18-B3AE-363C242D0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Major Changes: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C69167C3-302B-24DE-9CF7-D85D5D5DD20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8136" y="2214793"/>
            <a:ext cx="4670556" cy="4432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Section 42-246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Revises the definition of </a:t>
            </a:r>
            <a:r>
              <a:rPr lang="en-US" i="1" dirty="0"/>
              <a:t>Charging Level </a:t>
            </a:r>
            <a:r>
              <a:rPr lang="en-US" dirty="0"/>
              <a:t>and </a:t>
            </a:r>
            <a:r>
              <a:rPr lang="en-US" i="1" dirty="0"/>
              <a:t>Electric Vehicle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Creates definition of </a:t>
            </a:r>
            <a:r>
              <a:rPr lang="en-US" i="1" dirty="0"/>
              <a:t>Frequent operator of an electric vehicle.</a:t>
            </a:r>
          </a:p>
          <a:p>
            <a:pPr marL="0" indent="0">
              <a:buNone/>
            </a:pPr>
            <a:r>
              <a:rPr lang="en-US" b="1" dirty="0"/>
              <a:t>Section 42-247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Creates a “sunset date” for the use of curbside charging cords of July 1, 2030.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C987B03-58AE-7E8A-A1C7-83569FBBC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6149" y="2214793"/>
            <a:ext cx="4660395" cy="3633047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Section 42-248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Subsection (b)(2)1. clarifies that the owner of a property shall be deemed to be a permit holder along with any non-owner applicant.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Subsection (c)(2) allows applicants with off-street parking to apply for a variance if they are otherwise eligible for a permit. </a:t>
            </a:r>
          </a:p>
        </p:txBody>
      </p:sp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D1F84C-D1FD-4B1B-9CFD-8E0D96AC4D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00B2AC-C335-4100-B8B3-2D9F49A7290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037C456-A6DA-4DEE-A3FB-4EC3058FD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{56F6B7AB-2784-46D0-8E99-CBE1817E1196}tf45205285_win32</Template>
  <TotalTime>98</TotalTime>
  <Words>222</Words>
  <Application>Microsoft Office PowerPoint</Application>
  <PresentationFormat>Widescreen</PresentationFormat>
  <Paragraphs>34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Gill Sans MT</vt:lpstr>
      <vt:lpstr>Wingdings 2</vt:lpstr>
      <vt:lpstr>DividendVTI</vt:lpstr>
      <vt:lpstr>Ord 24-011  re: Electric Vehicles</vt:lpstr>
      <vt:lpstr>Res. 23-051 established a working group: </vt:lpstr>
      <vt:lpstr>Summary of Major Changes: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 24-011  re: Electric Vehicles</dc:title>
  <dc:creator>Stephanie L. Mergler</dc:creator>
  <cp:lastModifiedBy>Stephanie L. Mergler</cp:lastModifiedBy>
  <cp:revision>2</cp:revision>
  <dcterms:created xsi:type="dcterms:W3CDTF">2024-07-08T15:22:58Z</dcterms:created>
  <dcterms:modified xsi:type="dcterms:W3CDTF">2024-07-08T17:01:03Z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