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1"/>
  </p:notesMasterIdLst>
  <p:sldIdLst>
    <p:sldId id="598" r:id="rId2"/>
    <p:sldId id="622" r:id="rId3"/>
    <p:sldId id="261" r:id="rId4"/>
    <p:sldId id="617" r:id="rId5"/>
    <p:sldId id="320" r:id="rId6"/>
    <p:sldId id="613" r:id="rId7"/>
    <p:sldId id="625" r:id="rId8"/>
    <p:sldId id="624" r:id="rId9"/>
    <p:sldId id="623" r:id="rId1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FF5"/>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DECCD-0D0E-41BC-B99D-76244791A221}" v="1057" dt="2024-10-07T16:29:31.206"/>
    <p1510:client id="{2E4B0D0B-B7D5-7671-81B1-B7BDDF52D155}" v="341" dt="2024-10-07T14:44:44.238"/>
    <p1510:client id="{5EAB9B5F-EF3F-B317-2C66-ECF2BACBDE2A}" v="443" dt="2024-10-07T14:02:19.061"/>
    <p1510:client id="{5F7DCB56-1FED-DADD-22E3-F96D29DE50E4}" v="58" dt="2024-10-07T13:47:13.522"/>
    <p1510:client id="{A502909A-91D4-3F73-1C12-BBFF07B7C38C}" v="32" dt="2024-10-07T18:53:04.443"/>
    <p1510:client id="{C9AA1764-02F6-4580-B1C4-11D4E3E59003}" v="3498" dt="2024-10-07T18:59:21.006"/>
    <p1510:client id="{DA9353B7-DB0E-46B8-A823-A04E59DBA25C}" v="237" dt="2024-10-07T16:49:59.726"/>
    <p1510:client id="{F45CB662-3935-506C-AAEA-785FCC138D2F}" v="100" dt="2024-10-07T12:52:41.818"/>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91F4D-1569-479D-96DE-AC4BF6D8EDC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F9ED937-2104-4932-9642-D0DDBED685D1}">
      <dgm:prSet/>
      <dgm:spPr/>
      <dgm:t>
        <a:bodyPr/>
        <a:lstStyle/>
        <a:p>
          <a:r>
            <a:rPr lang="en-US"/>
            <a:t>Strategic Fund</a:t>
          </a:r>
        </a:p>
      </dgm:t>
    </dgm:pt>
    <dgm:pt modelId="{F02E0C0A-93D2-47A7-B1BF-DD6920F67C9D}" type="parTrans" cxnId="{03A65A70-B850-4CCA-A1E5-6EAA54766082}">
      <dgm:prSet/>
      <dgm:spPr/>
      <dgm:t>
        <a:bodyPr/>
        <a:lstStyle/>
        <a:p>
          <a:endParaRPr lang="en-US"/>
        </a:p>
      </dgm:t>
    </dgm:pt>
    <dgm:pt modelId="{D568F605-4003-4FF1-B0C9-46CEF44DFE35}" type="sibTrans" cxnId="{03A65A70-B850-4CCA-A1E5-6EAA54766082}">
      <dgm:prSet/>
      <dgm:spPr/>
      <dgm:t>
        <a:bodyPr/>
        <a:lstStyle/>
        <a:p>
          <a:endParaRPr lang="en-US"/>
        </a:p>
      </dgm:t>
    </dgm:pt>
    <dgm:pt modelId="{1AC22A6C-F40C-4DF8-875C-E53DC056F5E3}">
      <dgm:prSet/>
      <dgm:spPr/>
      <dgm:t>
        <a:bodyPr/>
        <a:lstStyle/>
        <a:p>
          <a:r>
            <a:rPr lang="en-US"/>
            <a:t>Employment</a:t>
          </a:r>
        </a:p>
      </dgm:t>
    </dgm:pt>
    <dgm:pt modelId="{AE420E88-A5BD-46A2-BC23-0E16FD1FE055}" type="parTrans" cxnId="{621D1F19-9310-4CAB-8DAF-1322F6BF8F86}">
      <dgm:prSet/>
      <dgm:spPr/>
      <dgm:t>
        <a:bodyPr/>
        <a:lstStyle/>
        <a:p>
          <a:endParaRPr lang="en-US"/>
        </a:p>
      </dgm:t>
    </dgm:pt>
    <dgm:pt modelId="{73492322-4D8A-4197-A80B-3461C3A2BB98}" type="sibTrans" cxnId="{621D1F19-9310-4CAB-8DAF-1322F6BF8F86}">
      <dgm:prSet/>
      <dgm:spPr/>
      <dgm:t>
        <a:bodyPr/>
        <a:lstStyle/>
        <a:p>
          <a:endParaRPr lang="en-US"/>
        </a:p>
      </dgm:t>
    </dgm:pt>
    <dgm:pt modelId="{A258C28B-74DA-47FD-BDF6-EA451C86545F}">
      <dgm:prSet/>
      <dgm:spPr/>
      <dgm:t>
        <a:bodyPr/>
        <a:lstStyle/>
        <a:p>
          <a:r>
            <a:rPr lang="en-US"/>
            <a:t>Attraction</a:t>
          </a:r>
        </a:p>
      </dgm:t>
    </dgm:pt>
    <dgm:pt modelId="{2AD9AB6C-6F5C-4D5E-9627-860E34B37D42}" type="parTrans" cxnId="{DD44F042-F4C9-4270-B1D4-E4C79EF06857}">
      <dgm:prSet/>
      <dgm:spPr/>
      <dgm:t>
        <a:bodyPr/>
        <a:lstStyle/>
        <a:p>
          <a:endParaRPr lang="en-US"/>
        </a:p>
      </dgm:t>
    </dgm:pt>
    <dgm:pt modelId="{5C932FCD-C7D5-4E8E-9EE1-1656F5723431}" type="sibTrans" cxnId="{DD44F042-F4C9-4270-B1D4-E4C79EF06857}">
      <dgm:prSet/>
      <dgm:spPr/>
      <dgm:t>
        <a:bodyPr/>
        <a:lstStyle/>
        <a:p>
          <a:endParaRPr lang="en-US"/>
        </a:p>
      </dgm:t>
    </dgm:pt>
    <dgm:pt modelId="{6B172B23-1D1E-4E34-8F05-0F42E8383368}">
      <dgm:prSet/>
      <dgm:spPr/>
      <dgm:t>
        <a:bodyPr/>
        <a:lstStyle/>
        <a:p>
          <a:r>
            <a:rPr lang="en-US"/>
            <a:t>Retention</a:t>
          </a:r>
        </a:p>
      </dgm:t>
    </dgm:pt>
    <dgm:pt modelId="{62950432-964D-43F1-9572-651943A6F5C7}" type="parTrans" cxnId="{235031A6-4967-4693-9AA1-B9C1FE070BD6}">
      <dgm:prSet/>
      <dgm:spPr/>
      <dgm:t>
        <a:bodyPr/>
        <a:lstStyle/>
        <a:p>
          <a:endParaRPr lang="en-US"/>
        </a:p>
      </dgm:t>
    </dgm:pt>
    <dgm:pt modelId="{951123FB-455A-4455-A79A-E752E619CB4E}" type="sibTrans" cxnId="{235031A6-4967-4693-9AA1-B9C1FE070BD6}">
      <dgm:prSet/>
      <dgm:spPr/>
      <dgm:t>
        <a:bodyPr/>
        <a:lstStyle/>
        <a:p>
          <a:endParaRPr lang="en-US"/>
        </a:p>
      </dgm:t>
    </dgm:pt>
    <dgm:pt modelId="{43D126FD-FE60-4B39-B6A7-5720F8CE0E03}">
      <dgm:prSet/>
      <dgm:spPr/>
      <dgm:t>
        <a:bodyPr/>
        <a:lstStyle/>
        <a:p>
          <a:r>
            <a:rPr lang="en-US"/>
            <a:t>Property Investment </a:t>
          </a:r>
        </a:p>
      </dgm:t>
    </dgm:pt>
    <dgm:pt modelId="{67D2CE10-13D6-46FD-B54C-3DB80FB44EC3}" type="parTrans" cxnId="{7A5FC00E-6017-4BA8-BF6B-275B82BD0E7D}">
      <dgm:prSet/>
      <dgm:spPr/>
      <dgm:t>
        <a:bodyPr/>
        <a:lstStyle/>
        <a:p>
          <a:endParaRPr lang="en-US"/>
        </a:p>
      </dgm:t>
    </dgm:pt>
    <dgm:pt modelId="{35A8B09C-7B6E-4A7C-A158-560F8EA4C9C2}" type="sibTrans" cxnId="{7A5FC00E-6017-4BA8-BF6B-275B82BD0E7D}">
      <dgm:prSet/>
      <dgm:spPr/>
      <dgm:t>
        <a:bodyPr/>
        <a:lstStyle/>
        <a:p>
          <a:endParaRPr lang="en-US"/>
        </a:p>
      </dgm:t>
    </dgm:pt>
    <dgm:pt modelId="{3F6D370E-B018-4E83-8AD9-28BFC22BB5C7}">
      <dgm:prSet/>
      <dgm:spPr/>
      <dgm:t>
        <a:bodyPr/>
        <a:lstStyle/>
        <a:p>
          <a:r>
            <a:rPr lang="en-US"/>
            <a:t>Architecture and Engineering Study</a:t>
          </a:r>
        </a:p>
      </dgm:t>
    </dgm:pt>
    <dgm:pt modelId="{CAB055AA-DC84-48FE-94D5-A946D01505AD}" type="parTrans" cxnId="{0D0C9258-4374-4C52-A7C1-FD503DC5355F}">
      <dgm:prSet/>
      <dgm:spPr/>
      <dgm:t>
        <a:bodyPr/>
        <a:lstStyle/>
        <a:p>
          <a:endParaRPr lang="en-US"/>
        </a:p>
      </dgm:t>
    </dgm:pt>
    <dgm:pt modelId="{97755118-4C1D-4428-B98D-6891307C6C5B}" type="sibTrans" cxnId="{0D0C9258-4374-4C52-A7C1-FD503DC5355F}">
      <dgm:prSet/>
      <dgm:spPr/>
      <dgm:t>
        <a:bodyPr/>
        <a:lstStyle/>
        <a:p>
          <a:endParaRPr lang="en-US"/>
        </a:p>
      </dgm:t>
    </dgm:pt>
    <dgm:pt modelId="{7238F7B8-20D1-451C-A7D6-53F7C491859D}">
      <dgm:prSet/>
      <dgm:spPr/>
      <dgm:t>
        <a:bodyPr/>
        <a:lstStyle/>
        <a:p>
          <a:r>
            <a:rPr lang="en-US"/>
            <a:t>Façade Improvements</a:t>
          </a:r>
        </a:p>
      </dgm:t>
    </dgm:pt>
    <dgm:pt modelId="{C686DC34-EEBC-4A51-A6B4-AECD0B4A9C81}" type="parTrans" cxnId="{B6610FEE-4602-447E-8031-3511DFEBA871}">
      <dgm:prSet/>
      <dgm:spPr/>
      <dgm:t>
        <a:bodyPr/>
        <a:lstStyle/>
        <a:p>
          <a:endParaRPr lang="en-US"/>
        </a:p>
      </dgm:t>
    </dgm:pt>
    <dgm:pt modelId="{849D84B4-4B7D-4403-90BD-08F4530D172C}" type="sibTrans" cxnId="{B6610FEE-4602-447E-8031-3511DFEBA871}">
      <dgm:prSet/>
      <dgm:spPr/>
      <dgm:t>
        <a:bodyPr/>
        <a:lstStyle/>
        <a:p>
          <a:endParaRPr lang="en-US"/>
        </a:p>
      </dgm:t>
    </dgm:pt>
    <dgm:pt modelId="{6FF2B4DC-28C7-40E7-B981-D69BA406C945}">
      <dgm:prSet/>
      <dgm:spPr/>
      <dgm:t>
        <a:bodyPr/>
        <a:lstStyle/>
        <a:p>
          <a:r>
            <a:rPr lang="en-US"/>
            <a:t>Operating Budget</a:t>
          </a:r>
        </a:p>
      </dgm:t>
    </dgm:pt>
    <dgm:pt modelId="{5E237D71-A043-477D-9A46-B81852D53BF2}" type="parTrans" cxnId="{375E5D2E-DCBB-4247-B6DB-FDC751F68731}">
      <dgm:prSet/>
      <dgm:spPr/>
      <dgm:t>
        <a:bodyPr/>
        <a:lstStyle/>
        <a:p>
          <a:endParaRPr lang="en-US"/>
        </a:p>
      </dgm:t>
    </dgm:pt>
    <dgm:pt modelId="{31B16B69-EB69-4F01-8937-A43EF11BA9BB}" type="sibTrans" cxnId="{375E5D2E-DCBB-4247-B6DB-FDC751F68731}">
      <dgm:prSet/>
      <dgm:spPr/>
      <dgm:t>
        <a:bodyPr/>
        <a:lstStyle/>
        <a:p>
          <a:endParaRPr lang="en-US"/>
        </a:p>
      </dgm:t>
    </dgm:pt>
    <dgm:pt modelId="{BF0D64E4-FF3E-469F-9F8F-C83E4F5AC954}">
      <dgm:prSet/>
      <dgm:spPr/>
      <dgm:t>
        <a:bodyPr/>
        <a:lstStyle/>
        <a:p>
          <a:r>
            <a:rPr lang="en-US"/>
            <a:t>Consulting Budget </a:t>
          </a:r>
        </a:p>
      </dgm:t>
    </dgm:pt>
    <dgm:pt modelId="{E0CA0051-BBED-46A2-AE38-64730465C26E}" type="parTrans" cxnId="{858A5E85-0681-4333-87BD-0DC1AA8E8832}">
      <dgm:prSet/>
      <dgm:spPr/>
      <dgm:t>
        <a:bodyPr/>
        <a:lstStyle/>
        <a:p>
          <a:endParaRPr lang="en-US"/>
        </a:p>
      </dgm:t>
    </dgm:pt>
    <dgm:pt modelId="{D511BE55-41E4-4751-ADBE-3C4241B3F1A1}" type="sibTrans" cxnId="{858A5E85-0681-4333-87BD-0DC1AA8E8832}">
      <dgm:prSet/>
      <dgm:spPr/>
      <dgm:t>
        <a:bodyPr/>
        <a:lstStyle/>
        <a:p>
          <a:endParaRPr lang="en-US"/>
        </a:p>
      </dgm:t>
    </dgm:pt>
    <dgm:pt modelId="{5D1DD85E-E942-4DAB-9294-68CB58B00069}">
      <dgm:prSet/>
      <dgm:spPr/>
      <dgm:t>
        <a:bodyPr/>
        <a:lstStyle/>
        <a:p>
          <a:r>
            <a:rPr lang="en-US"/>
            <a:t>Black restaurant week</a:t>
          </a:r>
        </a:p>
      </dgm:t>
    </dgm:pt>
    <dgm:pt modelId="{2DAD0D7E-5529-4F16-85C0-3B0D4DF1BEAE}" type="parTrans" cxnId="{85A9203B-1E7E-46EB-B559-C0F41F7D9F11}">
      <dgm:prSet/>
      <dgm:spPr/>
      <dgm:t>
        <a:bodyPr/>
        <a:lstStyle/>
        <a:p>
          <a:endParaRPr lang="en-US"/>
        </a:p>
      </dgm:t>
    </dgm:pt>
    <dgm:pt modelId="{85C42512-A3A4-41D9-921A-64B2B9D3617E}" type="sibTrans" cxnId="{85A9203B-1E7E-46EB-B559-C0F41F7D9F11}">
      <dgm:prSet/>
      <dgm:spPr/>
      <dgm:t>
        <a:bodyPr/>
        <a:lstStyle/>
        <a:p>
          <a:endParaRPr lang="en-US"/>
        </a:p>
      </dgm:t>
    </dgm:pt>
    <dgm:pt modelId="{E9BE4725-E5C8-4920-8780-7B4FB077BDD2}">
      <dgm:prSet/>
      <dgm:spPr/>
      <dgm:t>
        <a:bodyPr/>
        <a:lstStyle/>
        <a:p>
          <a:r>
            <a:rPr lang="en-US"/>
            <a:t>Talent Attraction Studies</a:t>
          </a:r>
        </a:p>
      </dgm:t>
    </dgm:pt>
    <dgm:pt modelId="{B81A870A-D8C2-47F7-BAB5-3146CF277694}" type="parTrans" cxnId="{3DE7E5F4-60AA-4949-B270-DB19181AC44F}">
      <dgm:prSet/>
      <dgm:spPr/>
      <dgm:t>
        <a:bodyPr/>
        <a:lstStyle/>
        <a:p>
          <a:endParaRPr lang="en-US"/>
        </a:p>
      </dgm:t>
    </dgm:pt>
    <dgm:pt modelId="{1788A4D4-C44B-4BB3-A620-4C31B94B59F8}" type="sibTrans" cxnId="{3DE7E5F4-60AA-4949-B270-DB19181AC44F}">
      <dgm:prSet/>
      <dgm:spPr/>
      <dgm:t>
        <a:bodyPr/>
        <a:lstStyle/>
        <a:p>
          <a:endParaRPr lang="en-US"/>
        </a:p>
      </dgm:t>
    </dgm:pt>
    <dgm:pt modelId="{2BB9DA89-C731-4C26-A425-6F6943CD3260}">
      <dgm:prSet/>
      <dgm:spPr/>
      <dgm:t>
        <a:bodyPr/>
        <a:lstStyle/>
        <a:p>
          <a:r>
            <a:rPr lang="en-US"/>
            <a:t>Advertising</a:t>
          </a:r>
        </a:p>
      </dgm:t>
    </dgm:pt>
    <dgm:pt modelId="{62A8C87C-D1C1-469D-8B10-059CE948CB5A}" type="parTrans" cxnId="{B00C287C-E5B3-468B-AE5E-FCEEB2923410}">
      <dgm:prSet/>
      <dgm:spPr/>
      <dgm:t>
        <a:bodyPr/>
        <a:lstStyle/>
        <a:p>
          <a:endParaRPr lang="en-US"/>
        </a:p>
      </dgm:t>
    </dgm:pt>
    <dgm:pt modelId="{517CE15F-0B88-42DD-B9EE-1D489818EED3}" type="sibTrans" cxnId="{B00C287C-E5B3-468B-AE5E-FCEEB2923410}">
      <dgm:prSet/>
      <dgm:spPr/>
      <dgm:t>
        <a:bodyPr/>
        <a:lstStyle/>
        <a:p>
          <a:endParaRPr lang="en-US"/>
        </a:p>
      </dgm:t>
    </dgm:pt>
    <dgm:pt modelId="{FF583F0E-C091-489B-9927-168CEE1A74A2}">
      <dgm:prSet/>
      <dgm:spPr/>
      <dgm:t>
        <a:bodyPr/>
        <a:lstStyle/>
        <a:p>
          <a:r>
            <a:rPr lang="en-US"/>
            <a:t>State Incentives</a:t>
          </a:r>
        </a:p>
      </dgm:t>
    </dgm:pt>
    <dgm:pt modelId="{86329825-AECB-4969-8C65-EFE86AD3D42A}" type="parTrans" cxnId="{36754F54-2DC2-4BA9-BC55-EFD042FB8F6A}">
      <dgm:prSet/>
      <dgm:spPr/>
      <dgm:t>
        <a:bodyPr/>
        <a:lstStyle/>
        <a:p>
          <a:endParaRPr lang="en-US"/>
        </a:p>
      </dgm:t>
    </dgm:pt>
    <dgm:pt modelId="{8CF4D053-4675-4B7D-B334-517978EFDF75}" type="sibTrans" cxnId="{36754F54-2DC2-4BA9-BC55-EFD042FB8F6A}">
      <dgm:prSet/>
      <dgm:spPr/>
      <dgm:t>
        <a:bodyPr/>
        <a:lstStyle/>
        <a:p>
          <a:endParaRPr lang="en-US"/>
        </a:p>
      </dgm:t>
    </dgm:pt>
    <dgm:pt modelId="{880A943B-5445-43E2-91F4-0DFDD9C8849A}">
      <dgm:prSe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Downtown Development District</a:t>
          </a:r>
        </a:p>
      </dgm:t>
    </dgm:pt>
    <dgm:pt modelId="{8B6DA01B-2D90-400A-8F44-A105369F9135}" type="parTrans" cxnId="{D3DF7EC1-0756-4910-8A35-B84C9355CCF1}">
      <dgm:prSet/>
      <dgm:spPr/>
      <dgm:t>
        <a:bodyPr/>
        <a:lstStyle/>
        <a:p>
          <a:endParaRPr lang="en-US"/>
        </a:p>
      </dgm:t>
    </dgm:pt>
    <dgm:pt modelId="{E0F8336B-5608-4814-90DC-D48FD28DB838}" type="sibTrans" cxnId="{D3DF7EC1-0756-4910-8A35-B84C9355CCF1}">
      <dgm:prSet/>
      <dgm:spPr/>
      <dgm:t>
        <a:bodyPr/>
        <a:lstStyle/>
        <a:p>
          <a:endParaRPr lang="en-US"/>
        </a:p>
      </dgm:t>
    </dgm:pt>
    <dgm:pt modelId="{0057AFE9-FF85-480B-B5F4-9A8DCD823BDF}">
      <dgm:prSet/>
      <dgm:spPr/>
      <dgm:t>
        <a:bodyPr/>
        <a:lstStyle/>
        <a:p>
          <a:r>
            <a:rPr lang="en-US"/>
            <a:t>City Component Units</a:t>
          </a:r>
        </a:p>
      </dgm:t>
    </dgm:pt>
    <dgm:pt modelId="{66FFBB9A-93A3-4F62-BFD6-D054A85A85C0}" type="parTrans" cxnId="{E5B41A5A-1B78-447C-9700-162420AA53D3}">
      <dgm:prSet/>
      <dgm:spPr/>
      <dgm:t>
        <a:bodyPr/>
        <a:lstStyle/>
        <a:p>
          <a:endParaRPr lang="en-US"/>
        </a:p>
      </dgm:t>
    </dgm:pt>
    <dgm:pt modelId="{CAB7D818-74E0-430E-8811-209A56495D77}" type="sibTrans" cxnId="{E5B41A5A-1B78-447C-9700-162420AA53D3}">
      <dgm:prSet/>
      <dgm:spPr/>
      <dgm:t>
        <a:bodyPr/>
        <a:lstStyle/>
        <a:p>
          <a:endParaRPr lang="en-US"/>
        </a:p>
      </dgm:t>
    </dgm:pt>
    <dgm:pt modelId="{8258EFB8-80FC-469A-A268-DA7C2721A6F5}">
      <dgm:prSet/>
      <dgm:spPr/>
      <dgm:t>
        <a:bodyPr/>
        <a:lstStyle/>
        <a:p>
          <a:r>
            <a:rPr lang="en-US"/>
            <a:t>Community Development Financial Institutions (CDFI)</a:t>
          </a:r>
        </a:p>
      </dgm:t>
    </dgm:pt>
    <dgm:pt modelId="{01EE3529-0341-4408-9FB7-D240A4DD784B}" type="parTrans" cxnId="{89ECDA2A-1085-4E69-855B-8F690766772E}">
      <dgm:prSet/>
      <dgm:spPr/>
      <dgm:t>
        <a:bodyPr/>
        <a:lstStyle/>
        <a:p>
          <a:endParaRPr lang="en-US"/>
        </a:p>
      </dgm:t>
    </dgm:pt>
    <dgm:pt modelId="{9882389D-41E8-4AA7-9DD7-ADAF8569D077}" type="sibTrans" cxnId="{89ECDA2A-1085-4E69-855B-8F690766772E}">
      <dgm:prSet/>
      <dgm:spPr/>
      <dgm:t>
        <a:bodyPr/>
        <a:lstStyle/>
        <a:p>
          <a:endParaRPr lang="en-US"/>
        </a:p>
      </dgm:t>
    </dgm:pt>
    <dgm:pt modelId="{699EC7FD-E3E9-48DC-A654-7591D9D9FCD3}">
      <dgm:prSet/>
      <dgm:spPr/>
      <dgm:t>
        <a:bodyPr/>
        <a:lstStyle/>
        <a:p>
          <a:r>
            <a:rPr lang="en-US"/>
            <a:t>Delaware Community Development Corporation</a:t>
          </a:r>
        </a:p>
      </dgm:t>
    </dgm:pt>
    <dgm:pt modelId="{933929A6-982D-40B6-B66E-0F13A3F78740}" type="parTrans" cxnId="{D040EFA7-AC3E-49B6-BA58-A506B230BABD}">
      <dgm:prSet/>
      <dgm:spPr/>
      <dgm:t>
        <a:bodyPr/>
        <a:lstStyle/>
        <a:p>
          <a:endParaRPr lang="en-US"/>
        </a:p>
      </dgm:t>
    </dgm:pt>
    <dgm:pt modelId="{AF70A18C-354B-4518-A7BD-C53305DAA2BA}" type="sibTrans" cxnId="{D040EFA7-AC3E-49B6-BA58-A506B230BABD}">
      <dgm:prSet/>
      <dgm:spPr/>
      <dgm:t>
        <a:bodyPr/>
        <a:lstStyle/>
        <a:p>
          <a:endParaRPr lang="en-US"/>
        </a:p>
      </dgm:t>
    </dgm:pt>
    <dgm:pt modelId="{A2FFE809-E821-4918-B235-67ECB8F7FC52}">
      <dgm:prSet/>
      <dgm:spPr/>
      <dgm:t>
        <a:bodyPr/>
        <a:lstStyle/>
        <a:p>
          <a:r>
            <a:rPr lang="en-US"/>
            <a:t>Grow America Fund</a:t>
          </a:r>
        </a:p>
      </dgm:t>
    </dgm:pt>
    <dgm:pt modelId="{E2C0650A-F458-4424-A8A1-F49CD4AACE1B}" type="parTrans" cxnId="{AC89345C-1B8D-4F89-8B0D-0C1D721C3844}">
      <dgm:prSet/>
      <dgm:spPr/>
      <dgm:t>
        <a:bodyPr/>
        <a:lstStyle/>
        <a:p>
          <a:endParaRPr lang="en-US"/>
        </a:p>
      </dgm:t>
    </dgm:pt>
    <dgm:pt modelId="{D3EFCD44-2896-4FA4-8BA9-2A55EC2268E1}" type="sibTrans" cxnId="{AC89345C-1B8D-4F89-8B0D-0C1D721C3844}">
      <dgm:prSet/>
      <dgm:spPr/>
      <dgm:t>
        <a:bodyPr/>
        <a:lstStyle/>
        <a:p>
          <a:endParaRPr lang="en-US"/>
        </a:p>
      </dgm:t>
    </dgm:pt>
    <dgm:pt modelId="{D26D408D-209B-407F-BDD7-0FCCB3D8DD89}">
      <dgm:prSet/>
      <dgm:spPr/>
      <dgm:t>
        <a:bodyPr/>
        <a:lstStyle/>
        <a:p>
          <a:r>
            <a:rPr lang="en-US"/>
            <a:t>Wilmington UDAG Corporation</a:t>
          </a:r>
        </a:p>
      </dgm:t>
    </dgm:pt>
    <dgm:pt modelId="{75CDD76F-2982-4CE1-81C2-40408C3D13DD}" type="parTrans" cxnId="{4AE76678-CFCC-451D-80A1-119D3F404E01}">
      <dgm:prSet/>
      <dgm:spPr/>
      <dgm:t>
        <a:bodyPr/>
        <a:lstStyle/>
        <a:p>
          <a:endParaRPr lang="en-US"/>
        </a:p>
      </dgm:t>
    </dgm:pt>
    <dgm:pt modelId="{6EFE1A31-1EFD-480C-A02D-5A08888962DB}" type="sibTrans" cxnId="{4AE76678-CFCC-451D-80A1-119D3F404E01}">
      <dgm:prSet/>
      <dgm:spPr/>
      <dgm:t>
        <a:bodyPr/>
        <a:lstStyle/>
        <a:p>
          <a:endParaRPr lang="en-US"/>
        </a:p>
      </dgm:t>
    </dgm:pt>
    <dgm:pt modelId="{4D052B60-1C59-4B4D-8508-2F55AF34585B}">
      <dgm:prSet/>
      <dgm:spPr/>
      <dgm:t>
        <a:bodyPr/>
        <a:lstStyle/>
        <a:p>
          <a:r>
            <a:rPr lang="en-US"/>
            <a:t>Christina Gateway Corporation</a:t>
          </a:r>
        </a:p>
      </dgm:t>
    </dgm:pt>
    <dgm:pt modelId="{477A8942-20B8-43E0-A1CA-AD4D2B366D5F}" type="parTrans" cxnId="{516B3C5A-053E-4852-A563-838E33E3356E}">
      <dgm:prSet/>
      <dgm:spPr/>
      <dgm:t>
        <a:bodyPr/>
        <a:lstStyle/>
        <a:p>
          <a:endParaRPr lang="en-US"/>
        </a:p>
      </dgm:t>
    </dgm:pt>
    <dgm:pt modelId="{10BE9B71-5CA4-4611-B67A-E6784D83A9CC}" type="sibTrans" cxnId="{516B3C5A-053E-4852-A563-838E33E3356E}">
      <dgm:prSet/>
      <dgm:spPr/>
      <dgm:t>
        <a:bodyPr/>
        <a:lstStyle/>
        <a:p>
          <a:endParaRPr lang="en-US"/>
        </a:p>
      </dgm:t>
    </dgm:pt>
    <dgm:pt modelId="{C0D72EAE-FBB7-4DF4-BB85-BE46EF413E83}">
      <dgm:prSet/>
      <dgm:spPr/>
      <dgm:t>
        <a:bodyPr/>
        <a:lstStyle/>
        <a:p>
          <a:r>
            <a:rPr lang="en-US"/>
            <a:t>Expansion</a:t>
          </a:r>
        </a:p>
      </dgm:t>
    </dgm:pt>
    <dgm:pt modelId="{3E9784B6-FF9C-47BA-A01B-DC509C5603C6}" type="parTrans" cxnId="{7F4DBA2A-CF09-49D9-B57A-65D5010F8992}">
      <dgm:prSet/>
      <dgm:spPr/>
      <dgm:t>
        <a:bodyPr/>
        <a:lstStyle/>
        <a:p>
          <a:endParaRPr lang="en-US"/>
        </a:p>
      </dgm:t>
    </dgm:pt>
    <dgm:pt modelId="{865FA353-9C4E-4DBF-9E95-D72C907B2563}" type="sibTrans" cxnId="{7F4DBA2A-CF09-49D9-B57A-65D5010F8992}">
      <dgm:prSet/>
      <dgm:spPr/>
      <dgm:t>
        <a:bodyPr/>
        <a:lstStyle/>
        <a:p>
          <a:endParaRPr lang="en-US"/>
        </a:p>
      </dgm:t>
    </dgm:pt>
    <dgm:pt modelId="{9B367586-EA93-414A-B156-B88CFEE7DEAD}">
      <dgm:prSet/>
      <dgm:spPr/>
      <dgm:t>
        <a:bodyPr/>
        <a:lstStyle/>
        <a:p>
          <a:r>
            <a:rPr lang="en-US" err="1"/>
            <a:t>InWilm</a:t>
          </a:r>
          <a:endParaRPr lang="en-US"/>
        </a:p>
      </dgm:t>
    </dgm:pt>
    <dgm:pt modelId="{09459339-9A68-4F99-B168-817B0007FC9E}" type="parTrans" cxnId="{D8E0AEB6-BF61-4855-969B-CE4CAE5242CD}">
      <dgm:prSet/>
      <dgm:spPr/>
      <dgm:t>
        <a:bodyPr/>
        <a:lstStyle/>
        <a:p>
          <a:endParaRPr lang="en-US"/>
        </a:p>
      </dgm:t>
    </dgm:pt>
    <dgm:pt modelId="{FE1D368E-6D9C-4D89-93BF-D834B8197E3E}" type="sibTrans" cxnId="{D8E0AEB6-BF61-4855-969B-CE4CAE5242CD}">
      <dgm:prSet/>
      <dgm:spPr/>
      <dgm:t>
        <a:bodyPr/>
        <a:lstStyle/>
        <a:p>
          <a:endParaRPr lang="en-US"/>
        </a:p>
      </dgm:t>
    </dgm:pt>
    <dgm:pt modelId="{0EB79DBA-0C8B-4297-9812-48B0C0FB3F9A}">
      <dgm:prSet/>
      <dgm:spPr/>
      <dgm:t>
        <a:bodyPr/>
        <a:lstStyle/>
        <a:p>
          <a:r>
            <a:rPr lang="en-US"/>
            <a:t>Business </a:t>
          </a:r>
          <a:r>
            <a:rPr lang="en-US" err="1"/>
            <a:t>Xpansion</a:t>
          </a:r>
          <a:r>
            <a:rPr lang="en-US"/>
            <a:t> Journal</a:t>
          </a:r>
        </a:p>
      </dgm:t>
    </dgm:pt>
    <dgm:pt modelId="{B731BA42-1799-45DA-A19A-4F3D942E5E16}" type="parTrans" cxnId="{E78B67C5-C448-49DB-A194-9675753DC9AF}">
      <dgm:prSet/>
      <dgm:spPr/>
      <dgm:t>
        <a:bodyPr/>
        <a:lstStyle/>
        <a:p>
          <a:endParaRPr lang="en-US"/>
        </a:p>
      </dgm:t>
    </dgm:pt>
    <dgm:pt modelId="{AAFCD601-8E57-4FDE-BAF5-84253840DAE2}" type="sibTrans" cxnId="{E78B67C5-C448-49DB-A194-9675753DC9AF}">
      <dgm:prSet/>
      <dgm:spPr/>
      <dgm:t>
        <a:bodyPr/>
        <a:lstStyle/>
        <a:p>
          <a:endParaRPr lang="en-US"/>
        </a:p>
      </dgm:t>
    </dgm:pt>
    <dgm:pt modelId="{156FD9CE-8C22-433D-AB9F-3A5686A28D7A}">
      <dgm:prSet/>
      <dgm:spPr/>
      <dgm:t>
        <a:bodyPr/>
        <a:lstStyle/>
        <a:p>
          <a:r>
            <a:rPr lang="en-US"/>
            <a:t>Site Selector Magazine</a:t>
          </a:r>
        </a:p>
      </dgm:t>
    </dgm:pt>
    <dgm:pt modelId="{09F704BC-DC2B-4CE0-AD96-860A7F46596A}" type="parTrans" cxnId="{D12151C6-0F99-49EB-BC2D-7883899BA504}">
      <dgm:prSet/>
      <dgm:spPr/>
      <dgm:t>
        <a:bodyPr/>
        <a:lstStyle/>
        <a:p>
          <a:endParaRPr lang="en-US"/>
        </a:p>
      </dgm:t>
    </dgm:pt>
    <dgm:pt modelId="{D7BAF811-1815-4DB8-903F-D0B1BCBD05C1}" type="sibTrans" cxnId="{D12151C6-0F99-49EB-BC2D-7883899BA504}">
      <dgm:prSet/>
      <dgm:spPr/>
      <dgm:t>
        <a:bodyPr/>
        <a:lstStyle/>
        <a:p>
          <a:endParaRPr lang="en-US"/>
        </a:p>
      </dgm:t>
    </dgm:pt>
    <dgm:pt modelId="{792A68FF-AC0E-4681-A735-5144518174E2}">
      <dgm:prSet/>
      <dgm:spPr/>
      <dgm:t>
        <a:bodyPr/>
        <a:lstStyle/>
        <a:p>
          <a:r>
            <a:rPr lang="en-US"/>
            <a:t>Capital Budget</a:t>
          </a:r>
        </a:p>
      </dgm:t>
    </dgm:pt>
    <dgm:pt modelId="{959BD55F-CCD9-439E-B7BD-164876728758}" type="parTrans" cxnId="{F28AFF0B-6D09-44F8-B835-58901E91FCB8}">
      <dgm:prSet/>
      <dgm:spPr/>
      <dgm:t>
        <a:bodyPr/>
        <a:lstStyle/>
        <a:p>
          <a:endParaRPr lang="en-US"/>
        </a:p>
      </dgm:t>
    </dgm:pt>
    <dgm:pt modelId="{34B3644F-EE0F-484C-92E2-C2D4FA04D477}" type="sibTrans" cxnId="{F28AFF0B-6D09-44F8-B835-58901E91FCB8}">
      <dgm:prSet/>
      <dgm:spPr/>
      <dgm:t>
        <a:bodyPr/>
        <a:lstStyle/>
        <a:p>
          <a:endParaRPr lang="en-US"/>
        </a:p>
      </dgm:t>
    </dgm:pt>
    <dgm:pt modelId="{C21630F5-B34A-4CAA-8E37-BF26C694F086}">
      <dgm:prSet/>
      <dgm:spPr/>
      <dgm:t>
        <a:bodyPr/>
        <a:lstStyle/>
        <a:p>
          <a:r>
            <a:rPr lang="en-US"/>
            <a:t>Site Acquisition</a:t>
          </a:r>
        </a:p>
      </dgm:t>
    </dgm:pt>
    <dgm:pt modelId="{30AB387C-2D39-43F2-8A14-9B5A01D2B55A}" type="parTrans" cxnId="{43C12B29-FDB3-4842-8229-F38E95010850}">
      <dgm:prSet/>
      <dgm:spPr/>
      <dgm:t>
        <a:bodyPr/>
        <a:lstStyle/>
        <a:p>
          <a:endParaRPr lang="en-US"/>
        </a:p>
      </dgm:t>
    </dgm:pt>
    <dgm:pt modelId="{EF09D713-2C86-4491-8F44-0713FC196339}" type="sibTrans" cxnId="{43C12B29-FDB3-4842-8229-F38E95010850}">
      <dgm:prSet/>
      <dgm:spPr/>
      <dgm:t>
        <a:bodyPr/>
        <a:lstStyle/>
        <a:p>
          <a:endParaRPr lang="en-US"/>
        </a:p>
      </dgm:t>
    </dgm:pt>
    <dgm:pt modelId="{83AB385C-B8C9-4134-92B4-9E6687967B1B}">
      <dgm:prSet/>
      <dgm:spPr/>
      <dgm:t>
        <a:bodyPr/>
        <a:lstStyle/>
        <a:p>
          <a:r>
            <a:rPr lang="en-US"/>
            <a:t>Site Improvements</a:t>
          </a:r>
        </a:p>
      </dgm:t>
    </dgm:pt>
    <dgm:pt modelId="{AF9249E8-6D0A-4187-B018-5D40F95A5C99}" type="parTrans" cxnId="{882B0A20-87B7-4C1B-9E19-8063CA439D58}">
      <dgm:prSet/>
      <dgm:spPr/>
      <dgm:t>
        <a:bodyPr/>
        <a:lstStyle/>
        <a:p>
          <a:endParaRPr lang="en-US"/>
        </a:p>
      </dgm:t>
    </dgm:pt>
    <dgm:pt modelId="{04DEC468-8FED-493B-A2C2-964120316992}" type="sibTrans" cxnId="{882B0A20-87B7-4C1B-9E19-8063CA439D58}">
      <dgm:prSet/>
      <dgm:spPr/>
      <dgm:t>
        <a:bodyPr/>
        <a:lstStyle/>
        <a:p>
          <a:endParaRPr lang="en-US"/>
        </a:p>
      </dgm:t>
    </dgm:pt>
    <dgm:pt modelId="{5ABCFF25-7A91-4772-9A8A-C8143B1BB12C}">
      <dgm:prSe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Delaware Prosperity Partnership</a:t>
          </a:r>
        </a:p>
      </dgm:t>
    </dgm:pt>
    <dgm:pt modelId="{89BC89F9-BC8B-4318-B96D-D38F05A7B0C7}" type="parTrans" cxnId="{D1F65329-89DA-4262-9236-2A93AD901DDC}">
      <dgm:prSet/>
      <dgm:spPr/>
      <dgm:t>
        <a:bodyPr/>
        <a:lstStyle/>
        <a:p>
          <a:endParaRPr lang="en-US"/>
        </a:p>
      </dgm:t>
    </dgm:pt>
    <dgm:pt modelId="{C99E7A9A-BC37-46E9-8046-C18B96A10CEA}" type="sibTrans" cxnId="{D1F65329-89DA-4262-9236-2A93AD901DDC}">
      <dgm:prSet/>
      <dgm:spPr/>
      <dgm:t>
        <a:bodyPr/>
        <a:lstStyle/>
        <a:p>
          <a:endParaRPr lang="en-US"/>
        </a:p>
      </dgm:t>
    </dgm:pt>
    <dgm:pt modelId="{E01665B6-F371-4E85-9EF2-E88C4F58392F}">
      <dgm:prSe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Division of Small Business</a:t>
          </a:r>
        </a:p>
        <a:p>
          <a:pPr marL="57150" lvl="1" indent="0" defTabSz="488950">
            <a:lnSpc>
              <a:spcPct val="90000"/>
            </a:lnSpc>
            <a:spcBef>
              <a:spcPct val="0"/>
            </a:spcBef>
            <a:spcAft>
              <a:spcPct val="15000"/>
            </a:spcAft>
          </a:pPr>
          <a:endParaRPr lang="en-US"/>
        </a:p>
      </dgm:t>
    </dgm:pt>
    <dgm:pt modelId="{F270134E-FDD3-4659-9DE9-48AE49266A66}" type="parTrans" cxnId="{6062D331-7687-4315-AC98-5EFAB436D133}">
      <dgm:prSet/>
      <dgm:spPr/>
      <dgm:t>
        <a:bodyPr/>
        <a:lstStyle/>
        <a:p>
          <a:endParaRPr lang="en-US"/>
        </a:p>
      </dgm:t>
    </dgm:pt>
    <dgm:pt modelId="{B78CC050-ECDF-4B06-BED8-0AF89C7DA0FF}" type="sibTrans" cxnId="{6062D331-7687-4315-AC98-5EFAB436D133}">
      <dgm:prSet/>
      <dgm:spPr/>
      <dgm:t>
        <a:bodyPr/>
        <a:lstStyle/>
        <a:p>
          <a:endParaRPr lang="en-US"/>
        </a:p>
      </dgm:t>
    </dgm:pt>
    <dgm:pt modelId="{EA2D3D21-3C06-48A0-8FF9-FB334E4CC47A}">
      <dgm:prSet/>
      <dgm:spPr/>
      <dgm:t>
        <a:bodyPr/>
        <a:lstStyle/>
        <a:p>
          <a:r>
            <a:rPr lang="en-US"/>
            <a:t>Industry Demand Studies</a:t>
          </a:r>
        </a:p>
      </dgm:t>
    </dgm:pt>
    <dgm:pt modelId="{DB757864-C228-48FD-A2C1-01952BEC03CF}" type="parTrans" cxnId="{DA8BA300-FC0D-4896-AE9E-E0A1E95CC861}">
      <dgm:prSet/>
      <dgm:spPr/>
      <dgm:t>
        <a:bodyPr/>
        <a:lstStyle/>
        <a:p>
          <a:endParaRPr lang="en-US"/>
        </a:p>
      </dgm:t>
    </dgm:pt>
    <dgm:pt modelId="{5C73217C-293E-45A8-BA2A-F656B90E8C8A}" type="sibTrans" cxnId="{DA8BA300-FC0D-4896-AE9E-E0A1E95CC861}">
      <dgm:prSet/>
      <dgm:spPr/>
      <dgm:t>
        <a:bodyPr/>
        <a:lstStyle/>
        <a:p>
          <a:endParaRPr lang="en-US"/>
        </a:p>
      </dgm:t>
    </dgm:pt>
    <dgm:pt modelId="{1BD38137-A33E-4365-A6A4-68C7422C1A2F}">
      <dgm:prSet/>
      <dgm:spPr/>
      <dgm:t>
        <a:bodyPr/>
        <a:lstStyle/>
        <a:p>
          <a:r>
            <a:rPr lang="en-US"/>
            <a:t>Wilmington Economic Development Corporation</a:t>
          </a:r>
        </a:p>
      </dgm:t>
    </dgm:pt>
    <dgm:pt modelId="{345CD23B-B2E7-4169-8DCD-389B20EBB72B}" type="parTrans" cxnId="{713F37C0-779C-4F1D-AB94-C26DFDCB16A5}">
      <dgm:prSet/>
      <dgm:spPr/>
      <dgm:t>
        <a:bodyPr/>
        <a:lstStyle/>
        <a:p>
          <a:endParaRPr lang="en-US"/>
        </a:p>
      </dgm:t>
    </dgm:pt>
    <dgm:pt modelId="{BC36755A-3B44-4A95-A736-0CB0AED44A62}" type="sibTrans" cxnId="{713F37C0-779C-4F1D-AB94-C26DFDCB16A5}">
      <dgm:prSet/>
      <dgm:spPr/>
      <dgm:t>
        <a:bodyPr/>
        <a:lstStyle/>
        <a:p>
          <a:endParaRPr lang="en-US"/>
        </a:p>
      </dgm:t>
    </dgm:pt>
    <dgm:pt modelId="{2EA7485A-B777-4E64-892D-65281545EA2D}">
      <dgm:prSet/>
      <dgm:spPr/>
      <dgm:t>
        <a:bodyPr/>
        <a:lstStyle/>
        <a:p>
          <a:r>
            <a:rPr lang="en-US"/>
            <a:t>True Access Capital</a:t>
          </a:r>
        </a:p>
      </dgm:t>
    </dgm:pt>
    <dgm:pt modelId="{8A4958F1-2FB1-4E0D-9B59-1044A873BA70}" type="parTrans" cxnId="{43B1A4AD-31EB-4833-951D-403C57415FDE}">
      <dgm:prSet/>
      <dgm:spPr/>
      <dgm:t>
        <a:bodyPr/>
        <a:lstStyle/>
        <a:p>
          <a:endParaRPr lang="en-US"/>
        </a:p>
      </dgm:t>
    </dgm:pt>
    <dgm:pt modelId="{3C6B459C-8206-4626-B011-7B56818618D6}" type="sibTrans" cxnId="{43B1A4AD-31EB-4833-951D-403C57415FDE}">
      <dgm:prSet/>
      <dgm:spPr/>
      <dgm:t>
        <a:bodyPr/>
        <a:lstStyle/>
        <a:p>
          <a:endParaRPr lang="en-US"/>
        </a:p>
      </dgm:t>
    </dgm:pt>
    <dgm:pt modelId="{75C32E2F-AF4B-44D4-A9C6-7719060AAA25}">
      <dgm:prSet/>
      <dgm:spPr/>
      <dgm:t>
        <a:bodyPr/>
        <a:lstStyle/>
        <a:p>
          <a:r>
            <a:rPr lang="en-US"/>
            <a:t>Grow Wilmington Fund</a:t>
          </a:r>
        </a:p>
      </dgm:t>
    </dgm:pt>
    <dgm:pt modelId="{546E9DAE-728A-43B0-BDFC-A1FD227BE0F0}" type="parTrans" cxnId="{0EE496FB-2B9F-43DA-B032-233979FCDA42}">
      <dgm:prSet/>
      <dgm:spPr/>
      <dgm:t>
        <a:bodyPr/>
        <a:lstStyle/>
        <a:p>
          <a:endParaRPr lang="en-US"/>
        </a:p>
      </dgm:t>
    </dgm:pt>
    <dgm:pt modelId="{FB1DA978-073A-4E30-A11C-908F081A1980}" type="sibTrans" cxnId="{0EE496FB-2B9F-43DA-B032-233979FCDA42}">
      <dgm:prSet/>
      <dgm:spPr/>
      <dgm:t>
        <a:bodyPr/>
        <a:lstStyle/>
        <a:p>
          <a:endParaRPr lang="en-US"/>
        </a:p>
      </dgm:t>
    </dgm:pt>
    <dgm:pt modelId="{BC068A82-7836-46A3-AA31-053FA8763FC6}" type="pres">
      <dgm:prSet presAssocID="{8FA91F4D-1569-479D-96DE-AC4BF6D8EDC0}" presName="Name0" presStyleCnt="0">
        <dgm:presLayoutVars>
          <dgm:dir/>
          <dgm:animLvl val="lvl"/>
          <dgm:resizeHandles val="exact"/>
        </dgm:presLayoutVars>
      </dgm:prSet>
      <dgm:spPr/>
    </dgm:pt>
    <dgm:pt modelId="{4A933019-B0DC-4B44-9E9C-190987A21470}" type="pres">
      <dgm:prSet presAssocID="{FF9ED937-2104-4932-9642-D0DDBED685D1}" presName="composite" presStyleCnt="0"/>
      <dgm:spPr/>
    </dgm:pt>
    <dgm:pt modelId="{590D5D2A-BFA4-4A9F-8A81-3CC6C1C402C3}" type="pres">
      <dgm:prSet presAssocID="{FF9ED937-2104-4932-9642-D0DDBED685D1}" presName="parTx" presStyleLbl="alignNode1" presStyleIdx="0" presStyleCnt="6">
        <dgm:presLayoutVars>
          <dgm:chMax val="0"/>
          <dgm:chPref val="0"/>
          <dgm:bulletEnabled val="1"/>
        </dgm:presLayoutVars>
      </dgm:prSet>
      <dgm:spPr/>
    </dgm:pt>
    <dgm:pt modelId="{74745825-22FA-465F-8619-9A88A6AC7FBE}" type="pres">
      <dgm:prSet presAssocID="{FF9ED937-2104-4932-9642-D0DDBED685D1}" presName="desTx" presStyleLbl="alignAccFollowNode1" presStyleIdx="0" presStyleCnt="6">
        <dgm:presLayoutVars>
          <dgm:bulletEnabled val="1"/>
        </dgm:presLayoutVars>
      </dgm:prSet>
      <dgm:spPr/>
    </dgm:pt>
    <dgm:pt modelId="{3BD00078-1265-4F91-93A3-68C5436A756B}" type="pres">
      <dgm:prSet presAssocID="{D568F605-4003-4FF1-B0C9-46CEF44DFE35}" presName="space" presStyleCnt="0"/>
      <dgm:spPr/>
    </dgm:pt>
    <dgm:pt modelId="{E8530751-8EA3-42B9-9CD1-9F9943A30AFB}" type="pres">
      <dgm:prSet presAssocID="{6FF2B4DC-28C7-40E7-B981-D69BA406C945}" presName="composite" presStyleCnt="0"/>
      <dgm:spPr/>
    </dgm:pt>
    <dgm:pt modelId="{96CBD53F-B2B6-4BD7-A4BC-C4D214DB2F4D}" type="pres">
      <dgm:prSet presAssocID="{6FF2B4DC-28C7-40E7-B981-D69BA406C945}" presName="parTx" presStyleLbl="alignNode1" presStyleIdx="1" presStyleCnt="6">
        <dgm:presLayoutVars>
          <dgm:chMax val="0"/>
          <dgm:chPref val="0"/>
          <dgm:bulletEnabled val="1"/>
        </dgm:presLayoutVars>
      </dgm:prSet>
      <dgm:spPr/>
    </dgm:pt>
    <dgm:pt modelId="{212AE93E-F50E-495A-A71E-A3B3DB325E57}" type="pres">
      <dgm:prSet presAssocID="{6FF2B4DC-28C7-40E7-B981-D69BA406C945}" presName="desTx" presStyleLbl="alignAccFollowNode1" presStyleIdx="1" presStyleCnt="6">
        <dgm:presLayoutVars>
          <dgm:bulletEnabled val="1"/>
        </dgm:presLayoutVars>
      </dgm:prSet>
      <dgm:spPr/>
    </dgm:pt>
    <dgm:pt modelId="{55E2840C-B35E-426B-8A82-A30B25CFF090}" type="pres">
      <dgm:prSet presAssocID="{31B16B69-EB69-4F01-8937-A43EF11BA9BB}" presName="space" presStyleCnt="0"/>
      <dgm:spPr/>
    </dgm:pt>
    <dgm:pt modelId="{3AA61ED3-18F3-4AE5-8681-AD8E8D481166}" type="pres">
      <dgm:prSet presAssocID="{792A68FF-AC0E-4681-A735-5144518174E2}" presName="composite" presStyleCnt="0"/>
      <dgm:spPr/>
    </dgm:pt>
    <dgm:pt modelId="{184EB213-3B52-495F-82A7-9B7912655BD1}" type="pres">
      <dgm:prSet presAssocID="{792A68FF-AC0E-4681-A735-5144518174E2}" presName="parTx" presStyleLbl="alignNode1" presStyleIdx="2" presStyleCnt="6">
        <dgm:presLayoutVars>
          <dgm:chMax val="0"/>
          <dgm:chPref val="0"/>
          <dgm:bulletEnabled val="1"/>
        </dgm:presLayoutVars>
      </dgm:prSet>
      <dgm:spPr/>
    </dgm:pt>
    <dgm:pt modelId="{6F1AAA2D-1DE9-424E-8A99-CC8D06857834}" type="pres">
      <dgm:prSet presAssocID="{792A68FF-AC0E-4681-A735-5144518174E2}" presName="desTx" presStyleLbl="alignAccFollowNode1" presStyleIdx="2" presStyleCnt="6">
        <dgm:presLayoutVars>
          <dgm:bulletEnabled val="1"/>
        </dgm:presLayoutVars>
      </dgm:prSet>
      <dgm:spPr/>
    </dgm:pt>
    <dgm:pt modelId="{DA44283A-6215-4493-8B7E-B52D3E10562D}" type="pres">
      <dgm:prSet presAssocID="{34B3644F-EE0F-484C-92E2-C2D4FA04D477}" presName="space" presStyleCnt="0"/>
      <dgm:spPr/>
    </dgm:pt>
    <dgm:pt modelId="{99E16EDF-EEBB-4F3F-9038-A177244864BD}" type="pres">
      <dgm:prSet presAssocID="{FF583F0E-C091-489B-9927-168CEE1A74A2}" presName="composite" presStyleCnt="0"/>
      <dgm:spPr/>
    </dgm:pt>
    <dgm:pt modelId="{F48BAF18-9F4B-4BB9-B228-8B2300E8FB1F}" type="pres">
      <dgm:prSet presAssocID="{FF583F0E-C091-489B-9927-168CEE1A74A2}" presName="parTx" presStyleLbl="alignNode1" presStyleIdx="3" presStyleCnt="6">
        <dgm:presLayoutVars>
          <dgm:chMax val="0"/>
          <dgm:chPref val="0"/>
          <dgm:bulletEnabled val="1"/>
        </dgm:presLayoutVars>
      </dgm:prSet>
      <dgm:spPr/>
    </dgm:pt>
    <dgm:pt modelId="{7F5E41ED-4A81-4121-A47E-DADC63E17572}" type="pres">
      <dgm:prSet presAssocID="{FF583F0E-C091-489B-9927-168CEE1A74A2}" presName="desTx" presStyleLbl="alignAccFollowNode1" presStyleIdx="3" presStyleCnt="6">
        <dgm:presLayoutVars>
          <dgm:bulletEnabled val="1"/>
        </dgm:presLayoutVars>
      </dgm:prSet>
      <dgm:spPr/>
    </dgm:pt>
    <dgm:pt modelId="{6493CF7F-448B-41F1-81C3-4B6D3BBABB7A}" type="pres">
      <dgm:prSet presAssocID="{8CF4D053-4675-4B7D-B334-517978EFDF75}" presName="space" presStyleCnt="0"/>
      <dgm:spPr/>
    </dgm:pt>
    <dgm:pt modelId="{F9AA7F62-79D7-4169-8DD6-56ECD4216FEC}" type="pres">
      <dgm:prSet presAssocID="{0057AFE9-FF85-480B-B5F4-9A8DCD823BDF}" presName="composite" presStyleCnt="0"/>
      <dgm:spPr/>
    </dgm:pt>
    <dgm:pt modelId="{AD65711E-18F6-4224-93DF-06CB29F11009}" type="pres">
      <dgm:prSet presAssocID="{0057AFE9-FF85-480B-B5F4-9A8DCD823BDF}" presName="parTx" presStyleLbl="alignNode1" presStyleIdx="4" presStyleCnt="6">
        <dgm:presLayoutVars>
          <dgm:chMax val="0"/>
          <dgm:chPref val="0"/>
          <dgm:bulletEnabled val="1"/>
        </dgm:presLayoutVars>
      </dgm:prSet>
      <dgm:spPr/>
    </dgm:pt>
    <dgm:pt modelId="{DE08E5DF-76A8-41E6-A377-77E70551CA03}" type="pres">
      <dgm:prSet presAssocID="{0057AFE9-FF85-480B-B5F4-9A8DCD823BDF}" presName="desTx" presStyleLbl="alignAccFollowNode1" presStyleIdx="4" presStyleCnt="6">
        <dgm:presLayoutVars>
          <dgm:bulletEnabled val="1"/>
        </dgm:presLayoutVars>
      </dgm:prSet>
      <dgm:spPr/>
    </dgm:pt>
    <dgm:pt modelId="{D8C153CF-D9AA-4C16-991F-0F930EC0B681}" type="pres">
      <dgm:prSet presAssocID="{CAB7D818-74E0-430E-8811-209A56495D77}" presName="space" presStyleCnt="0"/>
      <dgm:spPr/>
    </dgm:pt>
    <dgm:pt modelId="{975727DB-C894-46FD-93B2-77F546097E80}" type="pres">
      <dgm:prSet presAssocID="{8258EFB8-80FC-469A-A268-DA7C2721A6F5}" presName="composite" presStyleCnt="0"/>
      <dgm:spPr/>
    </dgm:pt>
    <dgm:pt modelId="{B0F1BFE2-AEF0-4583-AABD-725435CA5513}" type="pres">
      <dgm:prSet presAssocID="{8258EFB8-80FC-469A-A268-DA7C2721A6F5}" presName="parTx" presStyleLbl="alignNode1" presStyleIdx="5" presStyleCnt="6">
        <dgm:presLayoutVars>
          <dgm:chMax val="0"/>
          <dgm:chPref val="0"/>
          <dgm:bulletEnabled val="1"/>
        </dgm:presLayoutVars>
      </dgm:prSet>
      <dgm:spPr/>
    </dgm:pt>
    <dgm:pt modelId="{73514271-F6F6-4098-9802-76AACF8619A2}" type="pres">
      <dgm:prSet presAssocID="{8258EFB8-80FC-469A-A268-DA7C2721A6F5}" presName="desTx" presStyleLbl="alignAccFollowNode1" presStyleIdx="5" presStyleCnt="6">
        <dgm:presLayoutVars>
          <dgm:bulletEnabled val="1"/>
        </dgm:presLayoutVars>
      </dgm:prSet>
      <dgm:spPr/>
    </dgm:pt>
  </dgm:ptLst>
  <dgm:cxnLst>
    <dgm:cxn modelId="{DA8BA300-FC0D-4896-AE9E-E0A1E95CC861}" srcId="{BF0D64E4-FF3E-469F-9F8F-C83E4F5AC954}" destId="{EA2D3D21-3C06-48A0-8FF9-FB334E4CC47A}" srcOrd="1" destOrd="0" parTransId="{DB757864-C228-48FD-A2C1-01952BEC03CF}" sibTransId="{5C73217C-293E-45A8-BA2A-F656B90E8C8A}"/>
    <dgm:cxn modelId="{EFDB5602-12F6-4E55-9B64-203F0D3774E1}" type="presOf" srcId="{2EA7485A-B777-4E64-892D-65281545EA2D}" destId="{73514271-F6F6-4098-9802-76AACF8619A2}" srcOrd="0" destOrd="2" presId="urn:microsoft.com/office/officeart/2005/8/layout/hList1"/>
    <dgm:cxn modelId="{585C090A-61ED-45D7-A90F-D325125E6D50}" type="presOf" srcId="{75C32E2F-AF4B-44D4-A9C6-7719060AAA25}" destId="{73514271-F6F6-4098-9802-76AACF8619A2}" srcOrd="0" destOrd="4" presId="urn:microsoft.com/office/officeart/2005/8/layout/hList1"/>
    <dgm:cxn modelId="{F28AFF0B-6D09-44F8-B835-58901E91FCB8}" srcId="{8FA91F4D-1569-479D-96DE-AC4BF6D8EDC0}" destId="{792A68FF-AC0E-4681-A735-5144518174E2}" srcOrd="2" destOrd="0" parTransId="{959BD55F-CCD9-439E-B7BD-164876728758}" sibTransId="{34B3644F-EE0F-484C-92E2-C2D4FA04D477}"/>
    <dgm:cxn modelId="{7A5FC00E-6017-4BA8-BF6B-275B82BD0E7D}" srcId="{FF9ED937-2104-4932-9642-D0DDBED685D1}" destId="{43D126FD-FE60-4B39-B6A7-5720F8CE0E03}" srcOrd="1" destOrd="0" parTransId="{67D2CE10-13D6-46FD-B54C-3DB80FB44EC3}" sibTransId="{35A8B09C-7B6E-4A7C-A158-560F8EA4C9C2}"/>
    <dgm:cxn modelId="{B9663410-9BAE-430C-879E-30143DC71E0C}" type="presOf" srcId="{8258EFB8-80FC-469A-A268-DA7C2721A6F5}" destId="{B0F1BFE2-AEF0-4583-AABD-725435CA5513}" srcOrd="0" destOrd="0" presId="urn:microsoft.com/office/officeart/2005/8/layout/hList1"/>
    <dgm:cxn modelId="{B93E3411-ECAA-4AB1-BE14-9DAAB0CD25F3}" type="presOf" srcId="{2BB9DA89-C731-4C26-A425-6F6943CD3260}" destId="{212AE93E-F50E-495A-A71E-A3B3DB325E57}" srcOrd="0" destOrd="4" presId="urn:microsoft.com/office/officeart/2005/8/layout/hList1"/>
    <dgm:cxn modelId="{621D1F19-9310-4CAB-8DAF-1322F6BF8F86}" srcId="{FF9ED937-2104-4932-9642-D0DDBED685D1}" destId="{1AC22A6C-F40C-4DF8-875C-E53DC056F5E3}" srcOrd="0" destOrd="0" parTransId="{AE420E88-A5BD-46A2-BC23-0E16FD1FE055}" sibTransId="{73492322-4D8A-4197-A80B-3461C3A2BB98}"/>
    <dgm:cxn modelId="{2794B41B-5C1C-43CE-94FC-79F7C1DEE77C}" type="presOf" srcId="{E9BE4725-E5C8-4920-8780-7B4FB077BDD2}" destId="{212AE93E-F50E-495A-A71E-A3B3DB325E57}" srcOrd="0" destOrd="3" presId="urn:microsoft.com/office/officeart/2005/8/layout/hList1"/>
    <dgm:cxn modelId="{4D01811D-475F-49E4-8170-4CED8EA783D7}" type="presOf" srcId="{9B367586-EA93-414A-B156-B88CFEE7DEAD}" destId="{212AE93E-F50E-495A-A71E-A3B3DB325E57}" srcOrd="0" destOrd="5" presId="urn:microsoft.com/office/officeart/2005/8/layout/hList1"/>
    <dgm:cxn modelId="{882B0A20-87B7-4C1B-9E19-8063CA439D58}" srcId="{792A68FF-AC0E-4681-A735-5144518174E2}" destId="{83AB385C-B8C9-4134-92B4-9E6687967B1B}" srcOrd="1" destOrd="0" parTransId="{AF9249E8-6D0A-4187-B018-5D40F95A5C99}" sibTransId="{04DEC468-8FED-493B-A2C2-964120316992}"/>
    <dgm:cxn modelId="{43C12B29-FDB3-4842-8229-F38E95010850}" srcId="{792A68FF-AC0E-4681-A735-5144518174E2}" destId="{C21630F5-B34A-4CAA-8E37-BF26C694F086}" srcOrd="0" destOrd="0" parTransId="{30AB387C-2D39-43F2-8A14-9B5A01D2B55A}" sibTransId="{EF09D713-2C86-4491-8F44-0713FC196339}"/>
    <dgm:cxn modelId="{D1F65329-89DA-4262-9236-2A93AD901DDC}" srcId="{FF583F0E-C091-489B-9927-168CEE1A74A2}" destId="{5ABCFF25-7A91-4772-9A8A-C8143B1BB12C}" srcOrd="1" destOrd="0" parTransId="{89BC89F9-BC8B-4318-B96D-D38F05A7B0C7}" sibTransId="{C99E7A9A-BC37-46E9-8046-C18B96A10CEA}"/>
    <dgm:cxn modelId="{7F4DBA2A-CF09-49D9-B57A-65D5010F8992}" srcId="{1AC22A6C-F40C-4DF8-875C-E53DC056F5E3}" destId="{C0D72EAE-FBB7-4DF4-BB85-BE46EF413E83}" srcOrd="1" destOrd="0" parTransId="{3E9784B6-FF9C-47BA-A01B-DC509C5603C6}" sibTransId="{865FA353-9C4E-4DBF-9E95-D72C907B2563}"/>
    <dgm:cxn modelId="{89ECDA2A-1085-4E69-855B-8F690766772E}" srcId="{8FA91F4D-1569-479D-96DE-AC4BF6D8EDC0}" destId="{8258EFB8-80FC-469A-A268-DA7C2721A6F5}" srcOrd="5" destOrd="0" parTransId="{01EE3529-0341-4408-9FB7-D240A4DD784B}" sibTransId="{9882389D-41E8-4AA7-9DD7-ADAF8569D077}"/>
    <dgm:cxn modelId="{94D3912B-11F8-4112-AF9A-D3029E7E6D80}" type="presOf" srcId="{BF0D64E4-FF3E-469F-9F8F-C83E4F5AC954}" destId="{212AE93E-F50E-495A-A71E-A3B3DB325E57}" srcOrd="0" destOrd="0" presId="urn:microsoft.com/office/officeart/2005/8/layout/hList1"/>
    <dgm:cxn modelId="{12A3FC2B-94CC-4C46-A4CA-67524D154D77}" type="presOf" srcId="{FF583F0E-C091-489B-9927-168CEE1A74A2}" destId="{F48BAF18-9F4B-4BB9-B228-8B2300E8FB1F}" srcOrd="0" destOrd="0" presId="urn:microsoft.com/office/officeart/2005/8/layout/hList1"/>
    <dgm:cxn modelId="{375E5D2E-DCBB-4247-B6DB-FDC751F68731}" srcId="{8FA91F4D-1569-479D-96DE-AC4BF6D8EDC0}" destId="{6FF2B4DC-28C7-40E7-B981-D69BA406C945}" srcOrd="1" destOrd="0" parTransId="{5E237D71-A043-477D-9A46-B81852D53BF2}" sibTransId="{31B16B69-EB69-4F01-8937-A43EF11BA9BB}"/>
    <dgm:cxn modelId="{D72DA52F-12AA-41F4-B9FB-76A7241E090B}" type="presOf" srcId="{6B172B23-1D1E-4E34-8F05-0F42E8383368}" destId="{74745825-22FA-465F-8619-9A88A6AC7FBE}" srcOrd="0" destOrd="3" presId="urn:microsoft.com/office/officeart/2005/8/layout/hList1"/>
    <dgm:cxn modelId="{6062D331-7687-4315-AC98-5EFAB436D133}" srcId="{FF583F0E-C091-489B-9927-168CEE1A74A2}" destId="{E01665B6-F371-4E85-9EF2-E88C4F58392F}" srcOrd="2" destOrd="0" parTransId="{F270134E-FDD3-4659-9DE9-48AE49266A66}" sibTransId="{B78CC050-ECDF-4B06-BED8-0AF89C7DA0FF}"/>
    <dgm:cxn modelId="{85A9203B-1E7E-46EB-B559-C0F41F7D9F11}" srcId="{BF0D64E4-FF3E-469F-9F8F-C83E4F5AC954}" destId="{5D1DD85E-E942-4DAB-9294-68CB58B00069}" srcOrd="0" destOrd="0" parTransId="{2DAD0D7E-5529-4F16-85C0-3B0D4DF1BEAE}" sibTransId="{85C42512-A3A4-41D9-921A-64B2B9D3617E}"/>
    <dgm:cxn modelId="{78BB3D3D-1658-451A-A4FC-7AAFA99C7ECB}" type="presOf" srcId="{7238F7B8-20D1-451C-A7D6-53F7C491859D}" destId="{74745825-22FA-465F-8619-9A88A6AC7FBE}" srcOrd="0" destOrd="6" presId="urn:microsoft.com/office/officeart/2005/8/layout/hList1"/>
    <dgm:cxn modelId="{4BA73540-FF98-4A9D-A78F-B5B0284AA1A7}" type="presOf" srcId="{D26D408D-209B-407F-BDD7-0FCCB3D8DD89}" destId="{DE08E5DF-76A8-41E6-A377-77E70551CA03}" srcOrd="0" destOrd="0" presId="urn:microsoft.com/office/officeart/2005/8/layout/hList1"/>
    <dgm:cxn modelId="{AC89345C-1B8D-4F89-8B0D-0C1D721C3844}" srcId="{8258EFB8-80FC-469A-A268-DA7C2721A6F5}" destId="{A2FFE809-E821-4918-B235-67ECB8F7FC52}" srcOrd="3" destOrd="0" parTransId="{E2C0650A-F458-4424-A8A1-F49CD4AACE1B}" sibTransId="{D3EFCD44-2896-4FA4-8BA9-2A55EC2268E1}"/>
    <dgm:cxn modelId="{DD44F042-F4C9-4270-B1D4-E4C79EF06857}" srcId="{1AC22A6C-F40C-4DF8-875C-E53DC056F5E3}" destId="{A258C28B-74DA-47FD-BDF6-EA451C86545F}" srcOrd="0" destOrd="0" parTransId="{2AD9AB6C-6F5C-4D5E-9627-860E34B37D42}" sibTransId="{5C932FCD-C7D5-4E8E-9EE1-1656F5723431}"/>
    <dgm:cxn modelId="{66EDDF43-A607-4E34-9B66-E409A2D5C7C2}" type="presOf" srcId="{43D126FD-FE60-4B39-B6A7-5720F8CE0E03}" destId="{74745825-22FA-465F-8619-9A88A6AC7FBE}" srcOrd="0" destOrd="4" presId="urn:microsoft.com/office/officeart/2005/8/layout/hList1"/>
    <dgm:cxn modelId="{80F9D645-A08C-4D50-A46C-D7F39E9CA896}" type="presOf" srcId="{C0D72EAE-FBB7-4DF4-BB85-BE46EF413E83}" destId="{74745825-22FA-465F-8619-9A88A6AC7FBE}" srcOrd="0" destOrd="2" presId="urn:microsoft.com/office/officeart/2005/8/layout/hList1"/>
    <dgm:cxn modelId="{C5288747-6160-44CB-8C34-FEA769348700}" type="presOf" srcId="{4D052B60-1C59-4B4D-8508-2F55AF34585B}" destId="{DE08E5DF-76A8-41E6-A377-77E70551CA03}" srcOrd="0" destOrd="1" presId="urn:microsoft.com/office/officeart/2005/8/layout/hList1"/>
    <dgm:cxn modelId="{FB9C446E-29BF-4A5C-8045-4B2A78EDF4F0}" type="presOf" srcId="{792A68FF-AC0E-4681-A735-5144518174E2}" destId="{184EB213-3B52-495F-82A7-9B7912655BD1}" srcOrd="0" destOrd="0" presId="urn:microsoft.com/office/officeart/2005/8/layout/hList1"/>
    <dgm:cxn modelId="{03A65A70-B850-4CCA-A1E5-6EAA54766082}" srcId="{8FA91F4D-1569-479D-96DE-AC4BF6D8EDC0}" destId="{FF9ED937-2104-4932-9642-D0DDBED685D1}" srcOrd="0" destOrd="0" parTransId="{F02E0C0A-93D2-47A7-B1BF-DD6920F67C9D}" sibTransId="{D568F605-4003-4FF1-B0C9-46CEF44DFE35}"/>
    <dgm:cxn modelId="{B5555773-8C6F-4553-902B-BA98A1CB3FE2}" type="presOf" srcId="{A258C28B-74DA-47FD-BDF6-EA451C86545F}" destId="{74745825-22FA-465F-8619-9A88A6AC7FBE}" srcOrd="0" destOrd="1" presId="urn:microsoft.com/office/officeart/2005/8/layout/hList1"/>
    <dgm:cxn modelId="{36754F54-2DC2-4BA9-BC55-EFD042FB8F6A}" srcId="{8FA91F4D-1569-479D-96DE-AC4BF6D8EDC0}" destId="{FF583F0E-C091-489B-9927-168CEE1A74A2}" srcOrd="3" destOrd="0" parTransId="{86329825-AECB-4969-8C65-EFE86AD3D42A}" sibTransId="{8CF4D053-4675-4B7D-B334-517978EFDF75}"/>
    <dgm:cxn modelId="{4AE76678-CFCC-451D-80A1-119D3F404E01}" srcId="{0057AFE9-FF85-480B-B5F4-9A8DCD823BDF}" destId="{D26D408D-209B-407F-BDD7-0FCCB3D8DD89}" srcOrd="0" destOrd="0" parTransId="{75CDD76F-2982-4CE1-81C2-40408C3D13DD}" sibTransId="{6EFE1A31-1EFD-480C-A02D-5A08888962DB}"/>
    <dgm:cxn modelId="{0D0C9258-4374-4C52-A7C1-FD503DC5355F}" srcId="{43D126FD-FE60-4B39-B6A7-5720F8CE0E03}" destId="{3F6D370E-B018-4E83-8AD9-28BFC22BB5C7}" srcOrd="0" destOrd="0" parTransId="{CAB055AA-DC84-48FE-94D5-A946D01505AD}" sibTransId="{97755118-4C1D-4428-B98D-6891307C6C5B}"/>
    <dgm:cxn modelId="{86FFA958-403D-408B-8569-45BE29A0B753}" type="presOf" srcId="{0057AFE9-FF85-480B-B5F4-9A8DCD823BDF}" destId="{AD65711E-18F6-4224-93DF-06CB29F11009}" srcOrd="0" destOrd="0" presId="urn:microsoft.com/office/officeart/2005/8/layout/hList1"/>
    <dgm:cxn modelId="{E5B41A5A-1B78-447C-9700-162420AA53D3}" srcId="{8FA91F4D-1569-479D-96DE-AC4BF6D8EDC0}" destId="{0057AFE9-FF85-480B-B5F4-9A8DCD823BDF}" srcOrd="4" destOrd="0" parTransId="{66FFBB9A-93A3-4F62-BFD6-D054A85A85C0}" sibTransId="{CAB7D818-74E0-430E-8811-209A56495D77}"/>
    <dgm:cxn modelId="{516B3C5A-053E-4852-A563-838E33E3356E}" srcId="{0057AFE9-FF85-480B-B5F4-9A8DCD823BDF}" destId="{4D052B60-1C59-4B4D-8508-2F55AF34585B}" srcOrd="1" destOrd="0" parTransId="{477A8942-20B8-43E0-A1CA-AD4D2B366D5F}" sibTransId="{10BE9B71-5CA4-4611-B67A-E6784D83A9CC}"/>
    <dgm:cxn modelId="{B00C287C-E5B3-468B-AE5E-FCEEB2923410}" srcId="{6FF2B4DC-28C7-40E7-B981-D69BA406C945}" destId="{2BB9DA89-C731-4C26-A425-6F6943CD3260}" srcOrd="1" destOrd="0" parTransId="{62A8C87C-D1C1-469D-8B10-059CE948CB5A}" sibTransId="{517CE15F-0B88-42DD-B9EE-1D489818EED3}"/>
    <dgm:cxn modelId="{678DD37C-151C-4BA5-8D0C-2C83DA402E14}" type="presOf" srcId="{3F6D370E-B018-4E83-8AD9-28BFC22BB5C7}" destId="{74745825-22FA-465F-8619-9A88A6AC7FBE}" srcOrd="0" destOrd="5" presId="urn:microsoft.com/office/officeart/2005/8/layout/hList1"/>
    <dgm:cxn modelId="{858A5E85-0681-4333-87BD-0DC1AA8E8832}" srcId="{6FF2B4DC-28C7-40E7-B981-D69BA406C945}" destId="{BF0D64E4-FF3E-469F-9F8F-C83E4F5AC954}" srcOrd="0" destOrd="0" parTransId="{E0CA0051-BBED-46A2-AE38-64730465C26E}" sibTransId="{D511BE55-41E4-4751-ADBE-3C4241B3F1A1}"/>
    <dgm:cxn modelId="{50F70D8B-95AB-4A12-BFC4-4798C48D261C}" type="presOf" srcId="{C21630F5-B34A-4CAA-8E37-BF26C694F086}" destId="{6F1AAA2D-1DE9-424E-8A99-CC8D06857834}" srcOrd="0" destOrd="0" presId="urn:microsoft.com/office/officeart/2005/8/layout/hList1"/>
    <dgm:cxn modelId="{DA805299-7BE7-42F8-A428-EB5F7FA791F0}" type="presOf" srcId="{6FF2B4DC-28C7-40E7-B981-D69BA406C945}" destId="{96CBD53F-B2B6-4BD7-A4BC-C4D214DB2F4D}" srcOrd="0" destOrd="0" presId="urn:microsoft.com/office/officeart/2005/8/layout/hList1"/>
    <dgm:cxn modelId="{FD75A0A3-6A70-444F-8618-D66E6D3E8363}" type="presOf" srcId="{5ABCFF25-7A91-4772-9A8A-C8143B1BB12C}" destId="{7F5E41ED-4A81-4121-A47E-DADC63E17572}" srcOrd="0" destOrd="1" presId="urn:microsoft.com/office/officeart/2005/8/layout/hList1"/>
    <dgm:cxn modelId="{235031A6-4967-4693-9AA1-B9C1FE070BD6}" srcId="{1AC22A6C-F40C-4DF8-875C-E53DC056F5E3}" destId="{6B172B23-1D1E-4E34-8F05-0F42E8383368}" srcOrd="2" destOrd="0" parTransId="{62950432-964D-43F1-9572-651943A6F5C7}" sibTransId="{951123FB-455A-4455-A79A-E752E619CB4E}"/>
    <dgm:cxn modelId="{D040EFA7-AC3E-49B6-BA58-A506B230BABD}" srcId="{8258EFB8-80FC-469A-A268-DA7C2721A6F5}" destId="{699EC7FD-E3E9-48DC-A654-7591D9D9FCD3}" srcOrd="0" destOrd="0" parTransId="{933929A6-982D-40B6-B66E-0F13A3F78740}" sibTransId="{AF70A18C-354B-4518-A7BD-C53305DAA2BA}"/>
    <dgm:cxn modelId="{5E1D86AA-1C0E-4453-95E9-9F79F631C06B}" type="presOf" srcId="{5D1DD85E-E942-4DAB-9294-68CB58B00069}" destId="{212AE93E-F50E-495A-A71E-A3B3DB325E57}" srcOrd="0" destOrd="1" presId="urn:microsoft.com/office/officeart/2005/8/layout/hList1"/>
    <dgm:cxn modelId="{43B1A4AD-31EB-4833-951D-403C57415FDE}" srcId="{8258EFB8-80FC-469A-A268-DA7C2721A6F5}" destId="{2EA7485A-B777-4E64-892D-65281545EA2D}" srcOrd="2" destOrd="0" parTransId="{8A4958F1-2FB1-4E0D-9B59-1044A873BA70}" sibTransId="{3C6B459C-8206-4626-B011-7B56818618D6}"/>
    <dgm:cxn modelId="{0D35ABB0-7D33-4AAF-BD4A-5AB14C795A69}" type="presOf" srcId="{1AC22A6C-F40C-4DF8-875C-E53DC056F5E3}" destId="{74745825-22FA-465F-8619-9A88A6AC7FBE}" srcOrd="0" destOrd="0" presId="urn:microsoft.com/office/officeart/2005/8/layout/hList1"/>
    <dgm:cxn modelId="{D8E0AEB6-BF61-4855-969B-CE4CAE5242CD}" srcId="{2BB9DA89-C731-4C26-A425-6F6943CD3260}" destId="{9B367586-EA93-414A-B156-B88CFEE7DEAD}" srcOrd="0" destOrd="0" parTransId="{09459339-9A68-4F99-B168-817B0007FC9E}" sibTransId="{FE1D368E-6D9C-4D89-93BF-D834B8197E3E}"/>
    <dgm:cxn modelId="{121249B8-2440-4B87-8B87-AA43D54CF6A3}" type="presOf" srcId="{8FA91F4D-1569-479D-96DE-AC4BF6D8EDC0}" destId="{BC068A82-7836-46A3-AA31-053FA8763FC6}" srcOrd="0" destOrd="0" presId="urn:microsoft.com/office/officeart/2005/8/layout/hList1"/>
    <dgm:cxn modelId="{D0079DB9-DCA6-429B-9410-5ADE9950E737}" type="presOf" srcId="{EA2D3D21-3C06-48A0-8FF9-FB334E4CC47A}" destId="{212AE93E-F50E-495A-A71E-A3B3DB325E57}" srcOrd="0" destOrd="2" presId="urn:microsoft.com/office/officeart/2005/8/layout/hList1"/>
    <dgm:cxn modelId="{243A10BA-EC27-4F7C-A37B-2A95BBE372A8}" type="presOf" srcId="{A2FFE809-E821-4918-B235-67ECB8F7FC52}" destId="{73514271-F6F6-4098-9802-76AACF8619A2}" srcOrd="0" destOrd="3" presId="urn:microsoft.com/office/officeart/2005/8/layout/hList1"/>
    <dgm:cxn modelId="{4ECC33BA-8BA9-4832-AB23-B538DA522C79}" type="presOf" srcId="{FF9ED937-2104-4932-9642-D0DDBED685D1}" destId="{590D5D2A-BFA4-4A9F-8A81-3CC6C1C402C3}" srcOrd="0" destOrd="0" presId="urn:microsoft.com/office/officeart/2005/8/layout/hList1"/>
    <dgm:cxn modelId="{713F37C0-779C-4F1D-AB94-C26DFDCB16A5}" srcId="{8258EFB8-80FC-469A-A268-DA7C2721A6F5}" destId="{1BD38137-A33E-4365-A6A4-68C7422C1A2F}" srcOrd="1" destOrd="0" parTransId="{345CD23B-B2E7-4169-8DCD-389B20EBB72B}" sibTransId="{BC36755A-3B44-4A95-A736-0CB0AED44A62}"/>
    <dgm:cxn modelId="{D3DF7EC1-0756-4910-8A35-B84C9355CCF1}" srcId="{FF583F0E-C091-489B-9927-168CEE1A74A2}" destId="{880A943B-5445-43E2-91F4-0DFDD9C8849A}" srcOrd="0" destOrd="0" parTransId="{8B6DA01B-2D90-400A-8F44-A105369F9135}" sibTransId="{E0F8336B-5608-4814-90DC-D48FD28DB838}"/>
    <dgm:cxn modelId="{E78B67C5-C448-49DB-A194-9675753DC9AF}" srcId="{2BB9DA89-C731-4C26-A425-6F6943CD3260}" destId="{0EB79DBA-0C8B-4297-9812-48B0C0FB3F9A}" srcOrd="1" destOrd="0" parTransId="{B731BA42-1799-45DA-A19A-4F3D942E5E16}" sibTransId="{AAFCD601-8E57-4FDE-BAF5-84253840DAE2}"/>
    <dgm:cxn modelId="{D12151C6-0F99-49EB-BC2D-7883899BA504}" srcId="{2BB9DA89-C731-4C26-A425-6F6943CD3260}" destId="{156FD9CE-8C22-433D-AB9F-3A5686A28D7A}" srcOrd="2" destOrd="0" parTransId="{09F704BC-DC2B-4CE0-AD96-860A7F46596A}" sibTransId="{D7BAF811-1815-4DB8-903F-D0B1BCBD05C1}"/>
    <dgm:cxn modelId="{B6A19ACA-25BE-4543-B94F-870DD372BEDB}" type="presOf" srcId="{E01665B6-F371-4E85-9EF2-E88C4F58392F}" destId="{7F5E41ED-4A81-4121-A47E-DADC63E17572}" srcOrd="0" destOrd="2" presId="urn:microsoft.com/office/officeart/2005/8/layout/hList1"/>
    <dgm:cxn modelId="{240693DD-6942-4AEE-A5E7-E32C8EEC4E2F}" type="presOf" srcId="{156FD9CE-8C22-433D-AB9F-3A5686A28D7A}" destId="{212AE93E-F50E-495A-A71E-A3B3DB325E57}" srcOrd="0" destOrd="7" presId="urn:microsoft.com/office/officeart/2005/8/layout/hList1"/>
    <dgm:cxn modelId="{CD3678DF-E284-473D-9943-56066FF84E80}" type="presOf" srcId="{0EB79DBA-0C8B-4297-9812-48B0C0FB3F9A}" destId="{212AE93E-F50E-495A-A71E-A3B3DB325E57}" srcOrd="0" destOrd="6" presId="urn:microsoft.com/office/officeart/2005/8/layout/hList1"/>
    <dgm:cxn modelId="{062AA5E5-0209-49B6-9489-79C85472B3BA}" type="presOf" srcId="{83AB385C-B8C9-4134-92B4-9E6687967B1B}" destId="{6F1AAA2D-1DE9-424E-8A99-CC8D06857834}" srcOrd="0" destOrd="1" presId="urn:microsoft.com/office/officeart/2005/8/layout/hList1"/>
    <dgm:cxn modelId="{A1049DED-A633-45EB-BF6A-312F734E8BEF}" type="presOf" srcId="{699EC7FD-E3E9-48DC-A654-7591D9D9FCD3}" destId="{73514271-F6F6-4098-9802-76AACF8619A2}" srcOrd="0" destOrd="0" presId="urn:microsoft.com/office/officeart/2005/8/layout/hList1"/>
    <dgm:cxn modelId="{B6610FEE-4602-447E-8031-3511DFEBA871}" srcId="{43D126FD-FE60-4B39-B6A7-5720F8CE0E03}" destId="{7238F7B8-20D1-451C-A7D6-53F7C491859D}" srcOrd="1" destOrd="0" parTransId="{C686DC34-EEBC-4A51-A6B4-AECD0B4A9C81}" sibTransId="{849D84B4-4B7D-4403-90BD-08F4530D172C}"/>
    <dgm:cxn modelId="{5A5406EF-05D2-460A-8CCC-53C2B1CFBBF8}" type="presOf" srcId="{880A943B-5445-43E2-91F4-0DFDD9C8849A}" destId="{7F5E41ED-4A81-4121-A47E-DADC63E17572}" srcOrd="0" destOrd="0" presId="urn:microsoft.com/office/officeart/2005/8/layout/hList1"/>
    <dgm:cxn modelId="{3DE7E5F4-60AA-4949-B270-DB19181AC44F}" srcId="{BF0D64E4-FF3E-469F-9F8F-C83E4F5AC954}" destId="{E9BE4725-E5C8-4920-8780-7B4FB077BDD2}" srcOrd="2" destOrd="0" parTransId="{B81A870A-D8C2-47F7-BAB5-3146CF277694}" sibTransId="{1788A4D4-C44B-4BB3-A620-4C31B94B59F8}"/>
    <dgm:cxn modelId="{3DAB32F9-DB7B-4E12-88C1-BD8BDE56CD31}" type="presOf" srcId="{1BD38137-A33E-4365-A6A4-68C7422C1A2F}" destId="{73514271-F6F6-4098-9802-76AACF8619A2}" srcOrd="0" destOrd="1" presId="urn:microsoft.com/office/officeart/2005/8/layout/hList1"/>
    <dgm:cxn modelId="{0EE496FB-2B9F-43DA-B032-233979FCDA42}" srcId="{A2FFE809-E821-4918-B235-67ECB8F7FC52}" destId="{75C32E2F-AF4B-44D4-A9C6-7719060AAA25}" srcOrd="0" destOrd="0" parTransId="{546E9DAE-728A-43B0-BDFC-A1FD227BE0F0}" sibTransId="{FB1DA978-073A-4E30-A11C-908F081A1980}"/>
    <dgm:cxn modelId="{EFAC7B62-A7A3-41F7-9D18-40B5535FF85D}" type="presParOf" srcId="{BC068A82-7836-46A3-AA31-053FA8763FC6}" destId="{4A933019-B0DC-4B44-9E9C-190987A21470}" srcOrd="0" destOrd="0" presId="urn:microsoft.com/office/officeart/2005/8/layout/hList1"/>
    <dgm:cxn modelId="{73F28EF4-0BEB-40F1-B8F8-94527E395ACF}" type="presParOf" srcId="{4A933019-B0DC-4B44-9E9C-190987A21470}" destId="{590D5D2A-BFA4-4A9F-8A81-3CC6C1C402C3}" srcOrd="0" destOrd="0" presId="urn:microsoft.com/office/officeart/2005/8/layout/hList1"/>
    <dgm:cxn modelId="{C16A9793-461E-4D74-842E-4742DE19DB6F}" type="presParOf" srcId="{4A933019-B0DC-4B44-9E9C-190987A21470}" destId="{74745825-22FA-465F-8619-9A88A6AC7FBE}" srcOrd="1" destOrd="0" presId="urn:microsoft.com/office/officeart/2005/8/layout/hList1"/>
    <dgm:cxn modelId="{644FB12B-1AEF-4C7B-897C-A536746D10F7}" type="presParOf" srcId="{BC068A82-7836-46A3-AA31-053FA8763FC6}" destId="{3BD00078-1265-4F91-93A3-68C5436A756B}" srcOrd="1" destOrd="0" presId="urn:microsoft.com/office/officeart/2005/8/layout/hList1"/>
    <dgm:cxn modelId="{164300C3-4176-478E-B4E1-4EDA7B5F1860}" type="presParOf" srcId="{BC068A82-7836-46A3-AA31-053FA8763FC6}" destId="{E8530751-8EA3-42B9-9CD1-9F9943A30AFB}" srcOrd="2" destOrd="0" presId="urn:microsoft.com/office/officeart/2005/8/layout/hList1"/>
    <dgm:cxn modelId="{8CE7A4C0-723D-464E-BB2F-5AB966BB35CF}" type="presParOf" srcId="{E8530751-8EA3-42B9-9CD1-9F9943A30AFB}" destId="{96CBD53F-B2B6-4BD7-A4BC-C4D214DB2F4D}" srcOrd="0" destOrd="0" presId="urn:microsoft.com/office/officeart/2005/8/layout/hList1"/>
    <dgm:cxn modelId="{617EE465-D46B-44C0-A875-792BF76DC00E}" type="presParOf" srcId="{E8530751-8EA3-42B9-9CD1-9F9943A30AFB}" destId="{212AE93E-F50E-495A-A71E-A3B3DB325E57}" srcOrd="1" destOrd="0" presId="urn:microsoft.com/office/officeart/2005/8/layout/hList1"/>
    <dgm:cxn modelId="{0047A3F8-C650-4666-8225-58C98FB406C8}" type="presParOf" srcId="{BC068A82-7836-46A3-AA31-053FA8763FC6}" destId="{55E2840C-B35E-426B-8A82-A30B25CFF090}" srcOrd="3" destOrd="0" presId="urn:microsoft.com/office/officeart/2005/8/layout/hList1"/>
    <dgm:cxn modelId="{B0F3052A-2132-40DC-9495-D6258F2BF4AF}" type="presParOf" srcId="{BC068A82-7836-46A3-AA31-053FA8763FC6}" destId="{3AA61ED3-18F3-4AE5-8681-AD8E8D481166}" srcOrd="4" destOrd="0" presId="urn:microsoft.com/office/officeart/2005/8/layout/hList1"/>
    <dgm:cxn modelId="{9E8A9FBB-91BD-496E-8BA2-A456FBDF8C54}" type="presParOf" srcId="{3AA61ED3-18F3-4AE5-8681-AD8E8D481166}" destId="{184EB213-3B52-495F-82A7-9B7912655BD1}" srcOrd="0" destOrd="0" presId="urn:microsoft.com/office/officeart/2005/8/layout/hList1"/>
    <dgm:cxn modelId="{81547E41-6D91-43A4-B3DF-32E700C4AD41}" type="presParOf" srcId="{3AA61ED3-18F3-4AE5-8681-AD8E8D481166}" destId="{6F1AAA2D-1DE9-424E-8A99-CC8D06857834}" srcOrd="1" destOrd="0" presId="urn:microsoft.com/office/officeart/2005/8/layout/hList1"/>
    <dgm:cxn modelId="{9210033E-AD1B-400B-AEA1-EF185E1AD8A5}" type="presParOf" srcId="{BC068A82-7836-46A3-AA31-053FA8763FC6}" destId="{DA44283A-6215-4493-8B7E-B52D3E10562D}" srcOrd="5" destOrd="0" presId="urn:microsoft.com/office/officeart/2005/8/layout/hList1"/>
    <dgm:cxn modelId="{6A8A4A49-A786-4566-B3B5-4B1072379079}" type="presParOf" srcId="{BC068A82-7836-46A3-AA31-053FA8763FC6}" destId="{99E16EDF-EEBB-4F3F-9038-A177244864BD}" srcOrd="6" destOrd="0" presId="urn:microsoft.com/office/officeart/2005/8/layout/hList1"/>
    <dgm:cxn modelId="{1BB0B60E-29AC-42D3-A414-C0CCAF35EBA6}" type="presParOf" srcId="{99E16EDF-EEBB-4F3F-9038-A177244864BD}" destId="{F48BAF18-9F4B-4BB9-B228-8B2300E8FB1F}" srcOrd="0" destOrd="0" presId="urn:microsoft.com/office/officeart/2005/8/layout/hList1"/>
    <dgm:cxn modelId="{F0EFF88B-5158-4653-BCAF-2A61863A33E2}" type="presParOf" srcId="{99E16EDF-EEBB-4F3F-9038-A177244864BD}" destId="{7F5E41ED-4A81-4121-A47E-DADC63E17572}" srcOrd="1" destOrd="0" presId="urn:microsoft.com/office/officeart/2005/8/layout/hList1"/>
    <dgm:cxn modelId="{5D6406B6-3C62-4B0B-827C-1CA49CD7F6DB}" type="presParOf" srcId="{BC068A82-7836-46A3-AA31-053FA8763FC6}" destId="{6493CF7F-448B-41F1-81C3-4B6D3BBABB7A}" srcOrd="7" destOrd="0" presId="urn:microsoft.com/office/officeart/2005/8/layout/hList1"/>
    <dgm:cxn modelId="{E13453F9-BDEB-4289-8D9D-EFED88EFD7D6}" type="presParOf" srcId="{BC068A82-7836-46A3-AA31-053FA8763FC6}" destId="{F9AA7F62-79D7-4169-8DD6-56ECD4216FEC}" srcOrd="8" destOrd="0" presId="urn:microsoft.com/office/officeart/2005/8/layout/hList1"/>
    <dgm:cxn modelId="{9FA0F810-C197-4AC6-8F22-E754DE52CF04}" type="presParOf" srcId="{F9AA7F62-79D7-4169-8DD6-56ECD4216FEC}" destId="{AD65711E-18F6-4224-93DF-06CB29F11009}" srcOrd="0" destOrd="0" presId="urn:microsoft.com/office/officeart/2005/8/layout/hList1"/>
    <dgm:cxn modelId="{36473B34-207E-436B-B1D7-C43A4507CC89}" type="presParOf" srcId="{F9AA7F62-79D7-4169-8DD6-56ECD4216FEC}" destId="{DE08E5DF-76A8-41E6-A377-77E70551CA03}" srcOrd="1" destOrd="0" presId="urn:microsoft.com/office/officeart/2005/8/layout/hList1"/>
    <dgm:cxn modelId="{525B524B-D043-4257-823F-BB6095526BF4}" type="presParOf" srcId="{BC068A82-7836-46A3-AA31-053FA8763FC6}" destId="{D8C153CF-D9AA-4C16-991F-0F930EC0B681}" srcOrd="9" destOrd="0" presId="urn:microsoft.com/office/officeart/2005/8/layout/hList1"/>
    <dgm:cxn modelId="{A14C328C-096A-4C51-99D2-DE2E3189ED22}" type="presParOf" srcId="{BC068A82-7836-46A3-AA31-053FA8763FC6}" destId="{975727DB-C894-46FD-93B2-77F546097E80}" srcOrd="10" destOrd="0" presId="urn:microsoft.com/office/officeart/2005/8/layout/hList1"/>
    <dgm:cxn modelId="{ADF382CD-89E9-4AC9-894F-BF80EB14404A}" type="presParOf" srcId="{975727DB-C894-46FD-93B2-77F546097E80}" destId="{B0F1BFE2-AEF0-4583-AABD-725435CA5513}" srcOrd="0" destOrd="0" presId="urn:microsoft.com/office/officeart/2005/8/layout/hList1"/>
    <dgm:cxn modelId="{A853799D-272E-4C1C-8324-4328FDC9C3B4}" type="presParOf" srcId="{975727DB-C894-46FD-93B2-77F546097E80}" destId="{73514271-F6F6-4098-9802-76AACF8619A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D5D2A-BFA4-4A9F-8A81-3CC6C1C402C3}">
      <dsp:nvSpPr>
        <dsp:cNvPr id="0" name=""/>
        <dsp:cNvSpPr/>
      </dsp:nvSpPr>
      <dsp:spPr>
        <a:xfrm>
          <a:off x="2824" y="765960"/>
          <a:ext cx="1500410" cy="5558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Strategic Fund</a:t>
          </a:r>
        </a:p>
      </dsp:txBody>
      <dsp:txXfrm>
        <a:off x="2824" y="765960"/>
        <a:ext cx="1500410" cy="555888"/>
      </dsp:txXfrm>
    </dsp:sp>
    <dsp:sp modelId="{74745825-22FA-465F-8619-9A88A6AC7FBE}">
      <dsp:nvSpPr>
        <dsp:cNvPr id="0" name=""/>
        <dsp:cNvSpPr/>
      </dsp:nvSpPr>
      <dsp:spPr>
        <a:xfrm>
          <a:off x="2824" y="1321849"/>
          <a:ext cx="1500410" cy="23250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a:t>Employment</a:t>
          </a:r>
        </a:p>
        <a:p>
          <a:pPr marL="114300" lvl="2" indent="-57150" algn="l" defTabSz="488950">
            <a:lnSpc>
              <a:spcPct val="90000"/>
            </a:lnSpc>
            <a:spcBef>
              <a:spcPct val="0"/>
            </a:spcBef>
            <a:spcAft>
              <a:spcPct val="15000"/>
            </a:spcAft>
            <a:buChar char="•"/>
          </a:pPr>
          <a:r>
            <a:rPr lang="en-US" sz="1100" kern="1200"/>
            <a:t>Attraction</a:t>
          </a:r>
        </a:p>
        <a:p>
          <a:pPr marL="114300" lvl="2" indent="-57150" algn="l" defTabSz="488950">
            <a:lnSpc>
              <a:spcPct val="90000"/>
            </a:lnSpc>
            <a:spcBef>
              <a:spcPct val="0"/>
            </a:spcBef>
            <a:spcAft>
              <a:spcPct val="15000"/>
            </a:spcAft>
            <a:buChar char="•"/>
          </a:pPr>
          <a:r>
            <a:rPr lang="en-US" sz="1100" kern="1200"/>
            <a:t>Expansion</a:t>
          </a:r>
        </a:p>
        <a:p>
          <a:pPr marL="114300" lvl="2" indent="-57150" algn="l" defTabSz="488950">
            <a:lnSpc>
              <a:spcPct val="90000"/>
            </a:lnSpc>
            <a:spcBef>
              <a:spcPct val="0"/>
            </a:spcBef>
            <a:spcAft>
              <a:spcPct val="15000"/>
            </a:spcAft>
            <a:buChar char="•"/>
          </a:pPr>
          <a:r>
            <a:rPr lang="en-US" sz="1100" kern="1200"/>
            <a:t>Retention</a:t>
          </a:r>
        </a:p>
        <a:p>
          <a:pPr marL="57150" lvl="1" indent="-57150" algn="l" defTabSz="488950">
            <a:lnSpc>
              <a:spcPct val="90000"/>
            </a:lnSpc>
            <a:spcBef>
              <a:spcPct val="0"/>
            </a:spcBef>
            <a:spcAft>
              <a:spcPct val="15000"/>
            </a:spcAft>
            <a:buChar char="•"/>
          </a:pPr>
          <a:r>
            <a:rPr lang="en-US" sz="1100" kern="1200"/>
            <a:t>Property Investment </a:t>
          </a:r>
        </a:p>
        <a:p>
          <a:pPr marL="114300" lvl="2" indent="-57150" algn="l" defTabSz="488950">
            <a:lnSpc>
              <a:spcPct val="90000"/>
            </a:lnSpc>
            <a:spcBef>
              <a:spcPct val="0"/>
            </a:spcBef>
            <a:spcAft>
              <a:spcPct val="15000"/>
            </a:spcAft>
            <a:buChar char="•"/>
          </a:pPr>
          <a:r>
            <a:rPr lang="en-US" sz="1100" kern="1200"/>
            <a:t>Architecture and Engineering Study</a:t>
          </a:r>
        </a:p>
        <a:p>
          <a:pPr marL="114300" lvl="2" indent="-57150" algn="l" defTabSz="488950">
            <a:lnSpc>
              <a:spcPct val="90000"/>
            </a:lnSpc>
            <a:spcBef>
              <a:spcPct val="0"/>
            </a:spcBef>
            <a:spcAft>
              <a:spcPct val="15000"/>
            </a:spcAft>
            <a:buChar char="•"/>
          </a:pPr>
          <a:r>
            <a:rPr lang="en-US" sz="1100" kern="1200"/>
            <a:t>Façade Improvements</a:t>
          </a:r>
        </a:p>
      </dsp:txBody>
      <dsp:txXfrm>
        <a:off x="2824" y="1321849"/>
        <a:ext cx="1500410" cy="2325015"/>
      </dsp:txXfrm>
    </dsp:sp>
    <dsp:sp modelId="{96CBD53F-B2B6-4BD7-A4BC-C4D214DB2F4D}">
      <dsp:nvSpPr>
        <dsp:cNvPr id="0" name=""/>
        <dsp:cNvSpPr/>
      </dsp:nvSpPr>
      <dsp:spPr>
        <a:xfrm>
          <a:off x="1713292" y="765960"/>
          <a:ext cx="1500410" cy="5558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Operating Budget</a:t>
          </a:r>
        </a:p>
      </dsp:txBody>
      <dsp:txXfrm>
        <a:off x="1713292" y="765960"/>
        <a:ext cx="1500410" cy="555888"/>
      </dsp:txXfrm>
    </dsp:sp>
    <dsp:sp modelId="{212AE93E-F50E-495A-A71E-A3B3DB325E57}">
      <dsp:nvSpPr>
        <dsp:cNvPr id="0" name=""/>
        <dsp:cNvSpPr/>
      </dsp:nvSpPr>
      <dsp:spPr>
        <a:xfrm>
          <a:off x="1713292" y="1321849"/>
          <a:ext cx="1500410" cy="23250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a:t>Consulting Budget </a:t>
          </a:r>
        </a:p>
        <a:p>
          <a:pPr marL="114300" lvl="2" indent="-57150" algn="l" defTabSz="488950">
            <a:lnSpc>
              <a:spcPct val="90000"/>
            </a:lnSpc>
            <a:spcBef>
              <a:spcPct val="0"/>
            </a:spcBef>
            <a:spcAft>
              <a:spcPct val="15000"/>
            </a:spcAft>
            <a:buChar char="•"/>
          </a:pPr>
          <a:r>
            <a:rPr lang="en-US" sz="1100" kern="1200"/>
            <a:t>Black restaurant week</a:t>
          </a:r>
        </a:p>
        <a:p>
          <a:pPr marL="114300" lvl="2" indent="-57150" algn="l" defTabSz="488950">
            <a:lnSpc>
              <a:spcPct val="90000"/>
            </a:lnSpc>
            <a:spcBef>
              <a:spcPct val="0"/>
            </a:spcBef>
            <a:spcAft>
              <a:spcPct val="15000"/>
            </a:spcAft>
            <a:buChar char="•"/>
          </a:pPr>
          <a:r>
            <a:rPr lang="en-US" sz="1100" kern="1200"/>
            <a:t>Industry Demand Studies</a:t>
          </a:r>
        </a:p>
        <a:p>
          <a:pPr marL="114300" lvl="2" indent="-57150" algn="l" defTabSz="488950">
            <a:lnSpc>
              <a:spcPct val="90000"/>
            </a:lnSpc>
            <a:spcBef>
              <a:spcPct val="0"/>
            </a:spcBef>
            <a:spcAft>
              <a:spcPct val="15000"/>
            </a:spcAft>
            <a:buChar char="•"/>
          </a:pPr>
          <a:r>
            <a:rPr lang="en-US" sz="1100" kern="1200"/>
            <a:t>Talent Attraction Studies</a:t>
          </a:r>
        </a:p>
        <a:p>
          <a:pPr marL="57150" lvl="1" indent="-57150" algn="l" defTabSz="488950">
            <a:lnSpc>
              <a:spcPct val="90000"/>
            </a:lnSpc>
            <a:spcBef>
              <a:spcPct val="0"/>
            </a:spcBef>
            <a:spcAft>
              <a:spcPct val="15000"/>
            </a:spcAft>
            <a:buChar char="•"/>
          </a:pPr>
          <a:r>
            <a:rPr lang="en-US" sz="1100" kern="1200"/>
            <a:t>Advertising</a:t>
          </a:r>
        </a:p>
        <a:p>
          <a:pPr marL="114300" lvl="2" indent="-57150" algn="l" defTabSz="488950">
            <a:lnSpc>
              <a:spcPct val="90000"/>
            </a:lnSpc>
            <a:spcBef>
              <a:spcPct val="0"/>
            </a:spcBef>
            <a:spcAft>
              <a:spcPct val="15000"/>
            </a:spcAft>
            <a:buChar char="•"/>
          </a:pPr>
          <a:r>
            <a:rPr lang="en-US" sz="1100" kern="1200" err="1"/>
            <a:t>InWilm</a:t>
          </a:r>
          <a:endParaRPr lang="en-US" sz="1100" kern="1200"/>
        </a:p>
        <a:p>
          <a:pPr marL="114300" lvl="2" indent="-57150" algn="l" defTabSz="488950">
            <a:lnSpc>
              <a:spcPct val="90000"/>
            </a:lnSpc>
            <a:spcBef>
              <a:spcPct val="0"/>
            </a:spcBef>
            <a:spcAft>
              <a:spcPct val="15000"/>
            </a:spcAft>
            <a:buChar char="•"/>
          </a:pPr>
          <a:r>
            <a:rPr lang="en-US" sz="1100" kern="1200"/>
            <a:t>Business </a:t>
          </a:r>
          <a:r>
            <a:rPr lang="en-US" sz="1100" kern="1200" err="1"/>
            <a:t>Xpansion</a:t>
          </a:r>
          <a:r>
            <a:rPr lang="en-US" sz="1100" kern="1200"/>
            <a:t> Journal</a:t>
          </a:r>
        </a:p>
        <a:p>
          <a:pPr marL="114300" lvl="2" indent="-57150" algn="l" defTabSz="488950">
            <a:lnSpc>
              <a:spcPct val="90000"/>
            </a:lnSpc>
            <a:spcBef>
              <a:spcPct val="0"/>
            </a:spcBef>
            <a:spcAft>
              <a:spcPct val="15000"/>
            </a:spcAft>
            <a:buChar char="•"/>
          </a:pPr>
          <a:r>
            <a:rPr lang="en-US" sz="1100" kern="1200"/>
            <a:t>Site Selector Magazine</a:t>
          </a:r>
        </a:p>
      </dsp:txBody>
      <dsp:txXfrm>
        <a:off x="1713292" y="1321849"/>
        <a:ext cx="1500410" cy="2325015"/>
      </dsp:txXfrm>
    </dsp:sp>
    <dsp:sp modelId="{184EB213-3B52-495F-82A7-9B7912655BD1}">
      <dsp:nvSpPr>
        <dsp:cNvPr id="0" name=""/>
        <dsp:cNvSpPr/>
      </dsp:nvSpPr>
      <dsp:spPr>
        <a:xfrm>
          <a:off x="3423760" y="765960"/>
          <a:ext cx="1500410" cy="5558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Capital Budget</a:t>
          </a:r>
        </a:p>
      </dsp:txBody>
      <dsp:txXfrm>
        <a:off x="3423760" y="765960"/>
        <a:ext cx="1500410" cy="555888"/>
      </dsp:txXfrm>
    </dsp:sp>
    <dsp:sp modelId="{6F1AAA2D-1DE9-424E-8A99-CC8D06857834}">
      <dsp:nvSpPr>
        <dsp:cNvPr id="0" name=""/>
        <dsp:cNvSpPr/>
      </dsp:nvSpPr>
      <dsp:spPr>
        <a:xfrm>
          <a:off x="3423760" y="1321849"/>
          <a:ext cx="1500410" cy="23250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a:t>Site Acquisition</a:t>
          </a:r>
        </a:p>
        <a:p>
          <a:pPr marL="57150" lvl="1" indent="-57150" algn="l" defTabSz="488950">
            <a:lnSpc>
              <a:spcPct val="90000"/>
            </a:lnSpc>
            <a:spcBef>
              <a:spcPct val="0"/>
            </a:spcBef>
            <a:spcAft>
              <a:spcPct val="15000"/>
            </a:spcAft>
            <a:buChar char="•"/>
          </a:pPr>
          <a:r>
            <a:rPr lang="en-US" sz="1100" kern="1200"/>
            <a:t>Site Improvements</a:t>
          </a:r>
        </a:p>
      </dsp:txBody>
      <dsp:txXfrm>
        <a:off x="3423760" y="1321849"/>
        <a:ext cx="1500410" cy="2325015"/>
      </dsp:txXfrm>
    </dsp:sp>
    <dsp:sp modelId="{F48BAF18-9F4B-4BB9-B228-8B2300E8FB1F}">
      <dsp:nvSpPr>
        <dsp:cNvPr id="0" name=""/>
        <dsp:cNvSpPr/>
      </dsp:nvSpPr>
      <dsp:spPr>
        <a:xfrm>
          <a:off x="5134228" y="765960"/>
          <a:ext cx="1500410" cy="5558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State Incentives</a:t>
          </a:r>
        </a:p>
      </dsp:txBody>
      <dsp:txXfrm>
        <a:off x="5134228" y="765960"/>
        <a:ext cx="1500410" cy="555888"/>
      </dsp:txXfrm>
    </dsp:sp>
    <dsp:sp modelId="{7F5E41ED-4A81-4121-A47E-DADC63E17572}">
      <dsp:nvSpPr>
        <dsp:cNvPr id="0" name=""/>
        <dsp:cNvSpPr/>
      </dsp:nvSpPr>
      <dsp:spPr>
        <a:xfrm>
          <a:off x="5134228" y="1321849"/>
          <a:ext cx="1500410" cy="23250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100" kern="1200"/>
            <a:t>Downtown Development District</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100" kern="1200"/>
            <a:t>Delaware Prosperity Partnership</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100" kern="1200"/>
            <a:t>Division of Small Business</a:t>
          </a:r>
        </a:p>
        <a:p>
          <a:pPr marL="57150" lvl="1" indent="0" algn="l" defTabSz="488950">
            <a:lnSpc>
              <a:spcPct val="90000"/>
            </a:lnSpc>
            <a:spcBef>
              <a:spcPct val="0"/>
            </a:spcBef>
            <a:spcAft>
              <a:spcPct val="15000"/>
            </a:spcAft>
          </a:pPr>
          <a:endParaRPr lang="en-US" sz="1100" kern="1200"/>
        </a:p>
      </dsp:txBody>
      <dsp:txXfrm>
        <a:off x="5134228" y="1321849"/>
        <a:ext cx="1500410" cy="2325015"/>
      </dsp:txXfrm>
    </dsp:sp>
    <dsp:sp modelId="{AD65711E-18F6-4224-93DF-06CB29F11009}">
      <dsp:nvSpPr>
        <dsp:cNvPr id="0" name=""/>
        <dsp:cNvSpPr/>
      </dsp:nvSpPr>
      <dsp:spPr>
        <a:xfrm>
          <a:off x="6844696" y="765960"/>
          <a:ext cx="1500410" cy="5558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City Component Units</a:t>
          </a:r>
        </a:p>
      </dsp:txBody>
      <dsp:txXfrm>
        <a:off x="6844696" y="765960"/>
        <a:ext cx="1500410" cy="555888"/>
      </dsp:txXfrm>
    </dsp:sp>
    <dsp:sp modelId="{DE08E5DF-76A8-41E6-A377-77E70551CA03}">
      <dsp:nvSpPr>
        <dsp:cNvPr id="0" name=""/>
        <dsp:cNvSpPr/>
      </dsp:nvSpPr>
      <dsp:spPr>
        <a:xfrm>
          <a:off x="6844696" y="1321849"/>
          <a:ext cx="1500410" cy="23250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a:t>Wilmington UDAG Corporation</a:t>
          </a:r>
        </a:p>
        <a:p>
          <a:pPr marL="57150" lvl="1" indent="-57150" algn="l" defTabSz="488950">
            <a:lnSpc>
              <a:spcPct val="90000"/>
            </a:lnSpc>
            <a:spcBef>
              <a:spcPct val="0"/>
            </a:spcBef>
            <a:spcAft>
              <a:spcPct val="15000"/>
            </a:spcAft>
            <a:buChar char="•"/>
          </a:pPr>
          <a:r>
            <a:rPr lang="en-US" sz="1100" kern="1200"/>
            <a:t>Christina Gateway Corporation</a:t>
          </a:r>
        </a:p>
      </dsp:txBody>
      <dsp:txXfrm>
        <a:off x="6844696" y="1321849"/>
        <a:ext cx="1500410" cy="2325015"/>
      </dsp:txXfrm>
    </dsp:sp>
    <dsp:sp modelId="{B0F1BFE2-AEF0-4583-AABD-725435CA5513}">
      <dsp:nvSpPr>
        <dsp:cNvPr id="0" name=""/>
        <dsp:cNvSpPr/>
      </dsp:nvSpPr>
      <dsp:spPr>
        <a:xfrm>
          <a:off x="8555165" y="765960"/>
          <a:ext cx="1500410" cy="5558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Community Development Financial Institutions (CDFI)</a:t>
          </a:r>
        </a:p>
      </dsp:txBody>
      <dsp:txXfrm>
        <a:off x="8555165" y="765960"/>
        <a:ext cx="1500410" cy="555888"/>
      </dsp:txXfrm>
    </dsp:sp>
    <dsp:sp modelId="{73514271-F6F6-4098-9802-76AACF8619A2}">
      <dsp:nvSpPr>
        <dsp:cNvPr id="0" name=""/>
        <dsp:cNvSpPr/>
      </dsp:nvSpPr>
      <dsp:spPr>
        <a:xfrm>
          <a:off x="8555165" y="1321849"/>
          <a:ext cx="1500410" cy="23250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a:t>Delaware Community Development Corporation</a:t>
          </a:r>
        </a:p>
        <a:p>
          <a:pPr marL="57150" lvl="1" indent="-57150" algn="l" defTabSz="488950">
            <a:lnSpc>
              <a:spcPct val="90000"/>
            </a:lnSpc>
            <a:spcBef>
              <a:spcPct val="0"/>
            </a:spcBef>
            <a:spcAft>
              <a:spcPct val="15000"/>
            </a:spcAft>
            <a:buChar char="•"/>
          </a:pPr>
          <a:r>
            <a:rPr lang="en-US" sz="1100" kern="1200"/>
            <a:t>Wilmington Economic Development Corporation</a:t>
          </a:r>
        </a:p>
        <a:p>
          <a:pPr marL="57150" lvl="1" indent="-57150" algn="l" defTabSz="488950">
            <a:lnSpc>
              <a:spcPct val="90000"/>
            </a:lnSpc>
            <a:spcBef>
              <a:spcPct val="0"/>
            </a:spcBef>
            <a:spcAft>
              <a:spcPct val="15000"/>
            </a:spcAft>
            <a:buChar char="•"/>
          </a:pPr>
          <a:r>
            <a:rPr lang="en-US" sz="1100" kern="1200"/>
            <a:t>True Access Capital</a:t>
          </a:r>
        </a:p>
        <a:p>
          <a:pPr marL="57150" lvl="1" indent="-57150" algn="l" defTabSz="488950">
            <a:lnSpc>
              <a:spcPct val="90000"/>
            </a:lnSpc>
            <a:spcBef>
              <a:spcPct val="0"/>
            </a:spcBef>
            <a:spcAft>
              <a:spcPct val="15000"/>
            </a:spcAft>
            <a:buChar char="•"/>
          </a:pPr>
          <a:r>
            <a:rPr lang="en-US" sz="1100" kern="1200"/>
            <a:t>Grow America Fund</a:t>
          </a:r>
        </a:p>
        <a:p>
          <a:pPr marL="114300" lvl="2" indent="-57150" algn="l" defTabSz="488950">
            <a:lnSpc>
              <a:spcPct val="90000"/>
            </a:lnSpc>
            <a:spcBef>
              <a:spcPct val="0"/>
            </a:spcBef>
            <a:spcAft>
              <a:spcPct val="15000"/>
            </a:spcAft>
            <a:buChar char="•"/>
          </a:pPr>
          <a:r>
            <a:rPr lang="en-US" sz="1100" kern="1200"/>
            <a:t>Grow Wilmington Fund</a:t>
          </a:r>
        </a:p>
      </dsp:txBody>
      <dsp:txXfrm>
        <a:off x="8555165" y="1321849"/>
        <a:ext cx="1500410" cy="232501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3177" tIns="46589" rIns="93177" bIns="46589" rtlCol="0"/>
          <a:lstStyle>
            <a:lvl1pPr algn="r">
              <a:defRPr sz="1200"/>
            </a:lvl1pPr>
          </a:lstStyle>
          <a:p>
            <a:fld id="{42C6ED21-9F97-4B18-BE39-2D5A7C86DDAB}" type="datetimeFigureOut">
              <a:rPr lang="en-US" smtClean="0"/>
              <a:t>10/7/2024</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3177" tIns="46589" rIns="93177" bIns="46589" rtlCol="0" anchor="b"/>
          <a:lstStyle>
            <a:lvl1pPr algn="r">
              <a:defRPr sz="1200"/>
            </a:lvl1pPr>
          </a:lstStyle>
          <a:p>
            <a:fld id="{AB592738-D6B2-48B6-A95B-E74F7AABDDB8}" type="slidenum">
              <a:rPr lang="en-US" smtClean="0"/>
              <a:t>‹#›</a:t>
            </a:fld>
            <a:endParaRPr lang="en-US"/>
          </a:p>
        </p:txBody>
      </p:sp>
    </p:spTree>
    <p:extLst>
      <p:ext uri="{BB962C8B-B14F-4D97-AF65-F5344CB8AC3E}">
        <p14:creationId xmlns:p14="http://schemas.microsoft.com/office/powerpoint/2010/main" val="385030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65F7A83-1F3E-46BE-9D4C-41A980603A33}" type="slidenum">
              <a:rPr lang="en-US" smtClean="0"/>
              <a:pPr/>
              <a:t>1</a:t>
            </a:fld>
            <a:endParaRPr lang="en-US"/>
          </a:p>
        </p:txBody>
      </p:sp>
      <p:sp>
        <p:nvSpPr>
          <p:cNvPr id="39939" name="Rectangle 2"/>
          <p:cNvSpPr>
            <a:spLocks noGrp="1" noRot="1" noChangeAspect="1" noChangeArrowheads="1" noTextEdit="1"/>
          </p:cNvSpPr>
          <p:nvPr>
            <p:ph type="sldImg"/>
          </p:nvPr>
        </p:nvSpPr>
        <p:spPr>
          <a:xfrm>
            <a:off x="452438" y="703263"/>
            <a:ext cx="6261100" cy="3522662"/>
          </a:xfrm>
          <a:ln/>
        </p:spPr>
      </p:sp>
      <p:sp>
        <p:nvSpPr>
          <p:cNvPr id="399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8103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pPr>
            <a:r>
              <a:rPr lang="en-US" sz="1100">
                <a:latin typeface="Calibri" panose="020F0502020204030204" pitchFamily="34" charset="0"/>
                <a:ea typeface="Calibri" panose="020F0502020204030204" pitchFamily="34" charset="0"/>
                <a:cs typeface="Times New Roman" panose="02020603050405020304" pitchFamily="18" charset="0"/>
              </a:rPr>
              <a:t>Highlights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6000"/>
              </a:lnSpc>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The Press (BPG): $90 million residential project called the Press in October 2023. The 243-unit complex, which will be similar in scale to the recently completed Crosby Hill, will replace a Wilmington Parking Authority parking lot at the corner of 8th and Orange street. </a:t>
            </a:r>
          </a:p>
          <a:p>
            <a:pPr marL="342900" indent="-342900">
              <a:lnSpc>
                <a:spcPct val="106000"/>
              </a:lnSpc>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Humble Park (BPG) announced in July 2023 a $16 million, 61-unit complex at the corner of 4th and Market Street will replace the previous City property known as Humble Park. </a:t>
            </a:r>
          </a:p>
          <a:p>
            <a:pPr marL="342900" indent="-342900">
              <a:lnSpc>
                <a:spcPct val="106000"/>
              </a:lnSpc>
              <a:spcAft>
                <a:spcPts val="80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9SDC is estimated to complete construction on the 8th and Market property which was previously owned by Rite Aid by the end of this year. The mixed-use property will offer 18 residential units, 3 commercial spaces, and rooftop views that were previously unavailable at this property. </a:t>
            </a:r>
          </a:p>
          <a:p>
            <a:pPr marL="342900" indent="-342900">
              <a:lnSpc>
                <a:spcPct val="106000"/>
              </a:lnSpc>
              <a:spcAft>
                <a:spcPts val="80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Berger Communities 130 Unit Building at 1021 Gilpin Avenue </a:t>
            </a:r>
          </a:p>
          <a:p>
            <a:pPr marL="342900" indent="-342900">
              <a:lnSpc>
                <a:spcPct val="106000"/>
              </a:lnSpc>
              <a:spcAft>
                <a:spcPts val="80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Pennsylvania-based Westover Companies held a ribbon cutting last Friday for 901 N Market St. The 14-story building was a former masonry building and previously known as “The Equitable Building,” and “The Bank of Delaware,”. The office to residential conversion was initiated in 2017 and had a total development cost around $30 million. It is now a full-service apartment complex with 82 units and commercial space on the first floor. </a:t>
            </a:r>
          </a:p>
          <a:p>
            <a:pPr marL="800100" lvl="1" indent="-342900">
              <a:lnSpc>
                <a:spcPct val="106000"/>
              </a:lnSpc>
              <a:spcAft>
                <a:spcPts val="800"/>
              </a:spcAft>
              <a:buFont typeface="Symbol" panose="05050102010706020507" pitchFamily="18" charset="2"/>
              <a:buChar char=""/>
            </a:pPr>
            <a:r>
              <a:rPr lang="en-US" sz="1100">
                <a:latin typeface="Calibri" panose="020F0502020204030204" pitchFamily="34" charset="0"/>
                <a:ea typeface="Calibri" panose="020F0502020204030204" pitchFamily="34" charset="0"/>
                <a:cs typeface="Times New Roman" panose="02020603050405020304" pitchFamily="18" charset="0"/>
              </a:rPr>
              <a:t>Conversions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1100">
                <a:latin typeface="Calibri" panose="020F0502020204030204" pitchFamily="34" charset="0"/>
                <a:ea typeface="Calibri" panose="020F0502020204030204" pitchFamily="34" charset="0"/>
                <a:cs typeface="Times New Roman" panose="02020603050405020304" pitchFamily="18" charset="0"/>
              </a:rPr>
              <a:t>Riverfront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6000"/>
              </a:lnSpc>
              <a:spcAft>
                <a:spcPts val="80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At Riverfront East, Washington Place Equities is set to complete construction of the 145 unit River House next month and start leasing in June. River House is located on A Street in South Wilmington and they also have plans to develop an additional 150 units on the neighboring site. Including the Luxor residential development by Westrum Development Company, it’s notable that the top 3 residential development projects announced in the riverfront are all from out-of-state investors. </a:t>
            </a:r>
          </a:p>
          <a:p>
            <a:pPr marL="342900" indent="-342900">
              <a:lnSpc>
                <a:spcPct val="106000"/>
              </a:lnSpc>
              <a:spcAft>
                <a:spcPts val="80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Under residential development, </a:t>
            </a:r>
          </a:p>
          <a:p>
            <a:pPr marL="800100" lvl="1" indent="-342900">
              <a:lnSpc>
                <a:spcPct val="106000"/>
              </a:lnSpc>
              <a:spcAft>
                <a:spcPts val="80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Investment in the multifamily housing market remains an area of focus for the City of Wilmington. The expansion in this market allows for new residents to relocate to Wilmington, contributing to wage tax growth and expanding the City’s professional workforce – a key consideration of business relocation. The Office of Economic Development has actively tracked 18 residential projects currently in development within City limits, accounting for </a:t>
            </a:r>
            <a:r>
              <a:rPr lang="en-US" sz="1100" u="sng">
                <a:effectLst/>
                <a:latin typeface="Calibri" panose="020F0502020204030204" pitchFamily="34" charset="0"/>
                <a:ea typeface="Calibri" panose="020F0502020204030204" pitchFamily="34" charset="0"/>
                <a:cs typeface="Times New Roman" panose="02020603050405020304" pitchFamily="18" charset="0"/>
              </a:rPr>
              <a:t>1084 new units</a:t>
            </a:r>
            <a:r>
              <a:rPr lang="en-US" sz="1100">
                <a:effectLst/>
                <a:latin typeface="Calibri" panose="020F0502020204030204" pitchFamily="34" charset="0"/>
                <a:ea typeface="Calibri" panose="020F0502020204030204" pitchFamily="34" charset="0"/>
                <a:cs typeface="Times New Roman" panose="02020603050405020304" pitchFamily="18" charset="0"/>
              </a:rPr>
              <a:t> in the Downtown, Riverfront, and West Side areas. </a:t>
            </a:r>
          </a:p>
          <a:p>
            <a:pPr marL="742950" lvl="1" indent="-285750">
              <a:buFont typeface="Arial" panose="020B0604020202020204" pitchFamily="34" charset="0"/>
              <a:buChar char="•"/>
            </a:pPr>
            <a:r>
              <a:rPr lang="en-US" sz="1100"/>
              <a:t>Doubletree (December 2023)</a:t>
            </a:r>
          </a:p>
          <a:p>
            <a:pPr marL="742950" lvl="1" indent="-285750">
              <a:buFont typeface="Arial" panose="020B0604020202020204" pitchFamily="34" charset="0"/>
              <a:buChar char="•"/>
            </a:pPr>
            <a:r>
              <a:rPr lang="en-US" sz="1100"/>
              <a:t>Courtyard Marriot (October 2023)</a:t>
            </a:r>
          </a:p>
        </p:txBody>
      </p:sp>
      <p:sp>
        <p:nvSpPr>
          <p:cNvPr id="4" name="Slide Number Placeholder 3"/>
          <p:cNvSpPr>
            <a:spLocks noGrp="1"/>
          </p:cNvSpPr>
          <p:nvPr>
            <p:ph type="sldNum" sz="quarter" idx="5"/>
          </p:nvPr>
        </p:nvSpPr>
        <p:spPr/>
        <p:txBody>
          <a:bodyPr/>
          <a:lstStyle/>
          <a:p>
            <a:fld id="{AB592738-D6B2-48B6-A95B-E74F7AABDDB8}" type="slidenum">
              <a:rPr lang="en-US" smtClean="0"/>
              <a:t>3</a:t>
            </a:fld>
            <a:endParaRPr lang="en-US"/>
          </a:p>
        </p:txBody>
      </p:sp>
    </p:spTree>
    <p:extLst>
      <p:ext uri="{BB962C8B-B14F-4D97-AF65-F5344CB8AC3E}">
        <p14:creationId xmlns:p14="http://schemas.microsoft.com/office/powerpoint/2010/main" val="130877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Black restaurant week</a:t>
            </a:r>
          </a:p>
          <a:p>
            <a:endParaRPr lang="en-US"/>
          </a:p>
        </p:txBody>
      </p:sp>
      <p:sp>
        <p:nvSpPr>
          <p:cNvPr id="4" name="Slide Number Placeholder 3"/>
          <p:cNvSpPr>
            <a:spLocks noGrp="1"/>
          </p:cNvSpPr>
          <p:nvPr>
            <p:ph type="sldNum" sz="quarter" idx="5"/>
          </p:nvPr>
        </p:nvSpPr>
        <p:spPr/>
        <p:txBody>
          <a:bodyPr/>
          <a:lstStyle/>
          <a:p>
            <a:fld id="{AB592738-D6B2-48B6-A95B-E74F7AABDDB8}" type="slidenum">
              <a:rPr lang="en-US" smtClean="0"/>
              <a:t>4</a:t>
            </a:fld>
            <a:endParaRPr lang="en-US"/>
          </a:p>
        </p:txBody>
      </p:sp>
    </p:spTree>
    <p:extLst>
      <p:ext uri="{BB962C8B-B14F-4D97-AF65-F5344CB8AC3E}">
        <p14:creationId xmlns:p14="http://schemas.microsoft.com/office/powerpoint/2010/main" val="169189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Names of 4 commitments and years</a:t>
            </a:r>
          </a:p>
          <a:p>
            <a:r>
              <a:rPr lang="en-US"/>
              <a:t>Define the pipeline</a:t>
            </a:r>
          </a:p>
        </p:txBody>
      </p:sp>
      <p:sp>
        <p:nvSpPr>
          <p:cNvPr id="4" name="Slide Number Placeholder 3"/>
          <p:cNvSpPr>
            <a:spLocks noGrp="1"/>
          </p:cNvSpPr>
          <p:nvPr>
            <p:ph type="sldNum" sz="quarter" idx="5"/>
          </p:nvPr>
        </p:nvSpPr>
        <p:spPr/>
        <p:txBody>
          <a:bodyPr/>
          <a:lstStyle/>
          <a:p>
            <a:fld id="{C312916E-25CD-47EA-BE2F-E5CF17440729}" type="slidenum">
              <a:rPr lang="en-US" smtClean="0"/>
              <a:t>5</a:t>
            </a:fld>
            <a:endParaRPr lang="en-US"/>
          </a:p>
        </p:txBody>
      </p:sp>
    </p:spTree>
    <p:extLst>
      <p:ext uri="{BB962C8B-B14F-4D97-AF65-F5344CB8AC3E}">
        <p14:creationId xmlns:p14="http://schemas.microsoft.com/office/powerpoint/2010/main" val="408098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 	</a:t>
            </a:r>
          </a:p>
        </p:txBody>
      </p:sp>
      <p:sp>
        <p:nvSpPr>
          <p:cNvPr id="4" name="Slide Number Placeholder 3"/>
          <p:cNvSpPr>
            <a:spLocks noGrp="1"/>
          </p:cNvSpPr>
          <p:nvPr>
            <p:ph type="sldNum" sz="quarter" idx="5"/>
          </p:nvPr>
        </p:nvSpPr>
        <p:spPr/>
        <p:txBody>
          <a:bodyPr/>
          <a:lstStyle/>
          <a:p>
            <a:fld id="{C312916E-25CD-47EA-BE2F-E5CF17440729}" type="slidenum">
              <a:rPr lang="en-US" smtClean="0"/>
              <a:t>6</a:t>
            </a:fld>
            <a:endParaRPr lang="en-US"/>
          </a:p>
        </p:txBody>
      </p:sp>
    </p:spTree>
    <p:extLst>
      <p:ext uri="{BB962C8B-B14F-4D97-AF65-F5344CB8AC3E}">
        <p14:creationId xmlns:p14="http://schemas.microsoft.com/office/powerpoint/2010/main" val="2148996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 	</a:t>
            </a:r>
          </a:p>
        </p:txBody>
      </p:sp>
      <p:sp>
        <p:nvSpPr>
          <p:cNvPr id="4" name="Slide Number Placeholder 3"/>
          <p:cNvSpPr>
            <a:spLocks noGrp="1"/>
          </p:cNvSpPr>
          <p:nvPr>
            <p:ph type="sldNum" sz="quarter" idx="5"/>
          </p:nvPr>
        </p:nvSpPr>
        <p:spPr/>
        <p:txBody>
          <a:bodyPr/>
          <a:lstStyle/>
          <a:p>
            <a:fld id="{C312916E-25CD-47EA-BE2F-E5CF17440729}" type="slidenum">
              <a:rPr lang="en-US" smtClean="0"/>
              <a:t>7</a:t>
            </a:fld>
            <a:endParaRPr lang="en-US"/>
          </a:p>
        </p:txBody>
      </p:sp>
    </p:spTree>
    <p:extLst>
      <p:ext uri="{BB962C8B-B14F-4D97-AF65-F5344CB8AC3E}">
        <p14:creationId xmlns:p14="http://schemas.microsoft.com/office/powerpoint/2010/main" val="22239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 	</a:t>
            </a:r>
          </a:p>
        </p:txBody>
      </p:sp>
      <p:sp>
        <p:nvSpPr>
          <p:cNvPr id="4" name="Slide Number Placeholder 3"/>
          <p:cNvSpPr>
            <a:spLocks noGrp="1"/>
          </p:cNvSpPr>
          <p:nvPr>
            <p:ph type="sldNum" sz="quarter" idx="5"/>
          </p:nvPr>
        </p:nvSpPr>
        <p:spPr/>
        <p:txBody>
          <a:bodyPr/>
          <a:lstStyle/>
          <a:p>
            <a:fld id="{C312916E-25CD-47EA-BE2F-E5CF17440729}" type="slidenum">
              <a:rPr lang="en-US" smtClean="0"/>
              <a:t>8</a:t>
            </a:fld>
            <a:endParaRPr lang="en-US"/>
          </a:p>
        </p:txBody>
      </p:sp>
    </p:spTree>
    <p:extLst>
      <p:ext uri="{BB962C8B-B14F-4D97-AF65-F5344CB8AC3E}">
        <p14:creationId xmlns:p14="http://schemas.microsoft.com/office/powerpoint/2010/main" val="449479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4D119-36BC-8997-8D05-46F3A97F97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B0C44C-81D0-B82E-F5F7-FB42378E29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F863BA-C3F8-27E0-B2A4-4B8553E2ADE6}"/>
              </a:ext>
            </a:extLst>
          </p:cNvPr>
          <p:cNvSpPr>
            <a:spLocks noGrp="1"/>
          </p:cNvSpPr>
          <p:nvPr>
            <p:ph type="dt" sz="half" idx="10"/>
          </p:nvPr>
        </p:nvSpPr>
        <p:spPr/>
        <p:txBody>
          <a:bodyPr/>
          <a:lstStyle/>
          <a:p>
            <a:fld id="{9184DA70-C731-4C70-880D-CCD4705E623C}" type="datetime1">
              <a:rPr lang="en-US" smtClean="0"/>
              <a:t>10/7/2024</a:t>
            </a:fld>
            <a:endParaRPr lang="en-US"/>
          </a:p>
        </p:txBody>
      </p:sp>
      <p:sp>
        <p:nvSpPr>
          <p:cNvPr id="5" name="Footer Placeholder 4">
            <a:extLst>
              <a:ext uri="{FF2B5EF4-FFF2-40B4-BE49-F238E27FC236}">
                <a16:creationId xmlns:a16="http://schemas.microsoft.com/office/drawing/2014/main" id="{91A16905-42E4-7853-B7A0-CDD338FBC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AB49C-853A-EB7C-8168-978BA3167C32}"/>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3686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B129-C239-97D0-21A5-867700F145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E05609-12E0-AF5B-D978-B0D7F43A71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6B7B6-E3C2-1204-CA16-14B14D1577E5}"/>
              </a:ext>
            </a:extLst>
          </p:cNvPr>
          <p:cNvSpPr>
            <a:spLocks noGrp="1"/>
          </p:cNvSpPr>
          <p:nvPr>
            <p:ph type="dt" sz="half" idx="10"/>
          </p:nvPr>
        </p:nvSpPr>
        <p:spPr/>
        <p:txBody>
          <a:bodyPr/>
          <a:lstStyle/>
          <a:p>
            <a:fld id="{B612A279-0833-481D-8C56-F67FD0AC6C50}" type="datetime1">
              <a:rPr lang="en-US" smtClean="0"/>
              <a:t>10/7/2024</a:t>
            </a:fld>
            <a:endParaRPr lang="en-US"/>
          </a:p>
        </p:txBody>
      </p:sp>
      <p:sp>
        <p:nvSpPr>
          <p:cNvPr id="5" name="Footer Placeholder 4">
            <a:extLst>
              <a:ext uri="{FF2B5EF4-FFF2-40B4-BE49-F238E27FC236}">
                <a16:creationId xmlns:a16="http://schemas.microsoft.com/office/drawing/2014/main" id="{2BE0981D-FDAC-3C99-34E2-4DF504072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B1068-AF7F-52DC-08E0-E2C523857296}"/>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0231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B83B3F-66FD-12F5-9390-2EE444D7DD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DADB90-71AF-971B-6145-5491094177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4F0E0-5E39-011F-662F-727A36A84F2D}"/>
              </a:ext>
            </a:extLst>
          </p:cNvPr>
          <p:cNvSpPr>
            <a:spLocks noGrp="1"/>
          </p:cNvSpPr>
          <p:nvPr>
            <p:ph type="dt" sz="half" idx="10"/>
          </p:nvPr>
        </p:nvSpPr>
        <p:spPr/>
        <p:txBody>
          <a:bodyPr/>
          <a:lstStyle/>
          <a:p>
            <a:fld id="{6587DA83-5663-4C9C-B9AA-0B40A3DAFF81}" type="datetime1">
              <a:rPr lang="en-US" smtClean="0"/>
              <a:t>10/7/2024</a:t>
            </a:fld>
            <a:endParaRPr lang="en-US"/>
          </a:p>
        </p:txBody>
      </p:sp>
      <p:sp>
        <p:nvSpPr>
          <p:cNvPr id="5" name="Footer Placeholder 4">
            <a:extLst>
              <a:ext uri="{FF2B5EF4-FFF2-40B4-BE49-F238E27FC236}">
                <a16:creationId xmlns:a16="http://schemas.microsoft.com/office/drawing/2014/main" id="{A089697A-E6A4-7A61-A29D-F66D626D8A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1A028-C7F1-33EB-17AA-4D312E3F5B4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53689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3" descr="title2013.jpg"/>
          <p:cNvPicPr>
            <a:picLocks noChangeAspect="1"/>
          </p:cNvPicPr>
          <p:nvPr userDrawn="1"/>
        </p:nvPicPr>
        <p:blipFill>
          <a:blip r:embed="rId2" cstate="print"/>
          <a:stretch>
            <a:fillRect/>
          </a:stretch>
        </p:blipFill>
        <p:spPr>
          <a:xfrm>
            <a:off x="0" y="-989"/>
            <a:ext cx="12193760" cy="6858990"/>
          </a:xfrm>
          <a:prstGeom prst="rect">
            <a:avLst/>
          </a:prstGeom>
        </p:spPr>
      </p:pic>
      <p:sp>
        <p:nvSpPr>
          <p:cNvPr id="3" name="Rectangle 2"/>
          <p:cNvSpPr/>
          <p:nvPr userDrawn="1"/>
        </p:nvSpPr>
        <p:spPr>
          <a:xfrm>
            <a:off x="304800" y="457200"/>
            <a:ext cx="57912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640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E2C34-2BC6-645E-ABBD-9543BDDF8A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7C6ED1-1DA7-AA79-9D48-1990A54ABC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175B8-5820-819C-A4EC-8FEB68DB8107}"/>
              </a:ext>
            </a:extLst>
          </p:cNvPr>
          <p:cNvSpPr>
            <a:spLocks noGrp="1"/>
          </p:cNvSpPr>
          <p:nvPr>
            <p:ph type="dt" sz="half" idx="10"/>
          </p:nvPr>
        </p:nvSpPr>
        <p:spPr/>
        <p:txBody>
          <a:bodyPr/>
          <a:lstStyle/>
          <a:p>
            <a:fld id="{4BE1D723-8F53-4F53-90B0-1982A396982E}" type="datetime1">
              <a:rPr lang="en-US" smtClean="0"/>
              <a:t>10/7/2024</a:t>
            </a:fld>
            <a:endParaRPr lang="en-US"/>
          </a:p>
        </p:txBody>
      </p:sp>
      <p:sp>
        <p:nvSpPr>
          <p:cNvPr id="5" name="Footer Placeholder 4">
            <a:extLst>
              <a:ext uri="{FF2B5EF4-FFF2-40B4-BE49-F238E27FC236}">
                <a16:creationId xmlns:a16="http://schemas.microsoft.com/office/drawing/2014/main" id="{1DA5F128-2C4C-30B5-08B2-B84494997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28057-FAF9-3960-0956-B2EC90D6803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3436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12D09-15DA-9842-CC6A-CB39476405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A61335-9188-7755-ABB3-5545D6AA55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B16D77-124D-5830-5BD1-6059D29097E1}"/>
              </a:ext>
            </a:extLst>
          </p:cNvPr>
          <p:cNvSpPr>
            <a:spLocks noGrp="1"/>
          </p:cNvSpPr>
          <p:nvPr>
            <p:ph type="dt" sz="half" idx="10"/>
          </p:nvPr>
        </p:nvSpPr>
        <p:spPr/>
        <p:txBody>
          <a:bodyPr/>
          <a:lstStyle/>
          <a:p>
            <a:fld id="{97669AF7-7BEB-44E4-9852-375E34362B5B}" type="datetime1">
              <a:rPr lang="en-US" smtClean="0"/>
              <a:t>10/7/2024</a:t>
            </a:fld>
            <a:endParaRPr lang="en-US"/>
          </a:p>
        </p:txBody>
      </p:sp>
      <p:sp>
        <p:nvSpPr>
          <p:cNvPr id="5" name="Footer Placeholder 4">
            <a:extLst>
              <a:ext uri="{FF2B5EF4-FFF2-40B4-BE49-F238E27FC236}">
                <a16:creationId xmlns:a16="http://schemas.microsoft.com/office/drawing/2014/main" id="{A5159300-B7B8-2BEB-8009-B747F2112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A104E-0F9E-E32E-DED8-EF7504CF2D9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6154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E8C3-5DEF-DEC7-D2F0-110F2BDD99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B078D-DEA0-89F2-D42D-6869DFC730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736047-B09A-B3DF-C583-366EA65DAE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8BF6B3-AED1-B53B-39A5-A2B8B29332B4}"/>
              </a:ext>
            </a:extLst>
          </p:cNvPr>
          <p:cNvSpPr>
            <a:spLocks noGrp="1"/>
          </p:cNvSpPr>
          <p:nvPr>
            <p:ph type="dt" sz="half" idx="10"/>
          </p:nvPr>
        </p:nvSpPr>
        <p:spPr/>
        <p:txBody>
          <a:bodyPr/>
          <a:lstStyle/>
          <a:p>
            <a:fld id="{BAAAC38D-0552-4C82-B593-E6124DFADBE2}" type="datetime1">
              <a:rPr lang="en-US" smtClean="0"/>
              <a:t>10/7/2024</a:t>
            </a:fld>
            <a:endParaRPr lang="en-US"/>
          </a:p>
        </p:txBody>
      </p:sp>
      <p:sp>
        <p:nvSpPr>
          <p:cNvPr id="6" name="Footer Placeholder 5">
            <a:extLst>
              <a:ext uri="{FF2B5EF4-FFF2-40B4-BE49-F238E27FC236}">
                <a16:creationId xmlns:a16="http://schemas.microsoft.com/office/drawing/2014/main" id="{81B1768D-B1F1-8BF9-41C0-B5CEC9B394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CD95C0-4C1B-8986-3696-3804BA49EB1E}"/>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7692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E630-0ED9-A176-2A7B-6FC5AD70A7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1D10C4-A523-EE8F-FAB8-64D7723D88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8479DC-BBDF-7384-64CA-CA3C8B3DD6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A4362E-A0CB-4D58-C655-419ED892EE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C500B1-724A-E6E8-8B4C-F303F0A2A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49B608-15D9-0551-9F3C-8C6E9F08AD14}"/>
              </a:ext>
            </a:extLst>
          </p:cNvPr>
          <p:cNvSpPr>
            <a:spLocks noGrp="1"/>
          </p:cNvSpPr>
          <p:nvPr>
            <p:ph type="dt" sz="half" idx="10"/>
          </p:nvPr>
        </p:nvSpPr>
        <p:spPr/>
        <p:txBody>
          <a:bodyPr/>
          <a:lstStyle/>
          <a:p>
            <a:fld id="{D9DF0F1C-5577-4ACB-BB62-DF8F3C494C7E}" type="datetime1">
              <a:rPr lang="en-US" smtClean="0"/>
              <a:t>10/7/2024</a:t>
            </a:fld>
            <a:endParaRPr lang="en-US"/>
          </a:p>
        </p:txBody>
      </p:sp>
      <p:sp>
        <p:nvSpPr>
          <p:cNvPr id="8" name="Footer Placeholder 7">
            <a:extLst>
              <a:ext uri="{FF2B5EF4-FFF2-40B4-BE49-F238E27FC236}">
                <a16:creationId xmlns:a16="http://schemas.microsoft.com/office/drawing/2014/main" id="{DE581CAF-F422-B204-F3A0-988A4A5E8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72CC4D-F6C7-8B46-1AD2-B64E1A58414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6385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C926-E5C4-FA5A-B375-1A7A6F295F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51DC99-A008-B976-86C7-CFD4B5EDC9EC}"/>
              </a:ext>
            </a:extLst>
          </p:cNvPr>
          <p:cNvSpPr>
            <a:spLocks noGrp="1"/>
          </p:cNvSpPr>
          <p:nvPr>
            <p:ph type="dt" sz="half" idx="10"/>
          </p:nvPr>
        </p:nvSpPr>
        <p:spPr/>
        <p:txBody>
          <a:bodyPr/>
          <a:lstStyle/>
          <a:p>
            <a:fld id="{1775B394-D9F9-4F0C-B15D-605F45CB9E9F}" type="datetime1">
              <a:rPr lang="en-US" smtClean="0"/>
              <a:t>10/7/2024</a:t>
            </a:fld>
            <a:endParaRPr lang="en-US"/>
          </a:p>
        </p:txBody>
      </p:sp>
      <p:sp>
        <p:nvSpPr>
          <p:cNvPr id="4" name="Footer Placeholder 3">
            <a:extLst>
              <a:ext uri="{FF2B5EF4-FFF2-40B4-BE49-F238E27FC236}">
                <a16:creationId xmlns:a16="http://schemas.microsoft.com/office/drawing/2014/main" id="{729AF534-8474-0408-1846-C8C241D99C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28FC48-AAA7-6600-8893-1AFE2A0A9891}"/>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91991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C7B9D-E2DF-7F93-0A8D-3F7FE228F9B5}"/>
              </a:ext>
            </a:extLst>
          </p:cNvPr>
          <p:cNvSpPr>
            <a:spLocks noGrp="1"/>
          </p:cNvSpPr>
          <p:nvPr>
            <p:ph type="dt" sz="half" idx="10"/>
          </p:nvPr>
        </p:nvSpPr>
        <p:spPr/>
        <p:txBody>
          <a:bodyPr/>
          <a:lstStyle/>
          <a:p>
            <a:fld id="{39667345-2558-425A-8533-9BFDBCE15005}" type="datetime1">
              <a:rPr lang="en-US" smtClean="0"/>
              <a:t>10/7/2024</a:t>
            </a:fld>
            <a:endParaRPr lang="en-US"/>
          </a:p>
        </p:txBody>
      </p:sp>
      <p:sp>
        <p:nvSpPr>
          <p:cNvPr id="3" name="Footer Placeholder 2">
            <a:extLst>
              <a:ext uri="{FF2B5EF4-FFF2-40B4-BE49-F238E27FC236}">
                <a16:creationId xmlns:a16="http://schemas.microsoft.com/office/drawing/2014/main" id="{AAB68A95-D257-E491-0BFF-DDFAE155E6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7869C3-77DA-6EF7-39C0-557A21DFC6D4}"/>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3109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B727-0BFD-4811-9115-8F7EA703B5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691BD9-1D67-2949-B79B-C394E92215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D5CFD0-3995-8127-FC1E-AEB3B79E8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CB4763-DC05-88B3-41B1-AA1410EE23CE}"/>
              </a:ext>
            </a:extLst>
          </p:cNvPr>
          <p:cNvSpPr>
            <a:spLocks noGrp="1"/>
          </p:cNvSpPr>
          <p:nvPr>
            <p:ph type="dt" sz="half" idx="10"/>
          </p:nvPr>
        </p:nvSpPr>
        <p:spPr/>
        <p:txBody>
          <a:bodyPr/>
          <a:lstStyle/>
          <a:p>
            <a:fld id="{92BEA474-078D-4E9B-9B14-09A87B19DC46}" type="datetime1">
              <a:rPr lang="en-US" smtClean="0"/>
              <a:t>10/7/2024</a:t>
            </a:fld>
            <a:endParaRPr lang="en-US"/>
          </a:p>
        </p:txBody>
      </p:sp>
      <p:sp>
        <p:nvSpPr>
          <p:cNvPr id="6" name="Footer Placeholder 5">
            <a:extLst>
              <a:ext uri="{FF2B5EF4-FFF2-40B4-BE49-F238E27FC236}">
                <a16:creationId xmlns:a16="http://schemas.microsoft.com/office/drawing/2014/main" id="{897F72BC-9A60-65C2-7224-EAC1EAA2F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73B72E-EB81-7542-1C91-150BF9D53D9D}"/>
              </a:ext>
            </a:extLst>
          </p:cNvPr>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98470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36626-CA2F-56ED-E3B4-C12430786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51CEE1-32C4-E0B4-458D-70D12B6886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C35871-715D-D5FC-D264-26BD00101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C6137C-E119-BF61-865B-9136BB081ABE}"/>
              </a:ext>
            </a:extLst>
          </p:cNvPr>
          <p:cNvSpPr>
            <a:spLocks noGrp="1"/>
          </p:cNvSpPr>
          <p:nvPr>
            <p:ph type="dt" sz="half" idx="10"/>
          </p:nvPr>
        </p:nvSpPr>
        <p:spPr/>
        <p:txBody>
          <a:bodyPr/>
          <a:lstStyle/>
          <a:p>
            <a:fld id="{4907D986-8816-4272-A432-0437A28A9828}" type="datetime1">
              <a:rPr lang="en-US" smtClean="0"/>
              <a:t>10/7/2024</a:t>
            </a:fld>
            <a:endParaRPr lang="en-US"/>
          </a:p>
        </p:txBody>
      </p:sp>
      <p:sp>
        <p:nvSpPr>
          <p:cNvPr id="6" name="Footer Placeholder 5">
            <a:extLst>
              <a:ext uri="{FF2B5EF4-FFF2-40B4-BE49-F238E27FC236}">
                <a16:creationId xmlns:a16="http://schemas.microsoft.com/office/drawing/2014/main" id="{9E6A4797-4658-A878-DAD7-A020B982F5EB}"/>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CAED3D34-0BD0-F002-ACB8-BE0C974E40B6}"/>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34635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C71488-0AF4-CF79-346F-AF09D76BF7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48E0FF-DA61-0546-BAD4-C71B8C51AA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1E642-AC44-DAF0-8510-070569C6AD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10/7/2024</a:t>
            </a:fld>
            <a:endParaRPr lang="en-US"/>
          </a:p>
        </p:txBody>
      </p:sp>
      <p:sp>
        <p:nvSpPr>
          <p:cNvPr id="5" name="Footer Placeholder 4">
            <a:extLst>
              <a:ext uri="{FF2B5EF4-FFF2-40B4-BE49-F238E27FC236}">
                <a16:creationId xmlns:a16="http://schemas.microsoft.com/office/drawing/2014/main" id="{DDED6FC5-6B2C-6F07-5731-6E44A9C41C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3106C5-59FE-B4D0-4625-1FA7320962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192474153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110" y="381000"/>
            <a:ext cx="4876800" cy="400110"/>
          </a:xfrm>
          <a:prstGeom prst="rect">
            <a:avLst/>
          </a:prstGeom>
          <a:noFill/>
        </p:spPr>
        <p:txBody>
          <a:bodyPr wrap="square" rtlCol="0">
            <a:spAutoFit/>
          </a:bodyPr>
          <a:lstStyle/>
          <a:p>
            <a:r>
              <a:rPr lang="en-US" sz="2000" b="1">
                <a:solidFill>
                  <a:schemeClr val="bg1"/>
                </a:solidFill>
                <a:latin typeface="Cambria" panose="02040503050406030204" pitchFamily="18" charset="0"/>
                <a:cs typeface="Times New Roman" panose="02020603050405020304" pitchFamily="18" charset="0"/>
              </a:rPr>
              <a:t>The City of Wilmington</a:t>
            </a:r>
          </a:p>
        </p:txBody>
      </p:sp>
      <p:sp>
        <p:nvSpPr>
          <p:cNvPr id="3" name="Rectangle 2"/>
          <p:cNvSpPr/>
          <p:nvPr/>
        </p:nvSpPr>
        <p:spPr>
          <a:xfrm>
            <a:off x="7880927" y="381000"/>
            <a:ext cx="3876963" cy="6463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752608" y="519499"/>
            <a:ext cx="2133600" cy="369332"/>
          </a:xfrm>
          <a:prstGeom prst="rect">
            <a:avLst/>
          </a:prstGeom>
          <a:noFill/>
        </p:spPr>
        <p:txBody>
          <a:bodyPr wrap="square" lIns="91440" tIns="45720" rIns="91440" bIns="45720" rtlCol="0" anchor="t">
            <a:spAutoFit/>
          </a:bodyPr>
          <a:lstStyle/>
          <a:p>
            <a:r>
              <a:rPr lang="en-US" b="1">
                <a:solidFill>
                  <a:schemeClr val="bg1"/>
                </a:solidFill>
                <a:latin typeface="Times New Roman"/>
                <a:cs typeface="Times New Roman"/>
              </a:rPr>
              <a:t>October 2024</a:t>
            </a:r>
          </a:p>
        </p:txBody>
      </p:sp>
    </p:spTree>
    <p:extLst>
      <p:ext uri="{BB962C8B-B14F-4D97-AF65-F5344CB8AC3E}">
        <p14:creationId xmlns:p14="http://schemas.microsoft.com/office/powerpoint/2010/main" val="2002411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AA4E3F-BCDB-F601-C50B-136D501982F8}"/>
              </a:ext>
            </a:extLst>
          </p:cNvPr>
          <p:cNvPicPr>
            <a:picLocks noChangeAspect="1"/>
          </p:cNvPicPr>
          <p:nvPr/>
        </p:nvPicPr>
        <p:blipFill>
          <a:blip r:embed="rId2"/>
          <a:stretch>
            <a:fillRect/>
          </a:stretch>
        </p:blipFill>
        <p:spPr>
          <a:xfrm>
            <a:off x="0" y="-12919"/>
            <a:ext cx="12191999" cy="6858000"/>
          </a:xfrm>
          <a:prstGeom prst="rect">
            <a:avLst/>
          </a:prstGeom>
        </p:spPr>
      </p:pic>
      <p:pic>
        <p:nvPicPr>
          <p:cNvPr id="5" name="Picture 4" descr="A logo for a restaurant&#10;&#10;Description automatically generated">
            <a:extLst>
              <a:ext uri="{FF2B5EF4-FFF2-40B4-BE49-F238E27FC236}">
                <a16:creationId xmlns:a16="http://schemas.microsoft.com/office/drawing/2014/main" id="{5FD5DDB3-9EBF-F4A5-0150-07E953330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435" y="4758870"/>
            <a:ext cx="1091603" cy="744852"/>
          </a:xfrm>
          <a:prstGeom prst="rect">
            <a:avLst/>
          </a:prstGeom>
        </p:spPr>
      </p:pic>
      <p:pic>
        <p:nvPicPr>
          <p:cNvPr id="2" name="Picture 1">
            <a:extLst>
              <a:ext uri="{FF2B5EF4-FFF2-40B4-BE49-F238E27FC236}">
                <a16:creationId xmlns:a16="http://schemas.microsoft.com/office/drawing/2014/main" id="{177A06FC-76DB-BFF2-21A4-B4982500D740}"/>
              </a:ext>
            </a:extLst>
          </p:cNvPr>
          <p:cNvPicPr>
            <a:picLocks noChangeAspect="1"/>
          </p:cNvPicPr>
          <p:nvPr/>
        </p:nvPicPr>
        <p:blipFill>
          <a:blip r:embed="rId4"/>
          <a:stretch>
            <a:fillRect/>
          </a:stretch>
        </p:blipFill>
        <p:spPr>
          <a:xfrm>
            <a:off x="3046186" y="4510873"/>
            <a:ext cx="1264557" cy="498371"/>
          </a:xfrm>
          <a:prstGeom prst="rect">
            <a:avLst/>
          </a:prstGeom>
        </p:spPr>
      </p:pic>
      <p:pic>
        <p:nvPicPr>
          <p:cNvPr id="6" name="Picture 5">
            <a:extLst>
              <a:ext uri="{FF2B5EF4-FFF2-40B4-BE49-F238E27FC236}">
                <a16:creationId xmlns:a16="http://schemas.microsoft.com/office/drawing/2014/main" id="{C0003129-05C5-889D-5B5D-3F5506BDD4E7}"/>
              </a:ext>
            </a:extLst>
          </p:cNvPr>
          <p:cNvPicPr>
            <a:picLocks noChangeAspect="1"/>
          </p:cNvPicPr>
          <p:nvPr/>
        </p:nvPicPr>
        <p:blipFill>
          <a:blip r:embed="rId5"/>
          <a:stretch>
            <a:fillRect/>
          </a:stretch>
        </p:blipFill>
        <p:spPr>
          <a:xfrm>
            <a:off x="5111113" y="3088103"/>
            <a:ext cx="701793" cy="769150"/>
          </a:xfrm>
          <a:prstGeom prst="rect">
            <a:avLst/>
          </a:prstGeom>
        </p:spPr>
      </p:pic>
      <p:sp>
        <p:nvSpPr>
          <p:cNvPr id="20" name="Rectangle 19">
            <a:extLst>
              <a:ext uri="{FF2B5EF4-FFF2-40B4-BE49-F238E27FC236}">
                <a16:creationId xmlns:a16="http://schemas.microsoft.com/office/drawing/2014/main" id="{56198670-613C-26DE-9757-BF0475771A42}"/>
              </a:ext>
            </a:extLst>
          </p:cNvPr>
          <p:cNvSpPr/>
          <p:nvPr/>
        </p:nvSpPr>
        <p:spPr>
          <a:xfrm>
            <a:off x="5234215" y="281213"/>
            <a:ext cx="869042" cy="85089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Incyte">
            <a:extLst>
              <a:ext uri="{FF2B5EF4-FFF2-40B4-BE49-F238E27FC236}">
                <a16:creationId xmlns:a16="http://schemas.microsoft.com/office/drawing/2014/main" id="{F9D10CAE-163B-3B41-879A-3F6F5EF65E87}"/>
              </a:ext>
            </a:extLst>
          </p:cNvPr>
          <p:cNvPicPr>
            <a:picLocks noChangeAspect="1"/>
          </p:cNvPicPr>
          <p:nvPr/>
        </p:nvPicPr>
        <p:blipFill>
          <a:blip r:embed="rId6"/>
          <a:srcRect l="-660" t="-3435" r="57096" b="-5506"/>
          <a:stretch/>
        </p:blipFill>
        <p:spPr>
          <a:xfrm>
            <a:off x="6828973" y="2204355"/>
            <a:ext cx="1195059" cy="813317"/>
          </a:xfrm>
          <a:prstGeom prst="rect">
            <a:avLst/>
          </a:prstGeom>
        </p:spPr>
      </p:pic>
      <p:cxnSp>
        <p:nvCxnSpPr>
          <p:cNvPr id="24" name="Straight Arrow Connector 23">
            <a:extLst>
              <a:ext uri="{FF2B5EF4-FFF2-40B4-BE49-F238E27FC236}">
                <a16:creationId xmlns:a16="http://schemas.microsoft.com/office/drawing/2014/main" id="{73EEA5C3-687A-1AFA-D63E-2893DA3318F3}"/>
              </a:ext>
            </a:extLst>
          </p:cNvPr>
          <p:cNvCxnSpPr/>
          <p:nvPr/>
        </p:nvCxnSpPr>
        <p:spPr>
          <a:xfrm>
            <a:off x="5636532" y="728889"/>
            <a:ext cx="642257" cy="12500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8" name="Picture 17" descr="Make &amp;amp; Mellow">
            <a:extLst>
              <a:ext uri="{FF2B5EF4-FFF2-40B4-BE49-F238E27FC236}">
                <a16:creationId xmlns:a16="http://schemas.microsoft.com/office/drawing/2014/main" id="{5E6A6F57-30D5-C400-507F-5E7C03C731D1}"/>
              </a:ext>
            </a:extLst>
          </p:cNvPr>
          <p:cNvPicPr>
            <a:picLocks noChangeAspect="1"/>
          </p:cNvPicPr>
          <p:nvPr/>
        </p:nvPicPr>
        <p:blipFill>
          <a:blip r:embed="rId7"/>
          <a:stretch>
            <a:fillRect/>
          </a:stretch>
        </p:blipFill>
        <p:spPr>
          <a:xfrm>
            <a:off x="5232400" y="279399"/>
            <a:ext cx="937987" cy="965202"/>
          </a:xfrm>
          <a:prstGeom prst="rect">
            <a:avLst/>
          </a:prstGeom>
        </p:spPr>
      </p:pic>
      <p:cxnSp>
        <p:nvCxnSpPr>
          <p:cNvPr id="26" name="Straight Arrow Connector 25">
            <a:extLst>
              <a:ext uri="{FF2B5EF4-FFF2-40B4-BE49-F238E27FC236}">
                <a16:creationId xmlns:a16="http://schemas.microsoft.com/office/drawing/2014/main" id="{02964AE5-F5C5-AEEF-8072-4C4D2A5215E7}"/>
              </a:ext>
            </a:extLst>
          </p:cNvPr>
          <p:cNvCxnSpPr/>
          <p:nvPr/>
        </p:nvCxnSpPr>
        <p:spPr>
          <a:xfrm flipV="1">
            <a:off x="2840265" y="425448"/>
            <a:ext cx="950684" cy="108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0" name="Picture 9" descr="the post wilmington de from www.facebook.com">
            <a:extLst>
              <a:ext uri="{FF2B5EF4-FFF2-40B4-BE49-F238E27FC236}">
                <a16:creationId xmlns:a16="http://schemas.microsoft.com/office/drawing/2014/main" id="{B8CC35C0-4DA3-B47C-28CE-AF6D678AED52}"/>
              </a:ext>
            </a:extLst>
          </p:cNvPr>
          <p:cNvPicPr>
            <a:picLocks noChangeAspect="1"/>
          </p:cNvPicPr>
          <p:nvPr/>
        </p:nvPicPr>
        <p:blipFill>
          <a:blip r:embed="rId8"/>
          <a:stretch>
            <a:fillRect/>
          </a:stretch>
        </p:blipFill>
        <p:spPr>
          <a:xfrm>
            <a:off x="2426406" y="3327"/>
            <a:ext cx="749972" cy="749972"/>
          </a:xfrm>
          <a:prstGeom prst="rect">
            <a:avLst/>
          </a:prstGeom>
        </p:spPr>
      </p:pic>
      <p:cxnSp>
        <p:nvCxnSpPr>
          <p:cNvPr id="27" name="Straight Arrow Connector 26">
            <a:extLst>
              <a:ext uri="{FF2B5EF4-FFF2-40B4-BE49-F238E27FC236}">
                <a16:creationId xmlns:a16="http://schemas.microsoft.com/office/drawing/2014/main" id="{192B3CFB-853A-8070-ACB7-B452CD09D129}"/>
              </a:ext>
            </a:extLst>
          </p:cNvPr>
          <p:cNvCxnSpPr>
            <a:cxnSpLocks/>
          </p:cNvCxnSpPr>
          <p:nvPr/>
        </p:nvCxnSpPr>
        <p:spPr>
          <a:xfrm flipH="1" flipV="1">
            <a:off x="6428467" y="3516538"/>
            <a:ext cx="1805217" cy="7673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6" name="Picture 15" descr="Welcome to the Islands - Hummingbird Island Cuisine">
            <a:extLst>
              <a:ext uri="{FF2B5EF4-FFF2-40B4-BE49-F238E27FC236}">
                <a16:creationId xmlns:a16="http://schemas.microsoft.com/office/drawing/2014/main" id="{92511D9D-35C1-DEAD-0DA0-6869E290699E}"/>
              </a:ext>
            </a:extLst>
          </p:cNvPr>
          <p:cNvPicPr>
            <a:picLocks noChangeAspect="1"/>
          </p:cNvPicPr>
          <p:nvPr/>
        </p:nvPicPr>
        <p:blipFill>
          <a:blip r:embed="rId9"/>
          <a:stretch>
            <a:fillRect/>
          </a:stretch>
        </p:blipFill>
        <p:spPr>
          <a:xfrm>
            <a:off x="7433585" y="3920899"/>
            <a:ext cx="1600198" cy="836893"/>
          </a:xfrm>
          <a:prstGeom prst="rect">
            <a:avLst/>
          </a:prstGeom>
        </p:spPr>
      </p:pic>
      <p:cxnSp>
        <p:nvCxnSpPr>
          <p:cNvPr id="28" name="Straight Arrow Connector 27">
            <a:extLst>
              <a:ext uri="{FF2B5EF4-FFF2-40B4-BE49-F238E27FC236}">
                <a16:creationId xmlns:a16="http://schemas.microsoft.com/office/drawing/2014/main" id="{3103C593-DDEB-D49E-6A8A-9389EEA8BEAF}"/>
              </a:ext>
            </a:extLst>
          </p:cNvPr>
          <p:cNvCxnSpPr>
            <a:cxnSpLocks/>
          </p:cNvCxnSpPr>
          <p:nvPr/>
        </p:nvCxnSpPr>
        <p:spPr>
          <a:xfrm flipV="1">
            <a:off x="6172199" y="4112984"/>
            <a:ext cx="0" cy="7309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4" name="Picture 13" descr="No photo description available.">
            <a:extLst>
              <a:ext uri="{FF2B5EF4-FFF2-40B4-BE49-F238E27FC236}">
                <a16:creationId xmlns:a16="http://schemas.microsoft.com/office/drawing/2014/main" id="{F629207C-EBB2-14F1-7FF0-B51D8BD00D55}"/>
              </a:ext>
            </a:extLst>
          </p:cNvPr>
          <p:cNvPicPr>
            <a:picLocks noChangeAspect="1"/>
          </p:cNvPicPr>
          <p:nvPr/>
        </p:nvPicPr>
        <p:blipFill>
          <a:blip r:embed="rId10"/>
          <a:srcRect l="-3160" t="13444" r="1333" b="14606"/>
          <a:stretch/>
        </p:blipFill>
        <p:spPr>
          <a:xfrm>
            <a:off x="5803304" y="4604380"/>
            <a:ext cx="687247" cy="511714"/>
          </a:xfrm>
          <a:prstGeom prst="rect">
            <a:avLst/>
          </a:prstGeom>
        </p:spPr>
      </p:pic>
      <p:cxnSp>
        <p:nvCxnSpPr>
          <p:cNvPr id="30" name="Straight Arrow Connector 29">
            <a:extLst>
              <a:ext uri="{FF2B5EF4-FFF2-40B4-BE49-F238E27FC236}">
                <a16:creationId xmlns:a16="http://schemas.microsoft.com/office/drawing/2014/main" id="{77CCC8FB-5EE9-5DB5-F442-574F6F920415}"/>
              </a:ext>
            </a:extLst>
          </p:cNvPr>
          <p:cNvCxnSpPr/>
          <p:nvPr/>
        </p:nvCxnSpPr>
        <p:spPr>
          <a:xfrm flipH="1" flipV="1">
            <a:off x="6206217" y="3992787"/>
            <a:ext cx="763816" cy="2921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3939B938-5736-1F8C-BD7E-0AF70C81AEA4}"/>
              </a:ext>
            </a:extLst>
          </p:cNvPr>
          <p:cNvCxnSpPr/>
          <p:nvPr/>
        </p:nvCxnSpPr>
        <p:spPr>
          <a:xfrm>
            <a:off x="5715909" y="3466192"/>
            <a:ext cx="442684" cy="1705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A0D9523E-E2C2-8F80-F4D5-058A7BE31BDB}"/>
              </a:ext>
            </a:extLst>
          </p:cNvPr>
          <p:cNvCxnSpPr/>
          <p:nvPr/>
        </p:nvCxnSpPr>
        <p:spPr>
          <a:xfrm flipV="1">
            <a:off x="5722710" y="2890610"/>
            <a:ext cx="669472" cy="3828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Rectangle 6">
            <a:extLst>
              <a:ext uri="{FF2B5EF4-FFF2-40B4-BE49-F238E27FC236}">
                <a16:creationId xmlns:a16="http://schemas.microsoft.com/office/drawing/2014/main" id="{E99BB848-6BC5-8C7A-6AF1-7C7D9A5C61E7}"/>
              </a:ext>
            </a:extLst>
          </p:cNvPr>
          <p:cNvSpPr/>
          <p:nvPr/>
        </p:nvSpPr>
        <p:spPr>
          <a:xfrm>
            <a:off x="7638483" y="3520055"/>
            <a:ext cx="1095829" cy="39732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No photo description available.">
            <a:extLst>
              <a:ext uri="{FF2B5EF4-FFF2-40B4-BE49-F238E27FC236}">
                <a16:creationId xmlns:a16="http://schemas.microsoft.com/office/drawing/2014/main" id="{B151D52A-20EA-97D6-9A48-E7746FE5A547}"/>
              </a:ext>
            </a:extLst>
          </p:cNvPr>
          <p:cNvPicPr>
            <a:picLocks noChangeAspect="1"/>
          </p:cNvPicPr>
          <p:nvPr/>
        </p:nvPicPr>
        <p:blipFill>
          <a:blip r:embed="rId11"/>
          <a:srcRect l="10112" t="10465" r="5618" b="11628"/>
          <a:stretch/>
        </p:blipFill>
        <p:spPr>
          <a:xfrm>
            <a:off x="6656615" y="4007758"/>
            <a:ext cx="675774" cy="603548"/>
          </a:xfrm>
          <a:prstGeom prst="rect">
            <a:avLst/>
          </a:prstGeom>
        </p:spPr>
      </p:pic>
      <p:cxnSp>
        <p:nvCxnSpPr>
          <p:cNvPr id="8" name="Straight Arrow Connector 7">
            <a:extLst>
              <a:ext uri="{FF2B5EF4-FFF2-40B4-BE49-F238E27FC236}">
                <a16:creationId xmlns:a16="http://schemas.microsoft.com/office/drawing/2014/main" id="{72A52544-D604-A7BC-1629-0C16D3EC2DF8}"/>
              </a:ext>
            </a:extLst>
          </p:cNvPr>
          <p:cNvCxnSpPr>
            <a:cxnSpLocks/>
          </p:cNvCxnSpPr>
          <p:nvPr/>
        </p:nvCxnSpPr>
        <p:spPr>
          <a:xfrm flipH="1" flipV="1">
            <a:off x="6498771" y="3069770"/>
            <a:ext cx="1666877" cy="6489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4" name="Picture 3">
            <a:extLst>
              <a:ext uri="{FF2B5EF4-FFF2-40B4-BE49-F238E27FC236}">
                <a16:creationId xmlns:a16="http://schemas.microsoft.com/office/drawing/2014/main" id="{017697D7-F122-117B-B62F-522DE6FC5B5C}"/>
              </a:ext>
            </a:extLst>
          </p:cNvPr>
          <p:cNvPicPr>
            <a:picLocks noChangeAspect="1"/>
          </p:cNvPicPr>
          <p:nvPr/>
        </p:nvPicPr>
        <p:blipFill>
          <a:blip r:embed="rId12"/>
          <a:stretch>
            <a:fillRect/>
          </a:stretch>
        </p:blipFill>
        <p:spPr>
          <a:xfrm>
            <a:off x="7680326" y="3513644"/>
            <a:ext cx="970644" cy="391452"/>
          </a:xfrm>
          <a:prstGeom prst="rect">
            <a:avLst/>
          </a:prstGeom>
        </p:spPr>
      </p:pic>
      <p:pic>
        <p:nvPicPr>
          <p:cNvPr id="9" name="Picture 8" descr="FFG - Official Company Logo.png">
            <a:extLst>
              <a:ext uri="{FF2B5EF4-FFF2-40B4-BE49-F238E27FC236}">
                <a16:creationId xmlns:a16="http://schemas.microsoft.com/office/drawing/2014/main" id="{B8630E5C-2520-4A2B-89A8-DDD3FA3CCC91}"/>
              </a:ext>
            </a:extLst>
          </p:cNvPr>
          <p:cNvPicPr>
            <a:picLocks noChangeAspect="1"/>
          </p:cNvPicPr>
          <p:nvPr/>
        </p:nvPicPr>
        <p:blipFill>
          <a:blip r:embed="rId13"/>
          <a:stretch>
            <a:fillRect/>
          </a:stretch>
        </p:blipFill>
        <p:spPr>
          <a:xfrm>
            <a:off x="6330042" y="1358900"/>
            <a:ext cx="1001486" cy="974272"/>
          </a:xfrm>
          <a:prstGeom prst="rect">
            <a:avLst/>
          </a:prstGeom>
        </p:spPr>
      </p:pic>
      <p:cxnSp>
        <p:nvCxnSpPr>
          <p:cNvPr id="11" name="Straight Arrow Connector 10">
            <a:extLst>
              <a:ext uri="{FF2B5EF4-FFF2-40B4-BE49-F238E27FC236}">
                <a16:creationId xmlns:a16="http://schemas.microsoft.com/office/drawing/2014/main" id="{128E0FC1-DE81-3C51-7481-F9A91C240CC3}"/>
              </a:ext>
            </a:extLst>
          </p:cNvPr>
          <p:cNvCxnSpPr/>
          <p:nvPr/>
        </p:nvCxnSpPr>
        <p:spPr>
          <a:xfrm flipH="1">
            <a:off x="6299200" y="1865085"/>
            <a:ext cx="537029" cy="9597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2" name="Picture 11">
            <a:extLst>
              <a:ext uri="{FF2B5EF4-FFF2-40B4-BE49-F238E27FC236}">
                <a16:creationId xmlns:a16="http://schemas.microsoft.com/office/drawing/2014/main" id="{8D8A8F0E-974F-C1F6-3A0C-243E3656F747}"/>
              </a:ext>
            </a:extLst>
          </p:cNvPr>
          <p:cNvPicPr>
            <a:picLocks noChangeAspect="1"/>
          </p:cNvPicPr>
          <p:nvPr/>
        </p:nvPicPr>
        <p:blipFill>
          <a:blip r:embed="rId14"/>
          <a:stretch>
            <a:fillRect/>
          </a:stretch>
        </p:blipFill>
        <p:spPr>
          <a:xfrm>
            <a:off x="4894035" y="1354365"/>
            <a:ext cx="1133930" cy="602343"/>
          </a:xfrm>
          <a:prstGeom prst="rect">
            <a:avLst/>
          </a:prstGeom>
        </p:spPr>
      </p:pic>
      <p:cxnSp>
        <p:nvCxnSpPr>
          <p:cNvPr id="17" name="Straight Arrow Connector 16">
            <a:extLst>
              <a:ext uri="{FF2B5EF4-FFF2-40B4-BE49-F238E27FC236}">
                <a16:creationId xmlns:a16="http://schemas.microsoft.com/office/drawing/2014/main" id="{06B3220A-32CD-1817-EBA0-6AC87BBFA543}"/>
              </a:ext>
            </a:extLst>
          </p:cNvPr>
          <p:cNvCxnSpPr/>
          <p:nvPr/>
        </p:nvCxnSpPr>
        <p:spPr>
          <a:xfrm>
            <a:off x="5083176" y="2661102"/>
            <a:ext cx="1068612" cy="23404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3" name="Picture 12" descr="Scott+Scott Law Firm Opens Delaware Office - Scott+Scott">
            <a:extLst>
              <a:ext uri="{FF2B5EF4-FFF2-40B4-BE49-F238E27FC236}">
                <a16:creationId xmlns:a16="http://schemas.microsoft.com/office/drawing/2014/main" id="{2A0BE8FB-0D4A-6EBF-984C-A33D69A54ABF}"/>
              </a:ext>
            </a:extLst>
          </p:cNvPr>
          <p:cNvPicPr>
            <a:picLocks noChangeAspect="1"/>
          </p:cNvPicPr>
          <p:nvPr/>
        </p:nvPicPr>
        <p:blipFill>
          <a:blip r:embed="rId15"/>
          <a:stretch>
            <a:fillRect/>
          </a:stretch>
        </p:blipFill>
        <p:spPr>
          <a:xfrm>
            <a:off x="4755469" y="2288041"/>
            <a:ext cx="621847" cy="649061"/>
          </a:xfrm>
          <a:prstGeom prst="rect">
            <a:avLst/>
          </a:prstGeom>
        </p:spPr>
      </p:pic>
      <p:cxnSp>
        <p:nvCxnSpPr>
          <p:cNvPr id="19" name="Straight Arrow Connector 18">
            <a:extLst>
              <a:ext uri="{FF2B5EF4-FFF2-40B4-BE49-F238E27FC236}">
                <a16:creationId xmlns:a16="http://schemas.microsoft.com/office/drawing/2014/main" id="{722175F8-95A1-558F-C8CF-79BFF699BE23}"/>
              </a:ext>
            </a:extLst>
          </p:cNvPr>
          <p:cNvCxnSpPr/>
          <p:nvPr/>
        </p:nvCxnSpPr>
        <p:spPr>
          <a:xfrm>
            <a:off x="5570765" y="1733549"/>
            <a:ext cx="578757" cy="108675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661054CC-63C3-ED7A-CE9F-7799119CE58E}"/>
              </a:ext>
            </a:extLst>
          </p:cNvPr>
          <p:cNvCxnSpPr/>
          <p:nvPr/>
        </p:nvCxnSpPr>
        <p:spPr>
          <a:xfrm>
            <a:off x="4187372" y="1819728"/>
            <a:ext cx="1186540" cy="3791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2" name="Picture 21" descr="May be an image of coffee maker and text">
            <a:extLst>
              <a:ext uri="{FF2B5EF4-FFF2-40B4-BE49-F238E27FC236}">
                <a16:creationId xmlns:a16="http://schemas.microsoft.com/office/drawing/2014/main" id="{EF708999-2844-BF7C-3AB8-8BAF0489CD8C}"/>
              </a:ext>
            </a:extLst>
          </p:cNvPr>
          <p:cNvPicPr>
            <a:picLocks noChangeAspect="1"/>
          </p:cNvPicPr>
          <p:nvPr/>
        </p:nvPicPr>
        <p:blipFill>
          <a:blip r:embed="rId16"/>
          <a:stretch>
            <a:fillRect/>
          </a:stretch>
        </p:blipFill>
        <p:spPr>
          <a:xfrm>
            <a:off x="3790042" y="1450900"/>
            <a:ext cx="765629" cy="781202"/>
          </a:xfrm>
          <a:prstGeom prst="rect">
            <a:avLst/>
          </a:prstGeom>
        </p:spPr>
      </p:pic>
      <p:sp>
        <p:nvSpPr>
          <p:cNvPr id="29" name="Rectangle 28">
            <a:extLst>
              <a:ext uri="{FF2B5EF4-FFF2-40B4-BE49-F238E27FC236}">
                <a16:creationId xmlns:a16="http://schemas.microsoft.com/office/drawing/2014/main" id="{E15A566C-B1DB-597A-7CDE-7756A5422B30}"/>
              </a:ext>
            </a:extLst>
          </p:cNvPr>
          <p:cNvSpPr/>
          <p:nvPr/>
        </p:nvSpPr>
        <p:spPr>
          <a:xfrm>
            <a:off x="6170387" y="5785755"/>
            <a:ext cx="914400" cy="9144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9C99BA85-62EA-BB53-8F2C-DA36B1141301}"/>
              </a:ext>
            </a:extLst>
          </p:cNvPr>
          <p:cNvCxnSpPr>
            <a:cxnSpLocks/>
          </p:cNvCxnSpPr>
          <p:nvPr/>
        </p:nvCxnSpPr>
        <p:spPr>
          <a:xfrm flipV="1">
            <a:off x="6656540" y="5841178"/>
            <a:ext cx="899959" cy="40177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5" name="Picture 24">
            <a:extLst>
              <a:ext uri="{FF2B5EF4-FFF2-40B4-BE49-F238E27FC236}">
                <a16:creationId xmlns:a16="http://schemas.microsoft.com/office/drawing/2014/main" id="{EB5A2A67-68C4-909B-E5F1-CA6F198BAAA7}"/>
              </a:ext>
            </a:extLst>
          </p:cNvPr>
          <p:cNvPicPr>
            <a:picLocks noChangeAspect="1"/>
          </p:cNvPicPr>
          <p:nvPr/>
        </p:nvPicPr>
        <p:blipFill>
          <a:blip r:embed="rId17"/>
          <a:stretch>
            <a:fillRect/>
          </a:stretch>
        </p:blipFill>
        <p:spPr>
          <a:xfrm>
            <a:off x="6230712" y="5841178"/>
            <a:ext cx="793750" cy="768804"/>
          </a:xfrm>
          <a:prstGeom prst="rect">
            <a:avLst/>
          </a:prstGeom>
        </p:spPr>
      </p:pic>
      <p:pic>
        <p:nvPicPr>
          <p:cNvPr id="1026" name="Picture 2" descr="Tuskegee Aeronautical Engineering, Inc.">
            <a:extLst>
              <a:ext uri="{FF2B5EF4-FFF2-40B4-BE49-F238E27FC236}">
                <a16:creationId xmlns:a16="http://schemas.microsoft.com/office/drawing/2014/main" id="{FB6D6993-4B16-3C8C-6555-FF789B897CC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351735" y="80330"/>
            <a:ext cx="1793656" cy="633391"/>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Arrow Connector 39">
            <a:extLst>
              <a:ext uri="{FF2B5EF4-FFF2-40B4-BE49-F238E27FC236}">
                <a16:creationId xmlns:a16="http://schemas.microsoft.com/office/drawing/2014/main" id="{6EB67BCF-9056-7AE6-9E80-38483659D09C}"/>
              </a:ext>
            </a:extLst>
          </p:cNvPr>
          <p:cNvCxnSpPr>
            <a:cxnSpLocks/>
          </p:cNvCxnSpPr>
          <p:nvPr/>
        </p:nvCxnSpPr>
        <p:spPr>
          <a:xfrm>
            <a:off x="4555671" y="3920899"/>
            <a:ext cx="1230810" cy="3639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38" name="Picture 37">
            <a:extLst>
              <a:ext uri="{FF2B5EF4-FFF2-40B4-BE49-F238E27FC236}">
                <a16:creationId xmlns:a16="http://schemas.microsoft.com/office/drawing/2014/main" id="{C2FB8B1B-A6F6-6007-332D-9B171CBEEAF9}"/>
              </a:ext>
            </a:extLst>
          </p:cNvPr>
          <p:cNvPicPr>
            <a:picLocks noChangeAspect="1"/>
          </p:cNvPicPr>
          <p:nvPr/>
        </p:nvPicPr>
        <p:blipFill rotWithShape="1">
          <a:blip r:embed="rId19"/>
          <a:srcRect l="5235" t="27927" b="32101"/>
          <a:stretch/>
        </p:blipFill>
        <p:spPr>
          <a:xfrm>
            <a:off x="4009192" y="3756554"/>
            <a:ext cx="1069719" cy="381567"/>
          </a:xfrm>
          <a:prstGeom prst="rect">
            <a:avLst/>
          </a:prstGeom>
        </p:spPr>
      </p:pic>
      <p:pic>
        <p:nvPicPr>
          <p:cNvPr id="42" name="Picture 41">
            <a:extLst>
              <a:ext uri="{FF2B5EF4-FFF2-40B4-BE49-F238E27FC236}">
                <a16:creationId xmlns:a16="http://schemas.microsoft.com/office/drawing/2014/main" id="{7B1E8AFA-28D2-C732-004A-0F18085C3E18}"/>
              </a:ext>
            </a:extLst>
          </p:cNvPr>
          <p:cNvPicPr>
            <a:picLocks noChangeAspect="1"/>
          </p:cNvPicPr>
          <p:nvPr/>
        </p:nvPicPr>
        <p:blipFill>
          <a:blip r:embed="rId20"/>
          <a:stretch>
            <a:fillRect/>
          </a:stretch>
        </p:blipFill>
        <p:spPr>
          <a:xfrm>
            <a:off x="511592" y="2888261"/>
            <a:ext cx="1561975" cy="577931"/>
          </a:xfrm>
          <a:prstGeom prst="rect">
            <a:avLst/>
          </a:prstGeom>
        </p:spPr>
      </p:pic>
      <p:sp>
        <p:nvSpPr>
          <p:cNvPr id="46" name="Rectangle 45">
            <a:extLst>
              <a:ext uri="{FF2B5EF4-FFF2-40B4-BE49-F238E27FC236}">
                <a16:creationId xmlns:a16="http://schemas.microsoft.com/office/drawing/2014/main" id="{85BECB4D-E9AD-04B0-9883-67CC6785A819}"/>
              </a:ext>
            </a:extLst>
          </p:cNvPr>
          <p:cNvSpPr/>
          <p:nvPr/>
        </p:nvSpPr>
        <p:spPr>
          <a:xfrm>
            <a:off x="8317589" y="2823846"/>
            <a:ext cx="1653816" cy="48313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CC58EFE4-7961-2E8B-4026-32723AFE00E0}"/>
              </a:ext>
            </a:extLst>
          </p:cNvPr>
          <p:cNvCxnSpPr>
            <a:cxnSpLocks/>
          </p:cNvCxnSpPr>
          <p:nvPr/>
        </p:nvCxnSpPr>
        <p:spPr>
          <a:xfrm flipH="1">
            <a:off x="7531894" y="3093824"/>
            <a:ext cx="156821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44" name="Picture 43">
            <a:extLst>
              <a:ext uri="{FF2B5EF4-FFF2-40B4-BE49-F238E27FC236}">
                <a16:creationId xmlns:a16="http://schemas.microsoft.com/office/drawing/2014/main" id="{1621BF0B-50E6-E02B-706C-BF55FA46EAA6}"/>
              </a:ext>
            </a:extLst>
          </p:cNvPr>
          <p:cNvPicPr>
            <a:picLocks noChangeAspect="1"/>
          </p:cNvPicPr>
          <p:nvPr/>
        </p:nvPicPr>
        <p:blipFill>
          <a:blip r:embed="rId21"/>
          <a:stretch>
            <a:fillRect/>
          </a:stretch>
        </p:blipFill>
        <p:spPr>
          <a:xfrm>
            <a:off x="8295396" y="2794726"/>
            <a:ext cx="1723736" cy="574579"/>
          </a:xfrm>
          <a:prstGeom prst="rect">
            <a:avLst/>
          </a:prstGeom>
        </p:spPr>
      </p:pic>
    </p:spTree>
    <p:extLst>
      <p:ext uri="{BB962C8B-B14F-4D97-AF65-F5344CB8AC3E}">
        <p14:creationId xmlns:p14="http://schemas.microsoft.com/office/powerpoint/2010/main" val="215852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56B4-A167-4FF3-9BCB-262DFADC9DA8}"/>
              </a:ext>
            </a:extLst>
          </p:cNvPr>
          <p:cNvSpPr>
            <a:spLocks noGrp="1"/>
          </p:cNvSpPr>
          <p:nvPr>
            <p:ph type="title"/>
          </p:nvPr>
        </p:nvSpPr>
        <p:spPr>
          <a:xfrm>
            <a:off x="561703" y="286603"/>
            <a:ext cx="10593977" cy="627797"/>
          </a:xfrm>
        </p:spPr>
        <p:txBody>
          <a:bodyPr>
            <a:normAutofit fontScale="90000"/>
          </a:bodyPr>
          <a:lstStyle/>
          <a:p>
            <a:r>
              <a:rPr lang="en-US"/>
              <a:t>Residential Development</a:t>
            </a:r>
          </a:p>
        </p:txBody>
      </p:sp>
      <p:sp>
        <p:nvSpPr>
          <p:cNvPr id="3" name="TextBox 2">
            <a:extLst>
              <a:ext uri="{FF2B5EF4-FFF2-40B4-BE49-F238E27FC236}">
                <a16:creationId xmlns:a16="http://schemas.microsoft.com/office/drawing/2014/main" id="{418F706D-D69C-43AC-937F-62734814C357}"/>
              </a:ext>
            </a:extLst>
          </p:cNvPr>
          <p:cNvSpPr txBox="1"/>
          <p:nvPr/>
        </p:nvSpPr>
        <p:spPr>
          <a:xfrm>
            <a:off x="561703" y="1003994"/>
            <a:ext cx="11181564" cy="5355312"/>
          </a:xfrm>
          <a:prstGeom prst="rect">
            <a:avLst/>
          </a:prstGeom>
          <a:noFill/>
        </p:spPr>
        <p:txBody>
          <a:bodyPr wrap="square" lIns="91440" tIns="45720" rIns="91440" bIns="45720" rtlCol="0" anchor="t">
            <a:spAutoFit/>
          </a:bodyPr>
          <a:lstStyle/>
          <a:p>
            <a:r>
              <a:rPr lang="en-US" b="1" dirty="0">
                <a:effectLst/>
                <a:latin typeface="Calibri"/>
                <a:ea typeface="Calibri"/>
                <a:cs typeface="Times New Roman"/>
              </a:rPr>
              <a:t>In Development as of </a:t>
            </a:r>
            <a:r>
              <a:rPr lang="en-US" b="1" dirty="0">
                <a:latin typeface="Calibri"/>
                <a:ea typeface="Calibri"/>
                <a:cs typeface="Times New Roman"/>
              </a:rPr>
              <a:t>October</a:t>
            </a:r>
            <a:r>
              <a:rPr lang="en-US" b="1" dirty="0">
                <a:effectLst/>
                <a:latin typeface="Calibri"/>
                <a:ea typeface="Calibri"/>
                <a:cs typeface="Times New Roman"/>
              </a:rPr>
              <a:t> 2024: </a:t>
            </a:r>
            <a:r>
              <a:rPr lang="en-US" dirty="0">
                <a:latin typeface="Calibri"/>
                <a:ea typeface="Calibri"/>
                <a:cs typeface="Times New Roman"/>
              </a:rPr>
              <a:t>17 Projects</a:t>
            </a:r>
            <a:r>
              <a:rPr lang="en-US" dirty="0">
                <a:effectLst/>
                <a:latin typeface="Calibri"/>
                <a:ea typeface="Calibri"/>
                <a:cs typeface="Times New Roman"/>
              </a:rPr>
              <a:t> - </a:t>
            </a:r>
            <a:r>
              <a:rPr lang="en-US" dirty="0">
                <a:latin typeface="Calibri"/>
                <a:ea typeface="Calibri"/>
                <a:cs typeface="Times New Roman"/>
              </a:rPr>
              <a:t>1110</a:t>
            </a:r>
            <a:r>
              <a:rPr lang="en-US" dirty="0">
                <a:effectLst/>
                <a:latin typeface="Calibri"/>
                <a:ea typeface="Calibri"/>
                <a:cs typeface="Times New Roman"/>
              </a:rPr>
              <a:t> Residential Units</a:t>
            </a:r>
            <a:r>
              <a:rPr lang="en-US" dirty="0">
                <a:latin typeface="Calibri"/>
                <a:ea typeface="Calibri"/>
                <a:cs typeface="Times New Roman"/>
              </a:rPr>
              <a:t> </a:t>
            </a:r>
            <a:endParaRPr lang="en-US" dirty="0">
              <a:effectLst/>
              <a:latin typeface="Calibri"/>
              <a:ea typeface="Calibri"/>
              <a:cs typeface="Times New Roman" panose="02020603050405020304" pitchFamily="18" charset="0"/>
            </a:endParaRPr>
          </a:p>
          <a:p>
            <a:r>
              <a:rPr lang="en-US" b="1" dirty="0">
                <a:latin typeface="Calibri"/>
                <a:ea typeface="Calibri"/>
                <a:cs typeface="Times New Roman"/>
              </a:rPr>
              <a:t>Recently Completed in 2024</a:t>
            </a:r>
            <a:r>
              <a:rPr lang="en-US" dirty="0">
                <a:latin typeface="Calibri"/>
                <a:ea typeface="Calibri"/>
                <a:cs typeface="Times New Roman"/>
              </a:rPr>
              <a:t>: 7 Projects - 736 Residential Units</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u="sng" dirty="0">
                <a:latin typeface="Calibri"/>
                <a:ea typeface="Calibri"/>
                <a:cs typeface="Times New Roman"/>
              </a:rPr>
              <a:t>Trends:</a:t>
            </a:r>
          </a:p>
          <a:p>
            <a:pPr marL="171450" indent="-171450">
              <a:buFont typeface="Arial" panose="020B0604020202020204" pitchFamily="34" charset="0"/>
              <a:buChar char="•"/>
            </a:pPr>
            <a:r>
              <a:rPr lang="en-US" dirty="0">
                <a:latin typeface="Calibri"/>
                <a:ea typeface="Calibri"/>
                <a:cs typeface="Times New Roman"/>
              </a:rPr>
              <a:t>Vacant office conversions</a:t>
            </a:r>
          </a:p>
          <a:p>
            <a:pPr marL="628650" lvl="1" indent="-171450">
              <a:buFont typeface="Arial,Sans-Serif" panose="020B0604020202020204" pitchFamily="34" charset="0"/>
              <a:buChar char="•"/>
            </a:pPr>
            <a:r>
              <a:rPr lang="en-US" dirty="0">
                <a:ea typeface="Calibri"/>
                <a:cs typeface="Calibri"/>
              </a:rPr>
              <a:t>Central Business District office vacancy rate decreased from 28.1% in 2023-Q4 to 18.5% in 2024-Q2</a:t>
            </a:r>
          </a:p>
          <a:p>
            <a:pPr marL="628650" lvl="1" indent="-171450">
              <a:buFont typeface="Arial,Sans-Serif" panose="020B0604020202020204" pitchFamily="34" charset="0"/>
              <a:buChar char="•"/>
            </a:pPr>
            <a:r>
              <a:rPr lang="en-US" dirty="0">
                <a:ea typeface="Calibri"/>
                <a:cs typeface="Calibri"/>
              </a:rPr>
              <a:t>Flexible office space</a:t>
            </a:r>
          </a:p>
          <a:p>
            <a:pPr marL="1085850" lvl="2" indent="-171450">
              <a:buFont typeface="Arial,Sans-Serif" panose="020B0604020202020204" pitchFamily="34" charset="0"/>
              <a:buChar char="•"/>
            </a:pPr>
            <a:r>
              <a:rPr lang="en-US" dirty="0">
                <a:ea typeface="Calibri"/>
                <a:cs typeface="Calibri"/>
              </a:rPr>
              <a:t>The Mill Nemours Building expansion </a:t>
            </a:r>
          </a:p>
          <a:p>
            <a:pPr marL="1085850" lvl="2" indent="-171450">
              <a:buFont typeface="Arial,Sans-Serif" panose="020B0604020202020204" pitchFamily="34" charset="0"/>
              <a:buChar char="•"/>
            </a:pPr>
            <a:r>
              <a:rPr lang="en-US" dirty="0">
                <a:ea typeface="Calibri"/>
                <a:cs typeface="Calibri"/>
              </a:rPr>
              <a:t>Regis (901 N. Market St.) </a:t>
            </a:r>
          </a:p>
          <a:p>
            <a:pPr marL="628650" lvl="1" indent="-171450">
              <a:buFont typeface="Arial" panose="020B0604020202020204" pitchFamily="34" charset="0"/>
              <a:buChar char="•"/>
            </a:pPr>
            <a:r>
              <a:rPr lang="en-US" dirty="0">
                <a:ea typeface="Calibri"/>
                <a:cs typeface="Times New Roman"/>
              </a:rPr>
              <a:t>Residential conversions in development: </a:t>
            </a:r>
          </a:p>
          <a:p>
            <a:pPr marL="1085850" lvl="2" indent="-171450">
              <a:buFont typeface="Arial" panose="020B0604020202020204" pitchFamily="34" charset="0"/>
              <a:buChar char="•"/>
            </a:pPr>
            <a:r>
              <a:rPr lang="en-US">
                <a:ea typeface="Calibri"/>
                <a:cs typeface="Times New Roman"/>
              </a:rPr>
              <a:t>913 </a:t>
            </a:r>
            <a:r>
              <a:rPr lang="en-US" dirty="0">
                <a:ea typeface="Calibri"/>
                <a:cs typeface="Times New Roman"/>
              </a:rPr>
              <a:t>N. Market St.​</a:t>
            </a:r>
          </a:p>
          <a:p>
            <a:pPr marL="1085850" lvl="2" indent="-171450">
              <a:buFont typeface="Arial" panose="020B0604020202020204" pitchFamily="34" charset="0"/>
              <a:buChar char="•"/>
            </a:pPr>
            <a:r>
              <a:rPr lang="en-US" dirty="0">
                <a:ea typeface="Calibri"/>
                <a:cs typeface="Times New Roman"/>
              </a:rPr>
              <a:t>300 Delaware Ave.</a:t>
            </a:r>
          </a:p>
          <a:p>
            <a:pPr marL="171450" indent="-171450">
              <a:buFont typeface="Arial" panose="020B0604020202020204" pitchFamily="34" charset="0"/>
              <a:buChar char="•"/>
            </a:pPr>
            <a:r>
              <a:rPr lang="en-US" dirty="0">
                <a:ea typeface="Calibri"/>
                <a:cs typeface="Times New Roman"/>
              </a:rPr>
              <a:t>Parking lot redevelopment</a:t>
            </a:r>
          </a:p>
          <a:p>
            <a:pPr marL="628650" lvl="1" indent="-171450">
              <a:buFont typeface="Arial" panose="020B0604020202020204" pitchFamily="34" charset="0"/>
              <a:buChar char="•"/>
            </a:pPr>
            <a:r>
              <a:rPr lang="en-US" dirty="0">
                <a:ea typeface="Calibri"/>
                <a:cs typeface="Times New Roman"/>
              </a:rPr>
              <a:t>Orange and W 11</a:t>
            </a:r>
            <a:r>
              <a:rPr lang="en-US" baseline="30000" dirty="0">
                <a:ea typeface="Calibri"/>
                <a:cs typeface="Times New Roman"/>
              </a:rPr>
              <a:t>th</a:t>
            </a:r>
            <a:r>
              <a:rPr lang="en-US" dirty="0">
                <a:ea typeface="Calibri"/>
                <a:cs typeface="Times New Roman"/>
              </a:rPr>
              <a:t> St. Residential development </a:t>
            </a:r>
          </a:p>
          <a:p>
            <a:pPr marL="628650" lvl="1" indent="-171450">
              <a:buFont typeface="Arial" panose="020B0604020202020204" pitchFamily="34" charset="0"/>
              <a:buChar char="•"/>
            </a:pPr>
            <a:r>
              <a:rPr lang="en-US" dirty="0">
                <a:ea typeface="Calibri"/>
                <a:cs typeface="Times New Roman"/>
              </a:rPr>
              <a:t>Lattice Industries Tier 4 data center and data exchange center (16th Street and King Street)</a:t>
            </a:r>
          </a:p>
          <a:p>
            <a:pPr marL="171450" indent="-171450">
              <a:buFont typeface="Arial" panose="020B0604020202020204" pitchFamily="34" charset="0"/>
              <a:buChar char="•"/>
            </a:pPr>
            <a:r>
              <a:rPr lang="en-US" dirty="0">
                <a:ea typeface="Calibri"/>
                <a:cs typeface="Times New Roman"/>
              </a:rPr>
              <a:t>Out-of-State investors</a:t>
            </a:r>
          </a:p>
          <a:p>
            <a:pPr marL="628650" lvl="1" indent="-171450">
              <a:buFont typeface="Arial" panose="020B0604020202020204" pitchFamily="34" charset="0"/>
              <a:buChar char="•"/>
            </a:pPr>
            <a:r>
              <a:rPr lang="en-US" dirty="0">
                <a:ea typeface="Calibri"/>
                <a:cs typeface="Times New Roman"/>
              </a:rPr>
              <a:t>Berger Development (Pennsylvania)</a:t>
            </a:r>
          </a:p>
          <a:p>
            <a:pPr marL="628650" lvl="1" indent="-171450">
              <a:buFont typeface="Arial" panose="020B0604020202020204" pitchFamily="34" charset="0"/>
              <a:buChar char="•"/>
            </a:pPr>
            <a:r>
              <a:rPr lang="en-US" dirty="0" err="1">
                <a:ea typeface="Calibri"/>
                <a:cs typeface="Times New Roman"/>
              </a:rPr>
              <a:t>Westrum</a:t>
            </a:r>
            <a:r>
              <a:rPr lang="en-US" dirty="0">
                <a:ea typeface="Calibri"/>
                <a:cs typeface="Times New Roman"/>
              </a:rPr>
              <a:t> Development Company (Pennsylvania)</a:t>
            </a:r>
          </a:p>
          <a:p>
            <a:pPr marL="628650" lvl="1" indent="-171450">
              <a:buFont typeface="Arial" panose="020B0604020202020204" pitchFamily="34" charset="0"/>
              <a:buChar char="•"/>
            </a:pPr>
            <a:r>
              <a:rPr lang="en-US" dirty="0">
                <a:ea typeface="Calibri"/>
                <a:cs typeface="Times New Roman"/>
              </a:rPr>
              <a:t>Washington Place Equities (Maryland)</a:t>
            </a:r>
            <a:endParaRPr lang="en-US" dirty="0">
              <a:ea typeface="Calibri"/>
              <a:cs typeface="Times New Roman" panose="02020603050405020304" pitchFamily="18" charset="0"/>
            </a:endParaRPr>
          </a:p>
        </p:txBody>
      </p:sp>
    </p:spTree>
    <p:extLst>
      <p:ext uri="{BB962C8B-B14F-4D97-AF65-F5344CB8AC3E}">
        <p14:creationId xmlns:p14="http://schemas.microsoft.com/office/powerpoint/2010/main" val="103010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A5E90EB-A89D-6193-AE94-FB18CA984CB5}"/>
              </a:ext>
            </a:extLst>
          </p:cNvPr>
          <p:cNvSpPr>
            <a:spLocks noGrp="1"/>
          </p:cNvSpPr>
          <p:nvPr>
            <p:ph type="title"/>
          </p:nvPr>
        </p:nvSpPr>
        <p:spPr/>
        <p:txBody>
          <a:bodyPr>
            <a:normAutofit/>
          </a:bodyPr>
          <a:lstStyle/>
          <a:p>
            <a:r>
              <a:rPr lang="en-US" sz="4000"/>
              <a:t>Economic Development Products and Services</a:t>
            </a:r>
          </a:p>
        </p:txBody>
      </p:sp>
      <p:graphicFrame>
        <p:nvGraphicFramePr>
          <p:cNvPr id="2" name="Diagram 1">
            <a:extLst>
              <a:ext uri="{FF2B5EF4-FFF2-40B4-BE49-F238E27FC236}">
                <a16:creationId xmlns:a16="http://schemas.microsoft.com/office/drawing/2014/main" id="{CCEBD22A-7805-5109-9B19-2D62EF6DB478}"/>
              </a:ext>
            </a:extLst>
          </p:cNvPr>
          <p:cNvGraphicFramePr/>
          <p:nvPr>
            <p:extLst>
              <p:ext uri="{D42A27DB-BD31-4B8C-83A1-F6EECF244321}">
                <p14:modId xmlns:p14="http://schemas.microsoft.com/office/powerpoint/2010/main" val="3213247710"/>
              </p:ext>
            </p:extLst>
          </p:nvPr>
        </p:nvGraphicFramePr>
        <p:xfrm>
          <a:off x="1066800" y="1690688"/>
          <a:ext cx="10058400" cy="4412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910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1796DEA-4B21-4CBF-87DD-2B2E0A1FB363}"/>
              </a:ext>
            </a:extLst>
          </p:cNvPr>
          <p:cNvGraphicFramePr>
            <a:graphicFrameLocks noGrp="1"/>
          </p:cNvGraphicFramePr>
          <p:nvPr>
            <p:extLst>
              <p:ext uri="{D42A27DB-BD31-4B8C-83A1-F6EECF244321}">
                <p14:modId xmlns:p14="http://schemas.microsoft.com/office/powerpoint/2010/main" val="2165885492"/>
              </p:ext>
            </p:extLst>
          </p:nvPr>
        </p:nvGraphicFramePr>
        <p:xfrm>
          <a:off x="771548" y="162528"/>
          <a:ext cx="10648898" cy="5287654"/>
        </p:xfrm>
        <a:graphic>
          <a:graphicData uri="http://schemas.openxmlformats.org/drawingml/2006/table">
            <a:tbl>
              <a:tblPr>
                <a:tableStyleId>{073A0DAA-6AF3-43AB-8588-CEC1D06C72B9}</a:tableStyleId>
              </a:tblPr>
              <a:tblGrid>
                <a:gridCol w="5637067">
                  <a:extLst>
                    <a:ext uri="{9D8B030D-6E8A-4147-A177-3AD203B41FA5}">
                      <a16:colId xmlns:a16="http://schemas.microsoft.com/office/drawing/2014/main" val="20000"/>
                    </a:ext>
                  </a:extLst>
                </a:gridCol>
                <a:gridCol w="2429101">
                  <a:extLst>
                    <a:ext uri="{9D8B030D-6E8A-4147-A177-3AD203B41FA5}">
                      <a16:colId xmlns:a16="http://schemas.microsoft.com/office/drawing/2014/main" val="4240744058"/>
                    </a:ext>
                  </a:extLst>
                </a:gridCol>
                <a:gridCol w="2582730">
                  <a:extLst>
                    <a:ext uri="{9D8B030D-6E8A-4147-A177-3AD203B41FA5}">
                      <a16:colId xmlns:a16="http://schemas.microsoft.com/office/drawing/2014/main" val="20002"/>
                    </a:ext>
                  </a:extLst>
                </a:gridCol>
              </a:tblGrid>
              <a:tr h="1178196">
                <a:tc gridSpan="3">
                  <a:txBody>
                    <a:bodyPr/>
                    <a:lstStyle/>
                    <a:p>
                      <a:pPr algn="l" fontAlgn="b"/>
                      <a:r>
                        <a:rPr lang="en-US" sz="3200" u="none" strike="noStrike">
                          <a:solidFill>
                            <a:schemeClr val="bg1"/>
                          </a:solidFill>
                          <a:effectLst/>
                        </a:rPr>
                        <a:t>Economic</a:t>
                      </a:r>
                      <a:r>
                        <a:rPr lang="en-US" sz="3200" u="none" strike="noStrike" baseline="0">
                          <a:solidFill>
                            <a:schemeClr val="bg1"/>
                          </a:solidFill>
                          <a:effectLst/>
                        </a:rPr>
                        <a:t> Development </a:t>
                      </a:r>
                      <a:r>
                        <a:rPr lang="en-US" sz="3200" u="none" strike="noStrike">
                          <a:solidFill>
                            <a:schemeClr val="bg1"/>
                          </a:solidFill>
                          <a:effectLst/>
                        </a:rPr>
                        <a:t>Strategic Fund</a:t>
                      </a:r>
                      <a:endParaRPr lang="en-US" sz="3200" b="1" i="0" u="none" strike="noStrike">
                        <a:solidFill>
                          <a:schemeClr val="bg1"/>
                        </a:solidFill>
                        <a:effectLst/>
                        <a:latin typeface="Calibri"/>
                      </a:endParaRPr>
                    </a:p>
                  </a:txBody>
                  <a:tcPr marL="0" marR="0" marT="0" marB="0" anchor="b">
                    <a:solidFill>
                      <a:schemeClr val="accent1"/>
                    </a:solidFill>
                  </a:tcPr>
                </a:tc>
                <a:tc hMerge="1">
                  <a:txBody>
                    <a:bodyPr/>
                    <a:lstStyle/>
                    <a:p>
                      <a:endParaRPr lang="en-US"/>
                    </a:p>
                  </a:txBody>
                  <a:tcPr marL="0" marR="0" marT="0" marB="0" anchor="b"/>
                </a:tc>
                <a:tc hMerge="1">
                  <a:txBody>
                    <a:bodyPr/>
                    <a:lstStyle/>
                    <a:p>
                      <a:pPr algn="l" fontAlgn="b"/>
                      <a:endParaRPr lang="en-US" sz="3200" b="1"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1005523">
                <a:tc>
                  <a:txBody>
                    <a:bodyPr/>
                    <a:lstStyle/>
                    <a:p>
                      <a:pPr algn="l" fontAlgn="b"/>
                      <a:endParaRPr lang="en-US" sz="1800" u="none" strike="noStrike">
                        <a:effectLst/>
                      </a:endParaRPr>
                    </a:p>
                  </a:txBody>
                  <a:tcPr marL="9525" marR="9525" marT="9525" marB="0" anchor="b">
                    <a:solidFill>
                      <a:schemeClr val="tx2">
                        <a:lumMod val="20000"/>
                        <a:lumOff val="80000"/>
                      </a:schemeClr>
                    </a:solidFill>
                  </a:tcPr>
                </a:tc>
                <a:tc>
                  <a:txBody>
                    <a:bodyPr/>
                    <a:lstStyle/>
                    <a:p>
                      <a:pPr lvl="0" algn="r">
                        <a:buNone/>
                      </a:pPr>
                      <a:r>
                        <a:rPr lang="en-US" sz="1800" b="1" u="none" strike="noStrike">
                          <a:effectLst/>
                        </a:rPr>
                        <a:t>FY'25 (So Far)</a:t>
                      </a:r>
                    </a:p>
                  </a:txBody>
                  <a:tcPr marL="9525" marR="9525" marT="9525" marB="0" anchor="b">
                    <a:solidFill>
                      <a:schemeClr val="tx2">
                        <a:lumMod val="20000"/>
                        <a:lumOff val="80000"/>
                      </a:schemeClr>
                    </a:solidFill>
                  </a:tcPr>
                </a:tc>
                <a:tc>
                  <a:txBody>
                    <a:bodyPr/>
                    <a:lstStyle/>
                    <a:p>
                      <a:pPr algn="r" fontAlgn="b"/>
                      <a:r>
                        <a:rPr lang="en-US" sz="1800" b="1" u="none" strike="noStrike">
                          <a:effectLst/>
                        </a:rPr>
                        <a:t>FY'24</a:t>
                      </a:r>
                    </a:p>
                  </a:txBody>
                  <a:tcPr marL="9525" marR="9525" marT="9525" marB="0" anchor="b">
                    <a:solidFill>
                      <a:schemeClr val="tx2">
                        <a:lumMod val="20000"/>
                        <a:lumOff val="80000"/>
                      </a:schemeClr>
                    </a:solidFill>
                  </a:tcPr>
                </a:tc>
                <a:extLst>
                  <a:ext uri="{0D108BD9-81ED-4DB2-BD59-A6C34878D82A}">
                    <a16:rowId xmlns:a16="http://schemas.microsoft.com/office/drawing/2014/main" val="10002"/>
                  </a:ext>
                </a:extLst>
              </a:tr>
              <a:tr h="502227">
                <a:tc>
                  <a:txBody>
                    <a:bodyPr/>
                    <a:lstStyle/>
                    <a:p>
                      <a:pPr algn="l" fontAlgn="b"/>
                      <a:r>
                        <a:rPr lang="en-US" sz="1800" u="none" strike="noStrike">
                          <a:effectLst/>
                        </a:rPr>
                        <a:t>Fund Expenditures </a:t>
                      </a:r>
                      <a:endParaRPr lang="en-US" sz="1800" b="0" i="0" u="none" strike="noStrike">
                        <a:solidFill>
                          <a:srgbClr val="000000"/>
                        </a:solidFill>
                        <a:effectLst/>
                        <a:highlight>
                          <a:srgbClr val="FFFF00"/>
                        </a:highlight>
                        <a:latin typeface="Calibri"/>
                      </a:endParaRPr>
                    </a:p>
                  </a:txBody>
                  <a:tcPr marL="9525" marR="9525" marT="9525" marB="0" anchor="b">
                    <a:solidFill>
                      <a:schemeClr val="tx2">
                        <a:lumMod val="20000"/>
                        <a:lumOff val="80000"/>
                      </a:schemeClr>
                    </a:solidFill>
                  </a:tcPr>
                </a:tc>
                <a:tc>
                  <a:txBody>
                    <a:bodyPr/>
                    <a:lstStyle/>
                    <a:p>
                      <a:pPr lvl="0" algn="r">
                        <a:buNone/>
                      </a:pPr>
                      <a:r>
                        <a:rPr lang="en-US" sz="1800" u="none" strike="noStrike">
                          <a:effectLst/>
                        </a:rPr>
                        <a:t>$215,000</a:t>
                      </a:r>
                    </a:p>
                  </a:txBody>
                  <a:tcPr marL="9525" marR="9525" marT="9525" marB="0" anchor="b">
                    <a:solidFill>
                      <a:schemeClr val="tx2">
                        <a:lumMod val="20000"/>
                        <a:lumOff val="80000"/>
                      </a:schemeClr>
                    </a:solidFill>
                  </a:tcPr>
                </a:tc>
                <a:tc>
                  <a:txBody>
                    <a:bodyPr/>
                    <a:lstStyle/>
                    <a:p>
                      <a:pPr marL="0" lvl="0" indent="0" algn="r">
                        <a:lnSpc>
                          <a:spcPct val="100000"/>
                        </a:lnSpc>
                        <a:buNone/>
                      </a:pPr>
                      <a:r>
                        <a:rPr lang="en-US" sz="1800" b="0" i="0" u="none" strike="noStrike" baseline="0" noProof="0">
                          <a:solidFill>
                            <a:srgbClr val="000000"/>
                          </a:solidFill>
                          <a:effectLst/>
                          <a:latin typeface="Calibri"/>
                        </a:rPr>
                        <a:t>$467,521</a:t>
                      </a:r>
                    </a:p>
                  </a:txBody>
                  <a:tcPr marL="9525" marR="9525" marT="9525" marB="0" anchor="b">
                    <a:solidFill>
                      <a:schemeClr val="tx2">
                        <a:lumMod val="20000"/>
                        <a:lumOff val="80000"/>
                      </a:schemeClr>
                    </a:solidFill>
                  </a:tcPr>
                </a:tc>
                <a:extLst>
                  <a:ext uri="{0D108BD9-81ED-4DB2-BD59-A6C34878D82A}">
                    <a16:rowId xmlns:a16="http://schemas.microsoft.com/office/drawing/2014/main" val="10003"/>
                  </a:ext>
                </a:extLst>
              </a:tr>
              <a:tr h="424295">
                <a:tc>
                  <a:txBody>
                    <a:bodyPr/>
                    <a:lstStyle/>
                    <a:p>
                      <a:pPr lvl="1" algn="l">
                        <a:buNone/>
                      </a:pPr>
                      <a:r>
                        <a:rPr lang="en-US" sz="1800" b="0" u="sng" strike="noStrike">
                          <a:effectLst/>
                        </a:rPr>
                        <a:t>Funds Allocated to SMBEO's</a:t>
                      </a:r>
                      <a:endParaRPr lang="en-US" sz="1800" b="1" u="sng" strike="noStrike">
                        <a:effectLst/>
                      </a:endParaRPr>
                    </a:p>
                  </a:txBody>
                  <a:tcPr marL="9525" marR="9525" marT="9525" marB="0" anchor="b">
                    <a:solidFill>
                      <a:schemeClr val="tx2">
                        <a:lumMod val="20000"/>
                        <a:lumOff val="80000"/>
                      </a:schemeClr>
                    </a:solidFill>
                  </a:tcPr>
                </a:tc>
                <a:tc>
                  <a:txBody>
                    <a:bodyPr/>
                    <a:lstStyle/>
                    <a:p>
                      <a:pPr marL="0" lvl="0" indent="0" algn="l">
                        <a:lnSpc>
                          <a:spcPct val="100000"/>
                        </a:lnSpc>
                        <a:buNone/>
                      </a:pPr>
                      <a:endParaRPr lang="en-US" sz="1800" b="0" i="0" u="sng" strike="noStrike" baseline="0" noProof="0">
                        <a:solidFill>
                          <a:srgbClr val="000000"/>
                        </a:solidFill>
                        <a:effectLst/>
                        <a:latin typeface="Calibri"/>
                      </a:endParaRPr>
                    </a:p>
                    <a:p>
                      <a:pPr marL="0" lvl="0" indent="0" algn="r">
                        <a:lnSpc>
                          <a:spcPct val="100000"/>
                        </a:lnSpc>
                        <a:buNone/>
                      </a:pPr>
                      <a:r>
                        <a:rPr lang="en-US" sz="1800" b="0" i="0" u="sng" strike="noStrike" baseline="0" noProof="0">
                          <a:solidFill>
                            <a:srgbClr val="000000"/>
                          </a:solidFill>
                          <a:effectLst/>
                          <a:latin typeface="Calibri"/>
                        </a:rPr>
                        <a:t>$50,000 </a:t>
                      </a:r>
                    </a:p>
                  </a:txBody>
                  <a:tcPr marL="9525" marR="9525" marT="9525" marB="0" anchor="b">
                    <a:solidFill>
                      <a:schemeClr val="tx2">
                        <a:lumMod val="20000"/>
                        <a:lumOff val="80000"/>
                      </a:schemeClr>
                    </a:solidFill>
                  </a:tcPr>
                </a:tc>
                <a:tc>
                  <a:txBody>
                    <a:bodyPr/>
                    <a:lstStyle/>
                    <a:p>
                      <a:pPr marL="0" lvl="0" indent="0" algn="r">
                        <a:lnSpc>
                          <a:spcPct val="100000"/>
                        </a:lnSpc>
                        <a:buNone/>
                      </a:pPr>
                      <a:r>
                        <a:rPr lang="en-US" sz="1800" b="0" i="0" u="sng" strike="noStrike" baseline="0" noProof="0">
                          <a:solidFill>
                            <a:srgbClr val="000000"/>
                          </a:solidFill>
                          <a:effectLst/>
                          <a:latin typeface="Calibri"/>
                        </a:rPr>
                        <a:t>$381,287 </a:t>
                      </a:r>
                    </a:p>
                  </a:txBody>
                  <a:tcPr marL="9525" marR="9525" marT="9525" marB="0" anchor="b">
                    <a:solidFill>
                      <a:schemeClr val="tx2">
                        <a:lumMod val="20000"/>
                        <a:lumOff val="80000"/>
                      </a:schemeClr>
                    </a:solidFill>
                  </a:tcPr>
                </a:tc>
                <a:extLst>
                  <a:ext uri="{0D108BD9-81ED-4DB2-BD59-A6C34878D82A}">
                    <a16:rowId xmlns:a16="http://schemas.microsoft.com/office/drawing/2014/main" val="3827768536"/>
                  </a:ext>
                </a:extLst>
              </a:tr>
              <a:tr h="658090">
                <a:tc>
                  <a:txBody>
                    <a:bodyPr/>
                    <a:lstStyle/>
                    <a:p>
                      <a:pPr marL="0" indent="0" algn="l" fontAlgn="b">
                        <a:buNone/>
                      </a:pPr>
                      <a:endParaRPr lang="en-US" sz="1800" b="0" u="none" strike="noStrike">
                        <a:effectLst/>
                      </a:endParaRPr>
                    </a:p>
                  </a:txBody>
                  <a:tcPr marL="9525" marR="9525" marT="9525" marB="0" anchor="b">
                    <a:solidFill>
                      <a:schemeClr val="tx2">
                        <a:lumMod val="20000"/>
                        <a:lumOff val="80000"/>
                      </a:schemeClr>
                    </a:solidFill>
                  </a:tcPr>
                </a:tc>
                <a:tc>
                  <a:txBody>
                    <a:bodyPr/>
                    <a:lstStyle/>
                    <a:p>
                      <a:pPr marL="0" lvl="0" indent="0" algn="l">
                        <a:buNone/>
                      </a:pPr>
                      <a:endParaRPr lang="en-US" sz="1800" b="0" u="none" strike="noStrike">
                        <a:effectLst/>
                      </a:endParaRPr>
                    </a:p>
                  </a:txBody>
                  <a:tcPr marL="9525" marR="9525" marT="9525" marB="0" anchor="b">
                    <a:solidFill>
                      <a:schemeClr val="tx2">
                        <a:lumMod val="20000"/>
                        <a:lumOff val="80000"/>
                      </a:schemeClr>
                    </a:solidFill>
                  </a:tcPr>
                </a:tc>
                <a:tc>
                  <a:txBody>
                    <a:bodyPr/>
                    <a:lstStyle/>
                    <a:p>
                      <a:pPr algn="r" fontAlgn="b"/>
                      <a:endParaRPr lang="en-US" sz="1800" b="1" i="0" u="none" strike="noStrike">
                        <a:solidFill>
                          <a:srgbClr val="000000"/>
                        </a:solidFill>
                        <a:effectLst/>
                        <a:latin typeface="+mn-lt"/>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08"/>
                  </a:ext>
                </a:extLst>
              </a:tr>
              <a:tr h="831272">
                <a:tc>
                  <a:txBody>
                    <a:bodyPr/>
                    <a:lstStyle/>
                    <a:p>
                      <a:pPr lvl="0" algn="l">
                        <a:buNone/>
                      </a:pPr>
                      <a:r>
                        <a:rPr lang="en-US" sz="1800" b="1" u="none" strike="noStrike">
                          <a:solidFill>
                            <a:schemeClr val="accent1"/>
                          </a:solidFill>
                          <a:effectLst/>
                        </a:rPr>
                        <a:t>Total Fund Balance as of October 1, 2025</a:t>
                      </a:r>
                    </a:p>
                  </a:txBody>
                  <a:tcPr marL="9525" marR="9525" marT="9525" marB="0" anchor="b">
                    <a:solidFill>
                      <a:schemeClr val="tx2">
                        <a:lumMod val="20000"/>
                        <a:lumOff val="80000"/>
                      </a:schemeClr>
                    </a:solidFill>
                  </a:tcPr>
                </a:tc>
                <a:tc>
                  <a:txBody>
                    <a:bodyPr/>
                    <a:lstStyle/>
                    <a:p>
                      <a:pPr lvl="0" algn="r">
                        <a:buNone/>
                      </a:pPr>
                      <a:r>
                        <a:rPr lang="en-US" sz="1800" b="1" u="none" strike="noStrike">
                          <a:solidFill>
                            <a:schemeClr val="accent1"/>
                          </a:solidFill>
                          <a:effectLst/>
                        </a:rPr>
                        <a:t>$1,441,583</a:t>
                      </a:r>
                    </a:p>
                  </a:txBody>
                  <a:tcPr marL="9525" marR="9525" marT="9525" marB="0" anchor="b">
                    <a:solidFill>
                      <a:schemeClr val="tx2">
                        <a:lumMod val="20000"/>
                        <a:lumOff val="80000"/>
                      </a:schemeClr>
                    </a:solidFill>
                  </a:tcPr>
                </a:tc>
                <a:tc>
                  <a:txBody>
                    <a:bodyPr/>
                    <a:lstStyle/>
                    <a:p>
                      <a:pPr lvl="0" algn="r">
                        <a:buNone/>
                      </a:pPr>
                      <a:endParaRPr lang="en-US" sz="1800" b="0" i="0" u="none" strike="noStrike">
                        <a:solidFill>
                          <a:srgbClr val="000000"/>
                        </a:solidFill>
                        <a:effectLst/>
                        <a:latin typeface="+mn-lt"/>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598431696"/>
                  </a:ext>
                </a:extLst>
              </a:tr>
              <a:tr h="554181">
                <a:tc>
                  <a:txBody>
                    <a:bodyPr/>
                    <a:lstStyle/>
                    <a:p>
                      <a:pPr lvl="0" algn="l">
                        <a:buNone/>
                      </a:pPr>
                      <a:r>
                        <a:rPr lang="en-US" sz="1800" b="1" u="none" strike="noStrike">
                          <a:solidFill>
                            <a:schemeClr val="accent1"/>
                          </a:solidFill>
                          <a:effectLst/>
                        </a:rPr>
                        <a:t>        SMBEO Set-aside Balance</a:t>
                      </a:r>
                      <a:endParaRPr lang="en-US"/>
                    </a:p>
                  </a:txBody>
                  <a:tcPr marL="9525" marR="9525" marT="9525" marB="0" anchor="b">
                    <a:solidFill>
                      <a:schemeClr val="tx2">
                        <a:lumMod val="20000"/>
                        <a:lumOff val="80000"/>
                      </a:schemeClr>
                    </a:solidFill>
                  </a:tcPr>
                </a:tc>
                <a:tc>
                  <a:txBody>
                    <a:bodyPr/>
                    <a:lstStyle/>
                    <a:p>
                      <a:pPr lvl="0" algn="r">
                        <a:buNone/>
                      </a:pPr>
                      <a:r>
                        <a:rPr lang="en-US" sz="1800" b="1" u="none" strike="noStrike">
                          <a:solidFill>
                            <a:schemeClr val="accent1"/>
                          </a:solidFill>
                          <a:effectLst/>
                        </a:rPr>
                        <a:t>$300,000</a:t>
                      </a:r>
                    </a:p>
                  </a:txBody>
                  <a:tcPr marL="9525" marR="9525" marT="9525" marB="0" anchor="b">
                    <a:solidFill>
                      <a:schemeClr val="tx2">
                        <a:lumMod val="20000"/>
                        <a:lumOff val="80000"/>
                      </a:schemeClr>
                    </a:solidFill>
                  </a:tcPr>
                </a:tc>
                <a:tc>
                  <a:txBody>
                    <a:bodyPr/>
                    <a:lstStyle/>
                    <a:p>
                      <a:pPr lvl="0" algn="r">
                        <a:buNone/>
                      </a:pPr>
                      <a:endParaRPr lang="en-US" sz="1800" b="0" i="0" u="none" strike="noStrike">
                        <a:solidFill>
                          <a:srgbClr val="000000"/>
                        </a:solidFill>
                        <a:effectLst/>
                        <a:latin typeface="+mn-lt"/>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3864489181"/>
                  </a:ext>
                </a:extLst>
              </a:tr>
            </a:tbl>
          </a:graphicData>
        </a:graphic>
      </p:graphicFrame>
    </p:spTree>
    <p:extLst>
      <p:ext uri="{BB962C8B-B14F-4D97-AF65-F5344CB8AC3E}">
        <p14:creationId xmlns:p14="http://schemas.microsoft.com/office/powerpoint/2010/main" val="1997677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AE96-CB7B-4D8A-AD1F-EB2286DB60FB}"/>
              </a:ext>
            </a:extLst>
          </p:cNvPr>
          <p:cNvSpPr>
            <a:spLocks noGrp="1"/>
          </p:cNvSpPr>
          <p:nvPr>
            <p:ph type="title" idx="4294967295"/>
          </p:nvPr>
        </p:nvSpPr>
        <p:spPr>
          <a:xfrm>
            <a:off x="1066800" y="223838"/>
            <a:ext cx="10058400" cy="668337"/>
          </a:xfrm>
        </p:spPr>
        <p:txBody>
          <a:bodyPr>
            <a:normAutofit fontScale="90000"/>
          </a:bodyPr>
          <a:lstStyle/>
          <a:p>
            <a:pPr algn="ctr"/>
            <a:r>
              <a:rPr lang="en-US"/>
              <a:t>Recent Set-aside Activity</a:t>
            </a:r>
          </a:p>
        </p:txBody>
      </p:sp>
      <p:sp>
        <p:nvSpPr>
          <p:cNvPr id="4" name="TextBox 3">
            <a:extLst>
              <a:ext uri="{FF2B5EF4-FFF2-40B4-BE49-F238E27FC236}">
                <a16:creationId xmlns:a16="http://schemas.microsoft.com/office/drawing/2014/main" id="{8E0FFB4B-8E9D-3D27-62BA-058C43D8B513}"/>
              </a:ext>
            </a:extLst>
          </p:cNvPr>
          <p:cNvSpPr txBox="1"/>
          <p:nvPr/>
        </p:nvSpPr>
        <p:spPr>
          <a:xfrm>
            <a:off x="759076" y="892175"/>
            <a:ext cx="4671906" cy="4801314"/>
          </a:xfrm>
          <a:prstGeom prst="rect">
            <a:avLst/>
          </a:prstGeom>
          <a:solidFill>
            <a:srgbClr val="A6CF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rtlCol="0" anchor="t">
            <a:spAutoFit/>
          </a:bodyPr>
          <a:lstStyle/>
          <a:p>
            <a:pPr algn="ctr"/>
            <a:r>
              <a:rPr lang="en-US" b="1" u="sng"/>
              <a:t>Recent Commitments</a:t>
            </a:r>
          </a:p>
          <a:p>
            <a:pPr algn="l" rtl="0" eaLnBrk="1" fontAlgn="b" latinLnBrk="0" hangingPunct="1">
              <a:spcBef>
                <a:spcPts val="0"/>
              </a:spcBef>
              <a:spcAft>
                <a:spcPts val="0"/>
              </a:spcAft>
            </a:pPr>
            <a:r>
              <a:rPr lang="en-US" sz="1800" b="1" i="0" u="none" strike="noStrike" kern="1200">
                <a:solidFill>
                  <a:srgbClr val="000000"/>
                </a:solidFill>
                <a:effectLst/>
                <a:latin typeface="Franklin Gothic Book"/>
              </a:rPr>
              <a:t>13 commitments underway:</a:t>
            </a:r>
          </a:p>
          <a:p>
            <a:pPr marL="285750" indent="-285750" fontAlgn="b">
              <a:buFont typeface="Arial" panose="020B0604020202020204" pitchFamily="34" charset="0"/>
              <a:buChar char="•"/>
            </a:pPr>
            <a:r>
              <a:rPr lang="en-US" b="1">
                <a:solidFill>
                  <a:srgbClr val="0070C0"/>
                </a:solidFill>
                <a:latin typeface="Franklin Gothic Book"/>
              </a:rPr>
              <a:t>The Juice Joint 2.0 &amp; Be Suite (Westside)</a:t>
            </a:r>
          </a:p>
          <a:p>
            <a:pPr marL="285750" indent="-285750" fontAlgn="b">
              <a:buFont typeface="Arial" panose="020B0604020202020204" pitchFamily="34" charset="0"/>
              <a:buChar char="•"/>
            </a:pPr>
            <a:r>
              <a:rPr lang="en-US" b="1">
                <a:solidFill>
                  <a:srgbClr val="0070C0"/>
                </a:solidFill>
                <a:latin typeface="Franklin Gothic Book"/>
                <a:ea typeface="Calibri" panose="020F0502020204030204"/>
                <a:cs typeface="Calibri" panose="020F0502020204030204"/>
              </a:rPr>
              <a:t>Basquiat Bodega (Westside)</a:t>
            </a:r>
          </a:p>
          <a:p>
            <a:pPr marL="285750" indent="-285750" fontAlgn="b">
              <a:buFont typeface="Arial" panose="020B0604020202020204" pitchFamily="34" charset="0"/>
              <a:buChar char="•"/>
            </a:pPr>
            <a:r>
              <a:rPr lang="en-US" b="1">
                <a:solidFill>
                  <a:srgbClr val="0070C0"/>
                </a:solidFill>
                <a:latin typeface="Franklin Gothic Book"/>
              </a:rPr>
              <a:t>Tuskegee Aero Engineering (N. Market)</a:t>
            </a:r>
            <a:endParaRPr lang="en-US" sz="1800" i="0" u="none" strike="noStrike">
              <a:solidFill>
                <a:srgbClr val="0070C0"/>
              </a:solidFill>
              <a:effectLst/>
              <a:latin typeface="Franklin Gothic Book"/>
            </a:endParaRPr>
          </a:p>
          <a:p>
            <a:pPr marL="285750" indent="-285750" fontAlgn="b">
              <a:buFont typeface="Arial" panose="020B0604020202020204" pitchFamily="34" charset="0"/>
              <a:buChar char="•"/>
            </a:pPr>
            <a:r>
              <a:rPr lang="en-US" b="1">
                <a:solidFill>
                  <a:srgbClr val="0070C0"/>
                </a:solidFill>
                <a:latin typeface="Franklin Gothic Book"/>
                <a:ea typeface="Calibri" panose="020F0502020204030204"/>
                <a:cs typeface="Calibri" panose="020F0502020204030204"/>
              </a:rPr>
              <a:t>Snow’s </a:t>
            </a:r>
            <a:r>
              <a:rPr lang="en-US" b="1" err="1">
                <a:solidFill>
                  <a:srgbClr val="0070C0"/>
                </a:solidFill>
                <a:latin typeface="Franklin Gothic Book"/>
                <a:ea typeface="Calibri" panose="020F0502020204030204"/>
                <a:cs typeface="Calibri" panose="020F0502020204030204"/>
              </a:rPr>
              <a:t>Cornerstore</a:t>
            </a:r>
            <a:r>
              <a:rPr lang="en-US" b="1">
                <a:solidFill>
                  <a:srgbClr val="0070C0"/>
                </a:solidFill>
                <a:latin typeface="Franklin Gothic Book"/>
                <a:ea typeface="Calibri" panose="020F0502020204030204"/>
                <a:cs typeface="Calibri" panose="020F0502020204030204"/>
              </a:rPr>
              <a:t> BBQ (Southbridge)</a:t>
            </a:r>
          </a:p>
          <a:p>
            <a:pPr marL="285750" indent="-285750" fontAlgn="b">
              <a:buFont typeface="Arial" panose="020B0604020202020204" pitchFamily="34" charset="0"/>
              <a:buChar char="•"/>
            </a:pPr>
            <a:r>
              <a:rPr lang="en-US" b="1">
                <a:solidFill>
                  <a:srgbClr val="0070C0"/>
                </a:solidFill>
                <a:latin typeface="Franklin Gothic Book"/>
              </a:rPr>
              <a:t>Carry My Own Weight (Southbridge)</a:t>
            </a:r>
          </a:p>
          <a:p>
            <a:pPr marL="285750" indent="-285750" fontAlgn="b">
              <a:buFont typeface="Arial" panose="020B0604020202020204" pitchFamily="34" charset="0"/>
              <a:buChar char="•"/>
            </a:pPr>
            <a:r>
              <a:rPr lang="en-US" sz="1800" b="1" i="0" u="none" strike="noStrike" kern="1200">
                <a:solidFill>
                  <a:srgbClr val="0070C0"/>
                </a:solidFill>
                <a:effectLst/>
                <a:latin typeface="Franklin Gothic Book"/>
              </a:rPr>
              <a:t>Oath 84 (Downtown)</a:t>
            </a:r>
          </a:p>
          <a:p>
            <a:pPr marL="285750" indent="-285750">
              <a:buFont typeface="Arial" panose="020B0604020202020204" pitchFamily="34" charset="0"/>
              <a:buChar char="•"/>
            </a:pPr>
            <a:r>
              <a:rPr lang="en-US" b="1">
                <a:solidFill>
                  <a:srgbClr val="0070C0"/>
                </a:solidFill>
                <a:latin typeface="Franklin Gothic Book"/>
              </a:rPr>
              <a:t>Lena’s (Downtown)</a:t>
            </a:r>
          </a:p>
          <a:p>
            <a:pPr marL="285750" indent="-285750">
              <a:buFont typeface="Arial" panose="020B0604020202020204" pitchFamily="34" charset="0"/>
              <a:buChar char="•"/>
            </a:pPr>
            <a:r>
              <a:rPr lang="en-US" b="1">
                <a:solidFill>
                  <a:srgbClr val="0070C0"/>
                </a:solidFill>
                <a:latin typeface="Franklin Gothic Book"/>
                <a:ea typeface="Calibri" panose="020F0502020204030204"/>
                <a:cs typeface="Calibri" panose="020F0502020204030204"/>
              </a:rPr>
              <a:t>Bean Head Café (Trinity Vicinity)</a:t>
            </a:r>
          </a:p>
          <a:p>
            <a:pPr marL="285750" indent="-285750">
              <a:buFont typeface="Arial" panose="020B0604020202020204" pitchFamily="34" charset="0"/>
              <a:buChar char="•"/>
            </a:pPr>
            <a:r>
              <a:rPr lang="en-US" b="1">
                <a:solidFill>
                  <a:srgbClr val="0070C0"/>
                </a:solidFill>
                <a:latin typeface="Franklin Gothic Book"/>
                <a:ea typeface="Calibri" panose="020F0502020204030204"/>
                <a:cs typeface="Calibri" panose="020F0502020204030204"/>
              </a:rPr>
              <a:t>Make and Mellow (Midtown)</a:t>
            </a:r>
          </a:p>
          <a:p>
            <a:pPr marL="285750" indent="-285750">
              <a:buFont typeface="Arial" panose="020B0604020202020204" pitchFamily="34" charset="0"/>
              <a:buChar char="•"/>
            </a:pPr>
            <a:r>
              <a:rPr lang="en-US" b="1">
                <a:solidFill>
                  <a:srgbClr val="0070C0"/>
                </a:solidFill>
                <a:latin typeface="Franklin Gothic Book"/>
              </a:rPr>
              <a:t>4th St. Triplex (Quaker Hill)</a:t>
            </a:r>
          </a:p>
          <a:p>
            <a:pPr marL="285750" indent="-285750">
              <a:buFont typeface="Arial" panose="020B0604020202020204" pitchFamily="34" charset="0"/>
              <a:buChar char="•"/>
            </a:pPr>
            <a:r>
              <a:rPr lang="en-US" b="1">
                <a:solidFill>
                  <a:srgbClr val="0070C0"/>
                </a:solidFill>
                <a:latin typeface="Franklin Gothic Book"/>
                <a:ea typeface="Calibri" panose="020F0502020204030204"/>
                <a:cs typeface="Calibri" panose="020F0502020204030204"/>
              </a:rPr>
              <a:t>2Much (LOMA)</a:t>
            </a:r>
          </a:p>
          <a:p>
            <a:pPr marL="285750" indent="-285750">
              <a:buFont typeface="Arial" panose="020B0604020202020204" pitchFamily="34" charset="0"/>
              <a:buChar char="•"/>
            </a:pPr>
            <a:r>
              <a:rPr lang="en-US" b="1">
                <a:solidFill>
                  <a:srgbClr val="0070C0"/>
                </a:solidFill>
                <a:latin typeface="Franklin Gothic Book"/>
                <a:ea typeface="Calibri" panose="020F0502020204030204"/>
                <a:cs typeface="Calibri" panose="020F0502020204030204"/>
              </a:rPr>
              <a:t>Serenas (LOMA)</a:t>
            </a:r>
          </a:p>
          <a:p>
            <a:pPr marL="285750" indent="-285750">
              <a:buFont typeface="Arial" panose="020B0604020202020204" pitchFamily="34" charset="0"/>
              <a:buChar char="•"/>
            </a:pPr>
            <a:r>
              <a:rPr lang="en-US" b="1">
                <a:solidFill>
                  <a:srgbClr val="0070C0"/>
                </a:solidFill>
                <a:latin typeface="Franklin Gothic Book"/>
                <a:ea typeface="Calibri" panose="020F0502020204030204"/>
                <a:cs typeface="Calibri" panose="020F0502020204030204"/>
              </a:rPr>
              <a:t>DE Black Chamber of Commerce (Eastside)</a:t>
            </a:r>
          </a:p>
          <a:p>
            <a:endParaRPr lang="en-US"/>
          </a:p>
          <a:p>
            <a:pPr algn="ctr"/>
            <a:r>
              <a:rPr lang="en-US" b="1"/>
              <a:t>Total: $</a:t>
            </a:r>
            <a:r>
              <a:rPr lang="en-US" sz="1800" b="0" i="0" u="none" strike="noStrike">
                <a:solidFill>
                  <a:srgbClr val="000000"/>
                </a:solidFill>
                <a:effectLst/>
                <a:latin typeface="Calibri"/>
                <a:ea typeface="Calibri"/>
                <a:cs typeface="Calibri"/>
              </a:rPr>
              <a:t> </a:t>
            </a:r>
            <a:r>
              <a:rPr lang="en-US" sz="1800" b="1" i="0" u="none" strike="noStrike">
                <a:solidFill>
                  <a:srgbClr val="000000"/>
                </a:solidFill>
                <a:effectLst/>
                <a:latin typeface="Calibri"/>
                <a:ea typeface="Calibri"/>
                <a:cs typeface="Calibri"/>
              </a:rPr>
              <a:t>460,220</a:t>
            </a:r>
            <a:r>
              <a:rPr lang="en-US" sz="1800" b="0" i="0" u="none" strike="noStrike">
                <a:solidFill>
                  <a:srgbClr val="000000"/>
                </a:solidFill>
                <a:effectLst/>
                <a:latin typeface="Calibri"/>
                <a:ea typeface="Calibri"/>
                <a:cs typeface="Calibri"/>
              </a:rPr>
              <a:t> </a:t>
            </a:r>
            <a:endParaRPr lang="en-US" b="1">
              <a:latin typeface="Calibri"/>
              <a:ea typeface="Calibri"/>
              <a:cs typeface="Calibri"/>
            </a:endParaRPr>
          </a:p>
        </p:txBody>
      </p:sp>
      <p:sp>
        <p:nvSpPr>
          <p:cNvPr id="7" name="TextBox 6">
            <a:extLst>
              <a:ext uri="{FF2B5EF4-FFF2-40B4-BE49-F238E27FC236}">
                <a16:creationId xmlns:a16="http://schemas.microsoft.com/office/drawing/2014/main" id="{5D02916C-9B04-665A-988A-9DFC807AB186}"/>
              </a:ext>
            </a:extLst>
          </p:cNvPr>
          <p:cNvSpPr txBox="1"/>
          <p:nvPr/>
        </p:nvSpPr>
        <p:spPr>
          <a:xfrm>
            <a:off x="7389500" y="1032107"/>
            <a:ext cx="3738623" cy="3139321"/>
          </a:xfrm>
          <a:prstGeom prst="rect">
            <a:avLst/>
          </a:prstGeom>
          <a:solidFill>
            <a:srgbClr val="A6CF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rtlCol="0" anchor="t">
            <a:spAutoFit/>
          </a:bodyPr>
          <a:lstStyle/>
          <a:p>
            <a:pPr algn="ctr" fontAlgn="b"/>
            <a:r>
              <a:rPr lang="en-US" b="1" u="sng"/>
              <a:t>FY ‘25 </a:t>
            </a:r>
            <a:r>
              <a:rPr lang="en-US" sz="1800" b="1" i="0" u="sng" strike="noStrike" kern="1200">
                <a:effectLst/>
                <a:latin typeface="Franklin Gothic Book"/>
              </a:rPr>
              <a:t>Pipeline</a:t>
            </a:r>
          </a:p>
          <a:p>
            <a:pPr marL="285750" indent="-285750">
              <a:buFont typeface="Arial" panose="020B0604020202020204" pitchFamily="34" charset="0"/>
              <a:buChar char="•"/>
            </a:pPr>
            <a:r>
              <a:rPr lang="en-US" b="1">
                <a:solidFill>
                  <a:srgbClr val="0070C0"/>
                </a:solidFill>
                <a:latin typeface="Franklin Gothic Book"/>
              </a:rPr>
              <a:t>Sax's (North East)</a:t>
            </a:r>
            <a:endParaRPr lang="en-US" sz="1800" b="1" i="0" u="none" strike="noStrike">
              <a:solidFill>
                <a:srgbClr val="0070C0"/>
              </a:solidFill>
              <a:effectLst/>
              <a:latin typeface="Franklin Gothic Book"/>
            </a:endParaRPr>
          </a:p>
          <a:p>
            <a:pPr marL="285750" indent="-285750">
              <a:buFont typeface="Arial" panose="020B0604020202020204" pitchFamily="34" charset="0"/>
              <a:buChar char="•"/>
            </a:pPr>
            <a:r>
              <a:rPr lang="en-US" b="1">
                <a:solidFill>
                  <a:srgbClr val="0070C0"/>
                </a:solidFill>
                <a:latin typeface="Franklin Gothic Book"/>
              </a:rPr>
              <a:t>Green Box Kitchen (Downtown)</a:t>
            </a:r>
            <a:endParaRPr lang="en-US" b="1">
              <a:solidFill>
                <a:srgbClr val="0070C0"/>
              </a:solidFill>
              <a:latin typeface="Franklin Gothic Book" panose="020B0503020102020204" pitchFamily="34" charset="0"/>
            </a:endParaRPr>
          </a:p>
          <a:p>
            <a:pPr marL="285750" indent="-285750">
              <a:buFont typeface="Arial" panose="020B0604020202020204" pitchFamily="34" charset="0"/>
              <a:buChar char="•"/>
            </a:pPr>
            <a:r>
              <a:rPr lang="en-US" b="1">
                <a:solidFill>
                  <a:srgbClr val="0070C0"/>
                </a:solidFill>
                <a:latin typeface="Franklin Gothic Book"/>
              </a:rPr>
              <a:t>Hummingbird (Downtown) </a:t>
            </a:r>
          </a:p>
          <a:p>
            <a:pPr marL="285750" indent="-285750">
              <a:buFont typeface="Arial" panose="020B0604020202020204" pitchFamily="34" charset="0"/>
              <a:buChar char="•"/>
            </a:pPr>
            <a:r>
              <a:rPr lang="en-US" b="1">
                <a:solidFill>
                  <a:srgbClr val="0070C0"/>
                </a:solidFill>
                <a:latin typeface="Franklin Gothic Book"/>
              </a:rPr>
              <a:t>Italian Rest (LOMA)</a:t>
            </a:r>
          </a:p>
          <a:p>
            <a:pPr marL="285750" indent="-285750">
              <a:buFont typeface="Arial" panose="020B0604020202020204" pitchFamily="34" charset="0"/>
              <a:buChar char="•"/>
            </a:pPr>
            <a:r>
              <a:rPr lang="en-US" b="1">
                <a:solidFill>
                  <a:srgbClr val="0070C0"/>
                </a:solidFill>
                <a:latin typeface="Franklin Gothic Book"/>
              </a:rPr>
              <a:t>Egyptian Bakery (Westside)</a:t>
            </a:r>
          </a:p>
          <a:p>
            <a:pPr marL="285750" indent="-285750">
              <a:buFont typeface="Arial" panose="020B0604020202020204" pitchFamily="34" charset="0"/>
              <a:buChar char="•"/>
            </a:pPr>
            <a:r>
              <a:rPr lang="en-US" b="1" err="1">
                <a:solidFill>
                  <a:srgbClr val="0070C0"/>
                </a:solidFill>
                <a:latin typeface="Franklin Gothic Book"/>
              </a:rPr>
              <a:t>Pinji’s</a:t>
            </a:r>
            <a:r>
              <a:rPr lang="en-US" b="1">
                <a:solidFill>
                  <a:srgbClr val="0070C0"/>
                </a:solidFill>
                <a:latin typeface="Franklin Gothic Book"/>
              </a:rPr>
              <a:t> Café (Trolley Sq)</a:t>
            </a:r>
          </a:p>
          <a:p>
            <a:pPr marL="285750" indent="-285750">
              <a:buFont typeface="Arial" panose="020B0604020202020204" pitchFamily="34" charset="0"/>
              <a:buChar char="•"/>
            </a:pPr>
            <a:r>
              <a:rPr lang="en-US" b="1" err="1">
                <a:solidFill>
                  <a:srgbClr val="0070C0"/>
                </a:solidFill>
                <a:latin typeface="Franklin Gothic Book"/>
              </a:rPr>
              <a:t>Keem’s</a:t>
            </a:r>
            <a:r>
              <a:rPr lang="en-US" b="1">
                <a:solidFill>
                  <a:srgbClr val="0070C0"/>
                </a:solidFill>
                <a:latin typeface="Franklin Gothic Book"/>
              </a:rPr>
              <a:t> (Southbridge)</a:t>
            </a:r>
          </a:p>
          <a:p>
            <a:pPr marL="285750" indent="-285750">
              <a:buFont typeface="Arial" panose="020B0604020202020204" pitchFamily="34" charset="0"/>
              <a:buChar char="•"/>
            </a:pPr>
            <a:r>
              <a:rPr lang="en-US" b="1">
                <a:solidFill>
                  <a:srgbClr val="0070C0"/>
                </a:solidFill>
                <a:latin typeface="Franklin Gothic Book"/>
              </a:rPr>
              <a:t>The Stand (TBD)</a:t>
            </a:r>
          </a:p>
          <a:p>
            <a:pPr marL="285750" indent="-285750">
              <a:buFont typeface="Arial" panose="020B0604020202020204" pitchFamily="34" charset="0"/>
              <a:buChar char="•"/>
            </a:pPr>
            <a:r>
              <a:rPr lang="en-US" b="1" err="1">
                <a:solidFill>
                  <a:srgbClr val="0070C0"/>
                </a:solidFill>
                <a:latin typeface="Franklin Gothic Book"/>
              </a:rPr>
              <a:t>Mitche’s</a:t>
            </a:r>
            <a:r>
              <a:rPr lang="en-US" b="1">
                <a:solidFill>
                  <a:srgbClr val="0070C0"/>
                </a:solidFill>
                <a:latin typeface="Franklin Gothic Book"/>
              </a:rPr>
              <a:t> Mo Betta Chicken (TBD)</a:t>
            </a:r>
          </a:p>
          <a:p>
            <a:pPr marL="285750" indent="-285750">
              <a:buFont typeface="Arial" panose="020B0604020202020204" pitchFamily="34" charset="0"/>
              <a:buChar char="•"/>
            </a:pPr>
            <a:r>
              <a:rPr lang="en-US" b="1">
                <a:solidFill>
                  <a:srgbClr val="0070C0"/>
                </a:solidFill>
                <a:latin typeface="Franklin Gothic Book"/>
              </a:rPr>
              <a:t>OASE5 (TBD)</a:t>
            </a:r>
          </a:p>
        </p:txBody>
      </p:sp>
      <p:sp>
        <p:nvSpPr>
          <p:cNvPr id="11" name="TextBox 10">
            <a:extLst>
              <a:ext uri="{FF2B5EF4-FFF2-40B4-BE49-F238E27FC236}">
                <a16:creationId xmlns:a16="http://schemas.microsoft.com/office/drawing/2014/main" id="{5161D241-F322-D337-D28C-9A96AF29A35C}"/>
              </a:ext>
            </a:extLst>
          </p:cNvPr>
          <p:cNvSpPr txBox="1"/>
          <p:nvPr/>
        </p:nvSpPr>
        <p:spPr>
          <a:xfrm>
            <a:off x="81422" y="5870356"/>
            <a:ext cx="9672177" cy="646331"/>
          </a:xfrm>
          <a:prstGeom prst="rect">
            <a:avLst/>
          </a:prstGeom>
          <a:noFill/>
        </p:spPr>
        <p:txBody>
          <a:bodyPr wrap="square">
            <a:spAutoFit/>
          </a:bodyPr>
          <a:lstStyle/>
          <a:p>
            <a:pPr algn="l" rtl="0" eaLnBrk="1" fontAlgn="b" latinLnBrk="0" hangingPunct="1">
              <a:spcBef>
                <a:spcPts val="0"/>
              </a:spcBef>
              <a:spcAft>
                <a:spcPts val="0"/>
              </a:spcAft>
            </a:pPr>
            <a:r>
              <a:rPr lang="en-US">
                <a:latin typeface="Franklin Gothic Book" panose="020B0503020102020204" pitchFamily="34" charset="0"/>
              </a:rPr>
              <a:t>- </a:t>
            </a:r>
            <a:r>
              <a:rPr lang="en-US" sz="1800" i="0" u="none" strike="noStrike" kern="1200" baseline="0">
                <a:effectLst/>
                <a:latin typeface="Franklin Gothic Book" panose="020B0503020102020204" pitchFamily="34" charset="0"/>
              </a:rPr>
              <a:t>Wilford Enterprises (2501 N. Market St)  – Infrastructure Agreement (Capital budget expense)</a:t>
            </a:r>
          </a:p>
          <a:p>
            <a:pPr algn="l" rtl="0" eaLnBrk="1" fontAlgn="b" latinLnBrk="0" hangingPunct="1">
              <a:spcBef>
                <a:spcPts val="0"/>
              </a:spcBef>
              <a:spcAft>
                <a:spcPts val="0"/>
              </a:spcAft>
            </a:pPr>
            <a:r>
              <a:rPr lang="en-US" sz="1800" i="0" u="none" strike="noStrike" baseline="0">
                <a:latin typeface="Times New Roman" panose="02020603050405020304" pitchFamily="18" charset="0"/>
              </a:rPr>
              <a:t>- $114,490 ARPA committed to minority projects</a:t>
            </a:r>
            <a:endParaRPr lang="en-US" sz="1800" i="0" u="none" strike="noStrike">
              <a:solidFill>
                <a:srgbClr val="C00000"/>
              </a:solidFill>
              <a:effectLst/>
              <a:latin typeface="Arial" panose="020B0604020202020204" pitchFamily="34" charset="0"/>
            </a:endParaRPr>
          </a:p>
        </p:txBody>
      </p:sp>
      <p:sp>
        <p:nvSpPr>
          <p:cNvPr id="6" name="TextBox 5">
            <a:extLst>
              <a:ext uri="{FF2B5EF4-FFF2-40B4-BE49-F238E27FC236}">
                <a16:creationId xmlns:a16="http://schemas.microsoft.com/office/drawing/2014/main" id="{88C3D418-1E39-7C1F-48BF-AC6231C4404A}"/>
              </a:ext>
            </a:extLst>
          </p:cNvPr>
          <p:cNvSpPr txBox="1"/>
          <p:nvPr/>
        </p:nvSpPr>
        <p:spPr>
          <a:xfrm>
            <a:off x="6996955" y="4770159"/>
            <a:ext cx="4128245" cy="923330"/>
          </a:xfrm>
          <a:prstGeom prst="rect">
            <a:avLst/>
          </a:prstGeom>
          <a:solidFill>
            <a:srgbClr val="A6CF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rtlCol="0" anchor="t">
            <a:spAutoFit/>
          </a:bodyPr>
          <a:lstStyle/>
          <a:p>
            <a:pPr fontAlgn="b"/>
            <a:r>
              <a:rPr lang="en-US" sz="1800" b="1" i="0" u="none" strike="noStrike">
                <a:effectLst/>
                <a:latin typeface="Franklin Gothic Book"/>
              </a:rPr>
              <a:t>Current Set Aside Balance: 	$</a:t>
            </a:r>
            <a:r>
              <a:rPr lang="en-US" sz="1800" b="1" u="none" strike="noStrike">
                <a:effectLst/>
              </a:rPr>
              <a:t>300,000</a:t>
            </a:r>
          </a:p>
          <a:p>
            <a:pPr fontAlgn="b"/>
            <a:r>
              <a:rPr lang="en-US" sz="1800" b="1" i="0" u="sng" strike="noStrike">
                <a:effectLst/>
                <a:latin typeface="Franklin Gothic Book"/>
              </a:rPr>
              <a:t>Expected Expenditures: 	$460,220</a:t>
            </a:r>
          </a:p>
          <a:p>
            <a:pPr fontAlgn="b"/>
            <a:r>
              <a:rPr lang="en-US" b="1">
                <a:latin typeface="Franklin Gothic Book"/>
              </a:rPr>
              <a:t>Total Remaining Balance:</a:t>
            </a:r>
            <a:r>
              <a:rPr lang="en-US" b="1">
                <a:solidFill>
                  <a:srgbClr val="FF0000"/>
                </a:solidFill>
                <a:latin typeface="Franklin Gothic Book"/>
              </a:rPr>
              <a:t>	($160,220) </a:t>
            </a:r>
            <a:r>
              <a:rPr lang="en-US" sz="1800" b="1" i="0" u="none" strike="noStrike">
                <a:solidFill>
                  <a:srgbClr val="FF0000"/>
                </a:solidFill>
                <a:effectLst/>
                <a:latin typeface="Franklin Gothic Book"/>
              </a:rPr>
              <a:t> </a:t>
            </a:r>
          </a:p>
        </p:txBody>
      </p:sp>
    </p:spTree>
    <p:extLst>
      <p:ext uri="{BB962C8B-B14F-4D97-AF65-F5344CB8AC3E}">
        <p14:creationId xmlns:p14="http://schemas.microsoft.com/office/powerpoint/2010/main" val="1018847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AE96-CB7B-4D8A-AD1F-EB2286DB60FB}"/>
              </a:ext>
            </a:extLst>
          </p:cNvPr>
          <p:cNvSpPr>
            <a:spLocks noGrp="1"/>
          </p:cNvSpPr>
          <p:nvPr>
            <p:ph type="title" idx="4294967295"/>
          </p:nvPr>
        </p:nvSpPr>
        <p:spPr>
          <a:xfrm>
            <a:off x="1066800" y="223838"/>
            <a:ext cx="10058400" cy="668337"/>
          </a:xfrm>
        </p:spPr>
        <p:txBody>
          <a:bodyPr>
            <a:normAutofit fontScale="90000"/>
          </a:bodyPr>
          <a:lstStyle/>
          <a:p>
            <a:pPr algn="ctr"/>
            <a:r>
              <a:rPr lang="en-US"/>
              <a:t>DBE Program Updates</a:t>
            </a:r>
          </a:p>
        </p:txBody>
      </p:sp>
      <p:sp>
        <p:nvSpPr>
          <p:cNvPr id="3" name="TextBox 2">
            <a:extLst>
              <a:ext uri="{FF2B5EF4-FFF2-40B4-BE49-F238E27FC236}">
                <a16:creationId xmlns:a16="http://schemas.microsoft.com/office/drawing/2014/main" id="{25A2DFC3-BE92-5B13-EDCB-9ECD2861601A}"/>
              </a:ext>
            </a:extLst>
          </p:cNvPr>
          <p:cNvSpPr txBox="1"/>
          <p:nvPr/>
        </p:nvSpPr>
        <p:spPr>
          <a:xfrm>
            <a:off x="1450109" y="1357745"/>
            <a:ext cx="5726546" cy="369332"/>
          </a:xfrm>
          <a:prstGeom prst="rect">
            <a:avLst/>
          </a:prstGeom>
          <a:noFill/>
        </p:spPr>
        <p:txBody>
          <a:bodyPr wrap="square" rtlCol="0">
            <a:spAutoFit/>
          </a:bodyPr>
          <a:lstStyle/>
          <a:p>
            <a:r>
              <a:rPr lang="en-US" b="1" u="sng"/>
              <a:t>Recent and upcoming activities:</a:t>
            </a:r>
            <a:endParaRPr lang="en-US" u="sng"/>
          </a:p>
        </p:txBody>
      </p:sp>
      <p:sp>
        <p:nvSpPr>
          <p:cNvPr id="5" name="TextBox 4">
            <a:extLst>
              <a:ext uri="{FF2B5EF4-FFF2-40B4-BE49-F238E27FC236}">
                <a16:creationId xmlns:a16="http://schemas.microsoft.com/office/drawing/2014/main" id="{232D41F4-2140-75AC-FE0C-FF48B0E7634B}"/>
              </a:ext>
            </a:extLst>
          </p:cNvPr>
          <p:cNvSpPr txBox="1"/>
          <p:nvPr/>
        </p:nvSpPr>
        <p:spPr>
          <a:xfrm>
            <a:off x="1450109" y="1948870"/>
            <a:ext cx="8580582" cy="34163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Rolled out B2GNow as the City’s new DBE Application Portal and certification database</a:t>
            </a:r>
          </a:p>
          <a:p>
            <a:pPr marL="285750" indent="-285750">
              <a:buFont typeface="Arial" panose="020B0604020202020204" pitchFamily="34" charset="0"/>
              <a:buChar char="•"/>
            </a:pPr>
            <a:r>
              <a:rPr lang="en-US"/>
              <a:t>Exploring the Contract Compliance module within B2GNow</a:t>
            </a:r>
            <a:endParaRPr lang="en-US">
              <a:ea typeface="Calibri"/>
              <a:cs typeface="Calibri"/>
            </a:endParaRPr>
          </a:p>
          <a:p>
            <a:pPr marL="285750" indent="-285750">
              <a:buFont typeface="Arial" panose="020B0604020202020204" pitchFamily="34" charset="0"/>
              <a:buChar char="•"/>
            </a:pPr>
            <a:r>
              <a:rPr lang="en-US"/>
              <a:t>Coordinating a Day with Public Service DBE Event</a:t>
            </a:r>
            <a:endParaRPr lang="en-US">
              <a:ea typeface="Calibri"/>
              <a:cs typeface="Calibri"/>
            </a:endParaRPr>
          </a:p>
          <a:p>
            <a:pPr marL="285750" indent="-285750">
              <a:buFont typeface="Arial" panose="020B0604020202020204" pitchFamily="34" charset="0"/>
              <a:buChar char="•"/>
            </a:pPr>
            <a:r>
              <a:rPr lang="en-US"/>
              <a:t>Attending the National Minority Supplier Development Council on Oct 20-23</a:t>
            </a:r>
            <a:endParaRPr lang="en-US">
              <a:ea typeface="Calibri"/>
              <a:cs typeface="Calibri"/>
            </a:endParaRPr>
          </a:p>
          <a:p>
            <a:pPr marL="285750" indent="-285750">
              <a:buFont typeface="Arial" panose="020B0604020202020204" pitchFamily="34" charset="0"/>
              <a:buChar char="•"/>
            </a:pPr>
            <a:r>
              <a:rPr lang="en-US"/>
              <a:t>Participating in the Eastern Minority Development Council’s Minority Enterprise Development (MED) Week events Oct 8-11</a:t>
            </a:r>
            <a:endParaRPr lang="en-US">
              <a:ea typeface="Calibri"/>
              <a:cs typeface="Calibri"/>
            </a:endParaRPr>
          </a:p>
          <a:p>
            <a:pPr marL="285750" indent="-285750">
              <a:buFont typeface="Arial" panose="020B0604020202020204" pitchFamily="34" charset="0"/>
              <a:buChar char="•"/>
            </a:pPr>
            <a:r>
              <a:rPr lang="en-US"/>
              <a:t>Attending as a panelist on UD's Inaugural Delaware MED week on Thurs Oct 17</a:t>
            </a:r>
            <a:endParaRPr lang="en-US">
              <a:ea typeface="Calibri"/>
              <a:cs typeface="Calibri"/>
            </a:endParaRPr>
          </a:p>
          <a:p>
            <a:pPr marL="285750" indent="-285750">
              <a:buFont typeface="Arial" panose="020B0604020202020204" pitchFamily="34" charset="0"/>
              <a:buChar char="•"/>
            </a:pPr>
            <a:r>
              <a:rPr lang="en-US"/>
              <a:t>Hosting a Social Media training day (date TBD)</a:t>
            </a:r>
            <a:endParaRPr lang="en-US">
              <a:ea typeface="Calibri"/>
              <a:cs typeface="Calibri"/>
            </a:endParaRPr>
          </a:p>
          <a:p>
            <a:pPr marL="285750" indent="-285750">
              <a:buFont typeface="Arial" panose="020B0604020202020204" pitchFamily="34" charset="0"/>
              <a:buChar char="•"/>
            </a:pPr>
            <a:r>
              <a:rPr lang="en-US"/>
              <a:t>Participating as a presenter for True Access Capital’s upcoming Procurement Webinar (Date TBD)</a:t>
            </a:r>
            <a:endParaRPr lang="en-US">
              <a:ea typeface="Calibri"/>
              <a:cs typeface="Calibri"/>
            </a:endParaRPr>
          </a:p>
          <a:p>
            <a:endParaRPr lang="en-US"/>
          </a:p>
          <a:p>
            <a:r>
              <a:rPr lang="en-US"/>
              <a:t>	 </a:t>
            </a:r>
            <a:endParaRPr lang="en-US">
              <a:ea typeface="Calibri"/>
              <a:cs typeface="Calibri"/>
            </a:endParaRPr>
          </a:p>
        </p:txBody>
      </p:sp>
    </p:spTree>
    <p:extLst>
      <p:ext uri="{BB962C8B-B14F-4D97-AF65-F5344CB8AC3E}">
        <p14:creationId xmlns:p14="http://schemas.microsoft.com/office/powerpoint/2010/main" val="250335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AE96-CB7B-4D8A-AD1F-EB2286DB60FB}"/>
              </a:ext>
            </a:extLst>
          </p:cNvPr>
          <p:cNvSpPr>
            <a:spLocks noGrp="1"/>
          </p:cNvSpPr>
          <p:nvPr>
            <p:ph type="title" idx="4294967295"/>
          </p:nvPr>
        </p:nvSpPr>
        <p:spPr>
          <a:xfrm>
            <a:off x="1066800" y="223838"/>
            <a:ext cx="10058400" cy="668337"/>
          </a:xfrm>
        </p:spPr>
        <p:txBody>
          <a:bodyPr>
            <a:normAutofit fontScale="90000"/>
          </a:bodyPr>
          <a:lstStyle/>
          <a:p>
            <a:pPr algn="ctr"/>
            <a:r>
              <a:rPr lang="en-US"/>
              <a:t>DBE Program Updates</a:t>
            </a:r>
          </a:p>
        </p:txBody>
      </p:sp>
      <p:sp>
        <p:nvSpPr>
          <p:cNvPr id="3" name="TextBox 2">
            <a:extLst>
              <a:ext uri="{FF2B5EF4-FFF2-40B4-BE49-F238E27FC236}">
                <a16:creationId xmlns:a16="http://schemas.microsoft.com/office/drawing/2014/main" id="{25A2DFC3-BE92-5B13-EDCB-9ECD2861601A}"/>
              </a:ext>
            </a:extLst>
          </p:cNvPr>
          <p:cNvSpPr txBox="1"/>
          <p:nvPr/>
        </p:nvSpPr>
        <p:spPr>
          <a:xfrm>
            <a:off x="1450108" y="1357745"/>
            <a:ext cx="7324437" cy="923330"/>
          </a:xfrm>
          <a:prstGeom prst="rect">
            <a:avLst/>
          </a:prstGeom>
          <a:noFill/>
        </p:spPr>
        <p:txBody>
          <a:bodyPr wrap="square" rtlCol="0">
            <a:spAutoFit/>
          </a:bodyPr>
          <a:lstStyle/>
          <a:p>
            <a:r>
              <a:rPr lang="en-US" b="1" u="sng"/>
              <a:t>Status:</a:t>
            </a:r>
          </a:p>
          <a:p>
            <a:pPr marL="285750" indent="-285750">
              <a:buFont typeface="Arial" panose="020B0604020202020204" pitchFamily="34" charset="0"/>
              <a:buChar char="•"/>
            </a:pPr>
            <a:r>
              <a:rPr lang="en-US"/>
              <a:t>Pending final Legal Department guidance on the proposed changes</a:t>
            </a:r>
          </a:p>
          <a:p>
            <a:pPr marL="285750" indent="-285750">
              <a:buFont typeface="Arial" panose="020B0604020202020204" pitchFamily="34" charset="0"/>
              <a:buChar char="•"/>
            </a:pPr>
            <a:r>
              <a:rPr lang="en-US"/>
              <a:t>Pending Admin Board Review</a:t>
            </a:r>
          </a:p>
        </p:txBody>
      </p:sp>
      <p:sp>
        <p:nvSpPr>
          <p:cNvPr id="5" name="TextBox 4">
            <a:extLst>
              <a:ext uri="{FF2B5EF4-FFF2-40B4-BE49-F238E27FC236}">
                <a16:creationId xmlns:a16="http://schemas.microsoft.com/office/drawing/2014/main" id="{232D41F4-2140-75AC-FE0C-FF48B0E7634B}"/>
              </a:ext>
            </a:extLst>
          </p:cNvPr>
          <p:cNvSpPr txBox="1"/>
          <p:nvPr/>
        </p:nvSpPr>
        <p:spPr>
          <a:xfrm>
            <a:off x="1450109" y="2503058"/>
            <a:ext cx="9439564" cy="3416320"/>
          </a:xfrm>
          <a:prstGeom prst="rect">
            <a:avLst/>
          </a:prstGeom>
          <a:noFill/>
        </p:spPr>
        <p:txBody>
          <a:bodyPr wrap="square" lIns="91440" tIns="45720" rIns="91440" bIns="45720" rtlCol="0" anchor="t">
            <a:spAutoFit/>
          </a:bodyPr>
          <a:lstStyle/>
          <a:p>
            <a:r>
              <a:rPr lang="en-US" b="1" u="sng"/>
              <a:t>Proposals that may require legislative updates:</a:t>
            </a:r>
          </a:p>
          <a:p>
            <a:pPr marL="285750" indent="-285750">
              <a:buFont typeface="Arial" panose="020B0604020202020204" pitchFamily="34" charset="0"/>
              <a:buChar char="•"/>
            </a:pPr>
            <a:r>
              <a:rPr lang="en-US"/>
              <a:t>Proposed update to the program name from DBE to the Procurement Equity Program (PEP)</a:t>
            </a:r>
            <a:endParaRPr lang="en-US">
              <a:ea typeface="Calibri"/>
              <a:cs typeface="Calibri"/>
            </a:endParaRPr>
          </a:p>
          <a:p>
            <a:pPr marL="285750" indent="-285750">
              <a:buFont typeface="Arial" panose="020B0604020202020204" pitchFamily="34" charset="0"/>
              <a:buChar char="•"/>
            </a:pPr>
            <a:r>
              <a:rPr lang="en-US"/>
              <a:t>Update code from using unemployment rate as the primary justification for race and gender conscious programs to instead use the recent disparity study findings (35-132)</a:t>
            </a:r>
          </a:p>
          <a:p>
            <a:pPr marL="285750" indent="-285750">
              <a:buFont typeface="Arial" panose="020B0604020202020204" pitchFamily="34" charset="0"/>
              <a:buChar char="•"/>
            </a:pPr>
            <a:r>
              <a:rPr lang="en-US"/>
              <a:t>Expand the participation criteria to align with other State of DE certifying bodies (</a:t>
            </a:r>
            <a:r>
              <a:rPr lang="en-US" err="1"/>
              <a:t>DelDot</a:t>
            </a:r>
            <a:r>
              <a:rPr lang="en-US"/>
              <a:t>, OSD)</a:t>
            </a:r>
          </a:p>
          <a:p>
            <a:pPr marL="285750" indent="-285750">
              <a:buFont typeface="Arial" panose="020B0604020202020204" pitchFamily="34" charset="0"/>
              <a:buChar char="•"/>
            </a:pPr>
            <a:r>
              <a:rPr lang="en-US"/>
              <a:t>Update goal setting language to  include the availability of Ready, Willing and Able firms</a:t>
            </a:r>
            <a:endParaRPr lang="en-US">
              <a:ea typeface="Calibri"/>
              <a:cs typeface="Calibri"/>
            </a:endParaRPr>
          </a:p>
          <a:p>
            <a:pPr marL="285750" indent="-285750">
              <a:buFont typeface="Arial" panose="020B0604020202020204" pitchFamily="34" charset="0"/>
              <a:buChar char="•"/>
            </a:pPr>
            <a:r>
              <a:rPr lang="en-US"/>
              <a:t>Create improved payment terms for non-DBE’s who meet or exceed goals</a:t>
            </a:r>
          </a:p>
          <a:p>
            <a:pPr marL="285750" indent="-285750">
              <a:buFont typeface="Arial" panose="020B0604020202020204" pitchFamily="34" charset="0"/>
              <a:buChar char="•"/>
            </a:pPr>
            <a:r>
              <a:rPr lang="en-US">
                <a:ea typeface="Calibri"/>
                <a:cs typeface="Calibri"/>
              </a:rPr>
              <a:t>Create incentives for Non-DBE’s to partner with or subcontract with DBE’s</a:t>
            </a:r>
          </a:p>
          <a:p>
            <a:pPr marL="285750" indent="-285750">
              <a:buFont typeface="Arial" panose="020B0604020202020204" pitchFamily="34" charset="0"/>
              <a:buChar char="•"/>
            </a:pPr>
            <a:r>
              <a:rPr lang="en-US"/>
              <a:t>Enable set aside projects for projects under the bid threshold</a:t>
            </a:r>
            <a:endParaRPr lang="en-US">
              <a:ea typeface="Calibri"/>
              <a:cs typeface="Calibri"/>
            </a:endParaRPr>
          </a:p>
          <a:p>
            <a:pPr marL="285750" indent="-285750">
              <a:buFont typeface="Arial" panose="020B0604020202020204" pitchFamily="34" charset="0"/>
              <a:buChar char="•"/>
            </a:pPr>
            <a:r>
              <a:rPr lang="en-US"/>
              <a:t>Create incentive tiers for bids over the bid threshold (requires an  update to the State’s lowest bidder charter)</a:t>
            </a:r>
            <a:endParaRPr lang="en-US">
              <a:ea typeface="Calibri"/>
              <a:cs typeface="Calibri"/>
            </a:endParaRPr>
          </a:p>
          <a:p>
            <a:pPr marL="285750" indent="-285750">
              <a:buFont typeface="Arial" panose="020B0604020202020204" pitchFamily="34" charset="0"/>
              <a:buChar char="•"/>
            </a:pPr>
            <a:r>
              <a:rPr lang="en-US"/>
              <a:t>Remove or update references to defunct department and functions</a:t>
            </a:r>
            <a:endParaRPr lang="en-US">
              <a:ea typeface="Calibri"/>
              <a:cs typeface="Calibri"/>
            </a:endParaRPr>
          </a:p>
        </p:txBody>
      </p:sp>
    </p:spTree>
    <p:extLst>
      <p:ext uri="{BB962C8B-B14F-4D97-AF65-F5344CB8AC3E}">
        <p14:creationId xmlns:p14="http://schemas.microsoft.com/office/powerpoint/2010/main" val="2467270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C8803-0389-222F-1E3A-B6DE1F59613E}"/>
              </a:ext>
            </a:extLst>
          </p:cNvPr>
          <p:cNvPicPr>
            <a:picLocks noChangeAspect="1"/>
          </p:cNvPicPr>
          <p:nvPr/>
        </p:nvPicPr>
        <p:blipFill>
          <a:blip r:embed="rId2"/>
          <a:stretch>
            <a:fillRect/>
          </a:stretch>
        </p:blipFill>
        <p:spPr>
          <a:xfrm>
            <a:off x="609600" y="685800"/>
            <a:ext cx="10972800" cy="5486400"/>
          </a:xfrm>
          <a:prstGeom prst="rect">
            <a:avLst/>
          </a:prstGeom>
        </p:spPr>
      </p:pic>
      <p:pic>
        <p:nvPicPr>
          <p:cNvPr id="4" name="Picture 3">
            <a:extLst>
              <a:ext uri="{FF2B5EF4-FFF2-40B4-BE49-F238E27FC236}">
                <a16:creationId xmlns:a16="http://schemas.microsoft.com/office/drawing/2014/main" id="{F87052D1-BC30-3A17-F28F-79AB3B2683D6}"/>
              </a:ext>
            </a:extLst>
          </p:cNvPr>
          <p:cNvPicPr>
            <a:picLocks noChangeAspect="1"/>
          </p:cNvPicPr>
          <p:nvPr/>
        </p:nvPicPr>
        <p:blipFill>
          <a:blip r:embed="rId3"/>
          <a:stretch>
            <a:fillRect/>
          </a:stretch>
        </p:blipFill>
        <p:spPr>
          <a:xfrm>
            <a:off x="719138" y="4248150"/>
            <a:ext cx="3248025" cy="914400"/>
          </a:xfrm>
          <a:prstGeom prst="rect">
            <a:avLst/>
          </a:prstGeom>
        </p:spPr>
      </p:pic>
    </p:spTree>
    <p:extLst>
      <p:ext uri="{BB962C8B-B14F-4D97-AF65-F5344CB8AC3E}">
        <p14:creationId xmlns:p14="http://schemas.microsoft.com/office/powerpoint/2010/main" val="2209132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1162</Words>
  <Application>Microsoft Office PowerPoint</Application>
  <PresentationFormat>Widescreen</PresentationFormat>
  <Paragraphs>156</Paragraphs>
  <Slides>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Arial,Sans-Serif</vt:lpstr>
      <vt:lpstr>Calibri</vt:lpstr>
      <vt:lpstr>Calibri Light</vt:lpstr>
      <vt:lpstr>Cambria</vt:lpstr>
      <vt:lpstr>Franklin Gothic Book</vt:lpstr>
      <vt:lpstr>Symbol</vt:lpstr>
      <vt:lpstr>Times New Roman</vt:lpstr>
      <vt:lpstr>Office Theme</vt:lpstr>
      <vt:lpstr>PowerPoint Presentation</vt:lpstr>
      <vt:lpstr>PowerPoint Presentation</vt:lpstr>
      <vt:lpstr>Residential Development</vt:lpstr>
      <vt:lpstr>Economic Development Products and Services</vt:lpstr>
      <vt:lpstr>PowerPoint Presentation</vt:lpstr>
      <vt:lpstr>Recent Set-aside Activity</vt:lpstr>
      <vt:lpstr>DBE Program Updates</vt:lpstr>
      <vt:lpstr>DBE Program Updates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Development</dc:title>
  <dc:creator>James C. Williams</dc:creator>
  <cp:lastModifiedBy>Sean J. Park</cp:lastModifiedBy>
  <cp:revision>5</cp:revision>
  <cp:lastPrinted>2024-01-08T21:42:05Z</cp:lastPrinted>
  <dcterms:created xsi:type="dcterms:W3CDTF">2021-09-20T19:54:24Z</dcterms:created>
  <dcterms:modified xsi:type="dcterms:W3CDTF">2024-10-07T19:01:53Z</dcterms:modified>
</cp:coreProperties>
</file>