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79" r:id="rId6"/>
    <p:sldMasterId id="2147483689" r:id="rId7"/>
  </p:sldMasterIdLst>
  <p:notesMasterIdLst>
    <p:notesMasterId r:id="rId18"/>
  </p:notesMasterIdLst>
  <p:sldIdLst>
    <p:sldId id="1732" r:id="rId8"/>
    <p:sldId id="2147472258" r:id="rId9"/>
    <p:sldId id="2147472255" r:id="rId10"/>
    <p:sldId id="2147472077" r:id="rId11"/>
    <p:sldId id="2147472257" r:id="rId12"/>
    <p:sldId id="2147472250" r:id="rId13"/>
    <p:sldId id="2147472256" r:id="rId14"/>
    <p:sldId id="1746" r:id="rId15"/>
    <p:sldId id="2147472260" r:id="rId16"/>
    <p:sldId id="17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C2421-0AF9-4EF6-A6FF-75EC24B037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37B27-32E4-4E48-A668-0E64EA168EFA}">
      <dgm:prSet phldrT="[Text]" custT="1"/>
      <dgm:spPr>
        <a:solidFill>
          <a:srgbClr val="156488"/>
        </a:solidFill>
      </dgm:spPr>
      <dgm:t>
        <a:bodyPr/>
        <a:lstStyle/>
        <a:p>
          <a:pPr>
            <a:buSzPct val="100000"/>
            <a:buAutoNum type="arabicPeriod"/>
          </a:pPr>
          <a:r>
            <a:rPr lang="en-US" sz="3400" b="1" dirty="0">
              <a:latin typeface="+mn-lt"/>
            </a:rPr>
            <a:t>Behavioral Health</a:t>
          </a:r>
        </a:p>
        <a:p>
          <a:pPr>
            <a:buSzPct val="100000"/>
            <a:buAutoNum type="arabicPeriod"/>
          </a:pPr>
          <a:r>
            <a:rPr lang="en-US" sz="2400" dirty="0">
              <a:latin typeface="+mn-lt"/>
            </a:rPr>
            <a:t>(including substance abuse services)</a:t>
          </a:r>
        </a:p>
      </dgm:t>
    </dgm:pt>
    <dgm:pt modelId="{35FA1949-3C3A-4A55-9A7D-256007E6071C}" type="parTrans" cxnId="{F605D011-433C-41A4-BF2B-3545AC0E4EF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BB6967E-F768-4F41-8BB3-B29C19E0AC24}" type="sibTrans" cxnId="{F605D011-433C-41A4-BF2B-3545AC0E4EF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C2E3137-6DE7-4397-9A60-D14B8D975AB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ts val="3800"/>
            </a:lnSpc>
            <a:spcAft>
              <a:spcPts val="0"/>
            </a:spcAft>
          </a:pPr>
          <a:r>
            <a:rPr lang="en-US" sz="3400" b="1" dirty="0">
              <a:latin typeface="+mn-lt"/>
            </a:rPr>
            <a:t>Education, </a:t>
          </a:r>
        </a:p>
        <a:p>
          <a:pPr>
            <a:lnSpc>
              <a:spcPts val="3800"/>
            </a:lnSpc>
            <a:spcAft>
              <a:spcPts val="0"/>
            </a:spcAft>
          </a:pPr>
          <a:r>
            <a:rPr lang="en-US" sz="3400" b="1" dirty="0">
              <a:latin typeface="+mn-lt"/>
            </a:rPr>
            <a:t>Job Training &amp; Skills Development</a:t>
          </a:r>
        </a:p>
      </dgm:t>
    </dgm:pt>
    <dgm:pt modelId="{E75FBD84-7C21-40C9-B92B-B4F5E0293FC2}" type="parTrans" cxnId="{B76D44B9-42AB-47A1-A486-1A98FE464AC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8393133-4C7F-49AD-9912-7D5A2C304C05}" type="sibTrans" cxnId="{B76D44B9-42AB-47A1-A486-1A98FE464AC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8B205A6-1DEE-49B9-8937-FE45CA1836CC}">
      <dgm:prSet custT="1"/>
      <dgm:spPr>
        <a:solidFill>
          <a:srgbClr val="B6FBC8"/>
        </a:solidFill>
      </dgm:spPr>
      <dgm:t>
        <a:bodyPr/>
        <a:lstStyle/>
        <a:p>
          <a:pPr algn="ctr">
            <a:lnSpc>
              <a:spcPts val="3800"/>
            </a:lnSpc>
            <a:spcAft>
              <a:spcPts val="0"/>
            </a:spcAft>
          </a:pPr>
          <a:r>
            <a:rPr lang="en-US" sz="3400" b="1" dirty="0">
              <a:solidFill>
                <a:schemeClr val="tx1"/>
              </a:solidFill>
              <a:latin typeface="+mn-lt"/>
            </a:rPr>
            <a:t>Health</a:t>
          </a:r>
        </a:p>
        <a:p>
          <a:pPr algn="ctr">
            <a:lnSpc>
              <a:spcPts val="3800"/>
            </a:lnSpc>
            <a:spcAft>
              <a:spcPts val="0"/>
            </a:spcAft>
          </a:pPr>
          <a:r>
            <a:rPr lang="en-US" sz="3400" b="1" dirty="0">
              <a:solidFill>
                <a:schemeClr val="tx1"/>
              </a:solidFill>
              <a:latin typeface="+mn-lt"/>
            </a:rPr>
            <a:t>Equity </a:t>
          </a:r>
        </a:p>
      </dgm:t>
    </dgm:pt>
    <dgm:pt modelId="{7F459B9D-3F7B-4920-B52E-C06FD5BD210E}" type="parTrans" cxnId="{30F9F0FE-244F-453F-B6E8-6E9096A2CC6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7E67C02-0F9F-418E-95A2-C058D15707D2}" type="sibTrans" cxnId="{30F9F0FE-244F-453F-B6E8-6E9096A2CC6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A5404BD-3636-4371-97D3-B55B5B70AD29}">
      <dgm:prSet custT="1"/>
      <dgm:spPr>
        <a:solidFill>
          <a:schemeClr val="tx2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3400" b="1" dirty="0">
              <a:latin typeface="+mn-lt"/>
            </a:rPr>
            <a:t>Affordable Housing /</a:t>
          </a:r>
        </a:p>
        <a:p>
          <a:pPr>
            <a:spcAft>
              <a:spcPts val="0"/>
            </a:spcAft>
          </a:pPr>
          <a:r>
            <a:rPr lang="en-US" sz="3400" b="1" dirty="0">
              <a:latin typeface="+mn-lt"/>
            </a:rPr>
            <a:t>Senior Services</a:t>
          </a:r>
        </a:p>
      </dgm:t>
    </dgm:pt>
    <dgm:pt modelId="{A41EF1B6-594A-4867-BC23-61252868DF01}" type="parTrans" cxnId="{6B1CC118-3B7A-4FA5-BF0B-A1CA84E2ED9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F7E084E-8179-41C4-81F8-B6D5A0B27FD1}" type="sibTrans" cxnId="{6B1CC118-3B7A-4FA5-BF0B-A1CA84E2ED9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6D8FD1F-F810-4852-8E6A-2F2DDCCE8BD1}" type="pres">
      <dgm:prSet presAssocID="{F76C2421-0AF9-4EF6-A6FF-75EC24B037F7}" presName="diagram" presStyleCnt="0">
        <dgm:presLayoutVars>
          <dgm:dir/>
          <dgm:resizeHandles val="exact"/>
        </dgm:presLayoutVars>
      </dgm:prSet>
      <dgm:spPr/>
    </dgm:pt>
    <dgm:pt modelId="{F81993E3-557D-410F-A889-08AE1731134A}" type="pres">
      <dgm:prSet presAssocID="{89537B27-32E4-4E48-A668-0E64EA168EFA}" presName="node" presStyleLbl="node1" presStyleIdx="0" presStyleCnt="4">
        <dgm:presLayoutVars>
          <dgm:bulletEnabled val="1"/>
        </dgm:presLayoutVars>
      </dgm:prSet>
      <dgm:spPr/>
    </dgm:pt>
    <dgm:pt modelId="{98D94D38-7C0D-4077-8B80-0523540553C3}" type="pres">
      <dgm:prSet presAssocID="{ABB6967E-F768-4F41-8BB3-B29C19E0AC24}" presName="sibTrans" presStyleCnt="0"/>
      <dgm:spPr/>
    </dgm:pt>
    <dgm:pt modelId="{23BA0A92-E9C4-453B-AAD1-4E5289723030}" type="pres">
      <dgm:prSet presAssocID="{2C2E3137-6DE7-4397-9A60-D14B8D975ABC}" presName="node" presStyleLbl="node1" presStyleIdx="1" presStyleCnt="4" custLinFactNeighborX="811" custLinFactNeighborY="-676">
        <dgm:presLayoutVars>
          <dgm:bulletEnabled val="1"/>
        </dgm:presLayoutVars>
      </dgm:prSet>
      <dgm:spPr/>
    </dgm:pt>
    <dgm:pt modelId="{7D00AF49-5D3A-47F5-AB52-4CFE26B7449B}" type="pres">
      <dgm:prSet presAssocID="{C8393133-4C7F-49AD-9912-7D5A2C304C05}" presName="sibTrans" presStyleCnt="0"/>
      <dgm:spPr/>
    </dgm:pt>
    <dgm:pt modelId="{C667ECC3-33E8-4D34-BA49-90A82AB71948}" type="pres">
      <dgm:prSet presAssocID="{78B205A6-1DEE-49B9-8937-FE45CA1836CC}" presName="node" presStyleLbl="node1" presStyleIdx="2" presStyleCnt="4">
        <dgm:presLayoutVars>
          <dgm:bulletEnabled val="1"/>
        </dgm:presLayoutVars>
      </dgm:prSet>
      <dgm:spPr/>
    </dgm:pt>
    <dgm:pt modelId="{120AC80C-0AB4-4485-AFB7-7C1B897597B5}" type="pres">
      <dgm:prSet presAssocID="{37E67C02-0F9F-418E-95A2-C058D15707D2}" presName="sibTrans" presStyleCnt="0"/>
      <dgm:spPr/>
    </dgm:pt>
    <dgm:pt modelId="{A324BE1F-21E1-47F7-BEB3-5DBE1EC290C4}" type="pres">
      <dgm:prSet presAssocID="{BA5404BD-3636-4371-97D3-B55B5B70AD29}" presName="node" presStyleLbl="node1" presStyleIdx="3" presStyleCnt="4">
        <dgm:presLayoutVars>
          <dgm:bulletEnabled val="1"/>
        </dgm:presLayoutVars>
      </dgm:prSet>
      <dgm:spPr/>
    </dgm:pt>
  </dgm:ptLst>
  <dgm:cxnLst>
    <dgm:cxn modelId="{F605D011-433C-41A4-BF2B-3545AC0E4EF2}" srcId="{F76C2421-0AF9-4EF6-A6FF-75EC24B037F7}" destId="{89537B27-32E4-4E48-A668-0E64EA168EFA}" srcOrd="0" destOrd="0" parTransId="{35FA1949-3C3A-4A55-9A7D-256007E6071C}" sibTransId="{ABB6967E-F768-4F41-8BB3-B29C19E0AC24}"/>
    <dgm:cxn modelId="{E0F90417-0044-4908-AE81-64D76E6AD164}" type="presOf" srcId="{F76C2421-0AF9-4EF6-A6FF-75EC24B037F7}" destId="{26D8FD1F-F810-4852-8E6A-2F2DDCCE8BD1}" srcOrd="0" destOrd="0" presId="urn:microsoft.com/office/officeart/2005/8/layout/default"/>
    <dgm:cxn modelId="{6B1CC118-3B7A-4FA5-BF0B-A1CA84E2ED99}" srcId="{F76C2421-0AF9-4EF6-A6FF-75EC24B037F7}" destId="{BA5404BD-3636-4371-97D3-B55B5B70AD29}" srcOrd="3" destOrd="0" parTransId="{A41EF1B6-594A-4867-BC23-61252868DF01}" sibTransId="{3F7E084E-8179-41C4-81F8-B6D5A0B27FD1}"/>
    <dgm:cxn modelId="{2598A768-A84D-4DB2-87F9-F4F6D6F72264}" type="presOf" srcId="{89537B27-32E4-4E48-A668-0E64EA168EFA}" destId="{F81993E3-557D-410F-A889-08AE1731134A}" srcOrd="0" destOrd="0" presId="urn:microsoft.com/office/officeart/2005/8/layout/default"/>
    <dgm:cxn modelId="{B76D44B9-42AB-47A1-A486-1A98FE464ACE}" srcId="{F76C2421-0AF9-4EF6-A6FF-75EC24B037F7}" destId="{2C2E3137-6DE7-4397-9A60-D14B8D975ABC}" srcOrd="1" destOrd="0" parTransId="{E75FBD84-7C21-40C9-B92B-B4F5E0293FC2}" sibTransId="{C8393133-4C7F-49AD-9912-7D5A2C304C05}"/>
    <dgm:cxn modelId="{F801F6BE-9BD8-45F4-8A1A-B9A3BD2B0960}" type="presOf" srcId="{2C2E3137-6DE7-4397-9A60-D14B8D975ABC}" destId="{23BA0A92-E9C4-453B-AAD1-4E5289723030}" srcOrd="0" destOrd="0" presId="urn:microsoft.com/office/officeart/2005/8/layout/default"/>
    <dgm:cxn modelId="{1B47E2CB-A619-4A9B-937F-31692E302472}" type="presOf" srcId="{78B205A6-1DEE-49B9-8937-FE45CA1836CC}" destId="{C667ECC3-33E8-4D34-BA49-90A82AB71948}" srcOrd="0" destOrd="0" presId="urn:microsoft.com/office/officeart/2005/8/layout/default"/>
    <dgm:cxn modelId="{7730A9F0-60BA-49BB-938D-4296A2C79885}" type="presOf" srcId="{BA5404BD-3636-4371-97D3-B55B5B70AD29}" destId="{A324BE1F-21E1-47F7-BEB3-5DBE1EC290C4}" srcOrd="0" destOrd="0" presId="urn:microsoft.com/office/officeart/2005/8/layout/default"/>
    <dgm:cxn modelId="{30F9F0FE-244F-453F-B6E8-6E9096A2CC6B}" srcId="{F76C2421-0AF9-4EF6-A6FF-75EC24B037F7}" destId="{78B205A6-1DEE-49B9-8937-FE45CA1836CC}" srcOrd="2" destOrd="0" parTransId="{7F459B9D-3F7B-4920-B52E-C06FD5BD210E}" sibTransId="{37E67C02-0F9F-418E-95A2-C058D15707D2}"/>
    <dgm:cxn modelId="{2B534A5C-9D0C-4AF9-9B9B-80EADBB8AE12}" type="presParOf" srcId="{26D8FD1F-F810-4852-8E6A-2F2DDCCE8BD1}" destId="{F81993E3-557D-410F-A889-08AE1731134A}" srcOrd="0" destOrd="0" presId="urn:microsoft.com/office/officeart/2005/8/layout/default"/>
    <dgm:cxn modelId="{701AF711-7C38-4925-9A92-9A7A7BCF3ACD}" type="presParOf" srcId="{26D8FD1F-F810-4852-8E6A-2F2DDCCE8BD1}" destId="{98D94D38-7C0D-4077-8B80-0523540553C3}" srcOrd="1" destOrd="0" presId="urn:microsoft.com/office/officeart/2005/8/layout/default"/>
    <dgm:cxn modelId="{1525D3A3-E428-42C8-A528-675F9F0C6DCD}" type="presParOf" srcId="{26D8FD1F-F810-4852-8E6A-2F2DDCCE8BD1}" destId="{23BA0A92-E9C4-453B-AAD1-4E5289723030}" srcOrd="2" destOrd="0" presId="urn:microsoft.com/office/officeart/2005/8/layout/default"/>
    <dgm:cxn modelId="{9D5E7664-2EAC-4710-ADC6-2A8868A622E1}" type="presParOf" srcId="{26D8FD1F-F810-4852-8E6A-2F2DDCCE8BD1}" destId="{7D00AF49-5D3A-47F5-AB52-4CFE26B7449B}" srcOrd="3" destOrd="0" presId="urn:microsoft.com/office/officeart/2005/8/layout/default"/>
    <dgm:cxn modelId="{D9CF35A9-DDA5-4DA1-AB1E-A2F9760D67CE}" type="presParOf" srcId="{26D8FD1F-F810-4852-8E6A-2F2DDCCE8BD1}" destId="{C667ECC3-33E8-4D34-BA49-90A82AB71948}" srcOrd="4" destOrd="0" presId="urn:microsoft.com/office/officeart/2005/8/layout/default"/>
    <dgm:cxn modelId="{DDC37F60-FB03-498C-8A48-84C82C0E3C2F}" type="presParOf" srcId="{26D8FD1F-F810-4852-8E6A-2F2DDCCE8BD1}" destId="{120AC80C-0AB4-4485-AFB7-7C1B897597B5}" srcOrd="5" destOrd="0" presId="urn:microsoft.com/office/officeart/2005/8/layout/default"/>
    <dgm:cxn modelId="{062D516A-241C-4D9F-AF37-65A23DE80915}" type="presParOf" srcId="{26D8FD1F-F810-4852-8E6A-2F2DDCCE8BD1}" destId="{A324BE1F-21E1-47F7-BEB3-5DBE1EC290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F3B6A-4509-4896-A6CE-405EA2D473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BFE3D-2102-4CFC-BD5B-AEF514BDC8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Partners</a:t>
          </a:r>
        </a:p>
      </dgm:t>
    </dgm:pt>
    <dgm:pt modelId="{93CFA32C-7C7C-47FE-AB25-E7132CEDF67D}" type="parTrans" cxnId="{5501790A-426B-4586-B1C9-AF1E49866A77}">
      <dgm:prSet/>
      <dgm:spPr/>
      <dgm:t>
        <a:bodyPr/>
        <a:lstStyle/>
        <a:p>
          <a:endParaRPr lang="en-US"/>
        </a:p>
      </dgm:t>
    </dgm:pt>
    <dgm:pt modelId="{6EB2D8D4-BB1F-4F5F-A275-7870224A42E9}" type="sibTrans" cxnId="{5501790A-426B-4586-B1C9-AF1E49866A77}">
      <dgm:prSet/>
      <dgm:spPr/>
      <dgm:t>
        <a:bodyPr/>
        <a:lstStyle/>
        <a:p>
          <a:endParaRPr lang="en-US"/>
        </a:p>
      </dgm:t>
    </dgm:pt>
    <dgm:pt modelId="{3B41C652-8612-42AB-8FB3-56B9940A19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Philanthropy Funded Construction (1.4M dollars) </a:t>
          </a:r>
          <a:endParaRPr lang="en-US" dirty="0"/>
        </a:p>
      </dgm:t>
    </dgm:pt>
    <dgm:pt modelId="{BFD97D97-4B2C-4051-BAB5-8FB421C526EC}" type="parTrans" cxnId="{C2AE3B5A-5F00-4050-A207-742ADDCCF3D7}">
      <dgm:prSet/>
      <dgm:spPr/>
      <dgm:t>
        <a:bodyPr/>
        <a:lstStyle/>
        <a:p>
          <a:endParaRPr lang="en-US"/>
        </a:p>
      </dgm:t>
    </dgm:pt>
    <dgm:pt modelId="{DCABBF46-78CC-492D-BD7A-DD8D74C44ADB}" type="sibTrans" cxnId="{C2AE3B5A-5F00-4050-A207-742ADDCCF3D7}">
      <dgm:prSet/>
      <dgm:spPr/>
      <dgm:t>
        <a:bodyPr/>
        <a:lstStyle/>
        <a:p>
          <a:endParaRPr lang="en-US"/>
        </a:p>
      </dgm:t>
    </dgm:pt>
    <dgm:pt modelId="{FDECD1C5-2769-4840-916A-23B15FD9DB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Conference room</a:t>
          </a:r>
        </a:p>
      </dgm:t>
    </dgm:pt>
    <dgm:pt modelId="{194D2EA2-27F1-4B6A-88F8-A9C6DC597C26}" type="parTrans" cxnId="{D38D4684-2B8A-4F72-9763-8A2E96E9A5DF}">
      <dgm:prSet/>
      <dgm:spPr/>
      <dgm:t>
        <a:bodyPr/>
        <a:lstStyle/>
        <a:p>
          <a:endParaRPr lang="en-US"/>
        </a:p>
      </dgm:t>
    </dgm:pt>
    <dgm:pt modelId="{D440B7D2-F2F2-42A7-BCE7-C1F1C5829420}" type="sibTrans" cxnId="{D38D4684-2B8A-4F72-9763-8A2E96E9A5DF}">
      <dgm:prSet/>
      <dgm:spPr/>
      <dgm:t>
        <a:bodyPr/>
        <a:lstStyle/>
        <a:p>
          <a:endParaRPr lang="en-US"/>
        </a:p>
      </dgm:t>
    </dgm:pt>
    <dgm:pt modelId="{81E25A04-7707-4F59-8432-E50B7DB2F2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Lobby Refresh</a:t>
          </a:r>
        </a:p>
      </dgm:t>
    </dgm:pt>
    <dgm:pt modelId="{B177EB12-97B8-4CA2-A45C-70B8EB7A5302}" type="parTrans" cxnId="{9A920A11-B174-4FB0-85B5-6EA431A2A4AE}">
      <dgm:prSet/>
      <dgm:spPr/>
      <dgm:t>
        <a:bodyPr/>
        <a:lstStyle/>
        <a:p>
          <a:endParaRPr lang="en-US"/>
        </a:p>
      </dgm:t>
    </dgm:pt>
    <dgm:pt modelId="{0A936F74-0105-4363-B46F-4727530DA273}" type="sibTrans" cxnId="{9A920A11-B174-4FB0-85B5-6EA431A2A4AE}">
      <dgm:prSet/>
      <dgm:spPr/>
      <dgm:t>
        <a:bodyPr/>
        <a:lstStyle/>
        <a:p>
          <a:endParaRPr lang="en-US"/>
        </a:p>
      </dgm:t>
    </dgm:pt>
    <dgm:pt modelId="{6EC22E1D-5EB6-4F2E-B7E0-D47A19AAF4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Bathrooms</a:t>
          </a:r>
        </a:p>
      </dgm:t>
    </dgm:pt>
    <dgm:pt modelId="{C88415BC-0754-4EF5-AF09-9C228A2DCDEA}" type="parTrans" cxnId="{5F3A5955-9B1A-40A4-860F-AB003AC0D18E}">
      <dgm:prSet/>
      <dgm:spPr/>
      <dgm:t>
        <a:bodyPr/>
        <a:lstStyle/>
        <a:p>
          <a:endParaRPr lang="en-US"/>
        </a:p>
      </dgm:t>
    </dgm:pt>
    <dgm:pt modelId="{983ECA4D-C0AA-4685-B7C4-978964128640}" type="sibTrans" cxnId="{5F3A5955-9B1A-40A4-860F-AB003AC0D18E}">
      <dgm:prSet/>
      <dgm:spPr/>
      <dgm:t>
        <a:bodyPr/>
        <a:lstStyle/>
        <a:p>
          <a:endParaRPr lang="en-US"/>
        </a:p>
      </dgm:t>
    </dgm:pt>
    <dgm:pt modelId="{8D71DA10-D292-4D6F-B7DD-4C430D9F94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Programs on Mainstreet (Health Equity Programs)</a:t>
          </a:r>
          <a:endParaRPr lang="en-US" dirty="0"/>
        </a:p>
      </dgm:t>
    </dgm:pt>
    <dgm:pt modelId="{BEB38078-5AF6-4EBB-ABE7-F908BCA88C6C}" type="parTrans" cxnId="{349110B7-01DF-489F-9F82-1A075FBA7032}">
      <dgm:prSet/>
      <dgm:spPr/>
      <dgm:t>
        <a:bodyPr/>
        <a:lstStyle/>
        <a:p>
          <a:endParaRPr lang="en-US"/>
        </a:p>
      </dgm:t>
    </dgm:pt>
    <dgm:pt modelId="{8864A1E1-93E3-40F2-BD22-BF5F7C800F90}" type="sibTrans" cxnId="{349110B7-01DF-489F-9F82-1A075FBA7032}">
      <dgm:prSet/>
      <dgm:spPr/>
      <dgm:t>
        <a:bodyPr/>
        <a:lstStyle/>
        <a:p>
          <a:endParaRPr lang="en-US"/>
        </a:p>
      </dgm:t>
    </dgm:pt>
    <dgm:pt modelId="{6FFC0893-219C-4E74-BDD0-0E511EF518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Food insecurity ( Backpacks, Homeless food boxes, Farm boxes, Surplus food)</a:t>
          </a:r>
        </a:p>
      </dgm:t>
    </dgm:pt>
    <dgm:pt modelId="{96FE739F-A3F8-495D-998C-A07BCDB431E3}" type="parTrans" cxnId="{393DDF39-B8C2-44E5-8D44-7640370E540F}">
      <dgm:prSet/>
      <dgm:spPr/>
      <dgm:t>
        <a:bodyPr/>
        <a:lstStyle/>
        <a:p>
          <a:endParaRPr lang="en-US"/>
        </a:p>
      </dgm:t>
    </dgm:pt>
    <dgm:pt modelId="{1AF341E5-6B1C-48A0-B4BB-D555C3FDD453}" type="sibTrans" cxnId="{393DDF39-B8C2-44E5-8D44-7640370E540F}">
      <dgm:prSet/>
      <dgm:spPr/>
      <dgm:t>
        <a:bodyPr/>
        <a:lstStyle/>
        <a:p>
          <a:endParaRPr lang="en-US"/>
        </a:p>
      </dgm:t>
    </dgm:pt>
    <dgm:pt modelId="{73C9998F-AEB3-40B2-A7B0-CB34CE12D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DME ( Durable Medical Equipment)</a:t>
          </a:r>
        </a:p>
      </dgm:t>
    </dgm:pt>
    <dgm:pt modelId="{9F712408-E696-49B5-A95B-EBC962A84B8C}" type="parTrans" cxnId="{634E0DBB-DCAD-4641-B2FA-10A7A262C7C0}">
      <dgm:prSet/>
      <dgm:spPr/>
      <dgm:t>
        <a:bodyPr/>
        <a:lstStyle/>
        <a:p>
          <a:endParaRPr lang="en-US"/>
        </a:p>
      </dgm:t>
    </dgm:pt>
    <dgm:pt modelId="{FE1775A2-40C5-4F82-990D-1873B9A0F8CF}" type="sibTrans" cxnId="{634E0DBB-DCAD-4641-B2FA-10A7A262C7C0}">
      <dgm:prSet/>
      <dgm:spPr/>
      <dgm:t>
        <a:bodyPr/>
        <a:lstStyle/>
        <a:p>
          <a:endParaRPr lang="en-US"/>
        </a:p>
      </dgm:t>
    </dgm:pt>
    <dgm:pt modelId="{5B4FEB50-DE38-4E61-A092-9D6D57FC3B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Personal Care items</a:t>
          </a:r>
        </a:p>
      </dgm:t>
    </dgm:pt>
    <dgm:pt modelId="{FDF4672E-5DDD-4402-AAB3-A04CBBC09B14}" type="parTrans" cxnId="{52B72170-59C6-4111-85B2-588D933D2E39}">
      <dgm:prSet/>
      <dgm:spPr/>
      <dgm:t>
        <a:bodyPr/>
        <a:lstStyle/>
        <a:p>
          <a:endParaRPr lang="en-US"/>
        </a:p>
      </dgm:t>
    </dgm:pt>
    <dgm:pt modelId="{F83B93D0-CB89-41A7-8A25-18DC7F02F3BF}" type="sibTrans" cxnId="{52B72170-59C6-4111-85B2-588D933D2E39}">
      <dgm:prSet/>
      <dgm:spPr/>
      <dgm:t>
        <a:bodyPr/>
        <a:lstStyle/>
        <a:p>
          <a:endParaRPr lang="en-US"/>
        </a:p>
      </dgm:t>
    </dgm:pt>
    <dgm:pt modelId="{378B58A9-DACF-4822-BF81-E3DD2BA865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Expansion of Tiny Steps program (Cribs, car seats)</a:t>
          </a:r>
        </a:p>
      </dgm:t>
    </dgm:pt>
    <dgm:pt modelId="{80A01FC3-0879-44D3-A089-DBDCB65C40B1}" type="parTrans" cxnId="{FB341E0A-883E-4360-8442-ADECE7439455}">
      <dgm:prSet/>
      <dgm:spPr/>
      <dgm:t>
        <a:bodyPr/>
        <a:lstStyle/>
        <a:p>
          <a:endParaRPr lang="en-US"/>
        </a:p>
      </dgm:t>
    </dgm:pt>
    <dgm:pt modelId="{9D740D1D-481F-41CF-81BA-0E5A1041B697}" type="sibTrans" cxnId="{FB341E0A-883E-4360-8442-ADECE7439455}">
      <dgm:prSet/>
      <dgm:spPr/>
      <dgm:t>
        <a:bodyPr/>
        <a:lstStyle/>
        <a:p>
          <a:endParaRPr lang="en-US"/>
        </a:p>
      </dgm:t>
    </dgm:pt>
    <dgm:pt modelId="{058F8275-555F-4F8A-A77D-F50B8D8759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Community Health Workers (to be funded by Philanthropy)</a:t>
          </a:r>
          <a:endParaRPr lang="en-US" b="0" dirty="0"/>
        </a:p>
      </dgm:t>
    </dgm:pt>
    <dgm:pt modelId="{B0039F62-3463-41EE-BF73-EDC7D381D0EA}" type="parTrans" cxnId="{E29E7ABD-A8DA-4E15-9C03-98E9A2D8C030}">
      <dgm:prSet/>
      <dgm:spPr/>
      <dgm:t>
        <a:bodyPr/>
        <a:lstStyle/>
        <a:p>
          <a:endParaRPr lang="en-US"/>
        </a:p>
      </dgm:t>
    </dgm:pt>
    <dgm:pt modelId="{768F0AE7-298B-4EFB-95B9-F60FAEABE343}" type="sibTrans" cxnId="{E29E7ABD-A8DA-4E15-9C03-98E9A2D8C030}">
      <dgm:prSet/>
      <dgm:spPr/>
      <dgm:t>
        <a:bodyPr/>
        <a:lstStyle/>
        <a:p>
          <a:endParaRPr lang="en-US"/>
        </a:p>
      </dgm:t>
    </dgm:pt>
    <dgm:pt modelId="{94D1CEE6-ACE5-4391-9C50-2460FE2D1C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Mainstreet tenant build out</a:t>
          </a:r>
        </a:p>
      </dgm:t>
    </dgm:pt>
    <dgm:pt modelId="{C242D58D-4E04-47E4-A67E-0D37F7DDB176}" type="parTrans" cxnId="{21945CD2-9E79-4E4F-8561-496B92403961}">
      <dgm:prSet/>
      <dgm:spPr/>
      <dgm:t>
        <a:bodyPr/>
        <a:lstStyle/>
        <a:p>
          <a:endParaRPr lang="en-US"/>
        </a:p>
      </dgm:t>
    </dgm:pt>
    <dgm:pt modelId="{37B0BA22-907F-42E4-B64B-975719F9DD13}" type="sibTrans" cxnId="{21945CD2-9E79-4E4F-8561-496B92403961}">
      <dgm:prSet/>
      <dgm:spPr/>
      <dgm:t>
        <a:bodyPr/>
        <a:lstStyle/>
        <a:p>
          <a:endParaRPr lang="en-US"/>
        </a:p>
      </dgm:t>
    </dgm:pt>
    <dgm:pt modelId="{9B30B851-BD67-4FBC-981C-2F9509557F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Engage smaller community-based organizations </a:t>
          </a:r>
        </a:p>
      </dgm:t>
    </dgm:pt>
    <dgm:pt modelId="{78F0D95A-019D-40EB-9B06-168C51D7CEFB}" type="parTrans" cxnId="{2812FB8F-7F52-4FFB-BA4C-5F02DF5313FB}">
      <dgm:prSet/>
      <dgm:spPr/>
      <dgm:t>
        <a:bodyPr/>
        <a:lstStyle/>
        <a:p>
          <a:endParaRPr lang="en-US"/>
        </a:p>
      </dgm:t>
    </dgm:pt>
    <dgm:pt modelId="{BB92A589-C11C-4DB9-939B-1B79F6DEA449}" type="sibTrans" cxnId="{2812FB8F-7F52-4FFB-BA4C-5F02DF5313FB}">
      <dgm:prSet/>
      <dgm:spPr/>
      <dgm:t>
        <a:bodyPr/>
        <a:lstStyle/>
        <a:p>
          <a:endParaRPr lang="en-US"/>
        </a:p>
      </dgm:t>
    </dgm:pt>
    <dgm:pt modelId="{B4D4374C-6FF2-4FD3-9E77-448800ABBB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Educational partners</a:t>
          </a:r>
        </a:p>
      </dgm:t>
    </dgm:pt>
    <dgm:pt modelId="{3A63A688-E157-4529-91B1-84078011A2B5}" type="parTrans" cxnId="{1D7FA471-8905-4639-95FE-214EB708D1D9}">
      <dgm:prSet/>
      <dgm:spPr/>
      <dgm:t>
        <a:bodyPr/>
        <a:lstStyle/>
        <a:p>
          <a:endParaRPr lang="en-US"/>
        </a:p>
      </dgm:t>
    </dgm:pt>
    <dgm:pt modelId="{DC5D9EE0-C86B-4D43-8FAA-D679B187E21D}" type="sibTrans" cxnId="{1D7FA471-8905-4639-95FE-214EB708D1D9}">
      <dgm:prSet/>
      <dgm:spPr/>
      <dgm:t>
        <a:bodyPr/>
        <a:lstStyle/>
        <a:p>
          <a:endParaRPr lang="en-US"/>
        </a:p>
      </dgm:t>
    </dgm:pt>
    <dgm:pt modelId="{62123593-9923-4CD3-BAD9-F25CE681F8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Focus on Delaware partners for Behavioral Health/SUD services</a:t>
          </a:r>
        </a:p>
      </dgm:t>
    </dgm:pt>
    <dgm:pt modelId="{C0E8D994-2AC0-4130-9205-BD804143A4C3}" type="parTrans" cxnId="{1083781D-8C70-4730-8DDA-DD81733D4BA3}">
      <dgm:prSet/>
      <dgm:spPr/>
      <dgm:t>
        <a:bodyPr/>
        <a:lstStyle/>
        <a:p>
          <a:endParaRPr lang="en-US"/>
        </a:p>
      </dgm:t>
    </dgm:pt>
    <dgm:pt modelId="{1F258C2F-EA5E-47EC-B837-ABD82FC08AF7}" type="sibTrans" cxnId="{1083781D-8C70-4730-8DDA-DD81733D4BA3}">
      <dgm:prSet/>
      <dgm:spPr/>
      <dgm:t>
        <a:bodyPr/>
        <a:lstStyle/>
        <a:p>
          <a:endParaRPr lang="en-US"/>
        </a:p>
      </dgm:t>
    </dgm:pt>
    <dgm:pt modelId="{241FF33C-B1EA-4B83-AF36-09C87131BF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Follow up and reengage partners both small and large (i.e. Nemours, NovaCare, Delaware Hospice-dementia)</a:t>
          </a:r>
        </a:p>
      </dgm:t>
    </dgm:pt>
    <dgm:pt modelId="{52078A69-8239-44C5-AAA6-DC573713C661}" type="parTrans" cxnId="{8B0814AD-123C-47B0-8ED0-79DD2AD47B32}">
      <dgm:prSet/>
      <dgm:spPr/>
      <dgm:t>
        <a:bodyPr/>
        <a:lstStyle/>
        <a:p>
          <a:endParaRPr lang="en-US"/>
        </a:p>
      </dgm:t>
    </dgm:pt>
    <dgm:pt modelId="{347D8602-9685-4477-A3D5-638A33872B29}" type="sibTrans" cxnId="{8B0814AD-123C-47B0-8ED0-79DD2AD47B32}">
      <dgm:prSet/>
      <dgm:spPr/>
      <dgm:t>
        <a:bodyPr/>
        <a:lstStyle/>
        <a:p>
          <a:endParaRPr lang="en-US"/>
        </a:p>
      </dgm:t>
    </dgm:pt>
    <dgm:pt modelId="{768B4E82-DBEF-4682-91FE-4F2662BE60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Financial Literacy</a:t>
          </a:r>
        </a:p>
      </dgm:t>
    </dgm:pt>
    <dgm:pt modelId="{FD49244A-359F-484D-887C-897C33258E6A}" type="parTrans" cxnId="{59E6C4D4-169B-41C1-8191-A8860D1E9C14}">
      <dgm:prSet/>
      <dgm:spPr/>
      <dgm:t>
        <a:bodyPr/>
        <a:lstStyle/>
        <a:p>
          <a:endParaRPr lang="en-US"/>
        </a:p>
      </dgm:t>
    </dgm:pt>
    <dgm:pt modelId="{6BA9CF7F-B65F-48B2-9CBD-18583A5343EF}" type="sibTrans" cxnId="{59E6C4D4-169B-41C1-8191-A8860D1E9C14}">
      <dgm:prSet/>
      <dgm:spPr/>
      <dgm:t>
        <a:bodyPr/>
        <a:lstStyle/>
        <a:p>
          <a:endParaRPr lang="en-US"/>
        </a:p>
      </dgm:t>
    </dgm:pt>
    <dgm:pt modelId="{ADAB5CD0-9CEF-4D4E-B845-47CB46B312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Access to Healthcare </a:t>
          </a:r>
        </a:p>
      </dgm:t>
    </dgm:pt>
    <dgm:pt modelId="{B2867DB7-743B-4215-83B5-6189F4ABA18C}" type="parTrans" cxnId="{41F5B084-8A12-4B27-B4D8-CE342CA641DF}">
      <dgm:prSet/>
      <dgm:spPr/>
      <dgm:t>
        <a:bodyPr/>
        <a:lstStyle/>
        <a:p>
          <a:endParaRPr lang="en-US"/>
        </a:p>
      </dgm:t>
    </dgm:pt>
    <dgm:pt modelId="{F20321AB-3003-4DEC-A896-C19AE85280D4}" type="sibTrans" cxnId="{41F5B084-8A12-4B27-B4D8-CE342CA641DF}">
      <dgm:prSet/>
      <dgm:spPr/>
      <dgm:t>
        <a:bodyPr/>
        <a:lstStyle/>
        <a:p>
          <a:endParaRPr lang="en-US"/>
        </a:p>
      </dgm:t>
    </dgm:pt>
    <dgm:pt modelId="{40DBBAF7-D3A4-4DA2-A21A-572677CEAC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SIOH self-sufficiency programs</a:t>
          </a:r>
        </a:p>
      </dgm:t>
    </dgm:pt>
    <dgm:pt modelId="{502F7099-BE08-4DA2-B794-2CF045DE70BB}" type="parTrans" cxnId="{4C4FCAD2-ABF6-4003-8A13-49DA6714CF09}">
      <dgm:prSet/>
      <dgm:spPr/>
      <dgm:t>
        <a:bodyPr/>
        <a:lstStyle/>
        <a:p>
          <a:endParaRPr lang="en-US"/>
        </a:p>
      </dgm:t>
    </dgm:pt>
    <dgm:pt modelId="{2CB5CDB8-E2BA-45FF-AD1B-B7F1DE5CEE05}" type="sibTrans" cxnId="{4C4FCAD2-ABF6-4003-8A13-49DA6714CF09}">
      <dgm:prSet/>
      <dgm:spPr/>
      <dgm:t>
        <a:bodyPr/>
        <a:lstStyle/>
        <a:p>
          <a:endParaRPr lang="en-US"/>
        </a:p>
      </dgm:t>
    </dgm:pt>
    <dgm:pt modelId="{719F05D6-5D4B-464D-9DAE-C23B6B7024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outcome and measures</a:t>
          </a:r>
        </a:p>
      </dgm:t>
    </dgm:pt>
    <dgm:pt modelId="{58252272-2BB1-4E66-B571-9188D7D02198}" type="parTrans" cxnId="{0E4DF51B-1C55-45FE-A29B-1BFD9373AA1C}">
      <dgm:prSet/>
      <dgm:spPr/>
      <dgm:t>
        <a:bodyPr/>
        <a:lstStyle/>
        <a:p>
          <a:endParaRPr lang="en-US"/>
        </a:p>
      </dgm:t>
    </dgm:pt>
    <dgm:pt modelId="{FE83257E-43A4-4F06-92C1-2FFC3DEB80FC}" type="sibTrans" cxnId="{0E4DF51B-1C55-45FE-A29B-1BFD9373AA1C}">
      <dgm:prSet/>
      <dgm:spPr/>
      <dgm:t>
        <a:bodyPr/>
        <a:lstStyle/>
        <a:p>
          <a:endParaRPr lang="en-US"/>
        </a:p>
      </dgm:t>
    </dgm:pt>
    <dgm:pt modelId="{8DFB5D90-CB31-4203-98DC-37413E094155}" type="pres">
      <dgm:prSet presAssocID="{930F3B6A-4509-4896-A6CE-405EA2D4730C}" presName="linear" presStyleCnt="0">
        <dgm:presLayoutVars>
          <dgm:dir/>
          <dgm:animLvl val="lvl"/>
          <dgm:resizeHandles val="exact"/>
        </dgm:presLayoutVars>
      </dgm:prSet>
      <dgm:spPr/>
    </dgm:pt>
    <dgm:pt modelId="{B7D882F3-504A-46DA-9750-D9CA0C1E85F5}" type="pres">
      <dgm:prSet presAssocID="{15CBFE3D-2102-4CFC-BD5B-AEF514BDC88C}" presName="parentLin" presStyleCnt="0"/>
      <dgm:spPr/>
    </dgm:pt>
    <dgm:pt modelId="{AE6AE866-F8D2-4A96-8233-E4EB1E9C0229}" type="pres">
      <dgm:prSet presAssocID="{15CBFE3D-2102-4CFC-BD5B-AEF514BDC88C}" presName="parentLeftMargin" presStyleLbl="node1" presStyleIdx="0" presStyleCnt="4"/>
      <dgm:spPr/>
    </dgm:pt>
    <dgm:pt modelId="{997E1B53-5DCA-4DE2-B6A4-D8EDDAFFA47E}" type="pres">
      <dgm:prSet presAssocID="{15CBFE3D-2102-4CFC-BD5B-AEF514BDC88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00F096-81DF-4387-99F3-F7561CED4E3E}" type="pres">
      <dgm:prSet presAssocID="{15CBFE3D-2102-4CFC-BD5B-AEF514BDC88C}" presName="negativeSpace" presStyleCnt="0"/>
      <dgm:spPr/>
    </dgm:pt>
    <dgm:pt modelId="{E54966DB-4DFD-4EE3-BDDF-3B1AB0CAF1D0}" type="pres">
      <dgm:prSet presAssocID="{15CBFE3D-2102-4CFC-BD5B-AEF514BDC88C}" presName="childText" presStyleLbl="conFgAcc1" presStyleIdx="0" presStyleCnt="4">
        <dgm:presLayoutVars>
          <dgm:bulletEnabled val="1"/>
        </dgm:presLayoutVars>
      </dgm:prSet>
      <dgm:spPr/>
    </dgm:pt>
    <dgm:pt modelId="{DA9DB9BC-ED64-4C07-A7BE-03219DE4A907}" type="pres">
      <dgm:prSet presAssocID="{6EB2D8D4-BB1F-4F5F-A275-7870224A42E9}" presName="spaceBetweenRectangles" presStyleCnt="0"/>
      <dgm:spPr/>
    </dgm:pt>
    <dgm:pt modelId="{963DEE71-750F-4D48-92C3-B6E46F8FDCA7}" type="pres">
      <dgm:prSet presAssocID="{3B41C652-8612-42AB-8FB3-56B9940A1930}" presName="parentLin" presStyleCnt="0"/>
      <dgm:spPr/>
    </dgm:pt>
    <dgm:pt modelId="{D0505C49-B38C-4726-953B-6DC9BCFE8A59}" type="pres">
      <dgm:prSet presAssocID="{3B41C652-8612-42AB-8FB3-56B9940A1930}" presName="parentLeftMargin" presStyleLbl="node1" presStyleIdx="0" presStyleCnt="4"/>
      <dgm:spPr/>
    </dgm:pt>
    <dgm:pt modelId="{414AF822-304C-4AA5-8CF8-43B822E16D48}" type="pres">
      <dgm:prSet presAssocID="{3B41C652-8612-42AB-8FB3-56B9940A19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3A9FEC-D636-4AD8-BDFB-A06034428344}" type="pres">
      <dgm:prSet presAssocID="{3B41C652-8612-42AB-8FB3-56B9940A1930}" presName="negativeSpace" presStyleCnt="0"/>
      <dgm:spPr/>
    </dgm:pt>
    <dgm:pt modelId="{74C624B9-FCE1-4D21-9A45-6A756E68DA63}" type="pres">
      <dgm:prSet presAssocID="{3B41C652-8612-42AB-8FB3-56B9940A1930}" presName="childText" presStyleLbl="conFgAcc1" presStyleIdx="1" presStyleCnt="4">
        <dgm:presLayoutVars>
          <dgm:bulletEnabled val="1"/>
        </dgm:presLayoutVars>
      </dgm:prSet>
      <dgm:spPr/>
    </dgm:pt>
    <dgm:pt modelId="{697D9CA8-E07C-49E4-9BAA-30AE3FE8D6B7}" type="pres">
      <dgm:prSet presAssocID="{DCABBF46-78CC-492D-BD7A-DD8D74C44ADB}" presName="spaceBetweenRectangles" presStyleCnt="0"/>
      <dgm:spPr/>
    </dgm:pt>
    <dgm:pt modelId="{FE51007F-85BD-4E68-A56C-DB2D9F4C4E28}" type="pres">
      <dgm:prSet presAssocID="{8D71DA10-D292-4D6F-B7DD-4C430D9F941E}" presName="parentLin" presStyleCnt="0"/>
      <dgm:spPr/>
    </dgm:pt>
    <dgm:pt modelId="{BD6DDFD1-6BBB-4B29-9204-01D08AD7ACCB}" type="pres">
      <dgm:prSet presAssocID="{8D71DA10-D292-4D6F-B7DD-4C430D9F941E}" presName="parentLeftMargin" presStyleLbl="node1" presStyleIdx="1" presStyleCnt="4"/>
      <dgm:spPr/>
    </dgm:pt>
    <dgm:pt modelId="{2AC237A5-1B3F-4287-BBCE-22ACBD1B9B67}" type="pres">
      <dgm:prSet presAssocID="{8D71DA10-D292-4D6F-B7DD-4C430D9F94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F7AEFA-B5F7-4672-896B-EB16F5BD65E9}" type="pres">
      <dgm:prSet presAssocID="{8D71DA10-D292-4D6F-B7DD-4C430D9F941E}" presName="negativeSpace" presStyleCnt="0"/>
      <dgm:spPr/>
    </dgm:pt>
    <dgm:pt modelId="{41A75D4B-2CF8-4CAD-8CD4-CC33FD0F2823}" type="pres">
      <dgm:prSet presAssocID="{8D71DA10-D292-4D6F-B7DD-4C430D9F941E}" presName="childText" presStyleLbl="conFgAcc1" presStyleIdx="2" presStyleCnt="4">
        <dgm:presLayoutVars>
          <dgm:bulletEnabled val="1"/>
        </dgm:presLayoutVars>
      </dgm:prSet>
      <dgm:spPr/>
    </dgm:pt>
    <dgm:pt modelId="{60742615-6BB2-4FBD-ABAB-1C1F46032546}" type="pres">
      <dgm:prSet presAssocID="{8864A1E1-93E3-40F2-BD22-BF5F7C800F90}" presName="spaceBetweenRectangles" presStyleCnt="0"/>
      <dgm:spPr/>
    </dgm:pt>
    <dgm:pt modelId="{41BD7788-31B2-4A22-92DA-E73A7ABBD521}" type="pres">
      <dgm:prSet presAssocID="{058F8275-555F-4F8A-A77D-F50B8D8759EC}" presName="parentLin" presStyleCnt="0"/>
      <dgm:spPr/>
    </dgm:pt>
    <dgm:pt modelId="{1F87D2BB-DB29-41BF-9D9E-26CC096F3CC5}" type="pres">
      <dgm:prSet presAssocID="{058F8275-555F-4F8A-A77D-F50B8D8759EC}" presName="parentLeftMargin" presStyleLbl="node1" presStyleIdx="2" presStyleCnt="4"/>
      <dgm:spPr/>
    </dgm:pt>
    <dgm:pt modelId="{EE3916DA-7763-47A9-A249-0F1779E9006C}" type="pres">
      <dgm:prSet presAssocID="{058F8275-555F-4F8A-A77D-F50B8D8759E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05012CB-DB5E-48F1-A3CB-7A0493C1710D}" type="pres">
      <dgm:prSet presAssocID="{058F8275-555F-4F8A-A77D-F50B8D8759EC}" presName="negativeSpace" presStyleCnt="0"/>
      <dgm:spPr/>
    </dgm:pt>
    <dgm:pt modelId="{0C9B343D-1D81-480C-A46F-05F91D69965E}" type="pres">
      <dgm:prSet presAssocID="{058F8275-555F-4F8A-A77D-F50B8D8759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BF5105-6AF4-4FE2-AC5A-955C2E7085F7}" type="presOf" srcId="{058F8275-555F-4F8A-A77D-F50B8D8759EC}" destId="{1F87D2BB-DB29-41BF-9D9E-26CC096F3CC5}" srcOrd="0" destOrd="0" presId="urn:microsoft.com/office/officeart/2005/8/layout/list1"/>
    <dgm:cxn modelId="{4017BD09-3645-4E45-94D0-1E497758A52E}" type="presOf" srcId="{ADAB5CD0-9CEF-4D4E-B845-47CB46B312C4}" destId="{41A75D4B-2CF8-4CAD-8CD4-CC33FD0F2823}" srcOrd="0" destOrd="4" presId="urn:microsoft.com/office/officeart/2005/8/layout/list1"/>
    <dgm:cxn modelId="{FB341E0A-883E-4360-8442-ADECE7439455}" srcId="{8D71DA10-D292-4D6F-B7DD-4C430D9F941E}" destId="{378B58A9-DACF-4822-BF81-E3DD2BA86585}" srcOrd="6" destOrd="0" parTransId="{80A01FC3-0879-44D3-A089-DBDCB65C40B1}" sibTransId="{9D740D1D-481F-41CF-81BA-0E5A1041B697}"/>
    <dgm:cxn modelId="{5501790A-426B-4586-B1C9-AF1E49866A77}" srcId="{930F3B6A-4509-4896-A6CE-405EA2D4730C}" destId="{15CBFE3D-2102-4CFC-BD5B-AEF514BDC88C}" srcOrd="0" destOrd="0" parTransId="{93CFA32C-7C7C-47FE-AB25-E7132CEDF67D}" sibTransId="{6EB2D8D4-BB1F-4F5F-A275-7870224A42E9}"/>
    <dgm:cxn modelId="{EDCFD10A-5E66-4EDD-AE12-AB2EA30FA600}" type="presOf" srcId="{6FFC0893-219C-4E74-BDD0-0E511EF51842}" destId="{41A75D4B-2CF8-4CAD-8CD4-CC33FD0F2823}" srcOrd="0" destOrd="0" presId="urn:microsoft.com/office/officeart/2005/8/layout/list1"/>
    <dgm:cxn modelId="{ACF03B0B-A009-42DC-BD95-DB88EAE8B76D}" type="presOf" srcId="{9B30B851-BD67-4FBC-981C-2F9509557F08}" destId="{E54966DB-4DFD-4EE3-BDDF-3B1AB0CAF1D0}" srcOrd="0" destOrd="0" presId="urn:microsoft.com/office/officeart/2005/8/layout/list1"/>
    <dgm:cxn modelId="{9A920A11-B174-4FB0-85B5-6EA431A2A4AE}" srcId="{3B41C652-8612-42AB-8FB3-56B9940A1930}" destId="{81E25A04-7707-4F59-8432-E50B7DB2F211}" srcOrd="2" destOrd="0" parTransId="{B177EB12-97B8-4CA2-A45C-70B8EB7A5302}" sibTransId="{0A936F74-0105-4363-B46F-4727530DA273}"/>
    <dgm:cxn modelId="{0E4DF51B-1C55-45FE-A29B-1BFD9373AA1C}" srcId="{15CBFE3D-2102-4CFC-BD5B-AEF514BDC88C}" destId="{719F05D6-5D4B-464D-9DAE-C23B6B7024B6}" srcOrd="4" destOrd="0" parTransId="{58252272-2BB1-4E66-B571-9188D7D02198}" sibTransId="{FE83257E-43A4-4F06-92C1-2FFC3DEB80FC}"/>
    <dgm:cxn modelId="{1083781D-8C70-4730-8DDA-DD81733D4BA3}" srcId="{15CBFE3D-2102-4CFC-BD5B-AEF514BDC88C}" destId="{62123593-9923-4CD3-BAD9-F25CE681F8D5}" srcOrd="1" destOrd="0" parTransId="{C0E8D994-2AC0-4130-9205-BD804143A4C3}" sibTransId="{1F258C2F-EA5E-47EC-B837-ABD82FC08AF7}"/>
    <dgm:cxn modelId="{2683F729-BEEC-4163-BB77-7A275CAA76C0}" type="presOf" srcId="{5B4FEB50-DE38-4E61-A092-9D6D57FC3BA7}" destId="{41A75D4B-2CF8-4CAD-8CD4-CC33FD0F2823}" srcOrd="0" destOrd="2" presId="urn:microsoft.com/office/officeart/2005/8/layout/list1"/>
    <dgm:cxn modelId="{393DDF39-B8C2-44E5-8D44-7640370E540F}" srcId="{8D71DA10-D292-4D6F-B7DD-4C430D9F941E}" destId="{6FFC0893-219C-4E74-BDD0-0E511EF51842}" srcOrd="0" destOrd="0" parTransId="{96FE739F-A3F8-495D-998C-A07BCDB431E3}" sibTransId="{1AF341E5-6B1C-48A0-B4BB-D555C3FDD453}"/>
    <dgm:cxn modelId="{18C7A63B-8689-40D7-8749-B9D6D73903C8}" type="presOf" srcId="{B4D4374C-6FF2-4FD3-9E77-448800ABBB9C}" destId="{E54966DB-4DFD-4EE3-BDDF-3B1AB0CAF1D0}" srcOrd="0" destOrd="3" presId="urn:microsoft.com/office/officeart/2005/8/layout/list1"/>
    <dgm:cxn modelId="{EB83CF3C-59BD-489C-9356-8D1BF3DDEAFA}" type="presOf" srcId="{FDECD1C5-2769-4840-916A-23B15FD9DB50}" destId="{74C624B9-FCE1-4D21-9A45-6A756E68DA63}" srcOrd="0" destOrd="0" presId="urn:microsoft.com/office/officeart/2005/8/layout/list1"/>
    <dgm:cxn modelId="{1E440B42-82A3-46DE-AA08-5E15B0CCA062}" type="presOf" srcId="{3B41C652-8612-42AB-8FB3-56B9940A1930}" destId="{D0505C49-B38C-4726-953B-6DC9BCFE8A59}" srcOrd="0" destOrd="0" presId="urn:microsoft.com/office/officeart/2005/8/layout/list1"/>
    <dgm:cxn modelId="{1234BC63-4856-4E90-9228-1F596E821C95}" type="presOf" srcId="{62123593-9923-4CD3-BAD9-F25CE681F8D5}" destId="{E54966DB-4DFD-4EE3-BDDF-3B1AB0CAF1D0}" srcOrd="0" destOrd="1" presId="urn:microsoft.com/office/officeart/2005/8/layout/list1"/>
    <dgm:cxn modelId="{BD78FC44-513D-43C1-90E9-EB1BC764519E}" type="presOf" srcId="{73C9998F-AEB3-40B2-A7B0-CB34CE12D2CF}" destId="{41A75D4B-2CF8-4CAD-8CD4-CC33FD0F2823}" srcOrd="0" destOrd="1" presId="urn:microsoft.com/office/officeart/2005/8/layout/list1"/>
    <dgm:cxn modelId="{52B72170-59C6-4111-85B2-588D933D2E39}" srcId="{8D71DA10-D292-4D6F-B7DD-4C430D9F941E}" destId="{5B4FEB50-DE38-4E61-A092-9D6D57FC3BA7}" srcOrd="2" destOrd="0" parTransId="{FDF4672E-5DDD-4402-AAB3-A04CBBC09B14}" sibTransId="{F83B93D0-CB89-41A7-8A25-18DC7F02F3BF}"/>
    <dgm:cxn modelId="{1D7FA471-8905-4639-95FE-214EB708D1D9}" srcId="{15CBFE3D-2102-4CFC-BD5B-AEF514BDC88C}" destId="{B4D4374C-6FF2-4FD3-9E77-448800ABBB9C}" srcOrd="3" destOrd="0" parTransId="{3A63A688-E157-4529-91B1-84078011A2B5}" sibTransId="{DC5D9EE0-C86B-4D43-8FAA-D679B187E21D}"/>
    <dgm:cxn modelId="{5F3A5955-9B1A-40A4-860F-AB003AC0D18E}" srcId="{3B41C652-8612-42AB-8FB3-56B9940A1930}" destId="{6EC22E1D-5EB6-4F2E-B7E0-D47A19AAF4B8}" srcOrd="3" destOrd="0" parTransId="{C88415BC-0754-4EF5-AF09-9C228A2DCDEA}" sibTransId="{983ECA4D-C0AA-4685-B7C4-978964128640}"/>
    <dgm:cxn modelId="{C5259959-7796-4B61-A13D-5E4B9BC9787A}" type="presOf" srcId="{719F05D6-5D4B-464D-9DAE-C23B6B7024B6}" destId="{E54966DB-4DFD-4EE3-BDDF-3B1AB0CAF1D0}" srcOrd="0" destOrd="4" presId="urn:microsoft.com/office/officeart/2005/8/layout/list1"/>
    <dgm:cxn modelId="{C2AE3B5A-5F00-4050-A207-742ADDCCF3D7}" srcId="{930F3B6A-4509-4896-A6CE-405EA2D4730C}" destId="{3B41C652-8612-42AB-8FB3-56B9940A1930}" srcOrd="1" destOrd="0" parTransId="{BFD97D97-4B2C-4051-BAB5-8FB421C526EC}" sibTransId="{DCABBF46-78CC-492D-BD7A-DD8D74C44ADB}"/>
    <dgm:cxn modelId="{2B2D4E82-503F-4338-A02F-6A8FD1A462E9}" type="presOf" srcId="{3B41C652-8612-42AB-8FB3-56B9940A1930}" destId="{414AF822-304C-4AA5-8CF8-43B822E16D48}" srcOrd="1" destOrd="0" presId="urn:microsoft.com/office/officeart/2005/8/layout/list1"/>
    <dgm:cxn modelId="{D38D4684-2B8A-4F72-9763-8A2E96E9A5DF}" srcId="{3B41C652-8612-42AB-8FB3-56B9940A1930}" destId="{FDECD1C5-2769-4840-916A-23B15FD9DB50}" srcOrd="0" destOrd="0" parTransId="{194D2EA2-27F1-4B6A-88F8-A9C6DC597C26}" sibTransId="{D440B7D2-F2F2-42A7-BCE7-C1F1C5829420}"/>
    <dgm:cxn modelId="{41F5B084-8A12-4B27-B4D8-CE342CA641DF}" srcId="{8D71DA10-D292-4D6F-B7DD-4C430D9F941E}" destId="{ADAB5CD0-9CEF-4D4E-B845-47CB46B312C4}" srcOrd="4" destOrd="0" parTransId="{B2867DB7-743B-4215-83B5-6189F4ABA18C}" sibTransId="{F20321AB-3003-4DEC-A896-C19AE85280D4}"/>
    <dgm:cxn modelId="{8A8E2685-0300-416A-BBE7-F2AFA45D89C0}" type="presOf" srcId="{378B58A9-DACF-4822-BF81-E3DD2BA86585}" destId="{41A75D4B-2CF8-4CAD-8CD4-CC33FD0F2823}" srcOrd="0" destOrd="6" presId="urn:microsoft.com/office/officeart/2005/8/layout/list1"/>
    <dgm:cxn modelId="{2812FB8F-7F52-4FFB-BA4C-5F02DF5313FB}" srcId="{15CBFE3D-2102-4CFC-BD5B-AEF514BDC88C}" destId="{9B30B851-BD67-4FBC-981C-2F9509557F08}" srcOrd="0" destOrd="0" parTransId="{78F0D95A-019D-40EB-9B06-168C51D7CEFB}" sibTransId="{BB92A589-C11C-4DB9-939B-1B79F6DEA449}"/>
    <dgm:cxn modelId="{10758492-41C2-441C-AD2A-F0F71F52137B}" type="presOf" srcId="{768B4E82-DBEF-4682-91FE-4F2662BE6080}" destId="{41A75D4B-2CF8-4CAD-8CD4-CC33FD0F2823}" srcOrd="0" destOrd="3" presId="urn:microsoft.com/office/officeart/2005/8/layout/list1"/>
    <dgm:cxn modelId="{1DC36D96-85D0-4532-A4ED-8AB172F6358F}" type="presOf" srcId="{6EC22E1D-5EB6-4F2E-B7E0-D47A19AAF4B8}" destId="{74C624B9-FCE1-4D21-9A45-6A756E68DA63}" srcOrd="0" destOrd="3" presId="urn:microsoft.com/office/officeart/2005/8/layout/list1"/>
    <dgm:cxn modelId="{51B10D99-6FB3-442B-BD39-2319DC55109A}" type="presOf" srcId="{8D71DA10-D292-4D6F-B7DD-4C430D9F941E}" destId="{BD6DDFD1-6BBB-4B29-9204-01D08AD7ACCB}" srcOrd="0" destOrd="0" presId="urn:microsoft.com/office/officeart/2005/8/layout/list1"/>
    <dgm:cxn modelId="{60CEB7A4-957C-45B5-BEB6-377203900E0B}" type="presOf" srcId="{8D71DA10-D292-4D6F-B7DD-4C430D9F941E}" destId="{2AC237A5-1B3F-4287-BBCE-22ACBD1B9B67}" srcOrd="1" destOrd="0" presId="urn:microsoft.com/office/officeart/2005/8/layout/list1"/>
    <dgm:cxn modelId="{8B0814AD-123C-47B0-8ED0-79DD2AD47B32}" srcId="{15CBFE3D-2102-4CFC-BD5B-AEF514BDC88C}" destId="{241FF33C-B1EA-4B83-AF36-09C87131BF2F}" srcOrd="2" destOrd="0" parTransId="{52078A69-8239-44C5-AAA6-DC573713C661}" sibTransId="{347D8602-9685-4477-A3D5-638A33872B29}"/>
    <dgm:cxn modelId="{0675F2B1-0352-45A8-BDD8-816E117CD923}" type="presOf" srcId="{40DBBAF7-D3A4-4DA2-A21A-572677CEAC23}" destId="{41A75D4B-2CF8-4CAD-8CD4-CC33FD0F2823}" srcOrd="0" destOrd="5" presId="urn:microsoft.com/office/officeart/2005/8/layout/list1"/>
    <dgm:cxn modelId="{763421B6-5089-448D-B9F5-E0EC07F7454B}" type="presOf" srcId="{15CBFE3D-2102-4CFC-BD5B-AEF514BDC88C}" destId="{997E1B53-5DCA-4DE2-B6A4-D8EDDAFFA47E}" srcOrd="1" destOrd="0" presId="urn:microsoft.com/office/officeart/2005/8/layout/list1"/>
    <dgm:cxn modelId="{349110B7-01DF-489F-9F82-1A075FBA7032}" srcId="{930F3B6A-4509-4896-A6CE-405EA2D4730C}" destId="{8D71DA10-D292-4D6F-B7DD-4C430D9F941E}" srcOrd="2" destOrd="0" parTransId="{BEB38078-5AF6-4EBB-ABE7-F908BCA88C6C}" sibTransId="{8864A1E1-93E3-40F2-BD22-BF5F7C800F90}"/>
    <dgm:cxn modelId="{8D1F3FB8-1AFF-4A30-B176-AF543BFA6490}" type="presOf" srcId="{930F3B6A-4509-4896-A6CE-405EA2D4730C}" destId="{8DFB5D90-CB31-4203-98DC-37413E094155}" srcOrd="0" destOrd="0" presId="urn:microsoft.com/office/officeart/2005/8/layout/list1"/>
    <dgm:cxn modelId="{634E0DBB-DCAD-4641-B2FA-10A7A262C7C0}" srcId="{8D71DA10-D292-4D6F-B7DD-4C430D9F941E}" destId="{73C9998F-AEB3-40B2-A7B0-CB34CE12D2CF}" srcOrd="1" destOrd="0" parTransId="{9F712408-E696-49B5-A95B-EBC962A84B8C}" sibTransId="{FE1775A2-40C5-4F82-990D-1873B9A0F8CF}"/>
    <dgm:cxn modelId="{E29E7ABD-A8DA-4E15-9C03-98E9A2D8C030}" srcId="{930F3B6A-4509-4896-A6CE-405EA2D4730C}" destId="{058F8275-555F-4F8A-A77D-F50B8D8759EC}" srcOrd="3" destOrd="0" parTransId="{B0039F62-3463-41EE-BF73-EDC7D381D0EA}" sibTransId="{768F0AE7-298B-4EFB-95B9-F60FAEABE343}"/>
    <dgm:cxn modelId="{FC5D44C9-FBF1-4761-857F-9F217F69EDAB}" type="presOf" srcId="{94D1CEE6-ACE5-4391-9C50-2460FE2D1C72}" destId="{74C624B9-FCE1-4D21-9A45-6A756E68DA63}" srcOrd="0" destOrd="1" presId="urn:microsoft.com/office/officeart/2005/8/layout/list1"/>
    <dgm:cxn modelId="{18AEFBC9-029B-4E29-9839-46C4CA3413B7}" type="presOf" srcId="{81E25A04-7707-4F59-8432-E50B7DB2F211}" destId="{74C624B9-FCE1-4D21-9A45-6A756E68DA63}" srcOrd="0" destOrd="2" presId="urn:microsoft.com/office/officeart/2005/8/layout/list1"/>
    <dgm:cxn modelId="{8B680BCC-1666-49F3-B9B9-B05BC98DEDD5}" type="presOf" srcId="{241FF33C-B1EA-4B83-AF36-09C87131BF2F}" destId="{E54966DB-4DFD-4EE3-BDDF-3B1AB0CAF1D0}" srcOrd="0" destOrd="2" presId="urn:microsoft.com/office/officeart/2005/8/layout/list1"/>
    <dgm:cxn modelId="{21945CD2-9E79-4E4F-8561-496B92403961}" srcId="{3B41C652-8612-42AB-8FB3-56B9940A1930}" destId="{94D1CEE6-ACE5-4391-9C50-2460FE2D1C72}" srcOrd="1" destOrd="0" parTransId="{C242D58D-4E04-47E4-A67E-0D37F7DDB176}" sibTransId="{37B0BA22-907F-42E4-B64B-975719F9DD13}"/>
    <dgm:cxn modelId="{4C4FCAD2-ABF6-4003-8A13-49DA6714CF09}" srcId="{8D71DA10-D292-4D6F-B7DD-4C430D9F941E}" destId="{40DBBAF7-D3A4-4DA2-A21A-572677CEAC23}" srcOrd="5" destOrd="0" parTransId="{502F7099-BE08-4DA2-B794-2CF045DE70BB}" sibTransId="{2CB5CDB8-E2BA-45FF-AD1B-B7F1DE5CEE05}"/>
    <dgm:cxn modelId="{59E6C4D4-169B-41C1-8191-A8860D1E9C14}" srcId="{8D71DA10-D292-4D6F-B7DD-4C430D9F941E}" destId="{768B4E82-DBEF-4682-91FE-4F2662BE6080}" srcOrd="3" destOrd="0" parTransId="{FD49244A-359F-484D-887C-897C33258E6A}" sibTransId="{6BA9CF7F-B65F-48B2-9CBD-18583A5343EF}"/>
    <dgm:cxn modelId="{D5D65DF4-0F55-49ED-8D71-17292F5EF7D8}" type="presOf" srcId="{15CBFE3D-2102-4CFC-BD5B-AEF514BDC88C}" destId="{AE6AE866-F8D2-4A96-8233-E4EB1E9C0229}" srcOrd="0" destOrd="0" presId="urn:microsoft.com/office/officeart/2005/8/layout/list1"/>
    <dgm:cxn modelId="{C1F2E5FD-025E-4120-8F21-EEC2FCE8F900}" type="presOf" srcId="{058F8275-555F-4F8A-A77D-F50B8D8759EC}" destId="{EE3916DA-7763-47A9-A249-0F1779E9006C}" srcOrd="1" destOrd="0" presId="urn:microsoft.com/office/officeart/2005/8/layout/list1"/>
    <dgm:cxn modelId="{4124AA66-A59D-4649-8A3D-9707C283BEA4}" type="presParOf" srcId="{8DFB5D90-CB31-4203-98DC-37413E094155}" destId="{B7D882F3-504A-46DA-9750-D9CA0C1E85F5}" srcOrd="0" destOrd="0" presId="urn:microsoft.com/office/officeart/2005/8/layout/list1"/>
    <dgm:cxn modelId="{B91E83BF-90E1-44A3-B86F-789A9488FDD0}" type="presParOf" srcId="{B7D882F3-504A-46DA-9750-D9CA0C1E85F5}" destId="{AE6AE866-F8D2-4A96-8233-E4EB1E9C0229}" srcOrd="0" destOrd="0" presId="urn:microsoft.com/office/officeart/2005/8/layout/list1"/>
    <dgm:cxn modelId="{063AF18A-ADBE-47B4-869B-F317F0A0A358}" type="presParOf" srcId="{B7D882F3-504A-46DA-9750-D9CA0C1E85F5}" destId="{997E1B53-5DCA-4DE2-B6A4-D8EDDAFFA47E}" srcOrd="1" destOrd="0" presId="urn:microsoft.com/office/officeart/2005/8/layout/list1"/>
    <dgm:cxn modelId="{1353B79A-B967-4F2E-9D01-EB1D84EF4FA8}" type="presParOf" srcId="{8DFB5D90-CB31-4203-98DC-37413E094155}" destId="{5600F096-81DF-4387-99F3-F7561CED4E3E}" srcOrd="1" destOrd="0" presId="urn:microsoft.com/office/officeart/2005/8/layout/list1"/>
    <dgm:cxn modelId="{4F638D81-3728-4FE5-BCC4-0F3FA2C40AE5}" type="presParOf" srcId="{8DFB5D90-CB31-4203-98DC-37413E094155}" destId="{E54966DB-4DFD-4EE3-BDDF-3B1AB0CAF1D0}" srcOrd="2" destOrd="0" presId="urn:microsoft.com/office/officeart/2005/8/layout/list1"/>
    <dgm:cxn modelId="{D23A4D5B-7821-454F-8FF9-EECD5C7A3E6F}" type="presParOf" srcId="{8DFB5D90-CB31-4203-98DC-37413E094155}" destId="{DA9DB9BC-ED64-4C07-A7BE-03219DE4A907}" srcOrd="3" destOrd="0" presId="urn:microsoft.com/office/officeart/2005/8/layout/list1"/>
    <dgm:cxn modelId="{B6B4E293-CF2D-4295-9BB2-F2E4412D0492}" type="presParOf" srcId="{8DFB5D90-CB31-4203-98DC-37413E094155}" destId="{963DEE71-750F-4D48-92C3-B6E46F8FDCA7}" srcOrd="4" destOrd="0" presId="urn:microsoft.com/office/officeart/2005/8/layout/list1"/>
    <dgm:cxn modelId="{9C191021-2630-4543-8231-D9B5EF661D61}" type="presParOf" srcId="{963DEE71-750F-4D48-92C3-B6E46F8FDCA7}" destId="{D0505C49-B38C-4726-953B-6DC9BCFE8A59}" srcOrd="0" destOrd="0" presId="urn:microsoft.com/office/officeart/2005/8/layout/list1"/>
    <dgm:cxn modelId="{D24E1938-7998-4275-9AFE-F179D437B90E}" type="presParOf" srcId="{963DEE71-750F-4D48-92C3-B6E46F8FDCA7}" destId="{414AF822-304C-4AA5-8CF8-43B822E16D48}" srcOrd="1" destOrd="0" presId="urn:microsoft.com/office/officeart/2005/8/layout/list1"/>
    <dgm:cxn modelId="{86248DAF-873B-40AF-AD91-E529015F4420}" type="presParOf" srcId="{8DFB5D90-CB31-4203-98DC-37413E094155}" destId="{E73A9FEC-D636-4AD8-BDFB-A06034428344}" srcOrd="5" destOrd="0" presId="urn:microsoft.com/office/officeart/2005/8/layout/list1"/>
    <dgm:cxn modelId="{0594604F-A7C4-4DFA-9E09-C791E0429D26}" type="presParOf" srcId="{8DFB5D90-CB31-4203-98DC-37413E094155}" destId="{74C624B9-FCE1-4D21-9A45-6A756E68DA63}" srcOrd="6" destOrd="0" presId="urn:microsoft.com/office/officeart/2005/8/layout/list1"/>
    <dgm:cxn modelId="{19D6F64A-1918-43D5-B745-1BDD83EE755D}" type="presParOf" srcId="{8DFB5D90-CB31-4203-98DC-37413E094155}" destId="{697D9CA8-E07C-49E4-9BAA-30AE3FE8D6B7}" srcOrd="7" destOrd="0" presId="urn:microsoft.com/office/officeart/2005/8/layout/list1"/>
    <dgm:cxn modelId="{FDC97FB2-CA2C-498E-8464-52CEC92A58E1}" type="presParOf" srcId="{8DFB5D90-CB31-4203-98DC-37413E094155}" destId="{FE51007F-85BD-4E68-A56C-DB2D9F4C4E28}" srcOrd="8" destOrd="0" presId="urn:microsoft.com/office/officeart/2005/8/layout/list1"/>
    <dgm:cxn modelId="{EF46A308-D9C7-427D-ABA1-150E5C832286}" type="presParOf" srcId="{FE51007F-85BD-4E68-A56C-DB2D9F4C4E28}" destId="{BD6DDFD1-6BBB-4B29-9204-01D08AD7ACCB}" srcOrd="0" destOrd="0" presId="urn:microsoft.com/office/officeart/2005/8/layout/list1"/>
    <dgm:cxn modelId="{B11FD2D3-7386-4305-986B-7433C5E08FD6}" type="presParOf" srcId="{FE51007F-85BD-4E68-A56C-DB2D9F4C4E28}" destId="{2AC237A5-1B3F-4287-BBCE-22ACBD1B9B67}" srcOrd="1" destOrd="0" presId="urn:microsoft.com/office/officeart/2005/8/layout/list1"/>
    <dgm:cxn modelId="{F8B22453-55A8-44C9-AD79-A8FE443935BE}" type="presParOf" srcId="{8DFB5D90-CB31-4203-98DC-37413E094155}" destId="{07F7AEFA-B5F7-4672-896B-EB16F5BD65E9}" srcOrd="9" destOrd="0" presId="urn:microsoft.com/office/officeart/2005/8/layout/list1"/>
    <dgm:cxn modelId="{2F290875-EDE2-4D72-ABE4-81C0E5CE91E9}" type="presParOf" srcId="{8DFB5D90-CB31-4203-98DC-37413E094155}" destId="{41A75D4B-2CF8-4CAD-8CD4-CC33FD0F2823}" srcOrd="10" destOrd="0" presId="urn:microsoft.com/office/officeart/2005/8/layout/list1"/>
    <dgm:cxn modelId="{F11BA059-59C5-43B1-B21F-17D356E3B50A}" type="presParOf" srcId="{8DFB5D90-CB31-4203-98DC-37413E094155}" destId="{60742615-6BB2-4FBD-ABAB-1C1F46032546}" srcOrd="11" destOrd="0" presId="urn:microsoft.com/office/officeart/2005/8/layout/list1"/>
    <dgm:cxn modelId="{71B874D3-8774-4A35-BF24-1F80B2726C93}" type="presParOf" srcId="{8DFB5D90-CB31-4203-98DC-37413E094155}" destId="{41BD7788-31B2-4A22-92DA-E73A7ABBD521}" srcOrd="12" destOrd="0" presId="urn:microsoft.com/office/officeart/2005/8/layout/list1"/>
    <dgm:cxn modelId="{7CB14A1B-B58D-4666-B1A3-7233D5AFC85C}" type="presParOf" srcId="{41BD7788-31B2-4A22-92DA-E73A7ABBD521}" destId="{1F87D2BB-DB29-41BF-9D9E-26CC096F3CC5}" srcOrd="0" destOrd="0" presId="urn:microsoft.com/office/officeart/2005/8/layout/list1"/>
    <dgm:cxn modelId="{B03793FF-CCA4-4987-8A86-005C832A5B46}" type="presParOf" srcId="{41BD7788-31B2-4A22-92DA-E73A7ABBD521}" destId="{EE3916DA-7763-47A9-A249-0F1779E9006C}" srcOrd="1" destOrd="0" presId="urn:microsoft.com/office/officeart/2005/8/layout/list1"/>
    <dgm:cxn modelId="{1C9F0E33-F0C5-492F-98BA-16EB29F6D43E}" type="presParOf" srcId="{8DFB5D90-CB31-4203-98DC-37413E094155}" destId="{C05012CB-DB5E-48F1-A3CB-7A0493C1710D}" srcOrd="13" destOrd="0" presId="urn:microsoft.com/office/officeart/2005/8/layout/list1"/>
    <dgm:cxn modelId="{F82A7FC1-6BAB-49BA-A9CA-62F76E91635F}" type="presParOf" srcId="{8DFB5D90-CB31-4203-98DC-37413E094155}" destId="{0C9B343D-1D81-480C-A46F-05F91D69965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A7D39-7FA7-4BA5-96A3-717A69EC90E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BA527F7-1A71-4065-BC27-3736B5B1EA09}">
      <dgm:prSet phldrT="[Text]"/>
      <dgm:spPr/>
      <dgm:t>
        <a:bodyPr/>
        <a:lstStyle/>
        <a:p>
          <a:r>
            <a:rPr lang="en-US"/>
            <a:t>Physical</a:t>
          </a:r>
        </a:p>
      </dgm:t>
    </dgm:pt>
    <dgm:pt modelId="{B3141E53-83BB-4C95-9D18-3A949B5F986C}" type="parTrans" cxnId="{083776F8-3F9F-4FE2-8CB2-465C0AF0B635}">
      <dgm:prSet/>
      <dgm:spPr/>
      <dgm:t>
        <a:bodyPr/>
        <a:lstStyle/>
        <a:p>
          <a:endParaRPr lang="en-US"/>
        </a:p>
      </dgm:t>
    </dgm:pt>
    <dgm:pt modelId="{15BCEE62-5A47-4435-8433-A4BCFC548475}" type="sibTrans" cxnId="{083776F8-3F9F-4FE2-8CB2-465C0AF0B635}">
      <dgm:prSet/>
      <dgm:spPr/>
      <dgm:t>
        <a:bodyPr/>
        <a:lstStyle/>
        <a:p>
          <a:endParaRPr lang="en-US"/>
        </a:p>
      </dgm:t>
    </dgm:pt>
    <dgm:pt modelId="{7D365CDD-DC5D-41F2-ABF2-6DAB3ABE6736}">
      <dgm:prSet phldrT="[Text]"/>
      <dgm:spPr/>
      <dgm:t>
        <a:bodyPr/>
        <a:lstStyle/>
        <a:p>
          <a:r>
            <a:rPr lang="en-US"/>
            <a:t>Behavioral</a:t>
          </a:r>
        </a:p>
      </dgm:t>
    </dgm:pt>
    <dgm:pt modelId="{9B85B765-9F4B-429B-89D7-E6E63FBD2633}" type="parTrans" cxnId="{8925BF6B-C8F0-4D2D-9488-F317261F7006}">
      <dgm:prSet/>
      <dgm:spPr/>
      <dgm:t>
        <a:bodyPr/>
        <a:lstStyle/>
        <a:p>
          <a:endParaRPr lang="en-US"/>
        </a:p>
      </dgm:t>
    </dgm:pt>
    <dgm:pt modelId="{953A8722-63CE-4B8E-A8B3-296495832B6A}" type="sibTrans" cxnId="{8925BF6B-C8F0-4D2D-9488-F317261F7006}">
      <dgm:prSet/>
      <dgm:spPr/>
      <dgm:t>
        <a:bodyPr/>
        <a:lstStyle/>
        <a:p>
          <a:endParaRPr lang="en-US"/>
        </a:p>
      </dgm:t>
    </dgm:pt>
    <dgm:pt modelId="{3136C839-B695-4860-9400-0F8EADDEE8D8}">
      <dgm:prSet phldrT="[Text]"/>
      <dgm:spPr/>
      <dgm:t>
        <a:bodyPr/>
        <a:lstStyle/>
        <a:p>
          <a:r>
            <a:rPr lang="en-US"/>
            <a:t>Social</a:t>
          </a:r>
        </a:p>
      </dgm:t>
    </dgm:pt>
    <dgm:pt modelId="{4A83D2C4-AE97-42F7-8ACC-915198A95C68}" type="parTrans" cxnId="{D6E4306A-D01E-4DD8-A030-F173642691EB}">
      <dgm:prSet/>
      <dgm:spPr/>
      <dgm:t>
        <a:bodyPr/>
        <a:lstStyle/>
        <a:p>
          <a:endParaRPr lang="en-US"/>
        </a:p>
      </dgm:t>
    </dgm:pt>
    <dgm:pt modelId="{4EFA93F5-FBEF-4CBA-B377-1BC1B286F27B}" type="sibTrans" cxnId="{D6E4306A-D01E-4DD8-A030-F173642691EB}">
      <dgm:prSet/>
      <dgm:spPr/>
      <dgm:t>
        <a:bodyPr/>
        <a:lstStyle/>
        <a:p>
          <a:endParaRPr lang="en-US"/>
        </a:p>
      </dgm:t>
    </dgm:pt>
    <dgm:pt modelId="{EF2BB863-6657-43A0-B926-540D76CF0BF3}" type="pres">
      <dgm:prSet presAssocID="{00CA7D39-7FA7-4BA5-96A3-717A69EC90E6}" presName="compositeShape" presStyleCnt="0">
        <dgm:presLayoutVars>
          <dgm:chMax val="7"/>
          <dgm:dir/>
          <dgm:resizeHandles val="exact"/>
        </dgm:presLayoutVars>
      </dgm:prSet>
      <dgm:spPr/>
    </dgm:pt>
    <dgm:pt modelId="{776D0F77-662E-4FA1-A554-7473C6C9331B}" type="pres">
      <dgm:prSet presAssocID="{3BA527F7-1A71-4065-BC27-3736B5B1EA09}" presName="circ1" presStyleLbl="vennNode1" presStyleIdx="0" presStyleCnt="3"/>
      <dgm:spPr/>
    </dgm:pt>
    <dgm:pt modelId="{1F80EC8E-9AC8-4269-B9B0-87150A325CAA}" type="pres">
      <dgm:prSet presAssocID="{3BA527F7-1A71-4065-BC27-3736B5B1EA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4F81F3-0A54-4413-9F52-C4B46902E6E6}" type="pres">
      <dgm:prSet presAssocID="{7D365CDD-DC5D-41F2-ABF2-6DAB3ABE6736}" presName="circ2" presStyleLbl="vennNode1" presStyleIdx="1" presStyleCnt="3" custLinFactNeighborX="65191" custLinFactNeighborY="7829"/>
      <dgm:spPr/>
    </dgm:pt>
    <dgm:pt modelId="{D257C835-4B7D-49BF-B603-6664A5F0D7A5}" type="pres">
      <dgm:prSet presAssocID="{7D365CDD-DC5D-41F2-ABF2-6DAB3ABE67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6C3AF4-D342-42C9-884D-6E8DF5890E55}" type="pres">
      <dgm:prSet presAssocID="{3136C839-B695-4860-9400-0F8EADDEE8D8}" presName="circ3" presStyleLbl="vennNode1" presStyleIdx="2" presStyleCnt="3"/>
      <dgm:spPr/>
    </dgm:pt>
    <dgm:pt modelId="{C257FEA7-4F0B-4BA8-938A-7F567D149634}" type="pres">
      <dgm:prSet presAssocID="{3136C839-B695-4860-9400-0F8EADDEE8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D54A90E-1639-4AC4-97CD-06067CA939FF}" type="presOf" srcId="{00CA7D39-7FA7-4BA5-96A3-717A69EC90E6}" destId="{EF2BB863-6657-43A0-B926-540D76CF0BF3}" srcOrd="0" destOrd="0" presId="urn:microsoft.com/office/officeart/2005/8/layout/venn1"/>
    <dgm:cxn modelId="{D6E4306A-D01E-4DD8-A030-F173642691EB}" srcId="{00CA7D39-7FA7-4BA5-96A3-717A69EC90E6}" destId="{3136C839-B695-4860-9400-0F8EADDEE8D8}" srcOrd="2" destOrd="0" parTransId="{4A83D2C4-AE97-42F7-8ACC-915198A95C68}" sibTransId="{4EFA93F5-FBEF-4CBA-B377-1BC1B286F27B}"/>
    <dgm:cxn modelId="{8925BF6B-C8F0-4D2D-9488-F317261F7006}" srcId="{00CA7D39-7FA7-4BA5-96A3-717A69EC90E6}" destId="{7D365CDD-DC5D-41F2-ABF2-6DAB3ABE6736}" srcOrd="1" destOrd="0" parTransId="{9B85B765-9F4B-429B-89D7-E6E63FBD2633}" sibTransId="{953A8722-63CE-4B8E-A8B3-296495832B6A}"/>
    <dgm:cxn modelId="{7E0E277E-A8FB-4366-8F66-7770A82F1773}" type="presOf" srcId="{3136C839-B695-4860-9400-0F8EADDEE8D8}" destId="{296C3AF4-D342-42C9-884D-6E8DF5890E55}" srcOrd="0" destOrd="0" presId="urn:microsoft.com/office/officeart/2005/8/layout/venn1"/>
    <dgm:cxn modelId="{EECD2FAE-BE77-4258-BAC9-C6F275D61202}" type="presOf" srcId="{7D365CDD-DC5D-41F2-ABF2-6DAB3ABE6736}" destId="{544F81F3-0A54-4413-9F52-C4B46902E6E6}" srcOrd="0" destOrd="0" presId="urn:microsoft.com/office/officeart/2005/8/layout/venn1"/>
    <dgm:cxn modelId="{C8A116D0-4801-4C44-9CDF-D4B8426C0AC6}" type="presOf" srcId="{3BA527F7-1A71-4065-BC27-3736B5B1EA09}" destId="{1F80EC8E-9AC8-4269-B9B0-87150A325CAA}" srcOrd="1" destOrd="0" presId="urn:microsoft.com/office/officeart/2005/8/layout/venn1"/>
    <dgm:cxn modelId="{EB2DB5D1-A37A-4C29-9105-5BA9F305850C}" type="presOf" srcId="{7D365CDD-DC5D-41F2-ABF2-6DAB3ABE6736}" destId="{D257C835-4B7D-49BF-B603-6664A5F0D7A5}" srcOrd="1" destOrd="0" presId="urn:microsoft.com/office/officeart/2005/8/layout/venn1"/>
    <dgm:cxn modelId="{80BA61D4-2C7C-4666-9C4C-C9D8D66D121F}" type="presOf" srcId="{3BA527F7-1A71-4065-BC27-3736B5B1EA09}" destId="{776D0F77-662E-4FA1-A554-7473C6C9331B}" srcOrd="0" destOrd="0" presId="urn:microsoft.com/office/officeart/2005/8/layout/venn1"/>
    <dgm:cxn modelId="{08A7B9D4-1969-49AF-97A3-D1717E647784}" type="presOf" srcId="{3136C839-B695-4860-9400-0F8EADDEE8D8}" destId="{C257FEA7-4F0B-4BA8-938A-7F567D149634}" srcOrd="1" destOrd="0" presId="urn:microsoft.com/office/officeart/2005/8/layout/venn1"/>
    <dgm:cxn modelId="{083776F8-3F9F-4FE2-8CB2-465C0AF0B635}" srcId="{00CA7D39-7FA7-4BA5-96A3-717A69EC90E6}" destId="{3BA527F7-1A71-4065-BC27-3736B5B1EA09}" srcOrd="0" destOrd="0" parTransId="{B3141E53-83BB-4C95-9D18-3A949B5F986C}" sibTransId="{15BCEE62-5A47-4435-8433-A4BCFC548475}"/>
    <dgm:cxn modelId="{0337F39C-F84D-4EBB-AC6F-D1B99B3F2848}" type="presParOf" srcId="{EF2BB863-6657-43A0-B926-540D76CF0BF3}" destId="{776D0F77-662E-4FA1-A554-7473C6C9331B}" srcOrd="0" destOrd="0" presId="urn:microsoft.com/office/officeart/2005/8/layout/venn1"/>
    <dgm:cxn modelId="{CC107D29-78C1-467C-802A-966A99699A05}" type="presParOf" srcId="{EF2BB863-6657-43A0-B926-540D76CF0BF3}" destId="{1F80EC8E-9AC8-4269-B9B0-87150A325CAA}" srcOrd="1" destOrd="0" presId="urn:microsoft.com/office/officeart/2005/8/layout/venn1"/>
    <dgm:cxn modelId="{C95C0E61-1B42-4B92-ACB6-2FD92C9040DC}" type="presParOf" srcId="{EF2BB863-6657-43A0-B926-540D76CF0BF3}" destId="{544F81F3-0A54-4413-9F52-C4B46902E6E6}" srcOrd="2" destOrd="0" presId="urn:microsoft.com/office/officeart/2005/8/layout/venn1"/>
    <dgm:cxn modelId="{1EAE8D5F-F810-4577-9524-078BEC70E22D}" type="presParOf" srcId="{EF2BB863-6657-43A0-B926-540D76CF0BF3}" destId="{D257C835-4B7D-49BF-B603-6664A5F0D7A5}" srcOrd="3" destOrd="0" presId="urn:microsoft.com/office/officeart/2005/8/layout/venn1"/>
    <dgm:cxn modelId="{392A0DDB-92FA-4523-8F6A-B36BC2BE4A6D}" type="presParOf" srcId="{EF2BB863-6657-43A0-B926-540D76CF0BF3}" destId="{296C3AF4-D342-42C9-884D-6E8DF5890E55}" srcOrd="4" destOrd="0" presId="urn:microsoft.com/office/officeart/2005/8/layout/venn1"/>
    <dgm:cxn modelId="{9BFBE809-0038-4050-B326-C02310851ACB}" type="presParOf" srcId="{EF2BB863-6657-43A0-B926-540D76CF0BF3}" destId="{C257FEA7-4F0B-4BA8-938A-7F567D1496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AD7BE-86F3-4F94-820B-616F70B859F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1EBAAE-591D-4230-AA78-0CA24D3D0C4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ct val="35000"/>
            </a:spcAft>
          </a:pPr>
          <a:r>
            <a:rPr lang="en-US" sz="1400" b="1" baseline="0" dirty="0"/>
            <a:t>Federally Qualified Health Centers (FQHCs) and FQHC-Look </a:t>
          </a:r>
          <a:r>
            <a:rPr lang="en-US" sz="1400" b="1" baseline="0" dirty="0" err="1"/>
            <a:t>Alikes</a:t>
          </a:r>
          <a:r>
            <a:rPr lang="en-US" sz="1400" b="1" baseline="0" dirty="0"/>
            <a:t> care for significantly fewer patients in Wilmington than other major cities</a:t>
          </a:r>
          <a:endParaRPr lang="en-US" sz="1400" b="1" dirty="0"/>
        </a:p>
      </dgm:t>
    </dgm:pt>
    <dgm:pt modelId="{67E58F1B-8750-4A2E-8B66-EDBF1F9E79FA}" type="parTrans" cxnId="{E56A4080-6566-44F4-89DE-EB368FFE649B}">
      <dgm:prSet/>
      <dgm:spPr/>
      <dgm:t>
        <a:bodyPr/>
        <a:lstStyle/>
        <a:p>
          <a:endParaRPr lang="en-US" sz="1600"/>
        </a:p>
      </dgm:t>
    </dgm:pt>
    <dgm:pt modelId="{829E3390-0C30-4767-BB68-5FBF2420E7F8}" type="sibTrans" cxnId="{E56A4080-6566-44F4-89DE-EB368FFE649B}">
      <dgm:prSet/>
      <dgm:spPr/>
      <dgm:t>
        <a:bodyPr/>
        <a:lstStyle/>
        <a:p>
          <a:endParaRPr lang="en-US" sz="1600"/>
        </a:p>
      </dgm:t>
    </dgm:pt>
    <dgm:pt modelId="{8D3DFA4E-3829-4E53-9F2E-8739AB51354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b="1" dirty="0"/>
            <a:t>Wilmington</a:t>
          </a:r>
          <a:r>
            <a:rPr lang="en-US" sz="1400" dirty="0"/>
            <a:t> FQHCs care for 22% of the low-income population and 9% of the total population  </a:t>
          </a:r>
        </a:p>
      </dgm:t>
    </dgm:pt>
    <dgm:pt modelId="{4939858B-7217-488C-A996-6EE770CDAF65}" type="parTrans" cxnId="{E11C214C-72C8-4CCD-B9E1-EF6E128815E2}">
      <dgm:prSet/>
      <dgm:spPr/>
      <dgm:t>
        <a:bodyPr/>
        <a:lstStyle/>
        <a:p>
          <a:endParaRPr lang="en-US" sz="1600"/>
        </a:p>
      </dgm:t>
    </dgm:pt>
    <dgm:pt modelId="{54B20011-AE54-4700-BE9D-63F73732ED25}" type="sibTrans" cxnId="{E11C214C-72C8-4CCD-B9E1-EF6E128815E2}">
      <dgm:prSet/>
      <dgm:spPr/>
      <dgm:t>
        <a:bodyPr/>
        <a:lstStyle/>
        <a:p>
          <a:endParaRPr lang="en-US" sz="1600"/>
        </a:p>
      </dgm:t>
    </dgm:pt>
    <dgm:pt modelId="{E30A2950-E286-4CEA-BF70-0DAE199DF4B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b="1" dirty="0"/>
            <a:t>Philadelphia</a:t>
          </a:r>
          <a:r>
            <a:rPr lang="en-US" sz="1400" dirty="0"/>
            <a:t> FQHCs see 46% of the low-income population and 21% of the total population </a:t>
          </a:r>
        </a:p>
      </dgm:t>
    </dgm:pt>
    <dgm:pt modelId="{6083C0E8-6FCA-4588-B0CD-486889C940FC}" type="parTrans" cxnId="{B331ABE8-3442-4DB3-9AED-A350E75780DF}">
      <dgm:prSet/>
      <dgm:spPr/>
      <dgm:t>
        <a:bodyPr/>
        <a:lstStyle/>
        <a:p>
          <a:endParaRPr lang="en-US" sz="1600"/>
        </a:p>
      </dgm:t>
    </dgm:pt>
    <dgm:pt modelId="{4373F5CE-4479-4A5C-B383-902FDC9F5D34}" type="sibTrans" cxnId="{B331ABE8-3442-4DB3-9AED-A350E75780DF}">
      <dgm:prSet/>
      <dgm:spPr/>
      <dgm:t>
        <a:bodyPr/>
        <a:lstStyle/>
        <a:p>
          <a:endParaRPr lang="en-US" sz="1600"/>
        </a:p>
      </dgm:t>
    </dgm:pt>
    <dgm:pt modelId="{1AA5EC5E-5BAB-4AC7-9E37-61299FF60B8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b="1" dirty="0"/>
            <a:t>Camden</a:t>
          </a:r>
          <a:r>
            <a:rPr lang="en-US" sz="1400" dirty="0"/>
            <a:t> FQHCs see 60% of the low-income population and 37% of the total population </a:t>
          </a:r>
        </a:p>
      </dgm:t>
    </dgm:pt>
    <dgm:pt modelId="{22DF5C24-25E5-4F3B-8E96-6DA206728F17}" type="parTrans" cxnId="{E473FAF3-0EEA-4179-BDBB-FD59309196EC}">
      <dgm:prSet/>
      <dgm:spPr/>
      <dgm:t>
        <a:bodyPr/>
        <a:lstStyle/>
        <a:p>
          <a:endParaRPr lang="en-US" sz="1600"/>
        </a:p>
      </dgm:t>
    </dgm:pt>
    <dgm:pt modelId="{42D1CD07-7376-4813-B297-4F2154504012}" type="sibTrans" cxnId="{E473FAF3-0EEA-4179-BDBB-FD59309196EC}">
      <dgm:prSet/>
      <dgm:spPr/>
      <dgm:t>
        <a:bodyPr/>
        <a:lstStyle/>
        <a:p>
          <a:endParaRPr lang="en-US" sz="1600"/>
        </a:p>
      </dgm:t>
    </dgm:pt>
    <dgm:pt modelId="{0A2A018A-9905-434F-802A-92BE45B5DC5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b="1" dirty="0"/>
            <a:t>Baltimore</a:t>
          </a:r>
          <a:r>
            <a:rPr lang="en-US" sz="1400" dirty="0"/>
            <a:t> FQHCs  see 42% of the low-income population and 17% of the total population </a:t>
          </a:r>
        </a:p>
      </dgm:t>
    </dgm:pt>
    <dgm:pt modelId="{0E7231F1-51CF-42AD-A1B4-5FE480A175EA}" type="parTrans" cxnId="{E955D7F4-569A-4191-AA7C-B113C9332762}">
      <dgm:prSet/>
      <dgm:spPr/>
      <dgm:t>
        <a:bodyPr/>
        <a:lstStyle/>
        <a:p>
          <a:endParaRPr lang="en-US" sz="1600"/>
        </a:p>
      </dgm:t>
    </dgm:pt>
    <dgm:pt modelId="{CF0F37FB-60AC-4251-9E7C-FB25CDED141D}" type="sibTrans" cxnId="{E955D7F4-569A-4191-AA7C-B113C9332762}">
      <dgm:prSet/>
      <dgm:spPr/>
      <dgm:t>
        <a:bodyPr/>
        <a:lstStyle/>
        <a:p>
          <a:endParaRPr lang="en-US" sz="1600"/>
        </a:p>
      </dgm:t>
    </dgm:pt>
    <dgm:pt modelId="{B287F8B7-0D09-4618-A184-40931BF2382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ct val="35000"/>
            </a:spcAft>
          </a:pPr>
          <a:r>
            <a:rPr lang="en-US" sz="1400" b="1" dirty="0"/>
            <a:t>FQHCs are an essential part of community health. They provide preventative, whole person care and remove health access barriers for the underserved individuals</a:t>
          </a:r>
        </a:p>
      </dgm:t>
    </dgm:pt>
    <dgm:pt modelId="{0B99CDE4-42CA-4387-981F-CD97CC2C3E6A}" type="parTrans" cxnId="{D085964E-E980-4B35-9D42-46B9540A3EAF}">
      <dgm:prSet/>
      <dgm:spPr/>
      <dgm:t>
        <a:bodyPr/>
        <a:lstStyle/>
        <a:p>
          <a:endParaRPr lang="en-US" sz="1600"/>
        </a:p>
      </dgm:t>
    </dgm:pt>
    <dgm:pt modelId="{D1EA0188-8450-4AC7-8507-9D8BB98B7014}" type="sibTrans" cxnId="{D085964E-E980-4B35-9D42-46B9540A3EAF}">
      <dgm:prSet/>
      <dgm:spPr/>
      <dgm:t>
        <a:bodyPr/>
        <a:lstStyle/>
        <a:p>
          <a:endParaRPr lang="en-US" sz="1600"/>
        </a:p>
      </dgm:t>
    </dgm:pt>
    <dgm:pt modelId="{95BD8FB8-9FE4-4FD7-9C6C-F5C57003077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b="0" dirty="0"/>
            <a:t>FQHCs serve federally-designated medically underserved areas</a:t>
          </a:r>
        </a:p>
      </dgm:t>
    </dgm:pt>
    <dgm:pt modelId="{BE13D758-4991-43E1-A9EF-CCCFFA089854}" type="parTrans" cxnId="{16F4D956-8CB8-4DB3-8AE9-F4A08789E238}">
      <dgm:prSet/>
      <dgm:spPr/>
      <dgm:t>
        <a:bodyPr/>
        <a:lstStyle/>
        <a:p>
          <a:endParaRPr lang="en-US" sz="1600"/>
        </a:p>
      </dgm:t>
    </dgm:pt>
    <dgm:pt modelId="{351F48DA-36EF-4108-9432-56AAEBBA2B07}" type="sibTrans" cxnId="{16F4D956-8CB8-4DB3-8AE9-F4A08789E238}">
      <dgm:prSet/>
      <dgm:spPr/>
      <dgm:t>
        <a:bodyPr/>
        <a:lstStyle/>
        <a:p>
          <a:endParaRPr lang="en-US" sz="1600"/>
        </a:p>
      </dgm:t>
    </dgm:pt>
    <dgm:pt modelId="{AB424B7D-67A6-4994-99EE-D6220CC1DDD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b="0" dirty="0"/>
            <a:t>One in five Medicaid members are served by an FQHC</a:t>
          </a:r>
        </a:p>
      </dgm:t>
    </dgm:pt>
    <dgm:pt modelId="{1AB52042-1B4A-4DB8-BE4E-FF3D00EDCDBB}" type="parTrans" cxnId="{BF96798C-F8CC-4E05-B4F4-22966148E565}">
      <dgm:prSet/>
      <dgm:spPr/>
      <dgm:t>
        <a:bodyPr/>
        <a:lstStyle/>
        <a:p>
          <a:endParaRPr lang="en-US" sz="1600"/>
        </a:p>
      </dgm:t>
    </dgm:pt>
    <dgm:pt modelId="{E26B3DF6-CBD2-491E-98F1-DB8F5C159A81}" type="sibTrans" cxnId="{BF96798C-F8CC-4E05-B4F4-22966148E565}">
      <dgm:prSet/>
      <dgm:spPr/>
      <dgm:t>
        <a:bodyPr/>
        <a:lstStyle/>
        <a:p>
          <a:endParaRPr lang="en-US" sz="1600"/>
        </a:p>
      </dgm:t>
    </dgm:pt>
    <dgm:pt modelId="{CB156522-006B-4920-8D55-BABE0384E7E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dirty="0"/>
            <a:t>One in 12 Americans are served by an FQHC</a:t>
          </a:r>
        </a:p>
      </dgm:t>
    </dgm:pt>
    <dgm:pt modelId="{B82DC31C-1E9B-428C-96CD-984FD5050F68}" type="parTrans" cxnId="{B57D5837-0FB1-4FF1-A53C-3592C21AFFCC}">
      <dgm:prSet/>
      <dgm:spPr/>
      <dgm:t>
        <a:bodyPr/>
        <a:lstStyle/>
        <a:p>
          <a:endParaRPr lang="en-US" sz="1600"/>
        </a:p>
      </dgm:t>
    </dgm:pt>
    <dgm:pt modelId="{498D369E-95A6-4C65-A7D0-A72520B9A077}" type="sibTrans" cxnId="{B57D5837-0FB1-4FF1-A53C-3592C21AFFCC}">
      <dgm:prSet/>
      <dgm:spPr/>
      <dgm:t>
        <a:bodyPr/>
        <a:lstStyle/>
        <a:p>
          <a:endParaRPr lang="en-US" sz="1600"/>
        </a:p>
      </dgm:t>
    </dgm:pt>
    <dgm:pt modelId="{0D15F66A-E4D7-4BF7-999F-1F76FE82C69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600"/>
            </a:spcAft>
          </a:pPr>
          <a:r>
            <a:rPr lang="en-US" sz="1400" dirty="0"/>
            <a:t>FQHCs are patient-centered medical homes.</a:t>
          </a:r>
        </a:p>
      </dgm:t>
    </dgm:pt>
    <dgm:pt modelId="{78063400-F67C-41B9-B9FE-E0898F630538}" type="parTrans" cxnId="{3B7F3C45-7272-45A6-897D-9F104610B80E}">
      <dgm:prSet/>
      <dgm:spPr/>
      <dgm:t>
        <a:bodyPr/>
        <a:lstStyle/>
        <a:p>
          <a:endParaRPr lang="en-US" sz="1600"/>
        </a:p>
      </dgm:t>
    </dgm:pt>
    <dgm:pt modelId="{472A98DF-8B2D-4A9F-9100-BAA42D67D574}" type="sibTrans" cxnId="{3B7F3C45-7272-45A6-897D-9F104610B80E}">
      <dgm:prSet/>
      <dgm:spPr/>
      <dgm:t>
        <a:bodyPr/>
        <a:lstStyle/>
        <a:p>
          <a:endParaRPr lang="en-US" sz="1600"/>
        </a:p>
      </dgm:t>
    </dgm:pt>
    <dgm:pt modelId="{7FF6C0D1-6C6D-4086-934C-1C2055D1A2C6}" type="pres">
      <dgm:prSet presAssocID="{04DAD7BE-86F3-4F94-820B-616F70B859FF}" presName="linear" presStyleCnt="0">
        <dgm:presLayoutVars>
          <dgm:dir/>
          <dgm:animLvl val="lvl"/>
          <dgm:resizeHandles val="exact"/>
        </dgm:presLayoutVars>
      </dgm:prSet>
      <dgm:spPr/>
    </dgm:pt>
    <dgm:pt modelId="{C190C1E4-F812-472D-B3C4-BCFBBDEC2272}" type="pres">
      <dgm:prSet presAssocID="{B287F8B7-0D09-4618-A184-40931BF23820}" presName="parentLin" presStyleCnt="0"/>
      <dgm:spPr/>
    </dgm:pt>
    <dgm:pt modelId="{A151D037-2C26-4082-9918-8B82C0682773}" type="pres">
      <dgm:prSet presAssocID="{B287F8B7-0D09-4618-A184-40931BF23820}" presName="parentLeftMargin" presStyleLbl="node1" presStyleIdx="0" presStyleCnt="2"/>
      <dgm:spPr/>
    </dgm:pt>
    <dgm:pt modelId="{1DDC1940-B4F7-4727-8F8F-2A7A26F835A5}" type="pres">
      <dgm:prSet presAssocID="{B287F8B7-0D09-4618-A184-40931BF238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A655CA-18F7-4D6F-8D69-8E3DE007DFE0}" type="pres">
      <dgm:prSet presAssocID="{B287F8B7-0D09-4618-A184-40931BF23820}" presName="negativeSpace" presStyleCnt="0"/>
      <dgm:spPr/>
    </dgm:pt>
    <dgm:pt modelId="{56AFEFD7-19BA-4CE0-8F56-7F8182F589FC}" type="pres">
      <dgm:prSet presAssocID="{B287F8B7-0D09-4618-A184-40931BF23820}" presName="childText" presStyleLbl="conFgAcc1" presStyleIdx="0" presStyleCnt="2">
        <dgm:presLayoutVars>
          <dgm:bulletEnabled val="1"/>
        </dgm:presLayoutVars>
      </dgm:prSet>
      <dgm:spPr/>
    </dgm:pt>
    <dgm:pt modelId="{7C07AD9C-BC9F-4B39-B8E6-0E9F4A333430}" type="pres">
      <dgm:prSet presAssocID="{D1EA0188-8450-4AC7-8507-9D8BB98B7014}" presName="spaceBetweenRectangles" presStyleCnt="0"/>
      <dgm:spPr/>
    </dgm:pt>
    <dgm:pt modelId="{3293E3C9-1EF3-4307-BFAC-5D0CBFA3E260}" type="pres">
      <dgm:prSet presAssocID="{A21EBAAE-591D-4230-AA78-0CA24D3D0C43}" presName="parentLin" presStyleCnt="0"/>
      <dgm:spPr/>
    </dgm:pt>
    <dgm:pt modelId="{6EBE6EE4-248D-4EDA-909E-AAAAB01E8E0B}" type="pres">
      <dgm:prSet presAssocID="{A21EBAAE-591D-4230-AA78-0CA24D3D0C43}" presName="parentLeftMargin" presStyleLbl="node1" presStyleIdx="0" presStyleCnt="2"/>
      <dgm:spPr/>
    </dgm:pt>
    <dgm:pt modelId="{B0848441-E94B-4262-BF0E-41BFA876D49C}" type="pres">
      <dgm:prSet presAssocID="{A21EBAAE-591D-4230-AA78-0CA24D3D0C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243192-36C7-4210-8493-FB040D45AE8A}" type="pres">
      <dgm:prSet presAssocID="{A21EBAAE-591D-4230-AA78-0CA24D3D0C43}" presName="negativeSpace" presStyleCnt="0"/>
      <dgm:spPr/>
    </dgm:pt>
    <dgm:pt modelId="{59D7106F-2F86-46CB-AEEE-2A526D5787D0}" type="pres">
      <dgm:prSet presAssocID="{A21EBAAE-591D-4230-AA78-0CA24D3D0C4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B5E81A-9354-4082-A427-641E342224EC}" type="presOf" srcId="{B287F8B7-0D09-4618-A184-40931BF23820}" destId="{1DDC1940-B4F7-4727-8F8F-2A7A26F835A5}" srcOrd="1" destOrd="0" presId="urn:microsoft.com/office/officeart/2005/8/layout/list1"/>
    <dgm:cxn modelId="{5B15222E-2CA2-459F-9EF4-BF8D8C059180}" type="presOf" srcId="{B287F8B7-0D09-4618-A184-40931BF23820}" destId="{A151D037-2C26-4082-9918-8B82C0682773}" srcOrd="0" destOrd="0" presId="urn:microsoft.com/office/officeart/2005/8/layout/list1"/>
    <dgm:cxn modelId="{B57D5837-0FB1-4FF1-A53C-3592C21AFFCC}" srcId="{B287F8B7-0D09-4618-A184-40931BF23820}" destId="{CB156522-006B-4920-8D55-BABE0384E7E4}" srcOrd="2" destOrd="0" parTransId="{B82DC31C-1E9B-428C-96CD-984FD5050F68}" sibTransId="{498D369E-95A6-4C65-A7D0-A72520B9A077}"/>
    <dgm:cxn modelId="{CAA64841-1886-47C6-B7B5-033708BEDE95}" type="presOf" srcId="{1AA5EC5E-5BAB-4AC7-9E37-61299FF60B8B}" destId="{59D7106F-2F86-46CB-AEEE-2A526D5787D0}" srcOrd="0" destOrd="2" presId="urn:microsoft.com/office/officeart/2005/8/layout/list1"/>
    <dgm:cxn modelId="{3B7F3C45-7272-45A6-897D-9F104610B80E}" srcId="{B287F8B7-0D09-4618-A184-40931BF23820}" destId="{0D15F66A-E4D7-4BF7-999F-1F76FE82C69F}" srcOrd="3" destOrd="0" parTransId="{78063400-F67C-41B9-B9FE-E0898F630538}" sibTransId="{472A98DF-8B2D-4A9F-9100-BAA42D67D574}"/>
    <dgm:cxn modelId="{E11C214C-72C8-4CCD-B9E1-EF6E128815E2}" srcId="{A21EBAAE-591D-4230-AA78-0CA24D3D0C43}" destId="{8D3DFA4E-3829-4E53-9F2E-8739AB51354F}" srcOrd="0" destOrd="0" parTransId="{4939858B-7217-488C-A996-6EE770CDAF65}" sibTransId="{54B20011-AE54-4700-BE9D-63F73732ED25}"/>
    <dgm:cxn modelId="{65B4534E-2151-453C-94E9-AEF6F09A5A82}" type="presOf" srcId="{CB156522-006B-4920-8D55-BABE0384E7E4}" destId="{56AFEFD7-19BA-4CE0-8F56-7F8182F589FC}" srcOrd="0" destOrd="2" presId="urn:microsoft.com/office/officeart/2005/8/layout/list1"/>
    <dgm:cxn modelId="{D085964E-E980-4B35-9D42-46B9540A3EAF}" srcId="{04DAD7BE-86F3-4F94-820B-616F70B859FF}" destId="{B287F8B7-0D09-4618-A184-40931BF23820}" srcOrd="0" destOrd="0" parTransId="{0B99CDE4-42CA-4387-981F-CD97CC2C3E6A}" sibTransId="{D1EA0188-8450-4AC7-8507-9D8BB98B7014}"/>
    <dgm:cxn modelId="{BCC32255-96F1-4323-A98E-71D0611E3A11}" type="presOf" srcId="{AB424B7D-67A6-4994-99EE-D6220CC1DDDC}" destId="{56AFEFD7-19BA-4CE0-8F56-7F8182F589FC}" srcOrd="0" destOrd="1" presId="urn:microsoft.com/office/officeart/2005/8/layout/list1"/>
    <dgm:cxn modelId="{46228576-97B0-4034-8B80-4BC711DA4A7A}" type="presOf" srcId="{95BD8FB8-9FE4-4FD7-9C6C-F5C570030772}" destId="{56AFEFD7-19BA-4CE0-8F56-7F8182F589FC}" srcOrd="0" destOrd="0" presId="urn:microsoft.com/office/officeart/2005/8/layout/list1"/>
    <dgm:cxn modelId="{16F4D956-8CB8-4DB3-8AE9-F4A08789E238}" srcId="{B287F8B7-0D09-4618-A184-40931BF23820}" destId="{95BD8FB8-9FE4-4FD7-9C6C-F5C570030772}" srcOrd="0" destOrd="0" parTransId="{BE13D758-4991-43E1-A9EF-CCCFFA089854}" sibTransId="{351F48DA-36EF-4108-9432-56AAEBBA2B07}"/>
    <dgm:cxn modelId="{AE47EE76-609B-44B6-8CCC-38E531C12CDC}" type="presOf" srcId="{E30A2950-E286-4CEA-BF70-0DAE199DF4B3}" destId="{59D7106F-2F86-46CB-AEEE-2A526D5787D0}" srcOrd="0" destOrd="1" presId="urn:microsoft.com/office/officeart/2005/8/layout/list1"/>
    <dgm:cxn modelId="{E56A4080-6566-44F4-89DE-EB368FFE649B}" srcId="{04DAD7BE-86F3-4F94-820B-616F70B859FF}" destId="{A21EBAAE-591D-4230-AA78-0CA24D3D0C43}" srcOrd="1" destOrd="0" parTransId="{67E58F1B-8750-4A2E-8B66-EDBF1F9E79FA}" sibTransId="{829E3390-0C30-4767-BB68-5FBF2420E7F8}"/>
    <dgm:cxn modelId="{BF96798C-F8CC-4E05-B4F4-22966148E565}" srcId="{B287F8B7-0D09-4618-A184-40931BF23820}" destId="{AB424B7D-67A6-4994-99EE-D6220CC1DDDC}" srcOrd="1" destOrd="0" parTransId="{1AB52042-1B4A-4DB8-BE4E-FF3D00EDCDBB}" sibTransId="{E26B3DF6-CBD2-491E-98F1-DB8F5C159A81}"/>
    <dgm:cxn modelId="{9FD2C1A2-5E9B-4B5E-B1EC-0A7C1BDAA735}" type="presOf" srcId="{0D15F66A-E4D7-4BF7-999F-1F76FE82C69F}" destId="{56AFEFD7-19BA-4CE0-8F56-7F8182F589FC}" srcOrd="0" destOrd="3" presId="urn:microsoft.com/office/officeart/2005/8/layout/list1"/>
    <dgm:cxn modelId="{4ED039A6-1912-4C94-85A6-56FE17FDCCFA}" type="presOf" srcId="{A21EBAAE-591D-4230-AA78-0CA24D3D0C43}" destId="{B0848441-E94B-4262-BF0E-41BFA876D49C}" srcOrd="1" destOrd="0" presId="urn:microsoft.com/office/officeart/2005/8/layout/list1"/>
    <dgm:cxn modelId="{88F723B5-0898-4921-93DE-14B487AEEECB}" type="presOf" srcId="{04DAD7BE-86F3-4F94-820B-616F70B859FF}" destId="{7FF6C0D1-6C6D-4086-934C-1C2055D1A2C6}" srcOrd="0" destOrd="0" presId="urn:microsoft.com/office/officeart/2005/8/layout/list1"/>
    <dgm:cxn modelId="{44BFECBD-7034-4283-8EC3-F3C455442EF0}" type="presOf" srcId="{8D3DFA4E-3829-4E53-9F2E-8739AB51354F}" destId="{59D7106F-2F86-46CB-AEEE-2A526D5787D0}" srcOrd="0" destOrd="0" presId="urn:microsoft.com/office/officeart/2005/8/layout/list1"/>
    <dgm:cxn modelId="{E70CB7CD-9F4B-44D7-B786-5AA18890CC33}" type="presOf" srcId="{0A2A018A-9905-434F-802A-92BE45B5DC58}" destId="{59D7106F-2F86-46CB-AEEE-2A526D5787D0}" srcOrd="0" destOrd="3" presId="urn:microsoft.com/office/officeart/2005/8/layout/list1"/>
    <dgm:cxn modelId="{B331ABE8-3442-4DB3-9AED-A350E75780DF}" srcId="{A21EBAAE-591D-4230-AA78-0CA24D3D0C43}" destId="{E30A2950-E286-4CEA-BF70-0DAE199DF4B3}" srcOrd="1" destOrd="0" parTransId="{6083C0E8-6FCA-4588-B0CD-486889C940FC}" sibTransId="{4373F5CE-4479-4A5C-B383-902FDC9F5D34}"/>
    <dgm:cxn modelId="{E473FAF3-0EEA-4179-BDBB-FD59309196EC}" srcId="{A21EBAAE-591D-4230-AA78-0CA24D3D0C43}" destId="{1AA5EC5E-5BAB-4AC7-9E37-61299FF60B8B}" srcOrd="2" destOrd="0" parTransId="{22DF5C24-25E5-4F3B-8E96-6DA206728F17}" sibTransId="{42D1CD07-7376-4813-B297-4F2154504012}"/>
    <dgm:cxn modelId="{E955D7F4-569A-4191-AA7C-B113C9332762}" srcId="{A21EBAAE-591D-4230-AA78-0CA24D3D0C43}" destId="{0A2A018A-9905-434F-802A-92BE45B5DC58}" srcOrd="3" destOrd="0" parTransId="{0E7231F1-51CF-42AD-A1B4-5FE480A175EA}" sibTransId="{CF0F37FB-60AC-4251-9E7C-FB25CDED141D}"/>
    <dgm:cxn modelId="{14A212F6-0AEA-4126-A8D3-E4E52185059B}" type="presOf" srcId="{A21EBAAE-591D-4230-AA78-0CA24D3D0C43}" destId="{6EBE6EE4-248D-4EDA-909E-AAAAB01E8E0B}" srcOrd="0" destOrd="0" presId="urn:microsoft.com/office/officeart/2005/8/layout/list1"/>
    <dgm:cxn modelId="{66289D71-85A5-47B3-876D-1B8738A7F06D}" type="presParOf" srcId="{7FF6C0D1-6C6D-4086-934C-1C2055D1A2C6}" destId="{C190C1E4-F812-472D-B3C4-BCFBBDEC2272}" srcOrd="0" destOrd="0" presId="urn:microsoft.com/office/officeart/2005/8/layout/list1"/>
    <dgm:cxn modelId="{FC2344DE-7178-4193-B5C3-2FB5AD107587}" type="presParOf" srcId="{C190C1E4-F812-472D-B3C4-BCFBBDEC2272}" destId="{A151D037-2C26-4082-9918-8B82C0682773}" srcOrd="0" destOrd="0" presId="urn:microsoft.com/office/officeart/2005/8/layout/list1"/>
    <dgm:cxn modelId="{9A937827-2017-48A0-9B2E-6582F5E85212}" type="presParOf" srcId="{C190C1E4-F812-472D-B3C4-BCFBBDEC2272}" destId="{1DDC1940-B4F7-4727-8F8F-2A7A26F835A5}" srcOrd="1" destOrd="0" presId="urn:microsoft.com/office/officeart/2005/8/layout/list1"/>
    <dgm:cxn modelId="{51E925DC-9E48-4EA5-8F98-0B873CDE4E44}" type="presParOf" srcId="{7FF6C0D1-6C6D-4086-934C-1C2055D1A2C6}" destId="{7FA655CA-18F7-4D6F-8D69-8E3DE007DFE0}" srcOrd="1" destOrd="0" presId="urn:microsoft.com/office/officeart/2005/8/layout/list1"/>
    <dgm:cxn modelId="{5443B23E-4AE9-4015-971B-289039535EF4}" type="presParOf" srcId="{7FF6C0D1-6C6D-4086-934C-1C2055D1A2C6}" destId="{56AFEFD7-19BA-4CE0-8F56-7F8182F589FC}" srcOrd="2" destOrd="0" presId="urn:microsoft.com/office/officeart/2005/8/layout/list1"/>
    <dgm:cxn modelId="{00F4C9D0-D72D-41EE-B8AF-DEA9E4E3AA77}" type="presParOf" srcId="{7FF6C0D1-6C6D-4086-934C-1C2055D1A2C6}" destId="{7C07AD9C-BC9F-4B39-B8E6-0E9F4A333430}" srcOrd="3" destOrd="0" presId="urn:microsoft.com/office/officeart/2005/8/layout/list1"/>
    <dgm:cxn modelId="{42F97FFB-A219-4F71-A94A-94BD8FA459FD}" type="presParOf" srcId="{7FF6C0D1-6C6D-4086-934C-1C2055D1A2C6}" destId="{3293E3C9-1EF3-4307-BFAC-5D0CBFA3E260}" srcOrd="4" destOrd="0" presId="urn:microsoft.com/office/officeart/2005/8/layout/list1"/>
    <dgm:cxn modelId="{67E3898A-765A-411B-B176-A2A2370794D8}" type="presParOf" srcId="{3293E3C9-1EF3-4307-BFAC-5D0CBFA3E260}" destId="{6EBE6EE4-248D-4EDA-909E-AAAAB01E8E0B}" srcOrd="0" destOrd="0" presId="urn:microsoft.com/office/officeart/2005/8/layout/list1"/>
    <dgm:cxn modelId="{6A87ADCE-4A0E-4E95-8E06-0097F2970B91}" type="presParOf" srcId="{3293E3C9-1EF3-4307-BFAC-5D0CBFA3E260}" destId="{B0848441-E94B-4262-BF0E-41BFA876D49C}" srcOrd="1" destOrd="0" presId="urn:microsoft.com/office/officeart/2005/8/layout/list1"/>
    <dgm:cxn modelId="{A5A515B5-070F-46E0-A97D-F100F19DF65D}" type="presParOf" srcId="{7FF6C0D1-6C6D-4086-934C-1C2055D1A2C6}" destId="{E9243192-36C7-4210-8493-FB040D45AE8A}" srcOrd="5" destOrd="0" presId="urn:microsoft.com/office/officeart/2005/8/layout/list1"/>
    <dgm:cxn modelId="{79762C98-5AB8-41EA-93DC-D1BEF2B0B4C3}" type="presParOf" srcId="{7FF6C0D1-6C6D-4086-934C-1C2055D1A2C6}" destId="{59D7106F-2F86-46CB-AEEE-2A526D5787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993E3-557D-410F-A889-08AE1731134A}">
      <dsp:nvSpPr>
        <dsp:cNvPr id="0" name=""/>
        <dsp:cNvSpPr/>
      </dsp:nvSpPr>
      <dsp:spPr>
        <a:xfrm>
          <a:off x="329374" y="626"/>
          <a:ext cx="3547110" cy="2128266"/>
        </a:xfrm>
        <a:prstGeom prst="rect">
          <a:avLst/>
        </a:prstGeom>
        <a:solidFill>
          <a:srgbClr val="1564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US" sz="3400" b="1" kern="1200" dirty="0">
              <a:latin typeface="+mn-lt"/>
            </a:rPr>
            <a:t>Behavioral Health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US" sz="2400" kern="1200" dirty="0">
              <a:latin typeface="+mn-lt"/>
            </a:rPr>
            <a:t>(including substance abuse services)</a:t>
          </a:r>
        </a:p>
      </dsp:txBody>
      <dsp:txXfrm>
        <a:off x="329374" y="626"/>
        <a:ext cx="3547110" cy="2128266"/>
      </dsp:txXfrm>
    </dsp:sp>
    <dsp:sp modelId="{23BA0A92-E9C4-453B-AAD1-4E5289723030}">
      <dsp:nvSpPr>
        <dsp:cNvPr id="0" name=""/>
        <dsp:cNvSpPr/>
      </dsp:nvSpPr>
      <dsp:spPr>
        <a:xfrm>
          <a:off x="4259963" y="0"/>
          <a:ext cx="3547110" cy="2128266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ts val="3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400" b="1" kern="1200" dirty="0">
              <a:latin typeface="+mn-lt"/>
            </a:rPr>
            <a:t>Education, </a:t>
          </a:r>
        </a:p>
        <a:p>
          <a:pPr marL="0" lvl="0" indent="0" algn="ctr" defTabSz="1511300">
            <a:lnSpc>
              <a:spcPts val="3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400" b="1" kern="1200" dirty="0">
              <a:latin typeface="+mn-lt"/>
            </a:rPr>
            <a:t>Job Training &amp; Skills Development</a:t>
          </a:r>
        </a:p>
      </dsp:txBody>
      <dsp:txXfrm>
        <a:off x="4259963" y="0"/>
        <a:ext cx="3547110" cy="2128266"/>
      </dsp:txXfrm>
    </dsp:sp>
    <dsp:sp modelId="{C667ECC3-33E8-4D34-BA49-90A82AB71948}">
      <dsp:nvSpPr>
        <dsp:cNvPr id="0" name=""/>
        <dsp:cNvSpPr/>
      </dsp:nvSpPr>
      <dsp:spPr>
        <a:xfrm>
          <a:off x="329374" y="2483603"/>
          <a:ext cx="3547110" cy="2128266"/>
        </a:xfrm>
        <a:prstGeom prst="rect">
          <a:avLst/>
        </a:prstGeom>
        <a:solidFill>
          <a:srgbClr val="B6FB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ts val="3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400" b="1" kern="1200" dirty="0">
              <a:solidFill>
                <a:schemeClr val="tx1"/>
              </a:solidFill>
              <a:latin typeface="+mn-lt"/>
            </a:rPr>
            <a:t>Health</a:t>
          </a:r>
        </a:p>
        <a:p>
          <a:pPr marL="0" lvl="0" indent="0" algn="ctr" defTabSz="1511300">
            <a:lnSpc>
              <a:spcPts val="3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400" b="1" kern="1200" dirty="0">
              <a:solidFill>
                <a:schemeClr val="tx1"/>
              </a:solidFill>
              <a:latin typeface="+mn-lt"/>
            </a:rPr>
            <a:t>Equity </a:t>
          </a:r>
        </a:p>
      </dsp:txBody>
      <dsp:txXfrm>
        <a:off x="329374" y="2483603"/>
        <a:ext cx="3547110" cy="2128266"/>
      </dsp:txXfrm>
    </dsp:sp>
    <dsp:sp modelId="{A324BE1F-21E1-47F7-BEB3-5DBE1EC290C4}">
      <dsp:nvSpPr>
        <dsp:cNvPr id="0" name=""/>
        <dsp:cNvSpPr/>
      </dsp:nvSpPr>
      <dsp:spPr>
        <a:xfrm>
          <a:off x="4231196" y="2483603"/>
          <a:ext cx="3547110" cy="2128266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400" b="1" kern="1200" dirty="0">
              <a:latin typeface="+mn-lt"/>
            </a:rPr>
            <a:t>Affordable Housing /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400" b="1" kern="1200" dirty="0">
              <a:latin typeface="+mn-lt"/>
            </a:rPr>
            <a:t>Senior Services</a:t>
          </a:r>
        </a:p>
      </dsp:txBody>
      <dsp:txXfrm>
        <a:off x="4231196" y="2483603"/>
        <a:ext cx="3547110" cy="212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966DB-4DFD-4EE3-BDDF-3B1AB0CAF1D0}">
      <dsp:nvSpPr>
        <dsp:cNvPr id="0" name=""/>
        <dsp:cNvSpPr/>
      </dsp:nvSpPr>
      <dsp:spPr>
        <a:xfrm>
          <a:off x="0" y="209290"/>
          <a:ext cx="10982251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45" tIns="229108" rIns="85234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Engage smaller community-based organizations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Focus on Delaware partners for Behavioral Health/SUD services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Follow up and reengage partners both small and large (i.e. Nemours, NovaCare, Delaware Hospice-dementia)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Educational partners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Develop outcome and measures</a:t>
          </a:r>
        </a:p>
      </dsp:txBody>
      <dsp:txXfrm>
        <a:off x="0" y="209290"/>
        <a:ext cx="10982251" cy="1212750"/>
      </dsp:txXfrm>
    </dsp:sp>
    <dsp:sp modelId="{997E1B53-5DCA-4DE2-B6A4-D8EDDAFFA47E}">
      <dsp:nvSpPr>
        <dsp:cNvPr id="0" name=""/>
        <dsp:cNvSpPr/>
      </dsp:nvSpPr>
      <dsp:spPr>
        <a:xfrm>
          <a:off x="549112" y="46930"/>
          <a:ext cx="768757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72" tIns="0" rIns="290572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Partners</a:t>
          </a:r>
        </a:p>
      </dsp:txBody>
      <dsp:txXfrm>
        <a:off x="564964" y="62782"/>
        <a:ext cx="7655871" cy="293016"/>
      </dsp:txXfrm>
    </dsp:sp>
    <dsp:sp modelId="{74C624B9-FCE1-4D21-9A45-6A756E68DA63}">
      <dsp:nvSpPr>
        <dsp:cNvPr id="0" name=""/>
        <dsp:cNvSpPr/>
      </dsp:nvSpPr>
      <dsp:spPr>
        <a:xfrm>
          <a:off x="0" y="1643800"/>
          <a:ext cx="10982251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45" tIns="229108" rIns="85234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Conference room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Mainstreet tenant build out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Lobby Refresh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Bathrooms</a:t>
          </a:r>
        </a:p>
      </dsp:txBody>
      <dsp:txXfrm>
        <a:off x="0" y="1643800"/>
        <a:ext cx="10982251" cy="1039500"/>
      </dsp:txXfrm>
    </dsp:sp>
    <dsp:sp modelId="{414AF822-304C-4AA5-8CF8-43B822E16D48}">
      <dsp:nvSpPr>
        <dsp:cNvPr id="0" name=""/>
        <dsp:cNvSpPr/>
      </dsp:nvSpPr>
      <dsp:spPr>
        <a:xfrm>
          <a:off x="549112" y="1481440"/>
          <a:ext cx="768757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72" tIns="0" rIns="290572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Philanthropy Funded Construction (1.4M dollars) </a:t>
          </a:r>
          <a:endParaRPr lang="en-US" sz="1100" kern="1200" dirty="0"/>
        </a:p>
      </dsp:txBody>
      <dsp:txXfrm>
        <a:off x="564964" y="1497292"/>
        <a:ext cx="7655871" cy="293016"/>
      </dsp:txXfrm>
    </dsp:sp>
    <dsp:sp modelId="{41A75D4B-2CF8-4CAD-8CD4-CC33FD0F2823}">
      <dsp:nvSpPr>
        <dsp:cNvPr id="0" name=""/>
        <dsp:cNvSpPr/>
      </dsp:nvSpPr>
      <dsp:spPr>
        <a:xfrm>
          <a:off x="0" y="2905060"/>
          <a:ext cx="10982251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45" tIns="229108" rIns="85234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Food insecurity ( Backpacks, Homeless food boxes, Farm boxes, Surplus food)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DME ( Durable Medical Equipment)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Personal Care items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Financial Literacy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Access to Healthcare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SIOH self-sufficiency programs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Expansion of Tiny Steps program (Cribs, car seats)</a:t>
          </a:r>
        </a:p>
      </dsp:txBody>
      <dsp:txXfrm>
        <a:off x="0" y="2905060"/>
        <a:ext cx="10982251" cy="1593900"/>
      </dsp:txXfrm>
    </dsp:sp>
    <dsp:sp modelId="{2AC237A5-1B3F-4287-BBCE-22ACBD1B9B67}">
      <dsp:nvSpPr>
        <dsp:cNvPr id="0" name=""/>
        <dsp:cNvSpPr/>
      </dsp:nvSpPr>
      <dsp:spPr>
        <a:xfrm>
          <a:off x="549112" y="2742700"/>
          <a:ext cx="768757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72" tIns="0" rIns="290572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Programs on Mainstreet (Health Equity Programs)</a:t>
          </a:r>
          <a:endParaRPr lang="en-US" sz="1100" kern="1200" dirty="0"/>
        </a:p>
      </dsp:txBody>
      <dsp:txXfrm>
        <a:off x="564964" y="2758552"/>
        <a:ext cx="7655871" cy="293016"/>
      </dsp:txXfrm>
    </dsp:sp>
    <dsp:sp modelId="{0C9B343D-1D81-480C-A46F-05F91D69965E}">
      <dsp:nvSpPr>
        <dsp:cNvPr id="0" name=""/>
        <dsp:cNvSpPr/>
      </dsp:nvSpPr>
      <dsp:spPr>
        <a:xfrm>
          <a:off x="0" y="4720720"/>
          <a:ext cx="109822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916DA-7763-47A9-A249-0F1779E9006C}">
      <dsp:nvSpPr>
        <dsp:cNvPr id="0" name=""/>
        <dsp:cNvSpPr/>
      </dsp:nvSpPr>
      <dsp:spPr>
        <a:xfrm>
          <a:off x="549112" y="4558360"/>
          <a:ext cx="768757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72" tIns="0" rIns="290572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Community Health Workers (to be funded by Philanthropy)</a:t>
          </a:r>
          <a:endParaRPr lang="en-US" sz="1100" b="0" kern="1200" dirty="0"/>
        </a:p>
      </dsp:txBody>
      <dsp:txXfrm>
        <a:off x="564964" y="4574212"/>
        <a:ext cx="7655871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D0F77-662E-4FA1-A554-7473C6C9331B}">
      <dsp:nvSpPr>
        <dsp:cNvPr id="0" name=""/>
        <dsp:cNvSpPr/>
      </dsp:nvSpPr>
      <dsp:spPr>
        <a:xfrm>
          <a:off x="735812" y="92666"/>
          <a:ext cx="1917231" cy="19172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Physical</a:t>
          </a:r>
        </a:p>
      </dsp:txBody>
      <dsp:txXfrm>
        <a:off x="991443" y="428181"/>
        <a:ext cx="1405969" cy="862754"/>
      </dsp:txXfrm>
    </dsp:sp>
    <dsp:sp modelId="{544F81F3-0A54-4413-9F52-C4B46902E6E6}">
      <dsp:nvSpPr>
        <dsp:cNvPr id="0" name=""/>
        <dsp:cNvSpPr/>
      </dsp:nvSpPr>
      <dsp:spPr>
        <a:xfrm>
          <a:off x="1471625" y="1383601"/>
          <a:ext cx="1917231" cy="19172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Behavioral</a:t>
          </a:r>
        </a:p>
      </dsp:txBody>
      <dsp:txXfrm>
        <a:off x="2057979" y="1878886"/>
        <a:ext cx="1150338" cy="1054477"/>
      </dsp:txXfrm>
    </dsp:sp>
    <dsp:sp modelId="{296C3AF4-D342-42C9-884D-6E8DF5890E55}">
      <dsp:nvSpPr>
        <dsp:cNvPr id="0" name=""/>
        <dsp:cNvSpPr/>
      </dsp:nvSpPr>
      <dsp:spPr>
        <a:xfrm>
          <a:off x="44012" y="1290935"/>
          <a:ext cx="1917231" cy="19172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Social</a:t>
          </a:r>
        </a:p>
      </dsp:txBody>
      <dsp:txXfrm>
        <a:off x="224551" y="1786220"/>
        <a:ext cx="1150338" cy="1054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FEFD7-19BA-4CE0-8F56-7F8182F589FC}">
      <dsp:nvSpPr>
        <dsp:cNvPr id="0" name=""/>
        <dsp:cNvSpPr/>
      </dsp:nvSpPr>
      <dsp:spPr>
        <a:xfrm>
          <a:off x="0" y="586974"/>
          <a:ext cx="10982325" cy="1835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50" tIns="770636" rIns="8523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kern="1200" dirty="0"/>
            <a:t>FQHCs serve federally-designated medically underserved areas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kern="1200" dirty="0"/>
            <a:t>One in five Medicaid members are served by an FQHC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/>
            <a:t>One in 12 Americans are served by an FQHC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/>
            <a:t>FQHCs are patient-centered medical homes.</a:t>
          </a:r>
        </a:p>
      </dsp:txBody>
      <dsp:txXfrm>
        <a:off x="0" y="586974"/>
        <a:ext cx="10982325" cy="1835662"/>
      </dsp:txXfrm>
    </dsp:sp>
    <dsp:sp modelId="{1DDC1940-B4F7-4727-8F8F-2A7A26F835A5}">
      <dsp:nvSpPr>
        <dsp:cNvPr id="0" name=""/>
        <dsp:cNvSpPr/>
      </dsp:nvSpPr>
      <dsp:spPr>
        <a:xfrm>
          <a:off x="549116" y="40854"/>
          <a:ext cx="7687627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74" tIns="0" rIns="2905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FQHCs are an essential part of community health. They provide preventative, whole person care and remove health access barriers for the underserved individuals</a:t>
          </a:r>
        </a:p>
      </dsp:txBody>
      <dsp:txXfrm>
        <a:off x="602435" y="94173"/>
        <a:ext cx="7580989" cy="985602"/>
      </dsp:txXfrm>
    </dsp:sp>
    <dsp:sp modelId="{59D7106F-2F86-46CB-AEEE-2A526D5787D0}">
      <dsp:nvSpPr>
        <dsp:cNvPr id="0" name=""/>
        <dsp:cNvSpPr/>
      </dsp:nvSpPr>
      <dsp:spPr>
        <a:xfrm>
          <a:off x="0" y="3168557"/>
          <a:ext cx="10982325" cy="1835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50" tIns="770636" rIns="85235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kern="1200" dirty="0"/>
            <a:t>Wilmington</a:t>
          </a:r>
          <a:r>
            <a:rPr lang="en-US" sz="1400" kern="1200" dirty="0"/>
            <a:t> FQHCs care for 22% of the low-income population and 9% of the total population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kern="1200" dirty="0"/>
            <a:t>Philadelphia</a:t>
          </a:r>
          <a:r>
            <a:rPr lang="en-US" sz="1400" kern="1200" dirty="0"/>
            <a:t> FQHCs see 46% of the low-income population and 21% of the total population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kern="1200" dirty="0"/>
            <a:t>Camden</a:t>
          </a:r>
          <a:r>
            <a:rPr lang="en-US" sz="1400" kern="1200" dirty="0"/>
            <a:t> FQHCs see 60% of the low-income population and 37% of the total population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kern="1200" dirty="0"/>
            <a:t>Baltimore</a:t>
          </a:r>
          <a:r>
            <a:rPr lang="en-US" sz="1400" kern="1200" dirty="0"/>
            <a:t> FQHCs  see 42% of the low-income population and 17% of the total population </a:t>
          </a:r>
        </a:p>
      </dsp:txBody>
      <dsp:txXfrm>
        <a:off x="0" y="3168557"/>
        <a:ext cx="10982325" cy="1835662"/>
      </dsp:txXfrm>
    </dsp:sp>
    <dsp:sp modelId="{B0848441-E94B-4262-BF0E-41BFA876D49C}">
      <dsp:nvSpPr>
        <dsp:cNvPr id="0" name=""/>
        <dsp:cNvSpPr/>
      </dsp:nvSpPr>
      <dsp:spPr>
        <a:xfrm>
          <a:off x="549116" y="2622437"/>
          <a:ext cx="7687627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74" tIns="0" rIns="2905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/>
            <a:t>Federally Qualified Health Centers (FQHCs) and FQHC-Look </a:t>
          </a:r>
          <a:r>
            <a:rPr lang="en-US" sz="1400" b="1" kern="1200" baseline="0" dirty="0" err="1"/>
            <a:t>Alikes</a:t>
          </a:r>
          <a:r>
            <a:rPr lang="en-US" sz="1400" b="1" kern="1200" baseline="0" dirty="0"/>
            <a:t> care for significantly fewer patients in Wilmington than other major cities</a:t>
          </a:r>
          <a:endParaRPr lang="en-US" sz="1400" b="1" kern="1200" dirty="0"/>
        </a:p>
      </dsp:txBody>
      <dsp:txXfrm>
        <a:off x="602435" y="2675756"/>
        <a:ext cx="7580989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3183-A46F-4383-975F-BC232E5A983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06E05-0FC7-4289-9FDC-045DBB4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8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be expanding our services to add primary care – not only to the people Merakey serves, but also to the entire community. </a:t>
            </a:r>
          </a:p>
          <a:p>
            <a:r>
              <a:rPr lang="en-US"/>
              <a:t>We have been good neighbors to our community, and we will continue to be with our new program</a:t>
            </a:r>
          </a:p>
          <a:p>
            <a:pPr defTabSz="948507">
              <a:defRPr/>
            </a:pPr>
            <a:r>
              <a:rPr lang="en-US"/>
              <a:t>Designed by federal government as a medically underserved area – the facility will serve surrounding areas, which are also designated as medically underserved</a:t>
            </a:r>
          </a:p>
          <a:p>
            <a:pPr defTabSz="948507">
              <a:defRPr/>
            </a:pPr>
            <a:endParaRPr lang="en-US"/>
          </a:p>
          <a:p>
            <a:pPr defTabSz="948507">
              <a:defRPr/>
            </a:pPr>
            <a:r>
              <a:rPr lang="en-US"/>
              <a:t>Just opened children’s behavioral health crisis center at 265 E. Lehigh </a:t>
            </a:r>
          </a:p>
          <a:p>
            <a:endParaRPr lang="en-US"/>
          </a:p>
          <a:p>
            <a:r>
              <a:rPr lang="en-US"/>
              <a:t>Source: City of Philadelphia, Regional Community Health Needs Assessment</a:t>
            </a:r>
          </a:p>
          <a:p>
            <a:r>
              <a:rPr lang="en-US"/>
              <a:t>North Philadelphia: 19132, 19121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</a:rPr>
              <a:t>Intergenerational substance use and trauma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</a:rPr>
              <a:t>Gun violence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</a:rPr>
              <a:t>Stress due to trauma as well as homelessness, lack of access to healthy affordable food and lack of opportunities for physical activity.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</a:rPr>
              <a:t>High rates of chronic diseases like diabetes, hypertension, cholesterol, and heart disease contribute significantly to poor health. 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Arial" panose="020B0604020202020204" pitchFamily="34" charset="0"/>
              </a:rPr>
              <a:t>Low quality of the public schools and the potential closing of the local high school threaten education opportunity.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Northwest Philadelphia: 19119, 19118, 19128, 19129, 19127, 19144</a:t>
            </a:r>
          </a:p>
          <a:p>
            <a:r>
              <a:rPr lang="en-US"/>
              <a:t>https://www.phila.gov/documents/regional-community-health-needs-assessment/</a:t>
            </a:r>
          </a:p>
          <a:p>
            <a:endParaRPr lang="en-US"/>
          </a:p>
          <a:p>
            <a:pPr marL="469313" indent="-355690"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/>
              <a:t>Higher than average infant mortality</a:t>
            </a:r>
          </a:p>
          <a:p>
            <a:pPr marL="469313" indent="-355690"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/>
              <a:t>Desire for racial concordance between providers and the population.</a:t>
            </a:r>
          </a:p>
          <a:p>
            <a:pPr marL="469313" indent="-355690"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/>
              <a:t>Lack of local behavioral health care providers</a:t>
            </a:r>
          </a:p>
          <a:p>
            <a:pPr marL="469313" indent="-355690"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/>
              <a:t>Perceived stigma regarding race and mental health.</a:t>
            </a:r>
          </a:p>
          <a:p>
            <a:pPr marL="469313" indent="-355690">
              <a:spcBef>
                <a:spcPts val="622"/>
              </a:spcBef>
              <a:buFont typeface="Arial" panose="020B0604020202020204" pitchFamily="34" charset="0"/>
              <a:buChar char="•"/>
            </a:pPr>
            <a:r>
              <a:rPr lang="en-US"/>
              <a:t>Need for more family-focused support services, for example, trainings to deescalate household conflict and support families with children that have behavioral and mental health needs.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771D5-1213-4E79-BA68-398ACEEAB3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8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9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b="1"/>
              <a:t>FQHCs are a Critical Part of Community Heath Care</a:t>
            </a:r>
          </a:p>
          <a:p>
            <a:pPr defTabSz="948507">
              <a:defRPr/>
            </a:pPr>
            <a:r>
              <a:rPr lang="en-US" b="1"/>
              <a:t>FQHCs are a Smaller Part of the Health Care Landscape in Wilmington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771D5-1213-4E79-BA68-398ACEEAB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91997" cy="685799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94151" y="4148752"/>
            <a:ext cx="4067929" cy="975601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</a:p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60591" y="2394492"/>
            <a:ext cx="7674164" cy="906277"/>
          </a:xfrm>
        </p:spPr>
        <p:txBody>
          <a:bodyPr anchor="ctr">
            <a:noAutofit/>
          </a:bodyPr>
          <a:lstStyle>
            <a:lvl1pPr>
              <a:lnSpc>
                <a:spcPts val="37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60594" y="3329977"/>
            <a:ext cx="7674163" cy="63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3BE25-21D5-4346-A5AC-E931D69A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1" y="555304"/>
            <a:ext cx="4701293" cy="1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-to-action slide">
    <p:bg>
      <p:bgPr>
        <a:solidFill>
          <a:srgbClr val="004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F78690-EE68-49DC-A800-7E044E185B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572" y="2472030"/>
            <a:ext cx="8730856" cy="756706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360FEB-9702-4FBF-97CC-11235499E2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756046" y="3872240"/>
            <a:ext cx="6679908" cy="7567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967DA8-7AC1-4499-96DA-BD5F7C038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85" y="6363477"/>
            <a:ext cx="1220719" cy="27832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FE6CE-B572-4413-ACD7-522AE9921C45}"/>
              </a:ext>
            </a:extLst>
          </p:cNvPr>
          <p:cNvSpPr txBox="1">
            <a:spLocks/>
          </p:cNvSpPr>
          <p:nvPr userDrawn="1"/>
        </p:nvSpPr>
        <p:spPr>
          <a:xfrm>
            <a:off x="4596330" y="6385789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CONFIDENTIAL – MERAKEY – NOT FOR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311201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6B80BA-38B8-4E5E-A8C4-857C5A318129}"/>
              </a:ext>
            </a:extLst>
          </p:cNvPr>
          <p:cNvSpPr txBox="1">
            <a:spLocks/>
          </p:cNvSpPr>
          <p:nvPr userDrawn="1"/>
        </p:nvSpPr>
        <p:spPr>
          <a:xfrm>
            <a:off x="4394725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61F7C5-6704-44F0-92E2-8DEC16707B3D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C0864-DD7E-4F07-8E0F-2364BADC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2"/>
            <a:ext cx="10972800" cy="755373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64D650-1369-4291-9AEB-6680922ABF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3117" y="1371600"/>
            <a:ext cx="11425767" cy="4389120"/>
          </a:xfrm>
        </p:spPr>
        <p:txBody>
          <a:bodyPr/>
          <a:lstStyle>
            <a:lvl1pPr marL="450850" indent="-342900">
              <a:buClr>
                <a:srgbClr val="0040A0"/>
              </a:buClr>
              <a:buFont typeface="Arial" panose="020B0604020202020204" pitchFamily="34" charset="0"/>
              <a:buChar char="•"/>
              <a:defRPr sz="2600"/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400"/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200"/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/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20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2DF56D-8789-4D00-9B18-7D02568B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2"/>
            <a:ext cx="10972800" cy="609599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0A6AD1-17E6-4F84-9823-969DA1EAB3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1" y="1371601"/>
            <a:ext cx="11425767" cy="4387665"/>
          </a:xfrm>
        </p:spPr>
        <p:txBody>
          <a:bodyPr/>
          <a:lstStyle>
            <a:lvl1pPr marL="107950" indent="0">
              <a:buClr>
                <a:srgbClr val="0040A0"/>
              </a:buClr>
              <a:buFont typeface="Arial" panose="020B0604020202020204" pitchFamily="34" charset="0"/>
              <a:buNone/>
              <a:defRPr sz="2400"/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400"/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200"/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/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47B835-50E1-420C-ADD6-4BEA1DEFAC25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197C0C-D593-46C8-91EC-CDB524C409AC}"/>
              </a:ext>
            </a:extLst>
          </p:cNvPr>
          <p:cNvSpPr txBox="1">
            <a:spLocks/>
          </p:cNvSpPr>
          <p:nvPr userDrawn="1"/>
        </p:nvSpPr>
        <p:spPr>
          <a:xfrm>
            <a:off x="4394725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0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5D866-2C35-4582-9F86-99084FE3A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557268"/>
            <a:ext cx="5181600" cy="4351338"/>
          </a:xfrm>
        </p:spPr>
        <p:txBody>
          <a:bodyPr/>
          <a:lstStyle>
            <a:lvl1pPr marL="45085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0040A0"/>
                </a:solidFill>
              </a:defRPr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200">
                <a:solidFill>
                  <a:srgbClr val="0040A0"/>
                </a:solidFill>
              </a:defRPr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>
                <a:solidFill>
                  <a:srgbClr val="0040A0"/>
                </a:solidFill>
              </a:defRPr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>
                <a:solidFill>
                  <a:srgbClr val="0040A0"/>
                </a:solidFill>
              </a:defRPr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600">
                <a:solidFill>
                  <a:srgbClr val="0040A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488DD-9076-417B-A45A-77EF6863C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557268"/>
            <a:ext cx="5181600" cy="4351338"/>
          </a:xfrm>
        </p:spPr>
        <p:txBody>
          <a:bodyPr/>
          <a:lstStyle>
            <a:lvl1pPr marL="450850" indent="-342900">
              <a:buClr>
                <a:srgbClr val="0040A0"/>
              </a:buClr>
              <a:buFont typeface="Arial" panose="020B0604020202020204" pitchFamily="34" charset="0"/>
              <a:buChar char="•"/>
              <a:defRPr sz="2400"/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200"/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/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/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587293-FF07-4254-BEF5-C421F630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2"/>
            <a:ext cx="10972800" cy="609599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BB74B5-40AF-47E6-9E64-0BAF54BBD24B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52BB0E-A112-4434-8CCC-189F561042CA}"/>
              </a:ext>
            </a:extLst>
          </p:cNvPr>
          <p:cNvSpPr txBox="1">
            <a:spLocks/>
          </p:cNvSpPr>
          <p:nvPr userDrawn="1"/>
        </p:nvSpPr>
        <p:spPr>
          <a:xfrm>
            <a:off x="4394725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9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51722"/>
            <a:ext cx="11379200" cy="4820477"/>
          </a:xfrm>
        </p:spPr>
        <p:txBody>
          <a:bodyPr/>
          <a:lstStyle>
            <a:lvl1pPr marL="109537" indent="0">
              <a:spcBef>
                <a:spcPts val="600"/>
              </a:spcBef>
              <a:buNone/>
              <a:defRPr sz="2400" baseline="0"/>
            </a:lvl1pPr>
            <a:lvl5pPr marL="1389063" marR="0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276A0"/>
              </a:buClr>
              <a:buSzTx/>
              <a:buFont typeface="Georgia" pitchFamily="18" charset="0"/>
              <a:buNone/>
              <a:tabLst/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C0864-DD7E-4F07-8E0F-2364BADC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2"/>
            <a:ext cx="10972800" cy="609599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BBD2A-1ACD-4CEB-9CAC-C21D76BC3BF6}"/>
              </a:ext>
            </a:extLst>
          </p:cNvPr>
          <p:cNvSpPr txBox="1">
            <a:spLocks/>
          </p:cNvSpPr>
          <p:nvPr userDrawn="1"/>
        </p:nvSpPr>
        <p:spPr>
          <a:xfrm>
            <a:off x="4394725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6BC22A-BECF-4EE2-AEC6-CBF2F574B45D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2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35B60-3468-4FC4-9BA2-115D9537F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– MERAKEY – NOT FOR REPRODUCTION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1375-B2F1-4B52-A58D-6729524B1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50A1E4-D513-4CB8-9211-5F1663142E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5C8B1-0D32-47F5-9ADF-E227D895681D}"/>
              </a:ext>
            </a:extLst>
          </p:cNvPr>
          <p:cNvSpPr/>
          <p:nvPr userDrawn="1"/>
        </p:nvSpPr>
        <p:spPr>
          <a:xfrm>
            <a:off x="1" y="1"/>
            <a:ext cx="12192000" cy="2295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5717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"/>
            <a:ext cx="12191997" cy="685799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94151" y="4148752"/>
            <a:ext cx="4067929" cy="975601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</a:p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60591" y="2394492"/>
            <a:ext cx="7674164" cy="906277"/>
          </a:xfrm>
        </p:spPr>
        <p:txBody>
          <a:bodyPr anchor="ctr">
            <a:noAutofit/>
          </a:bodyPr>
          <a:lstStyle>
            <a:lvl1pPr>
              <a:lnSpc>
                <a:spcPts val="37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60594" y="3329977"/>
            <a:ext cx="7674163" cy="63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3BE25-21D5-4346-A5AC-E931D69AC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41" y="555304"/>
            <a:ext cx="4701293" cy="1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" y="283"/>
            <a:ext cx="12190993" cy="68574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570" y="1006540"/>
            <a:ext cx="6168715" cy="1346139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ECF55-5509-8C4A-9EFD-67F362E57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6205402"/>
            <a:ext cx="2090275" cy="6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" y="283"/>
            <a:ext cx="12190993" cy="6857434"/>
          </a:xfrm>
          <a:prstGeom prst="rect">
            <a:avLst/>
          </a:prstGeom>
        </p:spPr>
      </p:pic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5569" y="1006540"/>
            <a:ext cx="6191504" cy="1346139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1EBE1-52C8-DA47-89AD-AE3D81F32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" y="6205402"/>
            <a:ext cx="2090275" cy="6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5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0588D9-C2F8-8F46-8A3D-235830022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24546" y="1319372"/>
            <a:ext cx="10982251" cy="5044851"/>
          </a:xfrm>
        </p:spPr>
        <p:txBody>
          <a:bodyPr/>
          <a:lstStyle>
            <a:lvl1pPr marL="227013" indent="-227013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117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176213">
              <a:spcAft>
                <a:spcPts val="600"/>
              </a:spcAft>
              <a:buSzPct val="100000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544" y="359254"/>
            <a:ext cx="10972800" cy="664874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" y="283"/>
            <a:ext cx="12190993" cy="68574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570" y="1006540"/>
            <a:ext cx="6168715" cy="1346139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ECF55-5509-8C4A-9EFD-67F362E5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" y="6205402"/>
            <a:ext cx="2090275" cy="6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91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95" y="131937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995" y="131937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24544" y="359258"/>
            <a:ext cx="10972800" cy="610765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F9EC0-04FF-9146-9B5E-79513567B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996" y="131538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996" y="1955147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765" y="131538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765" y="1955147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24544" y="359258"/>
            <a:ext cx="10972800" cy="610765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4703A-823D-1F48-B1A9-EA27AF94AA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6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982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12BF8C-A98C-DA4E-A3AA-5511301D1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7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22982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603250" y="2124253"/>
            <a:ext cx="10985500" cy="4128007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60800" y="6441212"/>
            <a:ext cx="276048" cy="2865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2044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71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/title Slide">
    <p:bg>
      <p:bgPr>
        <a:solidFill>
          <a:srgbClr val="004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66C564E-54E2-4630-AA66-D7277B348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" y="1569690"/>
            <a:ext cx="4328909" cy="353239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967DA8-7AC1-4499-96DA-BD5F7C0385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4" y="6406609"/>
            <a:ext cx="1220719" cy="2783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CFE9C8-D281-42A0-BEFC-91DAD6EAFF33}"/>
              </a:ext>
            </a:extLst>
          </p:cNvPr>
          <p:cNvSpPr/>
          <p:nvPr userDrawn="1"/>
        </p:nvSpPr>
        <p:spPr>
          <a:xfrm>
            <a:off x="11734800" y="4177"/>
            <a:ext cx="457200" cy="68496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3F6196-3CAB-41D6-B6BF-28D686145937}"/>
              </a:ext>
            </a:extLst>
          </p:cNvPr>
          <p:cNvSpPr/>
          <p:nvPr userDrawn="1"/>
        </p:nvSpPr>
        <p:spPr>
          <a:xfrm>
            <a:off x="11047275" y="0"/>
            <a:ext cx="685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59923C-1D35-4FF2-8908-060324BD74E9}"/>
              </a:ext>
            </a:extLst>
          </p:cNvPr>
          <p:cNvSpPr/>
          <p:nvPr userDrawn="1"/>
        </p:nvSpPr>
        <p:spPr>
          <a:xfrm>
            <a:off x="1013598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F78690-EE68-49DC-A800-7E044E185B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97" y="2484430"/>
            <a:ext cx="9804990" cy="756706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360FEB-9702-4FBF-97CC-11235499E2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54441" y="3793255"/>
            <a:ext cx="6686128" cy="7567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F6B0DA2-13F1-4900-9CB1-B9FB6DAFFAFA}"/>
              </a:ext>
            </a:extLst>
          </p:cNvPr>
          <p:cNvSpPr txBox="1">
            <a:spLocks/>
          </p:cNvSpPr>
          <p:nvPr userDrawn="1"/>
        </p:nvSpPr>
        <p:spPr>
          <a:xfrm>
            <a:off x="4661969" y="6393371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bg1"/>
                </a:solidFill>
              </a:rPr>
              <a:t>CONFIDENTIAL – MERAKEY – NOT FOR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246140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-to-action slide">
    <p:bg>
      <p:bgPr>
        <a:solidFill>
          <a:srgbClr val="004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F78690-EE68-49DC-A800-7E044E185B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572" y="2472030"/>
            <a:ext cx="8730856" cy="756706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360FEB-9702-4FBF-97CC-11235499E2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756046" y="3872240"/>
            <a:ext cx="6679908" cy="7567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967DA8-7AC1-4499-96DA-BD5F7C038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84" y="6363477"/>
            <a:ext cx="1220719" cy="27832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FE6CE-B572-4413-ACD7-522AE9921C45}"/>
              </a:ext>
            </a:extLst>
          </p:cNvPr>
          <p:cNvSpPr txBox="1">
            <a:spLocks/>
          </p:cNvSpPr>
          <p:nvPr userDrawn="1"/>
        </p:nvSpPr>
        <p:spPr>
          <a:xfrm>
            <a:off x="4596329" y="6385789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bg1"/>
                </a:solidFill>
              </a:rPr>
              <a:t>CONFIDENTIAL – MERAKEY – NOT FOR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814309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6B80BA-38B8-4E5E-A8C4-857C5A318129}"/>
              </a:ext>
            </a:extLst>
          </p:cNvPr>
          <p:cNvSpPr txBox="1">
            <a:spLocks/>
          </p:cNvSpPr>
          <p:nvPr userDrawn="1"/>
        </p:nvSpPr>
        <p:spPr>
          <a:xfrm>
            <a:off x="4394724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FFFFFF">
                    <a:lumMod val="50000"/>
                  </a:srgbClr>
                </a:solidFill>
              </a:rPr>
              <a:t>CONFIDENTIAL – NOT FOR REPRODUCTION</a:t>
            </a:r>
            <a:endParaRPr lang="en-US" sz="10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61F7C5-6704-44F0-92E2-8DEC16707B3D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C0864-DD7E-4F07-8E0F-2364BADC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1"/>
            <a:ext cx="10972800" cy="755373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64D650-1369-4291-9AEB-6680922ABF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3116" y="1371600"/>
            <a:ext cx="11425767" cy="4389120"/>
          </a:xfrm>
        </p:spPr>
        <p:txBody>
          <a:bodyPr/>
          <a:lstStyle>
            <a:lvl1pPr marL="450850" indent="-342900">
              <a:buClr>
                <a:srgbClr val="0040A0"/>
              </a:buClr>
              <a:buFont typeface="Arial" panose="020B0604020202020204" pitchFamily="34" charset="0"/>
              <a:buChar char="•"/>
              <a:defRPr sz="2600"/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400"/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200"/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/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852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2DF56D-8789-4D00-9B18-7D02568B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1"/>
            <a:ext cx="10972800" cy="609599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0A6AD1-17E6-4F84-9823-969DA1EAB3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0" y="1371600"/>
            <a:ext cx="11425767" cy="4387665"/>
          </a:xfrm>
        </p:spPr>
        <p:txBody>
          <a:bodyPr/>
          <a:lstStyle>
            <a:lvl1pPr marL="107950" indent="0">
              <a:buClr>
                <a:srgbClr val="0040A0"/>
              </a:buClr>
              <a:buFont typeface="Arial" panose="020B0604020202020204" pitchFamily="34" charset="0"/>
              <a:buNone/>
              <a:defRPr sz="2400"/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400"/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200"/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/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style</a:t>
            </a:r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10795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40A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47B835-50E1-420C-ADD6-4BEA1DEFAC25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197C0C-D593-46C8-91EC-CDB524C409AC}"/>
              </a:ext>
            </a:extLst>
          </p:cNvPr>
          <p:cNvSpPr txBox="1">
            <a:spLocks/>
          </p:cNvSpPr>
          <p:nvPr userDrawn="1"/>
        </p:nvSpPr>
        <p:spPr>
          <a:xfrm>
            <a:off x="4394724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13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5D866-2C35-4582-9F86-99084FE3A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557268"/>
            <a:ext cx="5181600" cy="4351338"/>
          </a:xfrm>
        </p:spPr>
        <p:txBody>
          <a:bodyPr/>
          <a:lstStyle>
            <a:lvl1pPr marL="45085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0040A0"/>
                </a:solidFill>
              </a:defRPr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200">
                <a:solidFill>
                  <a:srgbClr val="0040A0"/>
                </a:solidFill>
              </a:defRPr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>
                <a:solidFill>
                  <a:srgbClr val="0040A0"/>
                </a:solidFill>
              </a:defRPr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>
                <a:solidFill>
                  <a:srgbClr val="0040A0"/>
                </a:solidFill>
              </a:defRPr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600">
                <a:solidFill>
                  <a:srgbClr val="0040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488DD-9076-417B-A45A-77EF6863C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557268"/>
            <a:ext cx="5181600" cy="4351338"/>
          </a:xfrm>
        </p:spPr>
        <p:txBody>
          <a:bodyPr/>
          <a:lstStyle>
            <a:lvl1pPr marL="450850" indent="-342900">
              <a:buClr>
                <a:srgbClr val="0040A0"/>
              </a:buClr>
              <a:buFont typeface="Arial" panose="020B0604020202020204" pitchFamily="34" charset="0"/>
              <a:buChar char="•"/>
              <a:defRPr sz="2400"/>
            </a:lvl1pPr>
            <a:lvl2pPr marL="866775" indent="-457200">
              <a:buClr>
                <a:srgbClr val="0040A0"/>
              </a:buClr>
              <a:buFont typeface="Arial" panose="020B0604020202020204" pitchFamily="34" charset="0"/>
              <a:buChar char="•"/>
              <a:defRPr sz="2200"/>
            </a:lvl2pPr>
            <a:lvl3pPr marL="1046163" indent="-342900">
              <a:buClr>
                <a:srgbClr val="0040A0"/>
              </a:buClr>
              <a:buFont typeface="Arial" panose="020B0604020202020204" pitchFamily="34" charset="0"/>
              <a:buChar char="•"/>
              <a:defRPr sz="2000"/>
            </a:lvl3pPr>
            <a:lvl4pPr marL="1322388" indent="-342900">
              <a:buClr>
                <a:srgbClr val="0040A0"/>
              </a:buClr>
              <a:buFont typeface="Arial" panose="020B0604020202020204" pitchFamily="34" charset="0"/>
              <a:buChar char="•"/>
              <a:defRPr sz="1800"/>
            </a:lvl4pPr>
            <a:lvl5pPr marL="1549400" indent="-342900">
              <a:buClr>
                <a:srgbClr val="0040A0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587293-FF07-4254-BEF5-C421F630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1"/>
            <a:ext cx="10972800" cy="609599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BB74B5-40AF-47E6-9E64-0BAF54BBD24B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52BB0E-A112-4434-8CCC-189F561042CA}"/>
              </a:ext>
            </a:extLst>
          </p:cNvPr>
          <p:cNvSpPr txBox="1">
            <a:spLocks/>
          </p:cNvSpPr>
          <p:nvPr userDrawn="1"/>
        </p:nvSpPr>
        <p:spPr>
          <a:xfrm>
            <a:off x="4394724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" y="283"/>
            <a:ext cx="12190993" cy="6857434"/>
          </a:xfrm>
          <a:prstGeom prst="rect">
            <a:avLst/>
          </a:prstGeom>
        </p:spPr>
      </p:pic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5569" y="1006540"/>
            <a:ext cx="6191504" cy="1346139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1EBE1-52C8-DA47-89AD-AE3D81F3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" y="6205402"/>
            <a:ext cx="2090275" cy="6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0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51722"/>
            <a:ext cx="11379200" cy="4820477"/>
          </a:xfrm>
        </p:spPr>
        <p:txBody>
          <a:bodyPr/>
          <a:lstStyle>
            <a:lvl1pPr marL="109537" indent="0">
              <a:spcBef>
                <a:spcPts val="600"/>
              </a:spcBef>
              <a:buNone/>
              <a:defRPr sz="2400" baseline="0"/>
            </a:lvl1pPr>
            <a:lvl5pPr marL="1389063" marR="0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276A0"/>
              </a:buClr>
              <a:buSzTx/>
              <a:buFont typeface="Georgia" pitchFamily="18" charset="0"/>
              <a:buNone/>
              <a:tabLst/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C0864-DD7E-4F07-8E0F-2364BADC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1"/>
            <a:ext cx="10972800" cy="609599"/>
          </a:xfrm>
          <a:prstGeom prst="rect">
            <a:avLst/>
          </a:prstGeo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BBD2A-1ACD-4CEB-9CAC-C21D76BC3BF6}"/>
              </a:ext>
            </a:extLst>
          </p:cNvPr>
          <p:cNvSpPr txBox="1">
            <a:spLocks/>
          </p:cNvSpPr>
          <p:nvPr userDrawn="1"/>
        </p:nvSpPr>
        <p:spPr>
          <a:xfrm>
            <a:off x="4394724" y="6324600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FFFFFF">
                    <a:lumMod val="50000"/>
                  </a:srgbClr>
                </a:solidFill>
              </a:rPr>
              <a:t>CONFIDENTIAL – MERAKEY – NOT FOR REPRODUCTION</a:t>
            </a:r>
            <a:endParaRPr lang="en-US" sz="10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6BC22A-BECF-4EE2-AEC6-CBF2F574B45D}"/>
              </a:ext>
            </a:extLst>
          </p:cNvPr>
          <p:cNvSpPr txBox="1">
            <a:spLocks/>
          </p:cNvSpPr>
          <p:nvPr userDrawn="1"/>
        </p:nvSpPr>
        <p:spPr>
          <a:xfrm>
            <a:off x="11277600" y="630396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1" i="0" kern="120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45BA47-A1B0-43AA-B054-80276F2FB5AB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91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35B60-3468-4FC4-9BA2-115D9537F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- NOT FOR REPRODUCTION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1375-B2F1-4B52-A58D-6729524B1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50A1E4-D513-4CB8-9211-5F1663142E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5C8B1-0D32-47F5-9ADF-E227D895681D}"/>
              </a:ext>
            </a:extLst>
          </p:cNvPr>
          <p:cNvSpPr/>
          <p:nvPr userDrawn="1"/>
        </p:nvSpPr>
        <p:spPr>
          <a:xfrm>
            <a:off x="1" y="0"/>
            <a:ext cx="12192000" cy="2295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0588D9-C2F8-8F46-8A3D-23583002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24546" y="1319372"/>
            <a:ext cx="10982251" cy="5044851"/>
          </a:xfrm>
        </p:spPr>
        <p:txBody>
          <a:bodyPr/>
          <a:lstStyle>
            <a:lvl1pPr marL="227013" indent="-227013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1175" indent="-225425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176213">
              <a:spcAft>
                <a:spcPts val="600"/>
              </a:spcAft>
              <a:buSzPct val="100000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544" y="359254"/>
            <a:ext cx="10972800" cy="664874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95" y="131937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995" y="1319378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24544" y="359258"/>
            <a:ext cx="10972800" cy="610765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F9EC0-04FF-9146-9B5E-79513567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996" y="131538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996" y="1955147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765" y="131538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765" y="1955147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24544" y="359258"/>
            <a:ext cx="10972800" cy="610765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4703A-823D-1F48-B1A9-EA27AF94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982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12BF8C-A98C-DA4E-A3AA-5511301D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" y="6256755"/>
            <a:ext cx="1873175" cy="5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6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/title Slide">
    <p:bg>
      <p:bgPr>
        <a:solidFill>
          <a:srgbClr val="004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66C564E-54E2-4630-AA66-D7277B348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8" y="1569690"/>
            <a:ext cx="4328909" cy="353239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967DA8-7AC1-4499-96DA-BD5F7C0385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5" y="6406609"/>
            <a:ext cx="1220719" cy="2783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CFE9C8-D281-42A0-BEFC-91DAD6EAFF33}"/>
              </a:ext>
            </a:extLst>
          </p:cNvPr>
          <p:cNvSpPr/>
          <p:nvPr userDrawn="1"/>
        </p:nvSpPr>
        <p:spPr>
          <a:xfrm>
            <a:off x="11734800" y="4177"/>
            <a:ext cx="457200" cy="68496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3F6196-3CAB-41D6-B6BF-28D686145937}"/>
              </a:ext>
            </a:extLst>
          </p:cNvPr>
          <p:cNvSpPr/>
          <p:nvPr userDrawn="1"/>
        </p:nvSpPr>
        <p:spPr>
          <a:xfrm>
            <a:off x="11047275" y="0"/>
            <a:ext cx="685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59923C-1D35-4FF2-8908-060324BD74E9}"/>
              </a:ext>
            </a:extLst>
          </p:cNvPr>
          <p:cNvSpPr/>
          <p:nvPr userDrawn="1"/>
        </p:nvSpPr>
        <p:spPr>
          <a:xfrm>
            <a:off x="1013598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F78690-EE68-49DC-A800-7E044E185B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97" y="2484430"/>
            <a:ext cx="9804990" cy="756706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360FEB-9702-4FBF-97CC-11235499E2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54441" y="3793255"/>
            <a:ext cx="6686128" cy="7567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F6B0DA2-13F1-4900-9CB1-B9FB6DAFFAFA}"/>
              </a:ext>
            </a:extLst>
          </p:cNvPr>
          <p:cNvSpPr txBox="1">
            <a:spLocks/>
          </p:cNvSpPr>
          <p:nvPr userDrawn="1"/>
        </p:nvSpPr>
        <p:spPr>
          <a:xfrm>
            <a:off x="4661970" y="6393371"/>
            <a:ext cx="3415999" cy="30480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CONFIDENTIAL – MERAKEY – NOT FOR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311862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544" y="359254"/>
            <a:ext cx="10972800" cy="664874"/>
          </a:xfrm>
          <a:prstGeom prst="rect">
            <a:avLst/>
          </a:prstGeom>
        </p:spPr>
        <p:txBody>
          <a:bodyPr vert="horz" lIns="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24544" y="1319377"/>
            <a:ext cx="10972800" cy="503855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2"/>
          <a:stretch/>
        </p:blipFill>
        <p:spPr>
          <a:xfrm flipH="1" flipV="1">
            <a:off x="504" y="-1"/>
            <a:ext cx="12190993" cy="10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2" y="6355275"/>
            <a:ext cx="1595461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1175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itchFamily="34" charset="0"/>
        <a:buChar char="­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6125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CBA2BEE-236F-452B-A43D-64D54C095314}"/>
              </a:ext>
            </a:extLst>
          </p:cNvPr>
          <p:cNvSpPr/>
          <p:nvPr userDrawn="1"/>
        </p:nvSpPr>
        <p:spPr>
          <a:xfrm>
            <a:off x="0" y="0"/>
            <a:ext cx="12192000" cy="1077742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F6660398-05B2-479F-86EF-CD0B8E512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3117" y="1371601"/>
            <a:ext cx="11425767" cy="47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1035" name="Picture 5">
            <a:extLst>
              <a:ext uri="{FF2B5EF4-FFF2-40B4-BE49-F238E27FC236}">
                <a16:creationId xmlns:a16="http://schemas.microsoft.com/office/drawing/2014/main" id="{1B524FB4-79E0-457E-B7BE-B0CB24214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8" y="6254131"/>
            <a:ext cx="13477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D527C3F-444F-4C3E-A54B-850D3FF17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23" y="6297615"/>
            <a:ext cx="3458505" cy="363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r>
              <a:rPr lang="en-US"/>
              <a:t>CONFIDENTIAL – MERAKEY – NOT FOR REPRODUCTION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661B509-7D39-4C9B-B590-0CD830A6D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767" y="629761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9250A1E4-D513-4CB8-9211-5F1663142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E42E735-88E2-4657-8F98-366EAE5F7E20}"/>
              </a:ext>
            </a:extLst>
          </p:cNvPr>
          <p:cNvSpPr/>
          <p:nvPr userDrawn="1"/>
        </p:nvSpPr>
        <p:spPr>
          <a:xfrm>
            <a:off x="10877650" y="1"/>
            <a:ext cx="1314351" cy="1049095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2CE936-B4BD-45B6-869B-830C1606925D}"/>
              </a:ext>
            </a:extLst>
          </p:cNvPr>
          <p:cNvSpPr txBox="1">
            <a:spLocks/>
          </p:cNvSpPr>
          <p:nvPr userDrawn="1"/>
        </p:nvSpPr>
        <p:spPr>
          <a:xfrm>
            <a:off x="406400" y="228602"/>
            <a:ext cx="10972800" cy="7553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8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107950" algn="l" rtl="0" eaLnBrk="0" fontAlgn="base" hangingPunct="0">
        <a:spcBef>
          <a:spcPts val="300"/>
        </a:spcBef>
        <a:spcAft>
          <a:spcPct val="0"/>
        </a:spcAft>
        <a:buClr>
          <a:srgbClr val="7276A0"/>
        </a:buClr>
        <a:buFont typeface="Georgia" panose="02040502050405020303" pitchFamily="18" charset="0"/>
        <a:defRPr sz="240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1pPr>
      <a:lvl2pPr marL="4095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defRPr sz="260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2pPr>
      <a:lvl3pPr marL="703263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defRPr sz="2400" kern="1200">
          <a:solidFill>
            <a:srgbClr val="0040A0"/>
          </a:solidFill>
          <a:latin typeface="Century Gothic" panose="020B0502020202020204" pitchFamily="34" charset="0"/>
          <a:ea typeface="+mn-ea"/>
          <a:cs typeface="+mn-cs"/>
        </a:defRPr>
      </a:lvl3pPr>
      <a:lvl4pPr marL="97948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defRPr sz="2200" kern="1200">
          <a:solidFill>
            <a:srgbClr val="0040A0"/>
          </a:solidFill>
          <a:latin typeface="Century Gothic" panose="020B0502020202020204" pitchFamily="34" charset="0"/>
          <a:ea typeface="+mn-ea"/>
          <a:cs typeface="+mn-cs"/>
        </a:defRPr>
      </a:lvl4pPr>
      <a:lvl5pPr marL="1206500" algn="l" rtl="0" eaLnBrk="0" fontAlgn="base" hangingPunct="0">
        <a:spcBef>
          <a:spcPts val="300"/>
        </a:spcBef>
        <a:spcAft>
          <a:spcPct val="0"/>
        </a:spcAft>
        <a:buClr>
          <a:srgbClr val="7276A0"/>
        </a:buClr>
        <a:buFont typeface="Georgia" panose="02040502050405020303" pitchFamily="18" charset="0"/>
        <a:defRPr sz="2000" kern="1200">
          <a:solidFill>
            <a:srgbClr val="0040A0"/>
          </a:solidFill>
          <a:latin typeface="Century Gothic" panose="020B0502020202020204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544" y="359254"/>
            <a:ext cx="10972800" cy="664874"/>
          </a:xfrm>
          <a:prstGeom prst="rect">
            <a:avLst/>
          </a:prstGeom>
        </p:spPr>
        <p:txBody>
          <a:bodyPr vert="horz" lIns="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24544" y="1319377"/>
            <a:ext cx="10972800" cy="503855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10" y="6540950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7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608583-B46F-41FD-B242-6D7F38CF17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 flipV="1">
            <a:off x="504" y="-1"/>
            <a:ext cx="12190993" cy="10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32" y="6355275"/>
            <a:ext cx="1595461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2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1175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itchFamily="34" charset="0"/>
        <a:buChar char="­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6125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CBA2BEE-236F-452B-A43D-64D54C095314}"/>
              </a:ext>
            </a:extLst>
          </p:cNvPr>
          <p:cNvSpPr/>
          <p:nvPr userDrawn="1"/>
        </p:nvSpPr>
        <p:spPr>
          <a:xfrm>
            <a:off x="0" y="0"/>
            <a:ext cx="12192000" cy="1077742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F6660398-05B2-479F-86EF-CD0B8E512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3116" y="1371600"/>
            <a:ext cx="11425767" cy="47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D527C3F-444F-4C3E-A54B-850D3FF17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22" y="6297614"/>
            <a:ext cx="3458505" cy="363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r>
              <a:rPr lang="en-US"/>
              <a:t>CONFIDENTIAL - NOT FOR REPRODUCTION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661B509-7D39-4C9B-B590-0CD830A6D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767" y="6297613"/>
            <a:ext cx="406400" cy="304800"/>
          </a:xfrm>
          <a:prstGeom prst="rect">
            <a:avLst/>
          </a:prstGeom>
        </p:spPr>
        <p:txBody>
          <a:bodyPr lIns="0" rIns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baseline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9250A1E4-D513-4CB8-9211-5F1663142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E42E735-88E2-4657-8F98-366EAE5F7E20}"/>
              </a:ext>
            </a:extLst>
          </p:cNvPr>
          <p:cNvSpPr/>
          <p:nvPr userDrawn="1"/>
        </p:nvSpPr>
        <p:spPr>
          <a:xfrm>
            <a:off x="10877649" y="0"/>
            <a:ext cx="1314351" cy="1049095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2CE936-B4BD-45B6-869B-830C1606925D}"/>
              </a:ext>
            </a:extLst>
          </p:cNvPr>
          <p:cNvSpPr txBox="1">
            <a:spLocks/>
          </p:cNvSpPr>
          <p:nvPr userDrawn="1"/>
        </p:nvSpPr>
        <p:spPr>
          <a:xfrm>
            <a:off x="406400" y="228601"/>
            <a:ext cx="10972800" cy="7553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669D342-0EA3-2A6C-E875-01B856ED4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12201" r="8174" b="13586"/>
          <a:stretch/>
        </p:blipFill>
        <p:spPr>
          <a:xfrm>
            <a:off x="317659" y="6233530"/>
            <a:ext cx="915550" cy="6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107950" algn="l" rtl="0" eaLnBrk="0" fontAlgn="base" hangingPunct="0">
        <a:spcBef>
          <a:spcPts val="300"/>
        </a:spcBef>
        <a:spcAft>
          <a:spcPct val="0"/>
        </a:spcAft>
        <a:buClr>
          <a:srgbClr val="7276A0"/>
        </a:buClr>
        <a:buFont typeface="Georgia" panose="02040502050405020303" pitchFamily="18" charset="0"/>
        <a:defRPr sz="240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1pPr>
      <a:lvl2pPr marL="40957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defRPr sz="260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2pPr>
      <a:lvl3pPr marL="703263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defRPr sz="2400" kern="1200">
          <a:solidFill>
            <a:srgbClr val="0040A0"/>
          </a:solidFill>
          <a:latin typeface="Century Gothic" panose="020B0502020202020204" pitchFamily="34" charset="0"/>
          <a:ea typeface="+mn-ea"/>
          <a:cs typeface="+mn-cs"/>
        </a:defRPr>
      </a:lvl3pPr>
      <a:lvl4pPr marL="97948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defRPr sz="2200" kern="1200">
          <a:solidFill>
            <a:srgbClr val="0040A0"/>
          </a:solidFill>
          <a:latin typeface="Century Gothic" panose="020B0502020202020204" pitchFamily="34" charset="0"/>
          <a:ea typeface="+mn-ea"/>
          <a:cs typeface="+mn-cs"/>
        </a:defRPr>
      </a:lvl4pPr>
      <a:lvl5pPr marL="1206500" algn="l" rtl="0" eaLnBrk="0" fontAlgn="base" hangingPunct="0">
        <a:spcBef>
          <a:spcPts val="300"/>
        </a:spcBef>
        <a:spcAft>
          <a:spcPct val="0"/>
        </a:spcAft>
        <a:buClr>
          <a:srgbClr val="7276A0"/>
        </a:buClr>
        <a:buFont typeface="Georgia" panose="02040502050405020303" pitchFamily="18" charset="0"/>
        <a:defRPr sz="2000" kern="1200">
          <a:solidFill>
            <a:srgbClr val="0040A0"/>
          </a:solidFill>
          <a:latin typeface="Century Gothic" panose="020B0502020202020204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-55956" y="3852340"/>
            <a:ext cx="12303911" cy="1830499"/>
          </a:xfrm>
          <a:prstGeom prst="rect">
            <a:avLst/>
          </a:prstGeom>
          <a:solidFill>
            <a:srgbClr val="E6F5F7"/>
          </a:solidFill>
          <a:ln w="12700">
            <a:miter lim="400000"/>
          </a:ln>
          <a:effectLst>
            <a:outerShdw blurRad="838200" dist="381000" rotWithShape="0">
              <a:srgbClr val="000000">
                <a:alpha val="97471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C4D0D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C4D0D6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8" name="The Saint Francis Healthy Village"/>
          <p:cNvSpPr txBox="1">
            <a:spLocks noGrp="1"/>
          </p:cNvSpPr>
          <p:nvPr>
            <p:ph type="title"/>
          </p:nvPr>
        </p:nvSpPr>
        <p:spPr>
          <a:xfrm>
            <a:off x="410269" y="1354744"/>
            <a:ext cx="11371462" cy="1689036"/>
          </a:xfrm>
          <a:prstGeom prst="rect">
            <a:avLst/>
          </a:prstGeom>
        </p:spPr>
        <p:txBody>
          <a:bodyPr>
            <a:normAutofit/>
          </a:bodyPr>
          <a:lstStyle>
            <a:lvl1pPr defTabSz="2243271">
              <a:defRPr sz="10300" spc="-300"/>
            </a:lvl1pPr>
          </a:lstStyle>
          <a:p>
            <a:pPr algn="ctr"/>
            <a:r>
              <a:rPr sz="4800" dirty="0"/>
              <a:t>The </a:t>
            </a:r>
            <a:r>
              <a:rPr lang="en-US" sz="4800" dirty="0"/>
              <a:t>Healthy Village at </a:t>
            </a:r>
            <a:r>
              <a:rPr sz="4800" dirty="0"/>
              <a:t>Saint Francis</a:t>
            </a:r>
            <a:r>
              <a:rPr lang="en-US" sz="4800" dirty="0"/>
              <a:t> Hospital </a:t>
            </a:r>
            <a:br>
              <a:rPr lang="en-US" dirty="0"/>
            </a:br>
            <a:endParaRPr dirty="0"/>
          </a:p>
        </p:txBody>
      </p:sp>
      <p:sp>
        <p:nvSpPr>
          <p:cNvPr id="150" name="Partnership for the Common Good"/>
          <p:cNvSpPr txBox="1"/>
          <p:nvPr/>
        </p:nvSpPr>
        <p:spPr>
          <a:xfrm>
            <a:off x="975570" y="1658944"/>
            <a:ext cx="11029950" cy="134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rm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D5D5D5"/>
                </a:solidFill>
              </a:defRPr>
            </a:lvl1pPr>
          </a:lstStyle>
          <a:p>
            <a:pPr defTabSz="1219169" hangingPunct="0"/>
            <a:endParaRPr sz="3600" kern="0" spc="-100" dirty="0">
              <a:latin typeface="Arial"/>
              <a:sym typeface="Helvetica Neue"/>
            </a:endParaRPr>
          </a:p>
        </p:txBody>
      </p:sp>
      <p:sp>
        <p:nvSpPr>
          <p:cNvPr id="151" name="Presentation to Trinity Health by Lillian Schonewolf, VP Community Health and Well-Being, THMA"/>
          <p:cNvSpPr txBox="1"/>
          <p:nvPr/>
        </p:nvSpPr>
        <p:spPr>
          <a:xfrm>
            <a:off x="8246747" y="6155887"/>
            <a:ext cx="97784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C4D0D6"/>
                </a:solidFill>
              </a:defRPr>
            </a:lvl1pPr>
          </a:lstStyle>
          <a:p>
            <a:pPr algn="ctr" defTabSz="1219169" hangingPunct="0"/>
            <a:r>
              <a:rPr sz="1300" kern="0">
                <a:latin typeface="Arial"/>
                <a:sym typeface="Helvetica Neue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47019-DB1E-733E-BC00-106458C9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21" y="4125314"/>
            <a:ext cx="6527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088FDC-05BF-79B4-5EFE-9883B10B860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73037196"/>
              </p:ext>
            </p:extLst>
          </p:nvPr>
        </p:nvGraphicFramePr>
        <p:xfrm>
          <a:off x="523875" y="1319213"/>
          <a:ext cx="10982325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DE8F8-2A66-5188-6135-10849893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0A1E4-D513-4CB8-9211-5F1663142E0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4F837-592C-7319-608A-18FFD169A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charset="0"/>
              </a:rPr>
              <a:t>CONFIDENTIAL - NOT FOR REPRODUCTION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entury Gothic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E74E9-801A-8520-0075-A10B0619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Federally Qualified Health Centers provide an opportunity to expand care and services to vulnerable populations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D1A957B-A9EE-2284-A13D-5D6568214D20}"/>
              </a:ext>
            </a:extLst>
          </p:cNvPr>
          <p:cNvSpPr txBox="1">
            <a:spLocks/>
          </p:cNvSpPr>
          <p:nvPr/>
        </p:nvSpPr>
        <p:spPr>
          <a:xfrm>
            <a:off x="420413" y="800210"/>
            <a:ext cx="2764221" cy="7556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044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048B1-7ED5-4277-8B36-1CBB8A5DB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445" y="6401206"/>
            <a:ext cx="3324225" cy="305185"/>
          </a:xfrm>
          <a:prstGeom prst="rect">
            <a:avLst/>
          </a:prstGeom>
        </p:spPr>
      </p:pic>
      <p:sp>
        <p:nvSpPr>
          <p:cNvPr id="205" name="Behavioral Health (including substance abuse services)…"/>
          <p:cNvSpPr txBox="1"/>
          <p:nvPr/>
        </p:nvSpPr>
        <p:spPr>
          <a:xfrm>
            <a:off x="880143" y="3040368"/>
            <a:ext cx="545021" cy="77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488950" marR="0" lvl="0" indent="-488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5600">
                <a:solidFill>
                  <a:srgbClr val="000000"/>
                </a:solidFill>
              </a:defRPr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7AE7A5-18F6-4356-987D-9A128C1A1AE0}"/>
              </a:ext>
            </a:extLst>
          </p:cNvPr>
          <p:cNvGraphicFramePr/>
          <p:nvPr/>
        </p:nvGraphicFramePr>
        <p:xfrm>
          <a:off x="2071032" y="1662940"/>
          <a:ext cx="8107681" cy="461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">
            <a:extLst>
              <a:ext uri="{FF2B5EF4-FFF2-40B4-BE49-F238E27FC236}">
                <a16:creationId xmlns:a16="http://schemas.microsoft.com/office/drawing/2014/main" id="{2A87531D-3979-64C0-DD9B-D308F144135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139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D56B7AF8-9871-06D5-3D11-246DBA429C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009576" y="6441211"/>
            <a:ext cx="166599" cy="286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E9C5B-5648-4500-BC78-6809B5E5B93B}"/>
              </a:ext>
            </a:extLst>
          </p:cNvPr>
          <p:cNvGrpSpPr/>
          <p:nvPr/>
        </p:nvGrpSpPr>
        <p:grpSpPr>
          <a:xfrm>
            <a:off x="4300340" y="2484754"/>
            <a:ext cx="3654412" cy="2828881"/>
            <a:chOff x="4942731" y="3071976"/>
            <a:chExt cx="2863122" cy="19202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012724-2788-21A3-5B71-88328C078474}"/>
                </a:ext>
              </a:extLst>
            </p:cNvPr>
            <p:cNvSpPr/>
            <p:nvPr/>
          </p:nvSpPr>
          <p:spPr>
            <a:xfrm>
              <a:off x="4942731" y="3071976"/>
              <a:ext cx="2863122" cy="1920240"/>
            </a:xfrm>
            <a:prstGeom prst="ellipse">
              <a:avLst/>
            </a:prstGeom>
            <a:solidFill>
              <a:schemeClr val="accent1">
                <a:alpha val="44000"/>
              </a:schemeClr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8997E5-BEC0-E10B-BAD2-A280B3EB1F3E}"/>
                </a:ext>
              </a:extLst>
            </p:cNvPr>
            <p:cNvSpPr txBox="1"/>
            <p:nvPr/>
          </p:nvSpPr>
          <p:spPr>
            <a:xfrm>
              <a:off x="5321871" y="3454521"/>
              <a:ext cx="2060236" cy="1027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1219169" rtl="0" eaLnBrk="1" fontAlgn="auto" latinLnBrk="0" hangingPunct="0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E7D2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Neue"/>
                </a:rPr>
                <a:t>Saint Francis Hospital </a:t>
              </a:r>
            </a:p>
          </p:txBody>
        </p:sp>
      </p:grpSp>
      <p:sp>
        <p:nvSpPr>
          <p:cNvPr id="9" name="Financial Stability">
            <a:extLst>
              <a:ext uri="{FF2B5EF4-FFF2-40B4-BE49-F238E27FC236}">
                <a16:creationId xmlns:a16="http://schemas.microsoft.com/office/drawing/2014/main" id="{98D9E976-B8E2-0DFA-2104-C43892012B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542925"/>
            <a:ext cx="1116965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US" sz="4000" dirty="0"/>
            </a:br>
            <a:r>
              <a:rPr lang="en-US" sz="4000" dirty="0"/>
              <a:t>Healthy Village Priorities </a:t>
            </a:r>
            <a:br>
              <a:rPr lang="en-US" sz="4000"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cutting a ribbon&#10;&#10;Description automatically generated">
            <a:extLst>
              <a:ext uri="{FF2B5EF4-FFF2-40B4-BE49-F238E27FC236}">
                <a16:creationId xmlns:a16="http://schemas.microsoft.com/office/drawing/2014/main" id="{CE140663-4CF3-BA77-8F62-547C75D4C9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3930" y="1460499"/>
            <a:ext cx="3200400" cy="2448398"/>
          </a:xfrm>
          <a:noFill/>
          <a:ln w="25400">
            <a:solidFill>
              <a:schemeClr val="tx1"/>
            </a:solidFill>
          </a:ln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9DA25FD-D07C-0805-167A-7F6B7F12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086" y="3929366"/>
            <a:ext cx="3200400" cy="1448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Delaware Hospice </a:t>
            </a:r>
            <a:r>
              <a:rPr lang="en-US" sz="1400" dirty="0"/>
              <a:t>at Saint Francis Hospital offers a comforting option when loved ones need a higher level of support outside the home.  Opportunities for space increase for dementia unit.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C9F10-EE57-574B-BA27-D4EED770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01" y="903756"/>
            <a:ext cx="3138385" cy="610765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Delaware Hospice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2E2994-C140-4181-5D09-D406B90A64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14" y="1460499"/>
            <a:ext cx="3200400" cy="24483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E025-6DDE-7D31-0F0A-12D98DA6AD0D}"/>
              </a:ext>
            </a:extLst>
          </p:cNvPr>
          <p:cNvSpPr txBox="1">
            <a:spLocks/>
          </p:cNvSpPr>
          <p:nvPr/>
        </p:nvSpPr>
        <p:spPr>
          <a:xfrm>
            <a:off x="4503531" y="3936580"/>
            <a:ext cx="3200400" cy="203242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7013" indent="-2270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1175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Arial" pitchFamily="34" charset="0"/>
              <a:buChar char="­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6125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1666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082675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36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36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936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Hope Commission Women’s Reentry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serves women referred from the Delaware DOC and Baylor Women’s Correctional Facility, offering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 End Neighborhood House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GED program, one-on-one and group sessions with reentry coordinator to help navigate other community support systems, and behavioral health help.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CFAF6-59AC-B011-4D87-96CAD7B195B4}"/>
              </a:ext>
            </a:extLst>
          </p:cNvPr>
          <p:cNvSpPr txBox="1"/>
          <p:nvPr/>
        </p:nvSpPr>
        <p:spPr>
          <a:xfrm>
            <a:off x="7967562" y="3377413"/>
            <a:ext cx="3200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Merakey’s Wellness Recovery Team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 to improve the physical and behavioral health of individuals with serious mental illness, substance use disorders, and physical health conditions.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018782-A7D8-8C7E-FCF9-1AF4431C8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62" y="1460500"/>
            <a:ext cx="3200400" cy="19043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BCC822B-FC28-324F-944D-3BFC028F16A7}"/>
              </a:ext>
            </a:extLst>
          </p:cNvPr>
          <p:cNvSpPr txBox="1">
            <a:spLocks/>
          </p:cNvSpPr>
          <p:nvPr/>
        </p:nvSpPr>
        <p:spPr>
          <a:xfrm>
            <a:off x="7841201" y="938634"/>
            <a:ext cx="3728499" cy="610765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Wellness Recovery Center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ED59907-8017-DB80-9058-6DD34C08CA32}"/>
              </a:ext>
            </a:extLst>
          </p:cNvPr>
          <p:cNvSpPr txBox="1">
            <a:spLocks/>
          </p:cNvSpPr>
          <p:nvPr/>
        </p:nvSpPr>
        <p:spPr>
          <a:xfrm>
            <a:off x="4503530" y="901425"/>
            <a:ext cx="3186083" cy="610765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Women’s Reentry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9373BCF-846D-57AB-F011-101B0DFF2A03}"/>
              </a:ext>
            </a:extLst>
          </p:cNvPr>
          <p:cNvSpPr txBox="1">
            <a:spLocks/>
          </p:cNvSpPr>
          <p:nvPr/>
        </p:nvSpPr>
        <p:spPr>
          <a:xfrm>
            <a:off x="805402" y="410408"/>
            <a:ext cx="10967498" cy="664874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E258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Healthy Village has seen early success in collaborative care.</a:t>
            </a:r>
          </a:p>
        </p:txBody>
      </p:sp>
    </p:spTree>
    <p:extLst>
      <p:ext uri="{BB962C8B-B14F-4D97-AF65-F5344CB8AC3E}">
        <p14:creationId xmlns:p14="http://schemas.microsoft.com/office/powerpoint/2010/main" val="428638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EEBD5-7E52-9C68-E94A-A7701786A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1012660"/>
            <a:ext cx="5327635" cy="4940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Transforming Community Initiative </a:t>
            </a:r>
          </a:p>
          <a:p>
            <a:pPr lvl="1"/>
            <a:r>
              <a:rPr lang="en-US" dirty="0"/>
              <a:t>Funded by Trinity Health (Up to $1Million over four years)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Collaborating with Westside Grows Together to update the Revitalization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Grant will fund initiatives within the Housing Pillar with a focus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Expanding homeowner repair programs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Support the development of affordable housing in the West Side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New homeownership opportunities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Advocating for programs to support responsible landlord practices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EDD9-A89B-FB15-F758-2C4A52CE2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5705" y="1012660"/>
            <a:ext cx="6384471" cy="20734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Vistas Projects-Senior Affordable Housing (57 units)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Developer Engaged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LOI-in legal review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Zoning Changes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Community Meetings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EA2026-D31E-D64C-379D-855198E4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24" y="401896"/>
            <a:ext cx="10972800" cy="610765"/>
          </a:xfrm>
        </p:spPr>
        <p:txBody>
          <a:bodyPr/>
          <a:lstStyle/>
          <a:p>
            <a:pPr algn="ctr"/>
            <a:r>
              <a:rPr lang="en-US" b="1" i="1" u="sng" dirty="0"/>
              <a:t>HOUSING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25A3-28E3-58BA-02F1-D656CABE0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22" y="3208564"/>
            <a:ext cx="6313714" cy="35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D45F-6F3B-77C2-583E-0E7FF5FC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1808" y="459356"/>
            <a:ext cx="669261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Community Health Center (Old Gift Shop)</a:t>
            </a:r>
          </a:p>
          <a:p>
            <a:r>
              <a:rPr lang="en-US" b="1" dirty="0"/>
              <a:t>Services to be provided </a:t>
            </a:r>
          </a:p>
          <a:p>
            <a:pPr lvl="1"/>
            <a:r>
              <a:rPr lang="en-US" dirty="0"/>
              <a:t>CARES (Durable Medical Equipment lending)</a:t>
            </a:r>
          </a:p>
          <a:p>
            <a:pPr lvl="1"/>
            <a:r>
              <a:rPr lang="en-US" dirty="0"/>
              <a:t>Surplus Food</a:t>
            </a:r>
          </a:p>
          <a:p>
            <a:pPr lvl="1"/>
            <a:r>
              <a:rPr lang="en-US" dirty="0"/>
              <a:t>Emergency Food</a:t>
            </a:r>
          </a:p>
          <a:p>
            <a:pPr lvl="1"/>
            <a:r>
              <a:rPr lang="en-US" dirty="0"/>
              <a:t>Personal Hygiene Items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B55997-63ED-8100-03EC-28E2FE2115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366" y="493775"/>
            <a:ext cx="4359826" cy="3355849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7BE0A-A8AA-D187-0460-7D4F2A635770}"/>
              </a:ext>
            </a:extLst>
          </p:cNvPr>
          <p:cNvSpPr txBox="1"/>
          <p:nvPr/>
        </p:nvSpPr>
        <p:spPr>
          <a:xfrm>
            <a:off x="248750" y="3849624"/>
            <a:ext cx="4908466" cy="227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Upcoming Construction-$1M Highmark Donation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b="1" u="sng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Old HR- </a:t>
            </a:r>
            <a:r>
              <a: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Making space partner ready for small community-based organizations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b="1" u="sng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MacDonald Lounge-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Changing the space to a </a:t>
            </a:r>
            <a:r>
              <a: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Community Conference Room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b="1" u="sng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b="1" u="sng" baseline="300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nd</a:t>
            </a:r>
            <a:r>
              <a:rPr lang="en-US" b="1" u="sng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Floor Bathroom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-renovations to include ADA requirements</a:t>
            </a:r>
            <a:endParaRPr lang="en-US" sz="1800" kern="12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88F9-7231-99AF-A428-A95A74E9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987" y="3085003"/>
            <a:ext cx="1908823" cy="2820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2A1F6-FC2F-82C4-8910-1A75110A4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952" y="3085003"/>
            <a:ext cx="1974768" cy="2820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773C9-6726-6132-0241-D19A2957C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523" y="3085003"/>
            <a:ext cx="2248095" cy="29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5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ABAD6C-8B0E-9D54-9209-839E9A5B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4" y="359254"/>
            <a:ext cx="10972800" cy="664874"/>
          </a:xfrm>
        </p:spPr>
        <p:txBody>
          <a:bodyPr anchor="ctr">
            <a:normAutofit/>
          </a:bodyPr>
          <a:lstStyle/>
          <a:p>
            <a:r>
              <a:rPr lang="en-US" dirty="0"/>
              <a:t>Healthy Village Strategy for 2024</a:t>
            </a:r>
          </a:p>
        </p:txBody>
      </p:sp>
      <p:graphicFrame>
        <p:nvGraphicFramePr>
          <p:cNvPr id="40" name="Content Placeholder 1">
            <a:extLst>
              <a:ext uri="{FF2B5EF4-FFF2-40B4-BE49-F238E27FC236}">
                <a16:creationId xmlns:a16="http://schemas.microsoft.com/office/drawing/2014/main" id="{8EA5369B-5EA3-BDEA-6AE7-FD47C450677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33257526"/>
              </p:ext>
            </p:extLst>
          </p:nvPr>
        </p:nvGraphicFramePr>
        <p:xfrm>
          <a:off x="515093" y="1024128"/>
          <a:ext cx="10982251" cy="504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637C557-9DD0-C1DC-AD45-9AD69B6001FD}"/>
              </a:ext>
            </a:extLst>
          </p:cNvPr>
          <p:cNvGrpSpPr/>
          <p:nvPr/>
        </p:nvGrpSpPr>
        <p:grpSpPr>
          <a:xfrm>
            <a:off x="1054348" y="6068979"/>
            <a:ext cx="7687575" cy="324720"/>
            <a:chOff x="549112" y="4558360"/>
            <a:chExt cx="7687575" cy="3247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AD41B1F-118A-6619-F14B-983044EF5526}"/>
                </a:ext>
              </a:extLst>
            </p:cNvPr>
            <p:cNvSpPr/>
            <p:nvPr/>
          </p:nvSpPr>
          <p:spPr>
            <a:xfrm>
              <a:off x="549112" y="4558360"/>
              <a:ext cx="7687575" cy="324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646E697-E04B-6C2D-AEC9-D94146068A80}"/>
                </a:ext>
              </a:extLst>
            </p:cNvPr>
            <p:cNvSpPr txBox="1"/>
            <p:nvPr/>
          </p:nvSpPr>
          <p:spPr>
            <a:xfrm>
              <a:off x="564964" y="4574212"/>
              <a:ext cx="7655871" cy="293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572" tIns="0" rIns="290572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Advocacy (State, local, federal)</a:t>
              </a:r>
              <a:endParaRPr lang="en-US" sz="11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828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C79C8-E842-A577-D7E5-F4E47456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8" y="163618"/>
            <a:ext cx="11340431" cy="664874"/>
          </a:xfrm>
        </p:spPr>
        <p:txBody>
          <a:bodyPr>
            <a:noAutofit/>
          </a:bodyPr>
          <a:lstStyle/>
          <a:p>
            <a:r>
              <a:rPr lang="en-US" sz="2700" dirty="0"/>
              <a:t>We are building partnerships in the community to meet these needs.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B7D0D9E6-F5AA-3A1B-396D-466BAC69EEDF}"/>
              </a:ext>
            </a:extLst>
          </p:cNvPr>
          <p:cNvSpPr/>
          <p:nvPr/>
        </p:nvSpPr>
        <p:spPr>
          <a:xfrm>
            <a:off x="-12700" y="-68858"/>
            <a:ext cx="12192000" cy="6858000"/>
          </a:xfrm>
          <a:prstGeom prst="rect">
            <a:avLst/>
          </a:prstGeom>
          <a:ln w="1397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A185D72-F50A-766E-708C-A12E2F2A2F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74" y="476254"/>
            <a:ext cx="99823" cy="998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FF08C1-9562-48B4-A56D-20899A654545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46304"/>
          <a:ext cx="11861800" cy="5856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3715">
                  <a:extLst>
                    <a:ext uri="{9D8B030D-6E8A-4147-A177-3AD203B41FA5}">
                      <a16:colId xmlns:a16="http://schemas.microsoft.com/office/drawing/2014/main" val="1569496913"/>
                    </a:ext>
                  </a:extLst>
                </a:gridCol>
                <a:gridCol w="2624227">
                  <a:extLst>
                    <a:ext uri="{9D8B030D-6E8A-4147-A177-3AD203B41FA5}">
                      <a16:colId xmlns:a16="http://schemas.microsoft.com/office/drawing/2014/main" val="2721606805"/>
                    </a:ext>
                  </a:extLst>
                </a:gridCol>
                <a:gridCol w="4936263">
                  <a:extLst>
                    <a:ext uri="{9D8B030D-6E8A-4147-A177-3AD203B41FA5}">
                      <a16:colId xmlns:a16="http://schemas.microsoft.com/office/drawing/2014/main" val="1048966592"/>
                    </a:ext>
                  </a:extLst>
                </a:gridCol>
                <a:gridCol w="2137595">
                  <a:extLst>
                    <a:ext uri="{9D8B030D-6E8A-4147-A177-3AD203B41FA5}">
                      <a16:colId xmlns:a16="http://schemas.microsoft.com/office/drawing/2014/main" val="1006924035"/>
                    </a:ext>
                  </a:extLst>
                </a:gridCol>
              </a:tblGrid>
              <a:tr h="358194">
                <a:tc>
                  <a:txBody>
                    <a:bodyPr/>
                    <a:lstStyle/>
                    <a:p>
                      <a:r>
                        <a:rPr lang="en-US" sz="1400" b="0" i="1" dirty="0"/>
                        <a:t>Healthy Village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Current Partners (bold) </a:t>
                      </a:r>
                      <a:r>
                        <a:rPr lang="en-US" sz="1400" b="0" i="1" dirty="0"/>
                        <a:t>&amp; Engaged Prospective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27730"/>
                  </a:ext>
                </a:extLst>
              </a:tr>
              <a:tr h="95767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Acute &amp; Emergency Care</a:t>
                      </a:r>
                    </a:p>
                  </a:txBody>
                  <a:tcPr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Acute &amp; Primary Care, Surgical Services, Wound Care, Pediatrics, Respite Care, Physical Therapy, Hospice</a:t>
                      </a:r>
                    </a:p>
                  </a:txBody>
                  <a:tcPr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Saint Francis Hospital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Saint Francis Wound Care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emours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Catholic Charities, Novacare,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Delaware Hospice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Life Health Center</a:t>
                      </a:r>
                    </a:p>
                  </a:txBody>
                  <a:tcPr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3200" dirty="0"/>
                        <a:t>Life Health Center, </a:t>
                      </a:r>
                      <a:r>
                        <a:rPr lang="en-US" sz="3200" b="1" dirty="0"/>
                        <a:t>LA Red Health Center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660246866"/>
                  </a:ext>
                </a:extLst>
              </a:tr>
              <a:tr h="8954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Education, Job Training &amp; Skills Development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Educational Training/Certifications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Red Clay Consolidated School District, Catholic Diocese, Delaware Tech &amp; Community College, University of Delaware, Wilmington University 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3200" dirty="0"/>
                        <a:t>Red Clay, Catholic Diocese, Delaware Tech &amp; Community College, Hilltop Neighborhood Center, University of Delaware, Childcare (TBD)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118091686"/>
                  </a:ext>
                </a:extLst>
              </a:tr>
              <a:tr h="13432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Health Equity</a:t>
                      </a:r>
                    </a:p>
                  </a:txBody>
                  <a:tcPr anchor="ctr">
                    <a:solidFill>
                      <a:srgbClr val="00C4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Services to Support Social Determinants of Health </a:t>
                      </a:r>
                    </a:p>
                  </a:txBody>
                  <a:tcPr anchor="ctr">
                    <a:solidFill>
                      <a:srgbClr val="00C4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Retail Pharmacy, Latin American Community Center, Ministry of Caring, YWCA,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Food Bank of DE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Trinity Farm Boxes/Backpack Program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Women’s Reentry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Hope Center, REACH Riverside, Children &amp; Families First, Governmental Office of Services &amp; Support, Community Health Workers,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Community Health Center to include </a:t>
                      </a:r>
                      <a:r>
                        <a:rPr lang="en-US" sz="1400" b="1" dirty="0"/>
                        <a:t>Personal Care Items</a:t>
                      </a:r>
                      <a:r>
                        <a:rPr lang="en-US" sz="1400" dirty="0"/>
                        <a:t>, Financial Literacy, SIOH Self-Sufficiency Programs</a:t>
                      </a:r>
                      <a:r>
                        <a:rPr lang="en-US" sz="1400" b="1" dirty="0"/>
                        <a:t>, Expansion of Tiny Steps Program</a:t>
                      </a:r>
                      <a:r>
                        <a:rPr lang="en-US" sz="1400" dirty="0"/>
                        <a:t> (Cribs, Car Seats)</a:t>
                      </a:r>
                    </a:p>
                  </a:txBody>
                  <a:tcPr anchor="ctr">
                    <a:solidFill>
                      <a:srgbClr val="00C4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3200" dirty="0"/>
                        <a:t>Ministry of Caring, DE Ecumenical Council on Children &amp; Families, Hope Center, </a:t>
                      </a:r>
                      <a:r>
                        <a:rPr lang="en-US" sz="3200" b="1" dirty="0"/>
                        <a:t>REACH, Governmental Office of Services &amp; Support </a:t>
                      </a:r>
                    </a:p>
                    <a:p>
                      <a:endParaRPr lang="en-US" sz="32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28005756"/>
                  </a:ext>
                </a:extLst>
              </a:tr>
              <a:tr h="73156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Behavioral Health</a:t>
                      </a:r>
                    </a:p>
                  </a:txBody>
                  <a:tcPr anchor="ctr">
                    <a:solidFill>
                      <a:srgbClr val="007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Behavioral Health, Mental Health, SUD</a:t>
                      </a:r>
                    </a:p>
                  </a:txBody>
                  <a:tcPr anchor="ctr">
                    <a:solidFill>
                      <a:srgbClr val="00799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Limen House, Brandywine Counseling,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Merakey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Wellness Recovery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</a:rPr>
                        <a:t>Amanecer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 Counseling &amp; Resource Center, SL24 Unlock the Light Foundation,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Recovery Innovations, Inc., Rockford Center, Community Health Workers</a:t>
                      </a:r>
                    </a:p>
                  </a:txBody>
                  <a:tcPr anchor="ctr">
                    <a:solidFill>
                      <a:srgbClr val="00799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3200" dirty="0"/>
                        <a:t>Recovery Innovations, Inc.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875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Affordable Housing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Housing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West End Neighborhood House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West Side Grows Together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Cinnaire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Housing Alliance Delaware, Woodlawn Trust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3200" dirty="0"/>
                        <a:t>Cinnaire, Housing Alliance Delaware, Woodlawn Trust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71143"/>
                  </a:ext>
                </a:extLst>
              </a:tr>
              <a:tr h="67455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Senior Services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Long Term Care, Durable Medical Equipment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THMA CARES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Senior ER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, Caregiver Program,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Saint Francis LIFE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Long term care TBD</a:t>
                      </a:r>
                    </a:p>
                    <a:p>
                      <a:endParaRPr lang="en-US" sz="32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678999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03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5B47DBD-6F8B-42C5-9910-F31D470644A2}"/>
              </a:ext>
            </a:extLst>
          </p:cNvPr>
          <p:cNvSpPr txBox="1">
            <a:spLocks/>
          </p:cNvSpPr>
          <p:nvPr/>
        </p:nvSpPr>
        <p:spPr>
          <a:xfrm>
            <a:off x="381347" y="1280958"/>
            <a:ext cx="7621829" cy="2809466"/>
          </a:xfrm>
          <a:prstGeom prst="rect">
            <a:avLst/>
          </a:prstGeom>
        </p:spPr>
        <p:txBody>
          <a:bodyPr/>
          <a:lstStyle>
            <a:lvl1pPr marL="1079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276A0"/>
              </a:buClr>
              <a:buFont typeface="Georgia" panose="02040502050405020303" pitchFamily="18" charset="0"/>
              <a:defRPr sz="24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095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defRPr sz="26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032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defRPr sz="2400" kern="1200">
                <a:solidFill>
                  <a:srgbClr val="0040A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94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defRPr sz="2200" kern="1200">
                <a:solidFill>
                  <a:srgbClr val="0040A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065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276A0"/>
              </a:buClr>
              <a:buFont typeface="Georgia" panose="02040502050405020303" pitchFamily="18" charset="0"/>
              <a:defRPr sz="2000" kern="1200">
                <a:solidFill>
                  <a:srgbClr val="0040A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727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Merakey is a non-profit provider of developmental, behavioral health, and education services. More than 8,000 employees provide support to nearly 40,000 individuals and families throughout 12 states – including Delaware.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727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Merakey Total Health, Inc. (MTH), an independent affiliate of Merakey, provides primary care services, with a focus on individuals who have difficulty accessing primary care and the low income and uninsured residents of our community.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727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MTH provides patient-centered, whole person care by integrating physical and behavioral health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727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MTH’s goal is to operate as a FQHC to enable us to provide integrated care and support services to all patients regardless of ability to pay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727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0A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8467E0-A5A2-40C0-9476-1D3F0A152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62175"/>
              </p:ext>
            </p:extLst>
          </p:nvPr>
        </p:nvGraphicFramePr>
        <p:xfrm>
          <a:off x="8416434" y="3021244"/>
          <a:ext cx="3388857" cy="330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C9C09-2F68-4C8C-875F-234ECFCCF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0A1E4-D513-4CB8-9211-5F1663142E0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46E359-ADAF-6FE2-3443-B91FEADB2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 charset="0"/>
              </a:rPr>
              <a:t>CONFIDENTIAL - NOT FOR REPRODUCTION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971C9F-5C78-3368-5C7A-5B1A4097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71" y="372747"/>
            <a:ext cx="10972800" cy="664874"/>
          </a:xfrm>
        </p:spPr>
        <p:txBody>
          <a:bodyPr>
            <a:normAutofit fontScale="90000"/>
          </a:bodyPr>
          <a:lstStyle/>
          <a:p>
            <a:r>
              <a:rPr lang="en-US" dirty="0"/>
              <a:t>Merakey &amp; Merakey Total Health Provide High-Quality Care to the Most Vulnerable Populations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6026FF5-CDF1-4D73-98AC-395490A9C30A}"/>
              </a:ext>
            </a:extLst>
          </p:cNvPr>
          <p:cNvSpPr txBox="1">
            <a:spLocks/>
          </p:cNvSpPr>
          <p:nvPr/>
        </p:nvSpPr>
        <p:spPr>
          <a:xfrm>
            <a:off x="381347" y="4693920"/>
            <a:ext cx="11129932" cy="1603693"/>
          </a:xfrm>
          <a:prstGeom prst="rect">
            <a:avLst/>
          </a:prstGeom>
        </p:spPr>
        <p:txBody>
          <a:bodyPr/>
          <a:lstStyle>
            <a:lvl1pPr marL="1079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276A0"/>
              </a:buClr>
              <a:buFont typeface="Georgia" panose="02040502050405020303" pitchFamily="18" charset="0"/>
              <a:defRPr sz="24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095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defRPr sz="26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032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defRPr sz="2400" kern="1200">
                <a:solidFill>
                  <a:srgbClr val="0040A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94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defRPr sz="2200" kern="1200">
                <a:solidFill>
                  <a:srgbClr val="0040A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065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276A0"/>
              </a:buClr>
              <a:buFont typeface="Georgia" panose="02040502050405020303" pitchFamily="18" charset="0"/>
              <a:defRPr sz="2000" kern="1200">
                <a:solidFill>
                  <a:srgbClr val="0040A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727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0A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green logo with a blue and purple logo&#10;&#10;Description automatically generated">
            <a:extLst>
              <a:ext uri="{FF2B5EF4-FFF2-40B4-BE49-F238E27FC236}">
                <a16:creationId xmlns:a16="http://schemas.microsoft.com/office/drawing/2014/main" id="{9F79D976-FE41-F78B-3498-05F061F02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434" y="715369"/>
            <a:ext cx="3196242" cy="2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8CF54-36DC-B816-66FC-558D7AE2EF6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41906" y="938254"/>
            <a:ext cx="11243144" cy="5262421"/>
          </a:xfr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5F99EDDC-C69B-580D-9E23-5C843074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58775"/>
            <a:ext cx="10972800" cy="665163"/>
          </a:xfrm>
        </p:spPr>
        <p:txBody>
          <a:bodyPr/>
          <a:lstStyle/>
          <a:p>
            <a:r>
              <a:rPr lang="en-US" dirty="0" err="1"/>
              <a:t>Merakey</a:t>
            </a:r>
            <a:r>
              <a:rPr lang="en-US" dirty="0"/>
              <a:t> 2024 Strategy for Saint Francis Healthy Village</a:t>
            </a:r>
          </a:p>
        </p:txBody>
      </p:sp>
    </p:spTree>
    <p:extLst>
      <p:ext uri="{BB962C8B-B14F-4D97-AF65-F5344CB8AC3E}">
        <p14:creationId xmlns:p14="http://schemas.microsoft.com/office/powerpoint/2010/main" val="15115464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erakey PowerPoint Template">
  <a:themeElements>
    <a:clrScheme name="mera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A0"/>
      </a:accent1>
      <a:accent2>
        <a:srgbClr val="90278E"/>
      </a:accent2>
      <a:accent3>
        <a:srgbClr val="6EBE3C"/>
      </a:accent3>
      <a:accent4>
        <a:srgbClr val="00A0E6"/>
      </a:accent4>
      <a:accent5>
        <a:srgbClr val="BBBCBC"/>
      </a:accent5>
      <a:accent6>
        <a:srgbClr val="75787B"/>
      </a:accent6>
      <a:hlink>
        <a:srgbClr val="0040A0"/>
      </a:hlink>
      <a:folHlink>
        <a:srgbClr val="90278E"/>
      </a:folHlink>
    </a:clrScheme>
    <a:fontScheme name="Merake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Merakey PowerPoint Template">
  <a:themeElements>
    <a:clrScheme name="mera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A0"/>
      </a:accent1>
      <a:accent2>
        <a:srgbClr val="90278E"/>
      </a:accent2>
      <a:accent3>
        <a:srgbClr val="6EBE3C"/>
      </a:accent3>
      <a:accent4>
        <a:srgbClr val="00A0E6"/>
      </a:accent4>
      <a:accent5>
        <a:srgbClr val="BBBCBC"/>
      </a:accent5>
      <a:accent6>
        <a:srgbClr val="75787B"/>
      </a:accent6>
      <a:hlink>
        <a:srgbClr val="0040A0"/>
      </a:hlink>
      <a:folHlink>
        <a:srgbClr val="90278E"/>
      </a:folHlink>
    </a:clrScheme>
    <a:fontScheme name="Merake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EEA0F0A398043BED13AB16D2E32EE" ma:contentTypeVersion="18" ma:contentTypeDescription="Create a new document." ma:contentTypeScope="" ma:versionID="c093a81996e6f8b0494f17d3e1ae3002">
  <xsd:schema xmlns:xsd="http://www.w3.org/2001/XMLSchema" xmlns:xs="http://www.w3.org/2001/XMLSchema" xmlns:p="http://schemas.microsoft.com/office/2006/metadata/properties" xmlns:ns2="049411ed-8c8a-4e50-941f-06adf1e3cb8d" xmlns:ns3="6582532f-49bd-421b-969b-17cd5376f483" targetNamespace="http://schemas.microsoft.com/office/2006/metadata/properties" ma:root="true" ma:fieldsID="d577a509c7322500099ba81ee77d72fc" ns2:_="" ns3:_="">
    <xsd:import namespace="049411ed-8c8a-4e50-941f-06adf1e3cb8d"/>
    <xsd:import namespace="6582532f-49bd-421b-969b-17cd5376f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11ed-8c8a-4e50-941f-06adf1e3c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960e75-6188-44ff-be31-b135a871a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2532f-49bd-421b-969b-17cd5376f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839f45-bb80-412d-b999-6962ab3e6748}" ma:internalName="TaxCatchAll" ma:showField="CatchAllData" ma:web="6582532f-49bd-421b-969b-17cd5376f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49411ed-8c8a-4e50-941f-06adf1e3cb8d" xsi:nil="true"/>
    <TaxCatchAll xmlns="6582532f-49bd-421b-969b-17cd5376f483" xsi:nil="true"/>
    <lcf76f155ced4ddcb4097134ff3c332f xmlns="049411ed-8c8a-4e50-941f-06adf1e3cb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CCD6B3-6108-4085-9CD5-1AA56E1C1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411ed-8c8a-4e50-941f-06adf1e3cb8d"/>
    <ds:schemaRef ds:uri="6582532f-49bd-421b-969b-17cd5376f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EB3230-B43D-4AAC-BC18-8D39BFFBBE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5BD09-668B-4EA6-8CEA-BAE0CA98F3FA}">
  <ds:schemaRefs>
    <ds:schemaRef ds:uri="http://purl.org/dc/dcmitype/"/>
    <ds:schemaRef ds:uri="049411ed-8c8a-4e50-941f-06adf1e3cb8d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6582532f-49bd-421b-969b-17cd5376f483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1293</Words>
  <Application>Microsoft Office PowerPoint</Application>
  <PresentationFormat>Widescreen</PresentationFormat>
  <Paragraphs>143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Helvetica Neue Medium</vt:lpstr>
      <vt:lpstr>Trebuchet MS</vt:lpstr>
      <vt:lpstr>Wingdings</vt:lpstr>
      <vt:lpstr>Wingdings 2</vt:lpstr>
      <vt:lpstr>1_Main Content Slide Layout</vt:lpstr>
      <vt:lpstr>Merakey PowerPoint Template</vt:lpstr>
      <vt:lpstr>2_Main Content Slide Layout</vt:lpstr>
      <vt:lpstr>1_Merakey PowerPoint Template</vt:lpstr>
      <vt:lpstr>The Healthy Village at Saint Francis Hospital  </vt:lpstr>
      <vt:lpstr> Healthy Village Priorities  </vt:lpstr>
      <vt:lpstr>Delaware Hospice</vt:lpstr>
      <vt:lpstr>HOUSING </vt:lpstr>
      <vt:lpstr>PowerPoint Presentation</vt:lpstr>
      <vt:lpstr>Healthy Village Strategy for 2024</vt:lpstr>
      <vt:lpstr>We are building partnerships in the community to meet these needs.</vt:lpstr>
      <vt:lpstr>Merakey &amp; Merakey Total Health Provide High-Quality Care to the Most Vulnerable Populations</vt:lpstr>
      <vt:lpstr>Merakey 2024 Strategy for Saint Francis Healthy Village</vt:lpstr>
      <vt:lpstr>Federally Qualified Health Centers provide an opportunity to expand care and services to vulnerable populations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2024</dc:title>
  <dc:creator>Stacy Ferguson</dc:creator>
  <cp:lastModifiedBy>Threnhauser, Sarah</cp:lastModifiedBy>
  <cp:revision>10</cp:revision>
  <dcterms:created xsi:type="dcterms:W3CDTF">2024-01-16T14:50:53Z</dcterms:created>
  <dcterms:modified xsi:type="dcterms:W3CDTF">2024-02-14T20:41:21Z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0x01010088EEEA0F0A398043BED13AB16D2E32EE</vt:lpwstr>
  </property>
  <property fmtid="{D5CDD505-2E9C-101B-9397-08002B2CF9AE}" pid="3" name="MediaServiceImageTags">
    <vt:lpwstr/>
  </property>
</Properties>
</file>