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9"/>
  </p:notesMasterIdLst>
  <p:handoutMasterIdLst>
    <p:handoutMasterId r:id="rId30"/>
  </p:handoutMasterIdLst>
  <p:sldIdLst>
    <p:sldId id="256" r:id="rId2"/>
    <p:sldId id="257" r:id="rId3"/>
    <p:sldId id="258" r:id="rId4"/>
    <p:sldId id="272" r:id="rId5"/>
    <p:sldId id="264" r:id="rId6"/>
    <p:sldId id="296" r:id="rId7"/>
    <p:sldId id="266" r:id="rId8"/>
    <p:sldId id="297" r:id="rId9"/>
    <p:sldId id="268" r:id="rId10"/>
    <p:sldId id="298" r:id="rId11"/>
    <p:sldId id="270" r:id="rId12"/>
    <p:sldId id="300" r:id="rId13"/>
    <p:sldId id="301" r:id="rId14"/>
    <p:sldId id="273" r:id="rId15"/>
    <p:sldId id="261" r:id="rId16"/>
    <p:sldId id="287" r:id="rId17"/>
    <p:sldId id="295" r:id="rId18"/>
    <p:sldId id="303" r:id="rId19"/>
    <p:sldId id="262" r:id="rId20"/>
    <p:sldId id="292" r:id="rId21"/>
    <p:sldId id="280" r:id="rId22"/>
    <p:sldId id="281" r:id="rId23"/>
    <p:sldId id="263" r:id="rId24"/>
    <p:sldId id="279" r:id="rId25"/>
    <p:sldId id="284" r:id="rId26"/>
    <p:sldId id="299" r:id="rId27"/>
    <p:sldId id="294" r:id="rId2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4660"/>
  </p:normalViewPr>
  <p:slideViewPr>
    <p:cSldViewPr>
      <p:cViewPr varScale="1">
        <p:scale>
          <a:sx n="60" d="100"/>
          <a:sy n="60" d="100"/>
        </p:scale>
        <p:origin x="1276"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D8FD5DB1-60E5-4AE0-8C1A-1D17482C5519}" type="datetimeFigureOut">
              <a:rPr lang="en-US" smtClean="0"/>
              <a:pPr/>
              <a:t>2/20/2024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C1661994-9192-4513-9C8A-70DB9ABC3806}" type="slidenum">
              <a:rPr lang="en-US" smtClean="0"/>
              <a:pPr/>
              <a:t>‹#›</a:t>
            </a:fld>
            <a:endParaRPr lang="en-US"/>
          </a:p>
        </p:txBody>
      </p:sp>
    </p:spTree>
    <p:extLst>
      <p:ext uri="{BB962C8B-B14F-4D97-AF65-F5344CB8AC3E}">
        <p14:creationId xmlns:p14="http://schemas.microsoft.com/office/powerpoint/2010/main" val="442023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3B48B59C-B1CA-4EE3-BFE4-5BCC59D91746}" type="datetimeFigureOut">
              <a:rPr lang="en-US"/>
              <a:pPr>
                <a:defRPr/>
              </a:pPr>
              <a:t>2/20/2024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041490F-D753-4AED-AAE6-6F6DB88BBC67}" type="slidenum">
              <a:rPr lang="en-US"/>
              <a:pPr>
                <a:defRPr/>
              </a:pPr>
              <a:t>‹#›</a:t>
            </a:fld>
            <a:endParaRPr lang="en-US" dirty="0"/>
          </a:p>
        </p:txBody>
      </p:sp>
    </p:spTree>
    <p:extLst>
      <p:ext uri="{BB962C8B-B14F-4D97-AF65-F5344CB8AC3E}">
        <p14:creationId xmlns:p14="http://schemas.microsoft.com/office/powerpoint/2010/main" val="1005036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1490F-D753-4AED-AAE6-6F6DB88BBC67}"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1490F-D753-4AED-AAE6-6F6DB88BBC67}"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764E0A-FFEC-474D-98C4-EDBA016EEDF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1490F-D753-4AED-AAE6-6F6DB88BBC67}"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1490F-D753-4AED-AAE6-6F6DB88BBC67}" type="slidenum">
              <a:rPr lang="en-US" smtClean="0"/>
              <a:pPr>
                <a:defRPr/>
              </a:pPr>
              <a:t>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8E53C454-4E3F-4745-B1D5-E5A0D9100C7B}" type="datetimeFigureOut">
              <a:rPr lang="en-US"/>
              <a:pPr>
                <a:defRPr/>
              </a:pPr>
              <a:t>2/20/2024</a:t>
            </a:fld>
            <a:endParaRPr lang="en-US" dirty="0"/>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39BB3D21-0208-4BBD-B1A7-20DCA514D52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B04EE38A-B7E7-48D9-BB4A-FE6530267ADB}" type="datetimeFigureOut">
              <a:rPr lang="en-US"/>
              <a:pPr>
                <a:defRPr/>
              </a:pPr>
              <a:t>2/20/2024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4031C1ED-6EBB-42A9-A3A5-6AD7EB81B9D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0A875DD-C121-4128-8AEE-1BAD31DF584E}" type="datetimeFigureOut">
              <a:rPr lang="en-US"/>
              <a:pPr>
                <a:defRPr/>
              </a:pPr>
              <a:t>2/20/2024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D34E04BC-D953-4B2F-A136-6E2D1D2673F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1377579C-A701-49FB-8DA9-D9F45A3FB4AE}" type="datetimeFigureOut">
              <a:rPr lang="en-US"/>
              <a:pPr>
                <a:defRPr/>
              </a:pPr>
              <a:t>2/20/2024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05389648-C01A-48A0-A518-19E7BA11D92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CF38EB78-3D10-4BD0-9F0D-144CD358E1A4}" type="datetimeFigureOut">
              <a:rPr lang="en-US"/>
              <a:pPr>
                <a:defRPr/>
              </a:pPr>
              <a:t>2/20/2024</a:t>
            </a:fld>
            <a:endParaRPr lang="en-US" dirty="0"/>
          </a:p>
        </p:txBody>
      </p:sp>
      <p:sp>
        <p:nvSpPr>
          <p:cNvPr id="7" name="Footer Placeholder 4"/>
          <p:cNvSpPr>
            <a:spLocks noGrp="1"/>
          </p:cNvSpPr>
          <p:nvPr>
            <p:ph type="ftr" sz="quarter" idx="11"/>
          </p:nvPr>
        </p:nvSpPr>
        <p:spPr/>
        <p:txBody>
          <a:bodyPr/>
          <a:lstStyle>
            <a:lvl1pPr>
              <a:defRPr/>
            </a:lvl1pPr>
            <a:extLst/>
          </a:lstStyle>
          <a:p>
            <a:pPr>
              <a:defRPr/>
            </a:pPr>
            <a:endParaRPr lang="en-US" dirty="0"/>
          </a:p>
        </p:txBody>
      </p:sp>
      <p:sp>
        <p:nvSpPr>
          <p:cNvPr id="8" name="Slide Number Placeholder 5"/>
          <p:cNvSpPr>
            <a:spLocks noGrp="1"/>
          </p:cNvSpPr>
          <p:nvPr>
            <p:ph type="sldNum" sz="quarter" idx="12"/>
          </p:nvPr>
        </p:nvSpPr>
        <p:spPr/>
        <p:txBody>
          <a:bodyPr/>
          <a:lstStyle>
            <a:lvl1pPr>
              <a:defRPr/>
            </a:lvl1pPr>
            <a:extLst/>
          </a:lstStyle>
          <a:p>
            <a:pPr>
              <a:defRPr/>
            </a:pPr>
            <a:fld id="{C87601B9-BBFD-48FE-9412-CD185DCCB960}"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43A5324D-E4EA-43BC-9143-5E51F2BF7312}" type="datetimeFigureOut">
              <a:rPr lang="en-US"/>
              <a:pPr>
                <a:defRPr/>
              </a:pPr>
              <a:t>2/20/2024</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a:defRPr/>
            </a:lvl1pPr>
            <a:extLst/>
          </a:lstStyle>
          <a:p>
            <a:pPr>
              <a:defRPr/>
            </a:pPr>
            <a:fld id="{326AE32F-056B-49B9-9402-B18BFA965EBF}"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7AE5FAB0-DF70-4FBC-893A-35D9038953CA}" type="datetimeFigureOut">
              <a:rPr lang="en-US"/>
              <a:pPr>
                <a:defRPr/>
              </a:pPr>
              <a:t>2/20/2024</a:t>
            </a:fld>
            <a:endParaRPr lang="en-US" dirty="0"/>
          </a:p>
        </p:txBody>
      </p:sp>
      <p:sp>
        <p:nvSpPr>
          <p:cNvPr id="8" name="Footer Placeholder 7"/>
          <p:cNvSpPr>
            <a:spLocks noGrp="1"/>
          </p:cNvSpPr>
          <p:nvPr>
            <p:ph type="ftr" sz="quarter" idx="11"/>
          </p:nvPr>
        </p:nvSpPr>
        <p:spPr/>
        <p:txBody>
          <a:bodyPr/>
          <a:lstStyle>
            <a:lvl1pPr>
              <a:defRPr/>
            </a:lvl1pPr>
            <a:extLst/>
          </a:lstStyle>
          <a:p>
            <a:pPr>
              <a:defRPr/>
            </a:pPr>
            <a:endParaRPr lang="en-US" dirty="0"/>
          </a:p>
        </p:txBody>
      </p:sp>
      <p:sp>
        <p:nvSpPr>
          <p:cNvPr id="9" name="Slide Number Placeholder 8"/>
          <p:cNvSpPr>
            <a:spLocks noGrp="1"/>
          </p:cNvSpPr>
          <p:nvPr>
            <p:ph type="sldNum" sz="quarter" idx="12"/>
          </p:nvPr>
        </p:nvSpPr>
        <p:spPr/>
        <p:txBody>
          <a:bodyPr/>
          <a:lstStyle>
            <a:lvl1pPr>
              <a:defRPr/>
            </a:lvl1pPr>
            <a:extLst/>
          </a:lstStyle>
          <a:p>
            <a:pPr>
              <a:defRPr/>
            </a:pPr>
            <a:fld id="{CA9CF3D0-967B-4260-826D-121D726BD268}"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43D9C0FA-21A3-41B8-BC4A-A966887DC0B5}" type="datetimeFigureOut">
              <a:rPr lang="en-US"/>
              <a:pPr>
                <a:defRPr/>
              </a:pPr>
              <a:t>2/20/2024</a:t>
            </a:fld>
            <a:endParaRPr lang="en-US" dirty="0"/>
          </a:p>
        </p:txBody>
      </p:sp>
      <p:sp>
        <p:nvSpPr>
          <p:cNvPr id="4" name="Footer Placeholder 3"/>
          <p:cNvSpPr>
            <a:spLocks noGrp="1"/>
          </p:cNvSpPr>
          <p:nvPr>
            <p:ph type="ftr" sz="quarter" idx="11"/>
          </p:nvPr>
        </p:nvSpPr>
        <p:spPr/>
        <p:txBody>
          <a:bodyPr/>
          <a:lstStyle>
            <a:lvl1pPr>
              <a:defRPr/>
            </a:lvl1pPr>
            <a:extLst/>
          </a:lstStyle>
          <a:p>
            <a:pPr>
              <a:defRPr/>
            </a:pPr>
            <a:endParaRPr lang="en-US" dirty="0"/>
          </a:p>
        </p:txBody>
      </p:sp>
      <p:sp>
        <p:nvSpPr>
          <p:cNvPr id="5" name="Slide Number Placeholder 4"/>
          <p:cNvSpPr>
            <a:spLocks noGrp="1"/>
          </p:cNvSpPr>
          <p:nvPr>
            <p:ph type="sldNum" sz="quarter" idx="12"/>
          </p:nvPr>
        </p:nvSpPr>
        <p:spPr/>
        <p:txBody>
          <a:bodyPr/>
          <a:lstStyle>
            <a:lvl1pPr>
              <a:defRPr/>
            </a:lvl1pPr>
            <a:extLst/>
          </a:lstStyle>
          <a:p>
            <a:pPr>
              <a:defRPr/>
            </a:pPr>
            <a:fld id="{3C9E8010-FB09-47CB-A1F7-0359D630E8D6}"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948CDA3-1011-4AD0-B379-91081F17F69F}" type="datetimeFigureOut">
              <a:rPr lang="en-US"/>
              <a:pPr>
                <a:defRPr/>
              </a:pPr>
              <a:t>2/20/2024</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FF8D0DA8-13D0-4A0A-84BB-3CA3F2BC3F6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5FAF1A15-D5B7-484D-9DC0-6AB571034200}" type="datetimeFigureOut">
              <a:rPr lang="en-US"/>
              <a:pPr>
                <a:defRPr/>
              </a:pPr>
              <a:t>2/20/2024</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a:defRPr/>
            </a:lvl1pPr>
            <a:extLst/>
          </a:lstStyle>
          <a:p>
            <a:pPr>
              <a:defRPr/>
            </a:pPr>
            <a:fld id="{0947867F-64D9-4A19-A6D8-AC09BDFDE6E7}"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a:t>Click icon to add picture</a:t>
            </a: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90B70D00-AED1-4E91-8E89-0805DAD788FF}" type="datetimeFigureOut">
              <a:rPr lang="en-US"/>
              <a:pPr>
                <a:defRPr/>
              </a:pPr>
              <a:t>2/20/2024</a:t>
            </a:fld>
            <a:endParaRPr lang="en-US" dirty="0"/>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dirty="0"/>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95F40FB8-D3BF-43DE-9941-BF8BAD7560AF}"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fld id="{DCE2A81A-8833-4D74-A689-7F721B7E598A}" type="datetimeFigureOut">
              <a:rPr lang="en-US"/>
              <a:pPr>
                <a:defRPr/>
              </a:pPr>
              <a:t>2/20/2024</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7DE072E3-55BE-4CAB-8D59-B22118FCAC0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83" r:id="rId1"/>
    <p:sldLayoutId id="2147483979" r:id="rId2"/>
    <p:sldLayoutId id="2147483984" r:id="rId3"/>
    <p:sldLayoutId id="2147483985" r:id="rId4"/>
    <p:sldLayoutId id="2147483986" r:id="rId5"/>
    <p:sldLayoutId id="2147483987" r:id="rId6"/>
    <p:sldLayoutId id="2147483980" r:id="rId7"/>
    <p:sldLayoutId id="2147483988" r:id="rId8"/>
    <p:sldLayoutId id="2147483989" r:id="rId9"/>
    <p:sldLayoutId id="2147483981" r:id="rId10"/>
    <p:sldLayoutId id="2147483982"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wilmingtonde.gov/"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mailto:winterstorm@wilmingtond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print"/>
          <a:srcRect/>
          <a:stretch>
            <a:fillRect/>
          </a:stretch>
        </p:blipFill>
        <p:spPr bwMode="auto">
          <a:xfrm>
            <a:off x="0" y="0"/>
            <a:ext cx="9144000" cy="5181600"/>
          </a:xfrm>
          <a:prstGeom prst="rect">
            <a:avLst/>
          </a:prstGeom>
          <a:noFill/>
          <a:ln w="9525">
            <a:noFill/>
            <a:miter lim="800000"/>
            <a:headEnd/>
            <a:tailEnd/>
          </a:ln>
        </p:spPr>
      </p:pic>
      <p:sp>
        <p:nvSpPr>
          <p:cNvPr id="2050" name="Title 1"/>
          <p:cNvSpPr>
            <a:spLocks noGrp="1"/>
          </p:cNvSpPr>
          <p:nvPr>
            <p:ph type="ctrTitle"/>
          </p:nvPr>
        </p:nvSpPr>
        <p:spPr>
          <a:xfrm>
            <a:off x="685800" y="3124200"/>
            <a:ext cx="7772400" cy="1829761"/>
          </a:xfrm>
        </p:spPr>
        <p:txBody>
          <a:bodyPr>
            <a:normAutofit fontScale="90000"/>
          </a:bodyPr>
          <a:lstStyle/>
          <a:p>
            <a:pPr eaLnBrk="1" fontAlgn="auto" hangingPunct="1">
              <a:spcAft>
                <a:spcPts val="0"/>
              </a:spcAft>
              <a:defRPr/>
            </a:pPr>
            <a:r>
              <a:rPr lang="en-US" dirty="0">
                <a:solidFill>
                  <a:schemeClr val="tx1"/>
                </a:solidFill>
                <a:latin typeface="Times New Roman" pitchFamily="18" charset="0"/>
                <a:cs typeface="Times New Roman" pitchFamily="18" charset="0"/>
              </a:rPr>
              <a:t>Department of Public Works </a:t>
            </a:r>
            <a:r>
              <a:rPr lang="en-US" sz="8000" dirty="0">
                <a:solidFill>
                  <a:schemeClr val="tx1"/>
                </a:solidFill>
                <a:latin typeface="Edwardian Script ITC" pitchFamily="66" charset="0"/>
                <a:cs typeface="Times New Roman" pitchFamily="18" charset="0"/>
              </a:rPr>
              <a:t>Operations Division </a:t>
            </a:r>
          </a:p>
        </p:txBody>
      </p:sp>
      <p:sp>
        <p:nvSpPr>
          <p:cNvPr id="9219" name="Subtitle 2"/>
          <p:cNvSpPr>
            <a:spLocks noGrp="1"/>
          </p:cNvSpPr>
          <p:nvPr>
            <p:ph type="subTitle" idx="1"/>
          </p:nvPr>
        </p:nvSpPr>
        <p:spPr>
          <a:xfrm>
            <a:off x="152400" y="5486400"/>
            <a:ext cx="5562600" cy="990600"/>
          </a:xfrm>
        </p:spPr>
        <p:txBody>
          <a:bodyPr/>
          <a:lstStyle/>
          <a:p>
            <a:pPr marR="0" algn="l" eaLnBrk="1" hangingPunct="1">
              <a:lnSpc>
                <a:spcPct val="80000"/>
              </a:lnSpc>
              <a:buFont typeface="Arial" charset="0"/>
              <a:buNone/>
              <a:defRPr/>
            </a:pPr>
            <a:r>
              <a:rPr lang="en-US" sz="3000" b="1" dirty="0">
                <a:solidFill>
                  <a:schemeClr val="bg1">
                    <a:lumMod val="95000"/>
                  </a:schemeClr>
                </a:solidFill>
                <a:latin typeface="Times New Roman" pitchFamily="18" charset="0"/>
                <a:cs typeface="Times New Roman" pitchFamily="18" charset="0"/>
              </a:rPr>
              <a:t>Snow Removal Plan</a:t>
            </a:r>
          </a:p>
          <a:p>
            <a:pPr marR="0" algn="l" eaLnBrk="1" hangingPunct="1">
              <a:lnSpc>
                <a:spcPct val="80000"/>
              </a:lnSpc>
              <a:buFont typeface="Arial" charset="0"/>
              <a:buNone/>
              <a:defRPr/>
            </a:pPr>
            <a:r>
              <a:rPr lang="en-US" sz="1800" dirty="0">
                <a:solidFill>
                  <a:schemeClr val="bg1">
                    <a:lumMod val="95000"/>
                  </a:schemeClr>
                </a:solidFill>
                <a:latin typeface="Times New Roman" pitchFamily="18" charset="0"/>
                <a:cs typeface="Times New Roman" pitchFamily="18" charset="0"/>
              </a:rPr>
              <a:t>Commissioner, Kelly Williams</a:t>
            </a:r>
          </a:p>
          <a:p>
            <a:pPr marR="0" algn="l" eaLnBrk="1" hangingPunct="1">
              <a:lnSpc>
                <a:spcPct val="80000"/>
              </a:lnSpc>
              <a:buFont typeface="Arial" charset="0"/>
              <a:buNone/>
              <a:defRPr/>
            </a:pPr>
            <a:r>
              <a:rPr lang="en-US" sz="1800" dirty="0">
                <a:solidFill>
                  <a:schemeClr val="bg1">
                    <a:lumMod val="95000"/>
                  </a:schemeClr>
                </a:solidFill>
                <a:latin typeface="Times New Roman" pitchFamily="18" charset="0"/>
                <a:cs typeface="Times New Roman" pitchFamily="18" charset="0"/>
              </a:rPr>
              <a:t>Operations Director, Jason Leary </a:t>
            </a:r>
          </a:p>
        </p:txBody>
      </p:sp>
      <p:sp>
        <p:nvSpPr>
          <p:cNvPr id="5" name="TextBox 4"/>
          <p:cNvSpPr txBox="1"/>
          <p:nvPr/>
        </p:nvSpPr>
        <p:spPr>
          <a:xfrm>
            <a:off x="6705600" y="5791200"/>
            <a:ext cx="2438400" cy="1200150"/>
          </a:xfrm>
          <a:prstGeom prst="rect">
            <a:avLst/>
          </a:prstGeom>
          <a:noFill/>
        </p:spPr>
        <p:txBody>
          <a:bodyPr>
            <a:spAutoFit/>
          </a:bodyPr>
          <a:lstStyle/>
          <a:p>
            <a:pPr algn="ctr">
              <a:defRPr/>
            </a:pPr>
            <a:r>
              <a:rPr lang="en-US" sz="3600" b="1" dirty="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2024</a:t>
            </a:r>
            <a:br>
              <a:rPr lang="en-US" b="1" dirty="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b="1" dirty="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Response Overview  </a:t>
            </a:r>
          </a:p>
          <a:p>
            <a:pPr algn="ctr">
              <a:defRPr/>
            </a:pPr>
            <a:endParaRPr lang="en-US" dirty="0"/>
          </a:p>
        </p:txBody>
      </p:sp>
      <p:pic>
        <p:nvPicPr>
          <p:cNvPr id="9221" name="Picture 5"/>
          <p:cNvPicPr>
            <a:picLocks noChangeAspect="1" noChangeArrowheads="1"/>
          </p:cNvPicPr>
          <p:nvPr/>
        </p:nvPicPr>
        <p:blipFill>
          <a:blip r:embed="rId4" cstate="print"/>
          <a:srcRect/>
          <a:stretch>
            <a:fillRect/>
          </a:stretch>
        </p:blipFill>
        <p:spPr bwMode="auto">
          <a:xfrm>
            <a:off x="228600" y="152400"/>
            <a:ext cx="1591821" cy="1600200"/>
          </a:xfrm>
          <a:prstGeom prst="ellipse">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381000" y="1295400"/>
            <a:ext cx="8229600" cy="4800600"/>
          </a:xfrm>
        </p:spPr>
        <p:txBody>
          <a:bodyPr/>
          <a:lstStyle/>
          <a:p>
            <a:pPr eaLnBrk="1" hangingPunct="1">
              <a:lnSpc>
                <a:spcPct val="200000"/>
              </a:lnSpc>
              <a:buFont typeface="Wingdings" pitchFamily="2" charset="2"/>
              <a:buChar char="Ø"/>
            </a:pPr>
            <a:r>
              <a:rPr lang="en-US" sz="2500" dirty="0">
                <a:latin typeface="Times New Roman" pitchFamily="18" charset="0"/>
                <a:cs typeface="Times New Roman" pitchFamily="18" charset="0"/>
              </a:rPr>
              <a:t>Plow, salt and sand all primary roadways </a:t>
            </a:r>
          </a:p>
          <a:p>
            <a:pPr eaLnBrk="1" hangingPunct="1">
              <a:lnSpc>
                <a:spcPct val="200000"/>
              </a:lnSpc>
              <a:buFont typeface="Wingdings" pitchFamily="2" charset="2"/>
              <a:buChar char="Ø"/>
            </a:pPr>
            <a:r>
              <a:rPr lang="en-US" sz="2500" dirty="0">
                <a:latin typeface="Times New Roman" pitchFamily="18" charset="0"/>
                <a:cs typeface="Times New Roman" pitchFamily="18" charset="0"/>
              </a:rPr>
              <a:t>Secondary roads. </a:t>
            </a:r>
          </a:p>
          <a:p>
            <a:pPr eaLnBrk="1" hangingPunct="1">
              <a:lnSpc>
                <a:spcPct val="200000"/>
              </a:lnSpc>
              <a:buFont typeface="Wingdings" pitchFamily="2" charset="2"/>
              <a:buChar char="Ø"/>
            </a:pPr>
            <a:r>
              <a:rPr lang="en-US" sz="2500" dirty="0">
                <a:latin typeface="Times New Roman" pitchFamily="18" charset="0"/>
                <a:cs typeface="Times New Roman" pitchFamily="18" charset="0"/>
              </a:rPr>
              <a:t>Feeder roads and neighborhoods. </a:t>
            </a:r>
          </a:p>
          <a:p>
            <a:pPr eaLnBrk="1" hangingPunct="1">
              <a:lnSpc>
                <a:spcPct val="200000"/>
              </a:lnSpc>
              <a:buFont typeface="Wingdings" pitchFamily="2" charset="2"/>
              <a:buChar char="Ø"/>
            </a:pPr>
            <a:r>
              <a:rPr lang="en-US" sz="2500" dirty="0">
                <a:latin typeface="Times New Roman" pitchFamily="18" charset="0"/>
                <a:cs typeface="Times New Roman" pitchFamily="18" charset="0"/>
              </a:rPr>
              <a:t>Identify specific areas that will need snow extraction. </a:t>
            </a:r>
          </a:p>
          <a:p>
            <a:pPr eaLnBrk="1" hangingPunct="1">
              <a:lnSpc>
                <a:spcPct val="200000"/>
              </a:lnSpc>
              <a:buFont typeface="Wingdings" pitchFamily="2" charset="2"/>
              <a:buChar char="Ø"/>
            </a:pPr>
            <a:r>
              <a:rPr lang="en-US" sz="2500" dirty="0">
                <a:latin typeface="Times New Roman" pitchFamily="18" charset="0"/>
                <a:cs typeface="Times New Roman" pitchFamily="18" charset="0"/>
              </a:rPr>
              <a:t>Create extraction teams with City Equipment and Other City Employees along with private Contractors Teams </a:t>
            </a:r>
          </a:p>
          <a:p>
            <a:pPr eaLnBrk="1" hangingPunct="1"/>
            <a:endParaRPr lang="en-US" dirty="0"/>
          </a:p>
        </p:txBody>
      </p:sp>
      <p:sp>
        <p:nvSpPr>
          <p:cNvPr id="11266" name="Title 1"/>
          <p:cNvSpPr>
            <a:spLocks noGrp="1"/>
          </p:cNvSpPr>
          <p:nvPr>
            <p:ph type="title"/>
          </p:nvPr>
        </p:nvSpPr>
        <p:spPr>
          <a:xfrm>
            <a:off x="914400" y="304800"/>
            <a:ext cx="8229600" cy="762000"/>
          </a:xfrm>
        </p:spPr>
        <p:txBody>
          <a:bodyPr>
            <a:noAutofit/>
          </a:bodyPr>
          <a:lstStyle/>
          <a:p>
            <a:pPr algn="ctr" eaLnBrk="1" fontAlgn="auto" hangingPunct="1">
              <a:spcAft>
                <a:spcPts val="0"/>
              </a:spcAft>
              <a:defRPr/>
            </a:pPr>
            <a:r>
              <a:rPr lang="en-US" sz="5400" u="sng" dirty="0">
                <a:solidFill>
                  <a:schemeClr val="tx1"/>
                </a:solidFill>
                <a:latin typeface="Times New Roman" pitchFamily="18" charset="0"/>
                <a:cs typeface="Times New Roman" pitchFamily="18" charset="0"/>
              </a:rPr>
              <a:t>Class III - Response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81000" y="1600200"/>
            <a:ext cx="8458200" cy="2971800"/>
          </a:xfrm>
        </p:spPr>
        <p:txBody>
          <a:bodyPr/>
          <a:lstStyle/>
          <a:p>
            <a:pPr eaLnBrk="1" hangingPunct="1">
              <a:buFont typeface="Wingdings" pitchFamily="2" charset="2"/>
              <a:buChar char="Ø"/>
            </a:pPr>
            <a:r>
              <a:rPr lang="en-US" sz="2400" dirty="0">
                <a:latin typeface="Times New Roman" pitchFamily="18" charset="0"/>
                <a:cs typeface="Times New Roman" pitchFamily="18" charset="0"/>
              </a:rPr>
              <a:t>20 Dump Trucks with Plows &amp; Material  Spreaders(</a:t>
            </a:r>
            <a:r>
              <a:rPr lang="en-US" sz="1200" b="1" i="1" dirty="0">
                <a:latin typeface="Times New Roman" pitchFamily="18" charset="0"/>
                <a:cs typeface="Times New Roman" pitchFamily="18" charset="0"/>
              </a:rPr>
              <a:t>increased 9 pieces) </a:t>
            </a:r>
            <a:endParaRPr lang="en-US" sz="2400" b="1" i="1" dirty="0">
              <a:latin typeface="Times New Roman" pitchFamily="18" charset="0"/>
              <a:cs typeface="Times New Roman" pitchFamily="18" charset="0"/>
            </a:endParaRPr>
          </a:p>
          <a:p>
            <a:pPr eaLnBrk="1" hangingPunct="1">
              <a:buFont typeface="Wingdings" pitchFamily="2" charset="2"/>
              <a:buChar char="Ø"/>
            </a:pPr>
            <a:r>
              <a:rPr lang="en-US" sz="2400" dirty="0">
                <a:latin typeface="Times New Roman" pitchFamily="18" charset="0"/>
                <a:cs typeface="Times New Roman" pitchFamily="18" charset="0"/>
              </a:rPr>
              <a:t>13 Pickup Trucks with Plows/10 with V Box Material Spreaders </a:t>
            </a:r>
          </a:p>
          <a:p>
            <a:pPr eaLnBrk="1" hangingPunct="1">
              <a:buFont typeface="Wingdings" pitchFamily="2" charset="2"/>
              <a:buChar char="Ø"/>
            </a:pPr>
            <a:r>
              <a:rPr lang="en-US" sz="2400" dirty="0">
                <a:latin typeface="Times New Roman" pitchFamily="18" charset="0"/>
                <a:cs typeface="Times New Roman" pitchFamily="18" charset="0"/>
              </a:rPr>
              <a:t>3   Stake Body Trucks for Snow Removal</a:t>
            </a:r>
          </a:p>
          <a:p>
            <a:pPr eaLnBrk="1" hangingPunct="1">
              <a:buFont typeface="Wingdings" pitchFamily="2" charset="2"/>
              <a:buChar char="Ø"/>
            </a:pPr>
            <a:r>
              <a:rPr lang="en-US" sz="2400" dirty="0">
                <a:latin typeface="Times New Roman" pitchFamily="18" charset="0"/>
                <a:cs typeface="Times New Roman" pitchFamily="18" charset="0"/>
              </a:rPr>
              <a:t>2  City Owned Backhoes </a:t>
            </a:r>
          </a:p>
          <a:p>
            <a:pPr eaLnBrk="1" hangingPunct="1">
              <a:buFont typeface="Wingdings" pitchFamily="2" charset="2"/>
              <a:buChar char="Ø"/>
            </a:pPr>
            <a:r>
              <a:rPr lang="en-US" sz="2400" dirty="0">
                <a:latin typeface="Times New Roman" pitchFamily="18" charset="0"/>
                <a:cs typeface="Times New Roman" pitchFamily="18" charset="0"/>
              </a:rPr>
              <a:t>2   Loaders </a:t>
            </a:r>
          </a:p>
          <a:p>
            <a:pPr eaLnBrk="1" hangingPunct="1">
              <a:buFont typeface="Wingdings" pitchFamily="2" charset="2"/>
              <a:buChar char="Ø"/>
            </a:pPr>
            <a:r>
              <a:rPr lang="en-US" sz="2400" dirty="0">
                <a:latin typeface="Times New Roman" pitchFamily="18" charset="0"/>
                <a:cs typeface="Times New Roman" pitchFamily="18" charset="0"/>
              </a:rPr>
              <a:t>3   Small Bobcat Units </a:t>
            </a:r>
          </a:p>
          <a:p>
            <a:pPr eaLnBrk="1" hangingPunct="1">
              <a:buFont typeface="Wingdings" pitchFamily="2" charset="2"/>
              <a:buChar char="Ø"/>
            </a:pPr>
            <a:r>
              <a:rPr lang="en-US" sz="2400" dirty="0">
                <a:latin typeface="Times New Roman" pitchFamily="18" charset="0"/>
                <a:cs typeface="Times New Roman" pitchFamily="18" charset="0"/>
              </a:rPr>
              <a:t>6   Mechanical Brine Units </a:t>
            </a:r>
          </a:p>
          <a:p>
            <a:pPr eaLnBrk="1" hangingPunct="1">
              <a:buFont typeface="Wingdings" pitchFamily="2" charset="2"/>
              <a:buChar char="Ø"/>
            </a:pPr>
            <a:r>
              <a:rPr lang="en-US" sz="2400" dirty="0">
                <a:latin typeface="Times New Roman" pitchFamily="18" charset="0"/>
                <a:cs typeface="Times New Roman" pitchFamily="18" charset="0"/>
              </a:rPr>
              <a:t>6 Utility Trucks with Plows</a:t>
            </a:r>
          </a:p>
        </p:txBody>
      </p:sp>
      <p:sp>
        <p:nvSpPr>
          <p:cNvPr id="12290" name="Title 1"/>
          <p:cNvSpPr>
            <a:spLocks noGrp="1"/>
          </p:cNvSpPr>
          <p:nvPr>
            <p:ph type="title"/>
          </p:nvPr>
        </p:nvSpPr>
        <p:spPr>
          <a:xfrm>
            <a:off x="457200" y="533400"/>
            <a:ext cx="8229600" cy="1143000"/>
          </a:xfrm>
        </p:spPr>
        <p:txBody>
          <a:bodyPr/>
          <a:lstStyle/>
          <a:p>
            <a:pPr algn="ctr" eaLnBrk="1" fontAlgn="auto" hangingPunct="1">
              <a:spcAft>
                <a:spcPts val="0"/>
              </a:spcAft>
              <a:defRPr/>
            </a:pPr>
            <a:r>
              <a:rPr lang="en-US" sz="3300" u="sng" dirty="0">
                <a:solidFill>
                  <a:schemeClr val="tx1"/>
                </a:solidFill>
                <a:latin typeface="Times New Roman" pitchFamily="18" charset="0"/>
                <a:cs typeface="Times New Roman" pitchFamily="18" charset="0"/>
              </a:rPr>
              <a:t>City Owned Equipment </a:t>
            </a:r>
          </a:p>
        </p:txBody>
      </p:sp>
      <p:pic>
        <p:nvPicPr>
          <p:cNvPr id="20484" name="Picture 3"/>
          <p:cNvPicPr>
            <a:picLocks noChangeAspect="1" noChangeArrowheads="1"/>
          </p:cNvPicPr>
          <p:nvPr/>
        </p:nvPicPr>
        <p:blipFill>
          <a:blip r:embed="rId2" cstate="print"/>
          <a:srcRect/>
          <a:stretch>
            <a:fillRect/>
          </a:stretch>
        </p:blipFill>
        <p:spPr bwMode="auto">
          <a:xfrm>
            <a:off x="4495800" y="3048000"/>
            <a:ext cx="4205288" cy="31543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029200" y="5486400"/>
            <a:ext cx="3552857" cy="369332"/>
          </a:xfrm>
          <a:prstGeom prst="rect">
            <a:avLst/>
          </a:prstGeom>
          <a:noFill/>
        </p:spPr>
        <p:txBody>
          <a:bodyPr wrap="square">
            <a:spAutoFit/>
          </a:bodyPr>
          <a:lstStyle/>
          <a:p>
            <a:pPr algn="ctr">
              <a:defRPr/>
            </a:pPr>
            <a:r>
              <a:rPr lang="en-US" b="1" dirty="0">
                <a:effectLst>
                  <a:outerShdw blurRad="38100" dist="38100" dir="2700000" algn="tl">
                    <a:srgbClr val="000000">
                      <a:alpha val="43137"/>
                    </a:srgbClr>
                  </a:outerShdw>
                </a:effectLst>
                <a:latin typeface="Times New Roman" pitchFamily="18" charset="0"/>
                <a:cs typeface="Times New Roman" pitchFamily="18" charset="0"/>
              </a:rPr>
              <a:t>PICKUP WITH PLOW / V BOX </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descr="C:\Users\mdietz\Desktop\IMG_024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7808" y="152400"/>
            <a:ext cx="6320961" cy="923330"/>
          </a:xfrm>
          <a:prstGeom prst="rect">
            <a:avLst/>
          </a:prstGeom>
          <a:noFill/>
        </p:spPr>
        <p:txBody>
          <a:bodyPr wrap="none" lIns="91440" tIns="45720" rIns="91440" bIns="45720">
            <a:spAutoFit/>
          </a:bodyPr>
          <a:lstStyle/>
          <a:p>
            <a:pPr algn="ctr"/>
            <a:r>
              <a:rPr lang="en-US" sz="54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Upgraded Equipment</a:t>
            </a:r>
          </a:p>
        </p:txBody>
      </p:sp>
    </p:spTree>
    <p:extLst>
      <p:ext uri="{BB962C8B-B14F-4D97-AF65-F5344CB8AC3E}">
        <p14:creationId xmlns:p14="http://schemas.microsoft.com/office/powerpoint/2010/main" val="1546372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C:\Users\mdietz\Desktop\IMG_0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0" y="4572000"/>
            <a:ext cx="5141087" cy="923330"/>
          </a:xfrm>
          <a:prstGeom prst="rect">
            <a:avLst/>
          </a:prstGeom>
          <a:noFill/>
        </p:spPr>
        <p:txBody>
          <a:bodyPr wrap="none" lIns="91440" tIns="45720" rIns="91440" bIns="45720">
            <a:spAutoFit/>
          </a:bodyPr>
          <a:lstStyle/>
          <a:p>
            <a:pPr algn="ctr"/>
            <a:r>
              <a:rPr lang="en-US" sz="5400" b="1" i="1" cap="none" spc="0" dirty="0">
                <a:ln w="1905"/>
                <a:effectLst>
                  <a:innerShdw blurRad="69850" dist="43180" dir="5400000">
                    <a:srgbClr val="000000">
                      <a:alpha val="65000"/>
                    </a:srgbClr>
                  </a:innerShdw>
                </a:effectLst>
                <a:latin typeface="Times New Roman" pitchFamily="18" charset="0"/>
                <a:cs typeface="Times New Roman" pitchFamily="18" charset="0"/>
              </a:rPr>
              <a:t>Upgraded Trucks</a:t>
            </a:r>
          </a:p>
        </p:txBody>
      </p:sp>
    </p:spTree>
    <p:extLst>
      <p:ext uri="{BB962C8B-B14F-4D97-AF65-F5344CB8AC3E}">
        <p14:creationId xmlns:p14="http://schemas.microsoft.com/office/powerpoint/2010/main" val="190546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81000" y="1447800"/>
            <a:ext cx="8229600" cy="5181600"/>
          </a:xfrm>
        </p:spPr>
        <p:txBody>
          <a:bodyPr/>
          <a:lstStyle/>
          <a:p>
            <a:pPr eaLnBrk="1" hangingPunct="1">
              <a:buFont typeface="Wingdings" pitchFamily="2" charset="2"/>
              <a:buChar char="Ø"/>
            </a:pPr>
            <a:r>
              <a:rPr lang="en-US" sz="2000" dirty="0">
                <a:latin typeface="Times New Roman" pitchFamily="18" charset="0"/>
                <a:cs typeface="Times New Roman" pitchFamily="18" charset="0"/>
              </a:rPr>
              <a:t>1		Director of Public Works Operations </a:t>
            </a:r>
          </a:p>
          <a:p>
            <a:pPr eaLnBrk="1" hangingPunct="1">
              <a:buFont typeface="Wingdings" pitchFamily="2" charset="2"/>
              <a:buChar char="Ø"/>
            </a:pPr>
            <a:r>
              <a:rPr lang="en-US" sz="2000" dirty="0">
                <a:latin typeface="Times New Roman" pitchFamily="18" charset="0"/>
                <a:cs typeface="Times New Roman" pitchFamily="18" charset="0"/>
              </a:rPr>
              <a:t>1 		Administrative Coordinator</a:t>
            </a:r>
          </a:p>
          <a:p>
            <a:pPr eaLnBrk="1" hangingPunct="1">
              <a:buFont typeface="Wingdings" pitchFamily="2" charset="2"/>
              <a:buChar char="Ø"/>
            </a:pPr>
            <a:r>
              <a:rPr lang="en-US" sz="2000" dirty="0">
                <a:latin typeface="Times New Roman" pitchFamily="18" charset="0"/>
                <a:cs typeface="Times New Roman" pitchFamily="18" charset="0"/>
              </a:rPr>
              <a:t>9		Supervisors-Operations Supervisors</a:t>
            </a:r>
            <a:endParaRPr lang="en-US" sz="2000" b="1" dirty="0">
              <a:latin typeface="Times New Roman" pitchFamily="18" charset="0"/>
              <a:cs typeface="Times New Roman" pitchFamily="18" charset="0"/>
            </a:endParaRPr>
          </a:p>
          <a:p>
            <a:pPr eaLnBrk="1" hangingPunct="1">
              <a:buFont typeface="Wingdings" pitchFamily="2" charset="2"/>
              <a:buChar char="Ø"/>
            </a:pPr>
            <a:r>
              <a:rPr lang="en-US" sz="2000" dirty="0">
                <a:latin typeface="Times New Roman" pitchFamily="18" charset="0"/>
                <a:cs typeface="Times New Roman" pitchFamily="18" charset="0"/>
              </a:rPr>
              <a:t>24  </a:t>
            </a:r>
            <a:r>
              <a:rPr lang="en-US" sz="2000" b="1" i="1" dirty="0">
                <a:latin typeface="Times New Roman" pitchFamily="18" charset="0"/>
                <a:cs typeface="Times New Roman" pitchFamily="18" charset="0"/>
              </a:rPr>
              <a:t>   </a:t>
            </a:r>
            <a:r>
              <a:rPr lang="en-US" sz="2000" dirty="0">
                <a:latin typeface="Times New Roman" pitchFamily="18" charset="0"/>
                <a:cs typeface="Times New Roman" pitchFamily="18" charset="0"/>
              </a:rPr>
              <a:t>	Equipment Operators </a:t>
            </a:r>
          </a:p>
          <a:p>
            <a:pPr eaLnBrk="1" hangingPunct="1">
              <a:buFont typeface="Wingdings" pitchFamily="2" charset="2"/>
              <a:buChar char="Ø"/>
            </a:pPr>
            <a:r>
              <a:rPr lang="en-US" sz="2000" dirty="0">
                <a:latin typeface="Times New Roman" pitchFamily="18" charset="0"/>
                <a:cs typeface="Times New Roman" pitchFamily="18" charset="0"/>
              </a:rPr>
              <a:t>17     	Sanitation Drivers </a:t>
            </a:r>
          </a:p>
          <a:p>
            <a:pPr eaLnBrk="1" hangingPunct="1">
              <a:buFont typeface="Wingdings" pitchFamily="2" charset="2"/>
              <a:buChar char="Ø"/>
            </a:pPr>
            <a:r>
              <a:rPr lang="en-US" sz="2000" dirty="0">
                <a:latin typeface="Times New Roman" pitchFamily="18" charset="0"/>
                <a:cs typeface="Times New Roman" pitchFamily="18" charset="0"/>
              </a:rPr>
              <a:t>2		Building Maintenance Employees</a:t>
            </a:r>
          </a:p>
          <a:p>
            <a:pPr eaLnBrk="1" hangingPunct="1">
              <a:buFont typeface="Wingdings" pitchFamily="2" charset="2"/>
              <a:buChar char="Ø"/>
            </a:pPr>
            <a:r>
              <a:rPr lang="en-US" sz="2000" dirty="0">
                <a:latin typeface="Times New Roman" pitchFamily="18" charset="0"/>
                <a:cs typeface="Times New Roman" pitchFamily="18" charset="0"/>
              </a:rPr>
              <a:t>3		Street/Sewer Maintenance Employees</a:t>
            </a:r>
          </a:p>
          <a:p>
            <a:pPr eaLnBrk="1" hangingPunct="1">
              <a:buFont typeface="Wingdings" pitchFamily="2" charset="2"/>
              <a:buChar char="Ø"/>
            </a:pPr>
            <a:r>
              <a:rPr lang="en-US" sz="2000" dirty="0">
                <a:latin typeface="Times New Roman" pitchFamily="18" charset="0"/>
                <a:cs typeface="Times New Roman" pitchFamily="18" charset="0"/>
              </a:rPr>
              <a:t>4		Call Center Representatives</a:t>
            </a:r>
          </a:p>
          <a:p>
            <a:pPr eaLnBrk="1" hangingPunct="1">
              <a:buFont typeface="Wingdings" pitchFamily="2" charset="2"/>
              <a:buChar char="Ø"/>
            </a:pPr>
            <a:r>
              <a:rPr lang="en-US" sz="2000" dirty="0">
                <a:latin typeface="Times New Roman" pitchFamily="18" charset="0"/>
                <a:cs typeface="Times New Roman" pitchFamily="18" charset="0"/>
              </a:rPr>
              <a:t>4		Fully Staffed Motor Vehicle Shop </a:t>
            </a:r>
          </a:p>
          <a:p>
            <a:pPr eaLnBrk="1" hangingPunct="1">
              <a:buFont typeface="Wingdings" pitchFamily="2" charset="2"/>
              <a:buChar char="Ø"/>
            </a:pPr>
            <a:r>
              <a:rPr lang="en-US" sz="2800" b="1" u="sng" dirty="0">
                <a:latin typeface="Times New Roman" pitchFamily="18" charset="0"/>
                <a:cs typeface="Times New Roman" pitchFamily="18" charset="0"/>
              </a:rPr>
              <a:t>65 		TOTAL  PERSONNEL if fully staffed</a:t>
            </a:r>
            <a:endParaRPr lang="en-US" sz="1600" dirty="0">
              <a:latin typeface="Times New Roman" pitchFamily="18" charset="0"/>
              <a:cs typeface="Times New Roman" pitchFamily="18" charset="0"/>
            </a:endParaRPr>
          </a:p>
          <a:p>
            <a:pPr algn="ctr" eaLnBrk="1" hangingPunct="1">
              <a:buFont typeface="Wingdings 3" pitchFamily="18" charset="2"/>
              <a:buNone/>
            </a:pPr>
            <a:r>
              <a:rPr lang="en-US" sz="1800" b="1" i="1" dirty="0">
                <a:latin typeface="Times New Roman" pitchFamily="18" charset="0"/>
                <a:cs typeface="Times New Roman" pitchFamily="18" charset="0"/>
              </a:rPr>
              <a:t>(If Operation requires additional personnel, </a:t>
            </a:r>
            <a:br>
              <a:rPr lang="en-US" sz="1800" b="1" i="1" dirty="0">
                <a:latin typeface="Times New Roman" pitchFamily="18" charset="0"/>
                <a:cs typeface="Times New Roman" pitchFamily="18" charset="0"/>
              </a:rPr>
            </a:br>
            <a:r>
              <a:rPr lang="en-US" sz="1800" b="1" i="1" dirty="0">
                <a:latin typeface="Times New Roman" pitchFamily="18" charset="0"/>
                <a:cs typeface="Times New Roman" pitchFamily="18" charset="0"/>
              </a:rPr>
              <a:t>other City Departments will be called in for assistance)</a:t>
            </a:r>
          </a:p>
        </p:txBody>
      </p:sp>
      <p:sp>
        <p:nvSpPr>
          <p:cNvPr id="2" name="Title 1"/>
          <p:cNvSpPr>
            <a:spLocks noGrp="1"/>
          </p:cNvSpPr>
          <p:nvPr>
            <p:ph type="title"/>
          </p:nvPr>
        </p:nvSpPr>
        <p:spPr>
          <a:xfrm>
            <a:off x="457200" y="533400"/>
            <a:ext cx="8229600" cy="914400"/>
          </a:xfrm>
        </p:spPr>
        <p:txBody>
          <a:bodyPr>
            <a:normAutofit/>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Weather Event Personnel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Pre-Operation Planning</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21507" name="Text Placeholder 4"/>
          <p:cNvSpPr>
            <a:spLocks noGrp="1"/>
          </p:cNvSpPr>
          <p:nvPr>
            <p:ph type="body" idx="1"/>
          </p:nvPr>
        </p:nvSpPr>
        <p:spPr/>
        <p:txBody>
          <a:bodyPr/>
          <a:lstStyle/>
          <a:p>
            <a:pPr algn="ctr" eaLnBrk="1" hangingPunct="1"/>
            <a:r>
              <a:rPr lang="en-US" dirty="0"/>
              <a:t>PRE-PLANNING </a:t>
            </a:r>
          </a:p>
        </p:txBody>
      </p:sp>
      <p:sp>
        <p:nvSpPr>
          <p:cNvPr id="21508" name="Text Placeholder 5"/>
          <p:cNvSpPr>
            <a:spLocks noGrp="1"/>
          </p:cNvSpPr>
          <p:nvPr>
            <p:ph type="body" sz="half" idx="3"/>
          </p:nvPr>
        </p:nvSpPr>
        <p:spPr>
          <a:xfrm>
            <a:off x="4645025" y="5410200"/>
            <a:ext cx="4041775" cy="762000"/>
          </a:xfrm>
        </p:spPr>
        <p:txBody>
          <a:bodyPr/>
          <a:lstStyle/>
          <a:p>
            <a:pPr eaLnBrk="1" hangingPunct="1"/>
            <a:r>
              <a:rPr lang="en-US" dirty="0"/>
              <a:t>BRINE TANK MIXING </a:t>
            </a:r>
          </a:p>
        </p:txBody>
      </p:sp>
      <p:sp>
        <p:nvSpPr>
          <p:cNvPr id="3" name="Content Placeholder 2"/>
          <p:cNvSpPr>
            <a:spLocks noGrp="1"/>
          </p:cNvSpPr>
          <p:nvPr>
            <p:ph sz="quarter" idx="2"/>
          </p:nvPr>
        </p:nvSpPr>
        <p:spPr>
          <a:xfrm>
            <a:off x="304800" y="914400"/>
            <a:ext cx="4040188" cy="4419600"/>
          </a:xfrm>
        </p:spPr>
        <p:txBody>
          <a:bodyPr rtlCol="0">
            <a:normAutofit fontScale="25000" lnSpcReduction="20000"/>
          </a:bodyPr>
          <a:lstStyle/>
          <a:p>
            <a:pPr marL="365760" indent="-256032" eaLnBrk="1" fontAlgn="auto" hangingPunct="1">
              <a:spcAft>
                <a:spcPts val="0"/>
              </a:spcAft>
              <a:buFont typeface="Arial" pitchFamily="34" charset="0"/>
              <a:buChar char="•"/>
              <a:defRPr/>
            </a:pPr>
            <a:endParaRPr lang="en-US" b="1" dirty="0"/>
          </a:p>
          <a:p>
            <a:pPr marL="365760" indent="-256032" eaLnBrk="1" fontAlgn="auto" hangingPunct="1">
              <a:spcAft>
                <a:spcPts val="0"/>
              </a:spcAft>
              <a:buFont typeface="Arial" pitchFamily="34" charset="0"/>
              <a:buNone/>
              <a:defRPr/>
            </a:pPr>
            <a:r>
              <a:rPr lang="en-US" sz="4800" dirty="0">
                <a:latin typeface="Times New Roman" pitchFamily="18" charset="0"/>
                <a:cs typeface="Times New Roman" pitchFamily="18" charset="0"/>
              </a:rPr>
              <a:t>Weather Intelligence Reports/ type of event pre-planning has several options</a:t>
            </a:r>
          </a:p>
          <a:p>
            <a:pPr marL="365760" indent="-256032" eaLnBrk="1" fontAlgn="auto" hangingPunct="1">
              <a:spcAft>
                <a:spcPts val="0"/>
              </a:spcAft>
              <a:buFont typeface="Arial" pitchFamily="34" charset="0"/>
              <a:buChar char="•"/>
              <a:defRPr/>
            </a:pPr>
            <a:endParaRPr lang="en-US" sz="4800" dirty="0">
              <a:latin typeface="Times New Roman" pitchFamily="18" charset="0"/>
              <a:cs typeface="Times New Roman" pitchFamily="18" charset="0"/>
            </a:endParaRPr>
          </a:p>
          <a:p>
            <a:pPr marL="365760" indent="-256032" eaLnBrk="1" fontAlgn="auto" hangingPunct="1">
              <a:spcAft>
                <a:spcPts val="0"/>
              </a:spcAft>
              <a:buFont typeface="Arial" pitchFamily="34" charset="0"/>
              <a:buChar char="•"/>
              <a:defRPr/>
            </a:pPr>
            <a:r>
              <a:rPr lang="en-US" sz="4800" dirty="0">
                <a:latin typeface="Times New Roman" pitchFamily="18" charset="0"/>
                <a:cs typeface="Times New Roman" pitchFamily="18" charset="0"/>
              </a:rPr>
              <a:t>Option # 1 - A liquid Salt Brine Mixture and Beet Juice is used to prepare streets prior to the event.  </a:t>
            </a:r>
          </a:p>
          <a:p>
            <a:pPr marL="365760" indent="-256032" eaLnBrk="1" fontAlgn="auto" hangingPunct="1">
              <a:spcAft>
                <a:spcPts val="0"/>
              </a:spcAft>
              <a:buFont typeface="Arial" pitchFamily="34" charset="0"/>
              <a:buChar char="•"/>
              <a:defRPr/>
            </a:pPr>
            <a:endParaRPr lang="en-US" sz="4800" dirty="0">
              <a:latin typeface="Times New Roman" pitchFamily="18" charset="0"/>
              <a:cs typeface="Times New Roman" pitchFamily="18" charset="0"/>
            </a:endParaRPr>
          </a:p>
          <a:p>
            <a:pPr marL="365760" indent="-256032" eaLnBrk="1" fontAlgn="auto" hangingPunct="1">
              <a:spcAft>
                <a:spcPts val="0"/>
              </a:spcAft>
              <a:buFont typeface="Arial" pitchFamily="34" charset="0"/>
              <a:buChar char="•"/>
              <a:defRPr/>
            </a:pPr>
            <a:r>
              <a:rPr lang="en-US" sz="4800" dirty="0">
                <a:latin typeface="Times New Roman" pitchFamily="18" charset="0"/>
                <a:cs typeface="Times New Roman" pitchFamily="18" charset="0"/>
              </a:rPr>
              <a:t>Option # 2-  is salt and sanding just prior to event on known problematic areas in conjunction with Brine Mixture application earlier.</a:t>
            </a:r>
          </a:p>
          <a:p>
            <a:pPr marL="365760" indent="-256032" eaLnBrk="1" fontAlgn="auto" hangingPunct="1">
              <a:spcAft>
                <a:spcPts val="0"/>
              </a:spcAft>
              <a:buFont typeface="Arial" pitchFamily="34" charset="0"/>
              <a:buChar char="•"/>
              <a:defRPr/>
            </a:pPr>
            <a:endParaRPr lang="en-US" sz="4800" dirty="0">
              <a:latin typeface="Times New Roman" pitchFamily="18" charset="0"/>
              <a:cs typeface="Times New Roman" pitchFamily="18" charset="0"/>
            </a:endParaRPr>
          </a:p>
          <a:p>
            <a:pPr marL="365760" indent="-256032" algn="ctr" eaLnBrk="1" fontAlgn="auto" hangingPunct="1">
              <a:spcAft>
                <a:spcPts val="0"/>
              </a:spcAft>
              <a:buFont typeface="Arial" pitchFamily="34" charset="0"/>
              <a:buNone/>
              <a:defRPr/>
            </a:pPr>
            <a:r>
              <a:rPr lang="en-US" sz="4800" u="sng" dirty="0">
                <a:latin typeface="Times New Roman" pitchFamily="18" charset="0"/>
                <a:cs typeface="Times New Roman" pitchFamily="18" charset="0"/>
              </a:rPr>
              <a:t>Locations for Pre-Event Applications</a:t>
            </a:r>
          </a:p>
          <a:p>
            <a:pPr marL="365760" indent="-256032" algn="ctr" eaLnBrk="1" fontAlgn="auto" hangingPunct="1">
              <a:spcAft>
                <a:spcPts val="0"/>
              </a:spcAft>
              <a:buFont typeface="Arial" pitchFamily="34" charset="0"/>
              <a:buNone/>
              <a:defRPr/>
            </a:pPr>
            <a:endParaRPr lang="en-US" sz="4800" dirty="0">
              <a:latin typeface="Times New Roman" pitchFamily="18" charset="0"/>
              <a:cs typeface="Times New Roman" pitchFamily="18" charset="0"/>
            </a:endParaRPr>
          </a:p>
          <a:p>
            <a:pPr marL="621792" lvl="1" eaLnBrk="1" fontAlgn="auto" hangingPunct="1">
              <a:spcBef>
                <a:spcPts val="324"/>
              </a:spcBef>
              <a:spcAft>
                <a:spcPts val="0"/>
              </a:spcAft>
              <a:buFont typeface="Wingdings" pitchFamily="2" charset="2"/>
              <a:buChar char="Ø"/>
              <a:defRPr/>
            </a:pPr>
            <a:r>
              <a:rPr lang="en-US" sz="4800" dirty="0">
                <a:latin typeface="Times New Roman" pitchFamily="18" charset="0"/>
                <a:cs typeface="Times New Roman" pitchFamily="18" charset="0"/>
              </a:rPr>
              <a:t>Primary roads arteries leading into/out of the City </a:t>
            </a:r>
          </a:p>
          <a:p>
            <a:pPr marL="621792" lvl="1" eaLnBrk="1" fontAlgn="auto" hangingPunct="1">
              <a:spcBef>
                <a:spcPts val="324"/>
              </a:spcBef>
              <a:spcAft>
                <a:spcPts val="0"/>
              </a:spcAft>
              <a:buFont typeface="Wingdings" pitchFamily="2" charset="2"/>
              <a:buChar char="Ø"/>
              <a:defRPr/>
            </a:pPr>
            <a:r>
              <a:rPr lang="en-US" sz="4800" dirty="0">
                <a:latin typeface="Times New Roman" pitchFamily="18" charset="0"/>
                <a:cs typeface="Times New Roman" pitchFamily="18" charset="0"/>
              </a:rPr>
              <a:t>All routes leading to hospitals and emergency facilities, Police, Fire, Ambulance Services </a:t>
            </a:r>
          </a:p>
          <a:p>
            <a:pPr marL="621792" lvl="1" eaLnBrk="1" fontAlgn="auto" hangingPunct="1">
              <a:spcBef>
                <a:spcPts val="324"/>
              </a:spcBef>
              <a:spcAft>
                <a:spcPts val="0"/>
              </a:spcAft>
              <a:buFont typeface="Wingdings" pitchFamily="2" charset="2"/>
              <a:buChar char="Ø"/>
              <a:defRPr/>
            </a:pPr>
            <a:r>
              <a:rPr lang="en-US" sz="4800" dirty="0">
                <a:latin typeface="Times New Roman" pitchFamily="18" charset="0"/>
                <a:cs typeface="Times New Roman" pitchFamily="18" charset="0"/>
              </a:rPr>
              <a:t>Secondary feeder roads supporting entry and exit of City </a:t>
            </a:r>
          </a:p>
          <a:p>
            <a:pPr marL="621792" lvl="1" eaLnBrk="1" fontAlgn="auto" hangingPunct="1">
              <a:spcBef>
                <a:spcPts val="324"/>
              </a:spcBef>
              <a:spcAft>
                <a:spcPts val="0"/>
              </a:spcAft>
              <a:buFont typeface="Wingdings" pitchFamily="2" charset="2"/>
              <a:buChar char="Ø"/>
              <a:defRPr/>
            </a:pPr>
            <a:r>
              <a:rPr lang="en-US" sz="4800" dirty="0">
                <a:latin typeface="Times New Roman" pitchFamily="18" charset="0"/>
                <a:cs typeface="Times New Roman" pitchFamily="18" charset="0"/>
              </a:rPr>
              <a:t>All Dart Bus Routes </a:t>
            </a:r>
          </a:p>
          <a:p>
            <a:pPr marL="621792" lvl="1" eaLnBrk="1" fontAlgn="auto" hangingPunct="1">
              <a:spcBef>
                <a:spcPts val="324"/>
              </a:spcBef>
              <a:spcAft>
                <a:spcPts val="0"/>
              </a:spcAft>
              <a:buFont typeface="Wingdings" pitchFamily="2" charset="2"/>
              <a:buChar char="Ø"/>
              <a:defRPr/>
            </a:pPr>
            <a:r>
              <a:rPr lang="en-US" sz="4800" dirty="0">
                <a:latin typeface="Times New Roman" pitchFamily="18" charset="0"/>
                <a:cs typeface="Times New Roman" pitchFamily="18" charset="0"/>
              </a:rPr>
              <a:t>Geographic problematic areas: hills, narrow side streets.</a:t>
            </a:r>
          </a:p>
          <a:p>
            <a:pPr marL="621792" lvl="1" eaLnBrk="1" fontAlgn="auto" hangingPunct="1">
              <a:spcBef>
                <a:spcPts val="324"/>
              </a:spcBef>
              <a:spcAft>
                <a:spcPts val="0"/>
              </a:spcAft>
              <a:buFont typeface="Wingdings" pitchFamily="2" charset="2"/>
              <a:buChar char="Ø"/>
              <a:defRPr/>
            </a:pPr>
            <a:r>
              <a:rPr lang="en-US" sz="4800" dirty="0">
                <a:latin typeface="Times New Roman" pitchFamily="18" charset="0"/>
                <a:cs typeface="Times New Roman" pitchFamily="18" charset="0"/>
              </a:rPr>
              <a:t>Side streets and neighborhoods </a:t>
            </a:r>
          </a:p>
        </p:txBody>
      </p:sp>
      <p:pic>
        <p:nvPicPr>
          <p:cNvPr id="21510" name="Picture 5"/>
          <p:cNvPicPr>
            <a:picLocks noGrp="1" noChangeAspect="1" noChangeArrowheads="1"/>
          </p:cNvPicPr>
          <p:nvPr>
            <p:ph sz="quarter" idx="4"/>
          </p:nvPr>
        </p:nvPicPr>
        <p:blipFill>
          <a:blip r:embed="rId2" cstate="print"/>
          <a:srcRect/>
          <a:stretch>
            <a:fillRect/>
          </a:stretch>
        </p:blipFill>
        <p:spPr>
          <a:xfrm>
            <a:off x="4648200" y="990600"/>
            <a:ext cx="4114800" cy="4191000"/>
          </a:xfrm>
          <a:ln>
            <a:prstDash val="soli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normAutofit/>
          </a:bodyPr>
          <a:lstStyle/>
          <a:p>
            <a:pPr algn="ctr" eaLnBrk="1" hangingPunct="1">
              <a:defRPr/>
            </a:pPr>
            <a:r>
              <a:rPr lang="en-US" u="sng" dirty="0">
                <a:solidFill>
                  <a:schemeClr val="tx1"/>
                </a:solidFill>
                <a:latin typeface="Times New Roman" pitchFamily="18" charset="0"/>
                <a:cs typeface="Times New Roman" pitchFamily="18" charset="0"/>
              </a:rPr>
              <a:t> Primary Streets</a:t>
            </a:r>
            <a:br>
              <a:rPr lang="en-US" dirty="0">
                <a:solidFill>
                  <a:schemeClr val="tx1"/>
                </a:solidFill>
                <a:latin typeface="Times New Roman" pitchFamily="18" charset="0"/>
                <a:cs typeface="Times New Roman" pitchFamily="18" charset="0"/>
              </a:rPr>
            </a:br>
            <a:endParaRPr lang="en-US" sz="2000" i="1" dirty="0">
              <a:solidFill>
                <a:schemeClr val="tx1"/>
              </a:solidFill>
              <a:latin typeface="Times New Roman" pitchFamily="18" charset="0"/>
              <a:cs typeface="Times New Roman" pitchFamily="18" charset="0"/>
            </a:endParaRPr>
          </a:p>
        </p:txBody>
      </p:sp>
      <p:sp>
        <p:nvSpPr>
          <p:cNvPr id="4" name="TextBox 3"/>
          <p:cNvSpPr txBox="1"/>
          <p:nvPr/>
        </p:nvSpPr>
        <p:spPr>
          <a:xfrm>
            <a:off x="381000" y="1752600"/>
            <a:ext cx="3733800" cy="3477875"/>
          </a:xfrm>
          <a:prstGeom prst="rect">
            <a:avLst/>
          </a:prstGeom>
          <a:noFill/>
        </p:spPr>
        <p:txBody>
          <a:bodyPr wrap="square" rtlCol="0">
            <a:spAutoFit/>
          </a:bodyPr>
          <a:lstStyle/>
          <a:p>
            <a:pPr marL="342900" indent="-342900">
              <a:buFont typeface="Wingdings" pitchFamily="2" charset="2"/>
              <a:buChar char="Ø"/>
            </a:pPr>
            <a:r>
              <a:rPr lang="en-US" sz="2000" dirty="0">
                <a:latin typeface="Times New Roman" pitchFamily="18" charset="0"/>
                <a:cs typeface="Times New Roman" pitchFamily="18" charset="0"/>
              </a:rPr>
              <a:t>2</a:t>
            </a:r>
            <a:r>
              <a:rPr lang="en-US" sz="2000" baseline="30000" dirty="0">
                <a:latin typeface="Times New Roman" pitchFamily="18" charset="0"/>
                <a:cs typeface="Times New Roman" pitchFamily="18" charset="0"/>
              </a:rPr>
              <a:t>nd</a:t>
            </a:r>
            <a:r>
              <a:rPr lang="en-US" sz="2000" dirty="0">
                <a:latin typeface="Times New Roman" pitchFamily="18" charset="0"/>
                <a:cs typeface="Times New Roman" pitchFamily="18" charset="0"/>
              </a:rPr>
              <a:t>  and  4</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Streets</a:t>
            </a:r>
          </a:p>
          <a:p>
            <a:pPr marL="342900" indent="-342900">
              <a:buFont typeface="Wingdings" pitchFamily="2" charset="2"/>
              <a:buChar char="Ø"/>
            </a:pPr>
            <a:r>
              <a:rPr lang="en-US" sz="2000" dirty="0">
                <a:latin typeface="Times New Roman" pitchFamily="18" charset="0"/>
                <a:cs typeface="Times New Roman" pitchFamily="18" charset="0"/>
              </a:rPr>
              <a:t>10</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,11</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&amp; 12</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Streets</a:t>
            </a:r>
          </a:p>
          <a:p>
            <a:pPr marL="342900" indent="-342900">
              <a:buFont typeface="Wingdings" pitchFamily="2" charset="2"/>
              <a:buChar char="Ø"/>
            </a:pPr>
            <a:r>
              <a:rPr lang="en-US" sz="2000" dirty="0">
                <a:latin typeface="Times New Roman" pitchFamily="18" charset="0"/>
                <a:cs typeface="Times New Roman" pitchFamily="18" charset="0"/>
              </a:rPr>
              <a:t>Martin Luther King Boulevard</a:t>
            </a:r>
          </a:p>
          <a:p>
            <a:pPr marL="342900" indent="-342900">
              <a:buFont typeface="Wingdings" pitchFamily="2" charset="2"/>
              <a:buChar char="Ø"/>
            </a:pPr>
            <a:r>
              <a:rPr lang="en-US" sz="2000" dirty="0">
                <a:latin typeface="Times New Roman" pitchFamily="18" charset="0"/>
                <a:cs typeface="Times New Roman" pitchFamily="18" charset="0"/>
              </a:rPr>
              <a:t>Lancaster Avenue</a:t>
            </a:r>
          </a:p>
          <a:p>
            <a:pPr marL="342900" indent="-342900">
              <a:buFont typeface="Wingdings" pitchFamily="2" charset="2"/>
              <a:buChar char="Ø"/>
            </a:pPr>
            <a:r>
              <a:rPr lang="en-US" sz="2000" dirty="0">
                <a:latin typeface="Times New Roman" pitchFamily="18" charset="0"/>
                <a:cs typeface="Times New Roman" pitchFamily="18" charset="0"/>
              </a:rPr>
              <a:t>Union Street</a:t>
            </a:r>
          </a:p>
          <a:p>
            <a:pPr marL="342900" indent="-342900">
              <a:buFont typeface="Wingdings" pitchFamily="2" charset="2"/>
              <a:buChar char="Ø"/>
            </a:pPr>
            <a:r>
              <a:rPr lang="en-US" sz="2000" dirty="0">
                <a:latin typeface="Times New Roman" pitchFamily="18" charset="0"/>
                <a:cs typeface="Times New Roman" pitchFamily="18" charset="0"/>
              </a:rPr>
              <a:t>Washington Street</a:t>
            </a:r>
          </a:p>
          <a:p>
            <a:pPr marL="342900" indent="-342900">
              <a:buFont typeface="Wingdings" pitchFamily="2" charset="2"/>
              <a:buChar char="Ø"/>
            </a:pPr>
            <a:r>
              <a:rPr lang="en-US" sz="2000" dirty="0">
                <a:latin typeface="Times New Roman" pitchFamily="18" charset="0"/>
                <a:cs typeface="Times New Roman" pitchFamily="18" charset="0"/>
              </a:rPr>
              <a:t>Concord Avenue</a:t>
            </a:r>
          </a:p>
          <a:p>
            <a:pPr marL="342900" indent="-342900">
              <a:buFont typeface="Wingdings" pitchFamily="2" charset="2"/>
              <a:buChar char="Ø"/>
            </a:pPr>
            <a:r>
              <a:rPr lang="en-US" sz="2000" dirty="0">
                <a:latin typeface="Times New Roman" pitchFamily="18" charset="0"/>
                <a:cs typeface="Times New Roman" pitchFamily="18" charset="0"/>
              </a:rPr>
              <a:t>North &amp; South Market Streets</a:t>
            </a:r>
          </a:p>
          <a:p>
            <a:pPr marL="342900" indent="-342900">
              <a:buFont typeface="Wingdings" pitchFamily="2" charset="2"/>
              <a:buChar char="Ø"/>
            </a:pPr>
            <a:r>
              <a:rPr lang="en-US" sz="2000" dirty="0">
                <a:latin typeface="Times New Roman" pitchFamily="18" charset="0"/>
                <a:cs typeface="Times New Roman" pitchFamily="18" charset="0"/>
              </a:rPr>
              <a:t>Miller Road</a:t>
            </a:r>
          </a:p>
          <a:p>
            <a:pPr marL="342900" indent="-342900">
              <a:buFont typeface="Wingdings" pitchFamily="2" charset="2"/>
              <a:buChar char="Ø"/>
            </a:pPr>
            <a:endParaRPr lang="en-US" sz="2000" dirty="0">
              <a:latin typeface="Times New Roman" pitchFamily="18" charset="0"/>
              <a:cs typeface="Times New Roman" pitchFamily="18" charset="0"/>
            </a:endParaRPr>
          </a:p>
          <a:p>
            <a:pPr marL="342900" indent="-342900">
              <a:buFont typeface="+mj-lt"/>
              <a:buAutoNum type="arabicParenR"/>
            </a:pPr>
            <a:endParaRPr lang="en-US" sz="2000" dirty="0">
              <a:latin typeface="Times New Roman" pitchFamily="18" charset="0"/>
              <a:cs typeface="Times New Roman" pitchFamily="18" charset="0"/>
            </a:endParaRPr>
          </a:p>
        </p:txBody>
      </p:sp>
      <p:pic>
        <p:nvPicPr>
          <p:cNvPr id="6" name="Picture 5" descr="A Plow Clears Snow In Wilmington (02-13-06).jpg"/>
          <p:cNvPicPr>
            <a:picLocks noChangeAspect="1"/>
          </p:cNvPicPr>
          <p:nvPr/>
        </p:nvPicPr>
        <p:blipFill>
          <a:blip r:embed="rId2" cstate="print"/>
          <a:srcRect b="11111"/>
          <a:stretch>
            <a:fillRect/>
          </a:stretch>
        </p:blipFill>
        <p:spPr>
          <a:xfrm rot="341609">
            <a:off x="2284086" y="4781798"/>
            <a:ext cx="2774641" cy="16355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724400" y="1295400"/>
            <a:ext cx="3733800" cy="3477875"/>
          </a:xfrm>
          <a:prstGeom prst="rect">
            <a:avLst/>
          </a:prstGeom>
          <a:noFill/>
        </p:spPr>
        <p:txBody>
          <a:bodyPr wrap="square" rtlCol="0">
            <a:spAutoFit/>
          </a:bodyPr>
          <a:lstStyle/>
          <a:p>
            <a:pPr marL="342900" indent="-342900">
              <a:buFont typeface="Wingdings" pitchFamily="2" charset="2"/>
              <a:buChar char="Ø"/>
            </a:pPr>
            <a:endParaRPr lang="en-US" sz="2000" dirty="0">
              <a:latin typeface="Times New Roman" pitchFamily="18" charset="0"/>
              <a:cs typeface="Times New Roman" pitchFamily="18" charset="0"/>
            </a:endParaRPr>
          </a:p>
          <a:p>
            <a:pPr marL="342900" indent="-342900">
              <a:buFont typeface="Wingdings" pitchFamily="2" charset="2"/>
              <a:buChar char="Ø"/>
            </a:pPr>
            <a:r>
              <a:rPr lang="en-US" sz="2000" dirty="0">
                <a:latin typeface="Times New Roman" pitchFamily="18" charset="0"/>
                <a:cs typeface="Times New Roman" pitchFamily="18" charset="0"/>
              </a:rPr>
              <a:t>Delaware Avenue</a:t>
            </a:r>
          </a:p>
          <a:p>
            <a:pPr marL="342900" indent="-342900">
              <a:buFont typeface="Wingdings" pitchFamily="2" charset="2"/>
              <a:buChar char="Ø"/>
            </a:pPr>
            <a:r>
              <a:rPr lang="en-US" sz="2000" dirty="0">
                <a:latin typeface="Times New Roman" pitchFamily="18" charset="0"/>
                <a:cs typeface="Times New Roman" pitchFamily="18" charset="0"/>
              </a:rPr>
              <a:t>Pennsylvania Avenue</a:t>
            </a:r>
          </a:p>
          <a:p>
            <a:pPr marL="342900" indent="-342900">
              <a:buFont typeface="Wingdings" pitchFamily="2" charset="2"/>
              <a:buChar char="Ø"/>
            </a:pPr>
            <a:r>
              <a:rPr lang="en-US" sz="2000" dirty="0">
                <a:latin typeface="Times New Roman" pitchFamily="18" charset="0"/>
                <a:cs typeface="Times New Roman" pitchFamily="18" charset="0"/>
              </a:rPr>
              <a:t>Adams Street</a:t>
            </a:r>
          </a:p>
          <a:p>
            <a:pPr marL="342900" indent="-342900">
              <a:buFont typeface="Wingdings" pitchFamily="2" charset="2"/>
              <a:buChar char="Ø"/>
            </a:pPr>
            <a:r>
              <a:rPr lang="en-US" sz="2000" dirty="0">
                <a:latin typeface="Times New Roman" pitchFamily="18" charset="0"/>
                <a:cs typeface="Times New Roman" pitchFamily="18" charset="0"/>
              </a:rPr>
              <a:t>Jackson Street</a:t>
            </a:r>
          </a:p>
          <a:p>
            <a:pPr marL="342900" indent="-342900">
              <a:buFont typeface="Wingdings" pitchFamily="2" charset="2"/>
              <a:buChar char="Ø"/>
            </a:pPr>
            <a:r>
              <a:rPr lang="en-US" sz="2000" dirty="0">
                <a:latin typeface="Times New Roman" pitchFamily="18" charset="0"/>
                <a:cs typeface="Times New Roman" pitchFamily="18" charset="0"/>
              </a:rPr>
              <a:t>North &amp; South Walnut Streets</a:t>
            </a:r>
          </a:p>
          <a:p>
            <a:pPr marL="342900" indent="-342900"/>
            <a:r>
              <a:rPr lang="en-US" sz="2000" dirty="0">
                <a:latin typeface="Times New Roman" pitchFamily="18" charset="0"/>
                <a:cs typeface="Times New Roman" pitchFamily="18" charset="0"/>
              </a:rPr>
              <a:t> </a:t>
            </a:r>
          </a:p>
          <a:p>
            <a:pPr marL="342900" indent="-342900"/>
            <a:r>
              <a:rPr lang="en-US" sz="2000" b="1" u="sng" dirty="0">
                <a:latin typeface="Times New Roman" pitchFamily="18" charset="0"/>
                <a:cs typeface="Times New Roman" pitchFamily="18" charset="0"/>
              </a:rPr>
              <a:t>Bus and Hospital Arterials</a:t>
            </a:r>
          </a:p>
          <a:p>
            <a:pPr marL="342900" indent="-342900">
              <a:buFont typeface="Wingdings" pitchFamily="2" charset="2"/>
              <a:buChar char="Ø"/>
            </a:pPr>
            <a:r>
              <a:rPr lang="en-US" sz="2000" dirty="0">
                <a:latin typeface="Times New Roman" pitchFamily="18" charset="0"/>
                <a:cs typeface="Times New Roman" pitchFamily="18" charset="0"/>
              </a:rPr>
              <a:t>8</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and 9</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Streets</a:t>
            </a:r>
          </a:p>
          <a:p>
            <a:pPr marL="342900" indent="-342900">
              <a:buFont typeface="Wingdings" pitchFamily="2" charset="2"/>
              <a:buChar char="Ø"/>
            </a:pPr>
            <a:r>
              <a:rPr lang="en-US" sz="2000" dirty="0">
                <a:latin typeface="Times New Roman" pitchFamily="18" charset="0"/>
                <a:cs typeface="Times New Roman" pitchFamily="18" charset="0"/>
              </a:rPr>
              <a:t>Claymont Street</a:t>
            </a:r>
          </a:p>
          <a:p>
            <a:pPr marL="342900" indent="-342900">
              <a:buFont typeface="Wingdings" pitchFamily="2" charset="2"/>
              <a:buChar char="Ø"/>
            </a:pPr>
            <a:r>
              <a:rPr lang="en-US" sz="2000" dirty="0">
                <a:latin typeface="Times New Roman" pitchFamily="18" charset="0"/>
                <a:cs typeface="Times New Roman" pitchFamily="18" charset="0"/>
              </a:rPr>
              <a:t>DuPont Street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dietz\Desktop\Original9routes.jpg"/>
          <p:cNvPicPr>
            <a:picLocks noGrp="1" noChangeAspect="1" noChangeArrowheads="1"/>
          </p:cNvPicPr>
          <p:nvPr>
            <p:ph idx="1"/>
          </p:nvPr>
        </p:nvPicPr>
        <p:blipFill>
          <a:blip r:embed="rId2" cstate="print"/>
          <a:srcRect/>
          <a:stretch>
            <a:fillRect/>
          </a:stretch>
        </p:blipFill>
        <p:spPr>
          <a:xfrm>
            <a:off x="0" y="-152400"/>
            <a:ext cx="9144000" cy="6858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descr="C:\Users\mdietz\AppData\Local\Microsoft\Windows\Temporary Internet Files\Content.Outlook\YOVQXJHN\Secondary Sand and Salt Zone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228600"/>
            <a:ext cx="4495800" cy="369332"/>
          </a:xfrm>
          <a:prstGeom prst="rect">
            <a:avLst/>
          </a:prstGeom>
          <a:solidFill>
            <a:srgbClr val="FFFF99"/>
          </a:solidFill>
        </p:spPr>
        <p:txBody>
          <a:bodyPr wrap="square" rtlCol="0">
            <a:spAutoFit/>
          </a:bodyPr>
          <a:lstStyle/>
          <a:p>
            <a:r>
              <a:rPr lang="en-US" dirty="0"/>
              <a:t>Additional Assignments to Primary Routes</a:t>
            </a:r>
          </a:p>
        </p:txBody>
      </p:sp>
    </p:spTree>
    <p:extLst>
      <p:ext uri="{BB962C8B-B14F-4D97-AF65-F5344CB8AC3E}">
        <p14:creationId xmlns:p14="http://schemas.microsoft.com/office/powerpoint/2010/main" val="38559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229600" cy="946150"/>
          </a:xfrm>
        </p:spPr>
        <p:txBody>
          <a:bodyPr>
            <a:normAutofit fontScale="90000"/>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Operational Plan </a:t>
            </a:r>
            <a:br>
              <a:rPr lang="en-US" dirty="0"/>
            </a:br>
            <a:endParaRPr lang="en-US" sz="1600" dirty="0">
              <a:solidFill>
                <a:srgbClr val="FF0000"/>
              </a:solidFill>
            </a:endParaRPr>
          </a:p>
        </p:txBody>
      </p:sp>
      <p:sp>
        <p:nvSpPr>
          <p:cNvPr id="23555" name="Text Placeholder 4"/>
          <p:cNvSpPr>
            <a:spLocks noGrp="1"/>
          </p:cNvSpPr>
          <p:nvPr>
            <p:ph type="body" idx="1"/>
          </p:nvPr>
        </p:nvSpPr>
        <p:spPr>
          <a:xfrm>
            <a:off x="4800600" y="4876800"/>
            <a:ext cx="4040188" cy="762000"/>
          </a:xfrm>
        </p:spPr>
        <p:txBody>
          <a:bodyPr/>
          <a:lstStyle/>
          <a:p>
            <a:pPr algn="ctr" eaLnBrk="1" hangingPunct="1"/>
            <a:r>
              <a:rPr lang="en-US" dirty="0"/>
              <a:t>OPS PLANNING </a:t>
            </a:r>
          </a:p>
        </p:txBody>
      </p:sp>
      <p:sp>
        <p:nvSpPr>
          <p:cNvPr id="6" name="Content Placeholder 5"/>
          <p:cNvSpPr>
            <a:spLocks noGrp="1"/>
          </p:cNvSpPr>
          <p:nvPr>
            <p:ph sz="quarter" idx="2"/>
          </p:nvPr>
        </p:nvSpPr>
        <p:spPr>
          <a:xfrm>
            <a:off x="228600" y="1295400"/>
            <a:ext cx="3962400" cy="5105400"/>
          </a:xfrm>
        </p:spPr>
        <p:txBody>
          <a:bodyPr>
            <a:normAutofit fontScale="92500"/>
          </a:bodyPr>
          <a:lstStyle/>
          <a:p>
            <a:pPr marL="365760" indent="-256032" eaLnBrk="1" fontAlgn="auto" hangingPunct="1">
              <a:spcAft>
                <a:spcPts val="0"/>
              </a:spcAft>
              <a:buFont typeface="Wingdings" pitchFamily="2" charset="2"/>
              <a:buChar char="Ø"/>
              <a:defRPr/>
            </a:pPr>
            <a:r>
              <a:rPr lang="en-US" dirty="0">
                <a:latin typeface="Times New Roman" pitchFamily="18" charset="0"/>
                <a:cs typeface="Times New Roman" pitchFamily="18" charset="0"/>
              </a:rPr>
              <a:t>Personnel are sent out to the primary roads  first.  There are </a:t>
            </a:r>
            <a:r>
              <a:rPr lang="en-US" b="1" u="sng" dirty="0">
                <a:latin typeface="Times New Roman" pitchFamily="18" charset="0"/>
                <a:cs typeface="Times New Roman" pitchFamily="18" charset="0"/>
              </a:rPr>
              <a:t>9 Primary Routes</a:t>
            </a:r>
            <a:r>
              <a:rPr lang="en-US" dirty="0">
                <a:latin typeface="Times New Roman" pitchFamily="18" charset="0"/>
                <a:cs typeface="Times New Roman" pitchFamily="18" charset="0"/>
              </a:rPr>
              <a:t> with </a:t>
            </a:r>
            <a:r>
              <a:rPr lang="en-US" b="1" u="sng" dirty="0">
                <a:latin typeface="Times New Roman" pitchFamily="18" charset="0"/>
                <a:cs typeface="Times New Roman" pitchFamily="18" charset="0"/>
              </a:rPr>
              <a:t>15 City plow trucks </a:t>
            </a:r>
            <a:r>
              <a:rPr lang="en-US" dirty="0">
                <a:latin typeface="Times New Roman" pitchFamily="18" charset="0"/>
                <a:cs typeface="Times New Roman" pitchFamily="18" charset="0"/>
              </a:rPr>
              <a:t>assigned to clear those routes. </a:t>
            </a:r>
            <a:r>
              <a:rPr lang="en-US" sz="1700" b="1" i="1" u="sng" dirty="0">
                <a:latin typeface="Times New Roman" pitchFamily="18" charset="0"/>
                <a:cs typeface="Times New Roman" pitchFamily="18" charset="0"/>
              </a:rPr>
              <a:t>  </a:t>
            </a:r>
          </a:p>
          <a:p>
            <a:pPr marL="365760" indent="-256032" eaLnBrk="1" fontAlgn="auto" hangingPunct="1">
              <a:spcAft>
                <a:spcPts val="0"/>
              </a:spcAft>
              <a:buFont typeface="Wingdings" pitchFamily="2" charset="2"/>
              <a:buChar char="Ø"/>
              <a:defRPr/>
            </a:pPr>
            <a:r>
              <a:rPr lang="en-US" dirty="0">
                <a:latin typeface="Times New Roman" pitchFamily="18" charset="0"/>
                <a:cs typeface="Times New Roman" pitchFamily="18" charset="0"/>
              </a:rPr>
              <a:t>As the event continues and primary routes are cleared then the supervisors will redirect our trucks to their alternate route. </a:t>
            </a:r>
          </a:p>
          <a:p>
            <a:pPr marL="365760" indent="-256032" eaLnBrk="1" fontAlgn="auto" hangingPunct="1">
              <a:spcAft>
                <a:spcPts val="0"/>
              </a:spcAft>
              <a:buFont typeface="Wingdings" pitchFamily="2" charset="2"/>
              <a:buChar char="Ø"/>
              <a:defRPr/>
            </a:pPr>
            <a:r>
              <a:rPr lang="en-US" dirty="0">
                <a:latin typeface="Times New Roman" pitchFamily="18" charset="0"/>
                <a:cs typeface="Times New Roman" pitchFamily="18" charset="0"/>
              </a:rPr>
              <a:t>After we have opened  primary routes &amp; Emergency Routes  trucks move into the 17 neighborhood routes.</a:t>
            </a:r>
          </a:p>
          <a:p>
            <a:pPr marL="365760" indent="-256032" eaLnBrk="1" fontAlgn="auto" hangingPunct="1">
              <a:spcAft>
                <a:spcPts val="0"/>
              </a:spcAft>
              <a:buFont typeface="Wingdings 3"/>
              <a:buChar char=""/>
              <a:defRPr/>
            </a:pPr>
            <a:endParaRPr lang="en-US" dirty="0"/>
          </a:p>
        </p:txBody>
      </p:sp>
      <p:pic>
        <p:nvPicPr>
          <p:cNvPr id="9" name="Picture 8" descr="Snow Plow Market Street.jpg"/>
          <p:cNvPicPr>
            <a:picLocks noChangeAspect="1"/>
          </p:cNvPicPr>
          <p:nvPr/>
        </p:nvPicPr>
        <p:blipFill>
          <a:blip r:embed="rId2" cstate="print"/>
          <a:stretch>
            <a:fillRect/>
          </a:stretch>
        </p:blipFill>
        <p:spPr>
          <a:xfrm>
            <a:off x="4953000" y="1676400"/>
            <a:ext cx="3429001" cy="25749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138"/>
            <a:ext cx="3810000" cy="4525962"/>
          </a:xfrm>
        </p:spPr>
        <p:txBody>
          <a:bodyPr rtlCol="0">
            <a:normAutofit fontScale="47500" lnSpcReduction="20000"/>
          </a:bodyPr>
          <a:lstStyle/>
          <a:p>
            <a:pPr marL="365760" indent="-256032" eaLnBrk="1" fontAlgn="auto" hangingPunct="1">
              <a:spcAft>
                <a:spcPts val="0"/>
              </a:spcAft>
              <a:buFont typeface="Arial" pitchFamily="34" charset="0"/>
              <a:buChar char="•"/>
              <a:defRPr/>
            </a:pPr>
            <a:endParaRPr lang="en-US" dirty="0"/>
          </a:p>
          <a:p>
            <a:pPr marL="365760" indent="-256032" eaLnBrk="1" fontAlgn="auto" hangingPunct="1">
              <a:spcAft>
                <a:spcPts val="0"/>
              </a:spcAft>
              <a:buFont typeface="Wingdings" pitchFamily="2" charset="2"/>
              <a:buChar char="Ø"/>
              <a:defRPr/>
            </a:pPr>
            <a:r>
              <a:rPr lang="en-US" sz="4200" dirty="0">
                <a:latin typeface="Times New Roman" pitchFamily="18" charset="0"/>
                <a:cs typeface="Times New Roman" pitchFamily="18" charset="0"/>
              </a:rPr>
              <a:t>All weather events are the responsibility of the Department of Public Works Operations Division </a:t>
            </a:r>
          </a:p>
          <a:p>
            <a:pPr marL="365760" indent="-256032" eaLnBrk="1" fontAlgn="auto" hangingPunct="1">
              <a:spcAft>
                <a:spcPts val="0"/>
              </a:spcAft>
              <a:buFont typeface="Wingdings" pitchFamily="2" charset="2"/>
              <a:buChar char="Ø"/>
              <a:defRPr/>
            </a:pPr>
            <a:endParaRPr lang="en-US" sz="4200" dirty="0">
              <a:latin typeface="Times New Roman" pitchFamily="18" charset="0"/>
              <a:cs typeface="Times New Roman" pitchFamily="18" charset="0"/>
            </a:endParaRPr>
          </a:p>
          <a:p>
            <a:pPr marL="365760" indent="-256032" eaLnBrk="1" fontAlgn="auto" hangingPunct="1">
              <a:spcAft>
                <a:spcPts val="0"/>
              </a:spcAft>
              <a:buFont typeface="Wingdings" pitchFamily="2" charset="2"/>
              <a:buChar char="Ø"/>
              <a:defRPr/>
            </a:pPr>
            <a:r>
              <a:rPr lang="en-US" sz="4200" dirty="0">
                <a:latin typeface="Times New Roman" pitchFamily="18" charset="0"/>
                <a:cs typeface="Times New Roman" pitchFamily="18" charset="0"/>
              </a:rPr>
              <a:t>Assistance and support is provided by additional Operations Division personnel as needed during the event.  </a:t>
            </a:r>
          </a:p>
          <a:p>
            <a:pPr marL="621348" lvl="1" indent="-256032" eaLnBrk="1" fontAlgn="auto" hangingPunct="1">
              <a:spcAft>
                <a:spcPts val="0"/>
              </a:spcAft>
              <a:buFont typeface="Wingdings" pitchFamily="2" charset="2"/>
              <a:buChar char="Ø"/>
              <a:defRPr/>
            </a:pPr>
            <a:r>
              <a:rPr lang="en-US" sz="3000" dirty="0">
                <a:latin typeface="Times New Roman" pitchFamily="18" charset="0"/>
                <a:cs typeface="Times New Roman" pitchFamily="18" charset="0"/>
              </a:rPr>
              <a:t>Street Cleaning </a:t>
            </a:r>
          </a:p>
          <a:p>
            <a:pPr marL="621348" lvl="1" indent="-256032" eaLnBrk="1" fontAlgn="auto" hangingPunct="1">
              <a:spcAft>
                <a:spcPts val="0"/>
              </a:spcAft>
              <a:buFont typeface="Wingdings" pitchFamily="2" charset="2"/>
              <a:buChar char="Ø"/>
              <a:defRPr/>
            </a:pPr>
            <a:r>
              <a:rPr lang="en-US" sz="3000" dirty="0">
                <a:latin typeface="Times New Roman" pitchFamily="18" charset="0"/>
                <a:cs typeface="Times New Roman" pitchFamily="18" charset="0"/>
              </a:rPr>
              <a:t>Building Maintenance</a:t>
            </a:r>
          </a:p>
          <a:p>
            <a:pPr marL="621348" lvl="1" indent="-256032" eaLnBrk="1" fontAlgn="auto" hangingPunct="1">
              <a:spcAft>
                <a:spcPts val="0"/>
              </a:spcAft>
              <a:buFont typeface="Wingdings" pitchFamily="2" charset="2"/>
              <a:buChar char="Ø"/>
              <a:defRPr/>
            </a:pPr>
            <a:r>
              <a:rPr lang="en-US" sz="3000" dirty="0">
                <a:latin typeface="Times New Roman" pitchFamily="18" charset="0"/>
                <a:cs typeface="Times New Roman" pitchFamily="18" charset="0"/>
              </a:rPr>
              <a:t>Sanitation Division </a:t>
            </a:r>
          </a:p>
          <a:p>
            <a:pPr marL="621348" lvl="1" indent="-256032" eaLnBrk="1" fontAlgn="auto" hangingPunct="1">
              <a:spcAft>
                <a:spcPts val="0"/>
              </a:spcAft>
              <a:buFont typeface="Wingdings" pitchFamily="2" charset="2"/>
              <a:buChar char="Ø"/>
              <a:defRPr/>
            </a:pPr>
            <a:r>
              <a:rPr lang="en-US" sz="3000" dirty="0">
                <a:latin typeface="Times New Roman" pitchFamily="18" charset="0"/>
                <a:cs typeface="Times New Roman" pitchFamily="18" charset="0"/>
              </a:rPr>
              <a:t>Street Maintenance Division  </a:t>
            </a:r>
          </a:p>
          <a:p>
            <a:pPr marL="365760" indent="-256032" eaLnBrk="1" fontAlgn="auto" hangingPunct="1">
              <a:spcAft>
                <a:spcPts val="0"/>
              </a:spcAft>
              <a:buFont typeface="Wingdings" pitchFamily="2" charset="2"/>
              <a:buChar char="Ø"/>
              <a:defRPr/>
            </a:pPr>
            <a:endParaRPr lang="en-US" sz="4200" dirty="0">
              <a:latin typeface="Times New Roman" pitchFamily="18" charset="0"/>
              <a:cs typeface="Times New Roman" pitchFamily="18" charset="0"/>
            </a:endParaRPr>
          </a:p>
          <a:p>
            <a:pPr marL="365760" indent="-256032" eaLnBrk="1" fontAlgn="auto" hangingPunct="1">
              <a:spcAft>
                <a:spcPts val="0"/>
              </a:spcAft>
              <a:buFont typeface="Wingdings" pitchFamily="2" charset="2"/>
              <a:buChar char="Ø"/>
              <a:defRPr/>
            </a:pPr>
            <a:r>
              <a:rPr lang="en-US" sz="4200" dirty="0">
                <a:latin typeface="Times New Roman" pitchFamily="18" charset="0"/>
                <a:cs typeface="Times New Roman" pitchFamily="18" charset="0"/>
              </a:rPr>
              <a:t>If the event is significant  our staff will transition into twelve hour shift rotations.   </a:t>
            </a:r>
          </a:p>
          <a:p>
            <a:pPr marL="365760" indent="-256032" eaLnBrk="1" fontAlgn="auto" hangingPunct="1">
              <a:spcAft>
                <a:spcPts val="0"/>
              </a:spcAft>
              <a:buFont typeface="Arial" pitchFamily="34" charset="0"/>
              <a:buChar char="•"/>
              <a:defRPr/>
            </a:pPr>
            <a:endParaRPr lang="en-US" sz="4200" dirty="0">
              <a:latin typeface="Times New Roman" pitchFamily="18" charset="0"/>
              <a:cs typeface="Times New Roman" pitchFamily="18" charset="0"/>
            </a:endParaRPr>
          </a:p>
        </p:txBody>
      </p:sp>
      <p:sp>
        <p:nvSpPr>
          <p:cNvPr id="2" name="Title 1"/>
          <p:cNvSpPr>
            <a:spLocks noGrp="1"/>
          </p:cNvSpPr>
          <p:nvPr>
            <p:ph type="title"/>
          </p:nvPr>
        </p:nvSpPr>
        <p:spPr>
          <a:xfrm>
            <a:off x="457200" y="228600"/>
            <a:ext cx="8229600" cy="1143000"/>
          </a:xfrm>
        </p:spPr>
        <p:txBody>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Snow Operations Personnel </a:t>
            </a:r>
          </a:p>
        </p:txBody>
      </p:sp>
      <p:pic>
        <p:nvPicPr>
          <p:cNvPr id="4" name="Picture 2"/>
          <p:cNvPicPr>
            <a:picLocks noChangeAspect="1" noChangeArrowheads="1"/>
          </p:cNvPicPr>
          <p:nvPr/>
        </p:nvPicPr>
        <p:blipFill>
          <a:blip r:embed="rId3" cstate="print"/>
          <a:srcRect/>
          <a:stretch>
            <a:fillRect/>
          </a:stretch>
        </p:blipFill>
        <p:spPr bwMode="auto">
          <a:xfrm>
            <a:off x="4343400" y="2194560"/>
            <a:ext cx="4343400" cy="2606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33400"/>
            <a:ext cx="8229600" cy="609600"/>
          </a:xfrm>
        </p:spPr>
        <p:txBody>
          <a:bodyPr>
            <a:normAutofit fontScale="90000"/>
          </a:bodyPr>
          <a:lstStyle/>
          <a:p>
            <a:pPr>
              <a:defRPr/>
            </a:pPr>
            <a:r>
              <a:rPr lang="en-US" u="sng" dirty="0">
                <a:solidFill>
                  <a:schemeClr val="tx1"/>
                </a:solidFill>
                <a:latin typeface="Times New Roman" pitchFamily="18" charset="0"/>
                <a:cs typeface="Times New Roman" pitchFamily="18" charset="0"/>
              </a:rPr>
              <a:t>17 GRIDS FOR DEPLOYMENT </a:t>
            </a:r>
            <a:br>
              <a:rPr lang="en-US" dirty="0"/>
            </a:br>
            <a:endParaRPr lang="en-US" dirty="0"/>
          </a:p>
        </p:txBody>
      </p:sp>
      <p:sp>
        <p:nvSpPr>
          <p:cNvPr id="24580" name="TextBox 3"/>
          <p:cNvSpPr txBox="1">
            <a:spLocks noChangeArrowheads="1"/>
          </p:cNvSpPr>
          <p:nvPr/>
        </p:nvSpPr>
        <p:spPr bwMode="auto">
          <a:xfrm>
            <a:off x="609600" y="1143000"/>
            <a:ext cx="5257800" cy="5355312"/>
          </a:xfrm>
          <a:prstGeom prst="rect">
            <a:avLst/>
          </a:prstGeom>
          <a:noFill/>
          <a:ln w="9525">
            <a:noFill/>
            <a:miter lim="800000"/>
            <a:headEnd/>
            <a:tailEnd/>
          </a:ln>
        </p:spPr>
        <p:txBody>
          <a:bodyPr>
            <a:spAutoFit/>
          </a:bodyPr>
          <a:lstStyle/>
          <a:p>
            <a:pPr marL="342900" indent="-342900">
              <a:buFont typeface="Wingdings" pitchFamily="2" charset="2"/>
              <a:buChar char="Ø"/>
            </a:pPr>
            <a:r>
              <a:rPr lang="en-US" dirty="0">
                <a:latin typeface="Baskerville Old Face" pitchFamily="18" charset="0"/>
              </a:rPr>
              <a:t>Canby Park</a:t>
            </a:r>
          </a:p>
          <a:p>
            <a:pPr marL="342900" indent="-342900">
              <a:buFont typeface="Wingdings" pitchFamily="2" charset="2"/>
              <a:buChar char="Ø"/>
            </a:pPr>
            <a:r>
              <a:rPr lang="en-US" dirty="0">
                <a:latin typeface="Baskerville Old Face" pitchFamily="18" charset="0"/>
              </a:rPr>
              <a:t>Union Park Gardens</a:t>
            </a:r>
          </a:p>
          <a:p>
            <a:pPr marL="342900" indent="-342900">
              <a:buFont typeface="Wingdings" pitchFamily="2" charset="2"/>
              <a:buChar char="Ø"/>
            </a:pPr>
            <a:r>
              <a:rPr lang="en-US" dirty="0">
                <a:latin typeface="Baskerville Old Face" pitchFamily="18" charset="0"/>
              </a:rPr>
              <a:t>Westmoreland</a:t>
            </a:r>
          </a:p>
          <a:p>
            <a:pPr marL="342900" indent="-342900">
              <a:buFont typeface="Wingdings" pitchFamily="2" charset="2"/>
              <a:buChar char="Ø"/>
            </a:pPr>
            <a:r>
              <a:rPr lang="en-US" dirty="0">
                <a:latin typeface="Baskerville Old Face" pitchFamily="18" charset="0"/>
              </a:rPr>
              <a:t>Browntown</a:t>
            </a:r>
          </a:p>
          <a:p>
            <a:pPr marL="342900" indent="-342900">
              <a:buFont typeface="Wingdings" pitchFamily="2" charset="2"/>
              <a:buChar char="Ø"/>
            </a:pPr>
            <a:r>
              <a:rPr lang="en-US" dirty="0" err="1">
                <a:latin typeface="Baskerville Old Face" pitchFamily="18" charset="0"/>
              </a:rPr>
              <a:t>Hedgeville</a:t>
            </a:r>
            <a:endParaRPr lang="en-US" dirty="0">
              <a:latin typeface="Baskerville Old Face" pitchFamily="18" charset="0"/>
            </a:endParaRPr>
          </a:p>
          <a:p>
            <a:pPr marL="342900" indent="-342900">
              <a:buFont typeface="Wingdings" pitchFamily="2" charset="2"/>
              <a:buChar char="Ø"/>
            </a:pPr>
            <a:r>
              <a:rPr lang="en-US" dirty="0">
                <a:latin typeface="Baskerville Old Face" pitchFamily="18" charset="0"/>
              </a:rPr>
              <a:t>Lancaster-Pennsylvania </a:t>
            </a:r>
            <a:r>
              <a:rPr lang="en-US" sz="1200" dirty="0">
                <a:latin typeface="Baskerville Old Face" pitchFamily="18" charset="0"/>
              </a:rPr>
              <a:t>(Jackson to Union Street)</a:t>
            </a:r>
          </a:p>
          <a:p>
            <a:pPr marL="342900" indent="-342900">
              <a:buFont typeface="Wingdings" pitchFamily="2" charset="2"/>
              <a:buChar char="Ø"/>
            </a:pPr>
            <a:r>
              <a:rPr lang="en-US" dirty="0">
                <a:latin typeface="Baskerville Old Face" pitchFamily="18" charset="0"/>
              </a:rPr>
              <a:t>Brandywine Hills</a:t>
            </a:r>
          </a:p>
          <a:p>
            <a:pPr marL="342900" indent="-342900">
              <a:buFont typeface="Wingdings" pitchFamily="2" charset="2"/>
              <a:buChar char="Ø"/>
            </a:pPr>
            <a:r>
              <a:rPr lang="en-US" dirty="0">
                <a:latin typeface="Baskerville Old Face" pitchFamily="18" charset="0"/>
              </a:rPr>
              <a:t>31</a:t>
            </a:r>
            <a:r>
              <a:rPr lang="en-US" baseline="30000" dirty="0">
                <a:latin typeface="Baskerville Old Face" pitchFamily="18" charset="0"/>
              </a:rPr>
              <a:t>st</a:t>
            </a:r>
            <a:r>
              <a:rPr lang="en-US" dirty="0">
                <a:latin typeface="Baskerville Old Face" pitchFamily="18" charset="0"/>
              </a:rPr>
              <a:t> to Lea Blvd -Market to Miller </a:t>
            </a:r>
          </a:p>
          <a:p>
            <a:pPr marL="342900" indent="-342900">
              <a:buFont typeface="Wingdings" pitchFamily="2" charset="2"/>
              <a:buChar char="Ø"/>
            </a:pPr>
            <a:r>
              <a:rPr lang="en-US" dirty="0">
                <a:latin typeface="Baskerville Old Face" pitchFamily="18" charset="0"/>
              </a:rPr>
              <a:t>18</a:t>
            </a:r>
            <a:r>
              <a:rPr lang="en-US" baseline="30000" dirty="0">
                <a:latin typeface="Baskerville Old Face" pitchFamily="18" charset="0"/>
              </a:rPr>
              <a:t>th</a:t>
            </a:r>
            <a:r>
              <a:rPr lang="en-US" dirty="0">
                <a:latin typeface="Baskerville Old Face" pitchFamily="18" charset="0"/>
              </a:rPr>
              <a:t> to 30</a:t>
            </a:r>
            <a:r>
              <a:rPr lang="en-US" baseline="30000" dirty="0">
                <a:latin typeface="Baskerville Old Face" pitchFamily="18" charset="0"/>
              </a:rPr>
              <a:t>th</a:t>
            </a:r>
            <a:r>
              <a:rPr lang="en-US" dirty="0">
                <a:latin typeface="Baskerville Old Face" pitchFamily="18" charset="0"/>
              </a:rPr>
              <a:t> Street-Market to Broom</a:t>
            </a:r>
          </a:p>
          <a:p>
            <a:pPr marL="342900" indent="-342900">
              <a:buFont typeface="Wingdings" pitchFamily="2" charset="2"/>
              <a:buChar char="Ø"/>
            </a:pPr>
            <a:r>
              <a:rPr lang="en-US" dirty="0">
                <a:latin typeface="Baskerville Old Face" pitchFamily="18" charset="0"/>
              </a:rPr>
              <a:t>South Wilmington (Riverfront )</a:t>
            </a:r>
          </a:p>
          <a:p>
            <a:pPr marL="342900" indent="-342900">
              <a:buFont typeface="Wingdings" pitchFamily="2" charset="2"/>
              <a:buChar char="Ø"/>
            </a:pPr>
            <a:r>
              <a:rPr lang="en-US" dirty="0">
                <a:latin typeface="Baskerville Old Face" pitchFamily="18" charset="0"/>
              </a:rPr>
              <a:t>Front to 16</a:t>
            </a:r>
            <a:r>
              <a:rPr lang="en-US" baseline="30000" dirty="0">
                <a:latin typeface="Baskerville Old Face" pitchFamily="18" charset="0"/>
              </a:rPr>
              <a:t>th</a:t>
            </a:r>
            <a:r>
              <a:rPr lang="en-US" dirty="0">
                <a:latin typeface="Baskerville Old Face" pitchFamily="18" charset="0"/>
              </a:rPr>
              <a:t> -Locust to Walnuts</a:t>
            </a:r>
          </a:p>
          <a:p>
            <a:pPr marL="342900" indent="-342900">
              <a:buFont typeface="Wingdings" pitchFamily="2" charset="2"/>
              <a:buChar char="Ø"/>
            </a:pPr>
            <a:r>
              <a:rPr lang="en-US" dirty="0">
                <a:latin typeface="Baskerville Old Face" pitchFamily="18" charset="0"/>
              </a:rPr>
              <a:t>Northeast Blvd to Market-12</a:t>
            </a:r>
            <a:r>
              <a:rPr lang="en-US" baseline="30000" dirty="0">
                <a:latin typeface="Baskerville Old Face" pitchFamily="18" charset="0"/>
              </a:rPr>
              <a:t>th</a:t>
            </a:r>
            <a:r>
              <a:rPr lang="en-US" dirty="0">
                <a:latin typeface="Baskerville Old Face" pitchFamily="18" charset="0"/>
              </a:rPr>
              <a:t> to 35</a:t>
            </a:r>
            <a:r>
              <a:rPr lang="en-US" baseline="30000" dirty="0">
                <a:latin typeface="Baskerville Old Face" pitchFamily="18" charset="0"/>
              </a:rPr>
              <a:t>th</a:t>
            </a:r>
            <a:r>
              <a:rPr lang="en-US" dirty="0">
                <a:latin typeface="Baskerville Old Face" pitchFamily="18" charset="0"/>
              </a:rPr>
              <a:t> Street</a:t>
            </a:r>
          </a:p>
          <a:p>
            <a:pPr marL="342900" indent="-342900">
              <a:buFont typeface="Wingdings" pitchFamily="2" charset="2"/>
              <a:buChar char="Ø"/>
            </a:pPr>
            <a:r>
              <a:rPr lang="en-US" dirty="0">
                <a:latin typeface="Baskerville Old Face" pitchFamily="18" charset="0"/>
              </a:rPr>
              <a:t>Delaware Ave to Lovering Avenue-Scott to Adams</a:t>
            </a:r>
          </a:p>
          <a:p>
            <a:pPr marL="342900" indent="-342900">
              <a:buFont typeface="Wingdings" pitchFamily="2" charset="2"/>
              <a:buChar char="Ø"/>
            </a:pPr>
            <a:r>
              <a:rPr lang="en-US" dirty="0">
                <a:latin typeface="Baskerville Old Face" pitchFamily="18" charset="0"/>
              </a:rPr>
              <a:t>Pennsylvania Avenue to 19</a:t>
            </a:r>
            <a:r>
              <a:rPr lang="en-US" baseline="30000" dirty="0">
                <a:latin typeface="Baskerville Old Face" pitchFamily="18" charset="0"/>
              </a:rPr>
              <a:t>th</a:t>
            </a:r>
            <a:r>
              <a:rPr lang="en-US" dirty="0">
                <a:latin typeface="Baskerville Old Face" pitchFamily="18" charset="0"/>
              </a:rPr>
              <a:t> Street-Broom to Rising Sun Lane</a:t>
            </a:r>
          </a:p>
          <a:p>
            <a:pPr marL="342900" indent="-342900">
              <a:buFont typeface="Wingdings" pitchFamily="2" charset="2"/>
              <a:buChar char="Ø"/>
            </a:pPr>
            <a:r>
              <a:rPr lang="en-US" dirty="0">
                <a:latin typeface="Baskerville Old Face" pitchFamily="18" charset="0"/>
              </a:rPr>
              <a:t>French to Washington-Front to 16</a:t>
            </a:r>
            <a:r>
              <a:rPr lang="en-US" baseline="30000" dirty="0">
                <a:latin typeface="Baskerville Old Face" pitchFamily="18" charset="0"/>
              </a:rPr>
              <a:t>th</a:t>
            </a:r>
            <a:r>
              <a:rPr lang="en-US" dirty="0">
                <a:latin typeface="Baskerville Old Face" pitchFamily="18" charset="0"/>
              </a:rPr>
              <a:t> Street</a:t>
            </a:r>
          </a:p>
          <a:p>
            <a:pPr marL="342900" indent="-342900">
              <a:buFont typeface="Wingdings" pitchFamily="2" charset="2"/>
              <a:buChar char="Ø"/>
            </a:pPr>
            <a:r>
              <a:rPr lang="en-US" dirty="0">
                <a:latin typeface="Baskerville Old Face" pitchFamily="18" charset="0"/>
              </a:rPr>
              <a:t>Washington to Adams-Front to Brandywine River </a:t>
            </a:r>
          </a:p>
          <a:p>
            <a:pPr marL="342900" indent="-342900">
              <a:buFont typeface="Wingdings" pitchFamily="2" charset="2"/>
              <a:buChar char="Ø"/>
            </a:pPr>
            <a:r>
              <a:rPr lang="en-US" dirty="0">
                <a:latin typeface="Baskerville Old Face" pitchFamily="18" charset="0"/>
              </a:rPr>
              <a:t>Northeast Riverside Eastlake Area</a:t>
            </a:r>
          </a:p>
          <a:p>
            <a:pPr marL="342900" indent="-342900">
              <a:buFont typeface="Wingdings" pitchFamily="2" charset="2"/>
              <a:buChar char="Ø"/>
            </a:pPr>
            <a:endParaRPr lang="en-US" dirty="0">
              <a:latin typeface="Baskerville Old Face" pitchFamily="18" charset="0"/>
            </a:endParaRPr>
          </a:p>
        </p:txBody>
      </p:sp>
      <p:pic>
        <p:nvPicPr>
          <p:cNvPr id="5" name="Picture 4" descr="photo (4).jpg"/>
          <p:cNvPicPr>
            <a:picLocks noChangeAspect="1"/>
          </p:cNvPicPr>
          <p:nvPr/>
        </p:nvPicPr>
        <p:blipFill>
          <a:blip r:embed="rId2" cstate="print"/>
          <a:stretch>
            <a:fillRect/>
          </a:stretch>
        </p:blipFill>
        <p:spPr>
          <a:xfrm rot="388554">
            <a:off x="4875374" y="1427683"/>
            <a:ext cx="3860800" cy="2895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022350"/>
          </a:xfrm>
        </p:spPr>
        <p:txBody>
          <a:bodyPr>
            <a:normAutofit fontScale="90000"/>
          </a:bodyPr>
          <a:lstStyle/>
          <a:p>
            <a:pPr algn="ctr" eaLnBrk="1" hangingPunct="1">
              <a:defRPr/>
            </a:pPr>
            <a:r>
              <a:rPr lang="en-US" sz="6600" u="sng" dirty="0">
                <a:solidFill>
                  <a:schemeClr val="tx1"/>
                </a:solidFill>
                <a:latin typeface="Times New Roman" pitchFamily="18" charset="0"/>
                <a:cs typeface="Times New Roman" pitchFamily="18" charset="0"/>
              </a:rPr>
              <a:t> Secondary Roads</a:t>
            </a:r>
          </a:p>
        </p:txBody>
      </p:sp>
      <p:pic>
        <p:nvPicPr>
          <p:cNvPr id="25605" name="Picture 2" descr="\\CITYFILE\AB_Disc\SNOW\SNOW 2014\(2-13-14)\4th &amp; Adams (2-13-14).jpg"/>
          <p:cNvPicPr>
            <a:picLocks noGrp="1" noChangeAspect="1" noChangeArrowheads="1"/>
          </p:cNvPicPr>
          <p:nvPr>
            <p:ph sz="quarter" idx="2"/>
          </p:nvPr>
        </p:nvPicPr>
        <p:blipFill>
          <a:blip r:embed="rId2" cstate="print"/>
          <a:srcRect/>
          <a:stretch>
            <a:fillRect/>
          </a:stretch>
        </p:blipFill>
        <p:spPr>
          <a:xfrm rot="20961477">
            <a:off x="407777" y="2216269"/>
            <a:ext cx="3660383" cy="31066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606" name="Picture 3" descr="\\CITYFILE\AB_Disc\SNOW\SNOW 2014\(2-13-14)\3rd &amp; Bancroft Street (2-13-14).jpg"/>
          <p:cNvPicPr>
            <a:picLocks noGrp="1" noChangeAspect="1" noChangeArrowheads="1"/>
          </p:cNvPicPr>
          <p:nvPr>
            <p:ph sz="quarter" idx="4"/>
          </p:nvPr>
        </p:nvPicPr>
        <p:blipFill>
          <a:blip r:embed="rId3" cstate="print"/>
          <a:srcRect/>
          <a:stretch>
            <a:fillRect/>
          </a:stretch>
        </p:blipFill>
        <p:spPr>
          <a:xfrm rot="577167">
            <a:off x="5237825" y="2188067"/>
            <a:ext cx="3660879" cy="32438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noAutofit/>
          </a:bodyPr>
          <a:lstStyle/>
          <a:p>
            <a:pPr algn="ctr" eaLnBrk="1" hangingPunct="1">
              <a:defRPr/>
            </a:pPr>
            <a:r>
              <a:rPr lang="en-US" sz="4400" u="sng" dirty="0">
                <a:solidFill>
                  <a:schemeClr val="tx1"/>
                </a:solidFill>
                <a:latin typeface="Times New Roman" pitchFamily="18" charset="0"/>
                <a:cs typeface="Times New Roman" pitchFamily="18" charset="0"/>
              </a:rPr>
              <a:t>Emergency/Hospital Routes </a:t>
            </a:r>
            <a:br>
              <a:rPr lang="en-US" sz="4400" u="sng" dirty="0">
                <a:solidFill>
                  <a:schemeClr val="tx1"/>
                </a:solidFill>
                <a:latin typeface="Times New Roman" pitchFamily="18" charset="0"/>
                <a:cs typeface="Times New Roman" pitchFamily="18" charset="0"/>
              </a:rPr>
            </a:br>
            <a:endParaRPr lang="en-US" sz="4400" u="sng" dirty="0">
              <a:solidFill>
                <a:schemeClr val="tx1"/>
              </a:solidFill>
              <a:latin typeface="Times New Roman" pitchFamily="18" charset="0"/>
              <a:cs typeface="Times New Roman" pitchFamily="18" charset="0"/>
            </a:endParaRPr>
          </a:p>
        </p:txBody>
      </p:sp>
      <p:pic>
        <p:nvPicPr>
          <p:cNvPr id="26629" name="Picture 2" descr="\\CITYFILE\AB_Disc\SNOW\SNOW 2014\(2-13-14)\8th &amp; Clayton (St. Francis Hospital).jpg"/>
          <p:cNvPicPr>
            <a:picLocks noGrp="1" noChangeAspect="1" noChangeArrowheads="1"/>
          </p:cNvPicPr>
          <p:nvPr>
            <p:ph sz="quarter" idx="4"/>
          </p:nvPr>
        </p:nvPicPr>
        <p:blipFill>
          <a:blip r:embed="rId2" cstate="print"/>
          <a:srcRect/>
          <a:stretch>
            <a:fillRect/>
          </a:stretch>
        </p:blipFill>
        <p:spPr>
          <a:xfrm rot="321498">
            <a:off x="4865614" y="1623091"/>
            <a:ext cx="3904269" cy="32070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630" name="Picture 3" descr="\\CITYFILE\AB_Disc\SNOW\SNOW 2014\(2-13-14)\8th &amp; Clayton.jpg"/>
          <p:cNvPicPr>
            <a:picLocks noGrp="1" noChangeAspect="1" noChangeArrowheads="1"/>
          </p:cNvPicPr>
          <p:nvPr>
            <p:ph sz="quarter" idx="2"/>
          </p:nvPr>
        </p:nvPicPr>
        <p:blipFill>
          <a:blip r:embed="rId3" cstate="print"/>
          <a:srcRect/>
          <a:stretch>
            <a:fillRect/>
          </a:stretch>
        </p:blipFill>
        <p:spPr>
          <a:xfrm rot="21157259">
            <a:off x="503627" y="1605324"/>
            <a:ext cx="3855325" cy="33448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533400" y="1676400"/>
            <a:ext cx="8229600" cy="2024063"/>
          </a:xfrm>
        </p:spPr>
        <p:txBody>
          <a:bodyPr/>
          <a:lstStyle/>
          <a:p>
            <a:pPr marL="623887" indent="-514350" eaLnBrk="1" hangingPunct="1">
              <a:buFont typeface="Wingdings" pitchFamily="2" charset="2"/>
              <a:buChar char="Ø"/>
              <a:defRPr/>
            </a:pPr>
            <a:r>
              <a:rPr lang="en-US" sz="3000" dirty="0">
                <a:latin typeface="Times New Roman" pitchFamily="18" charset="0"/>
                <a:cs typeface="Times New Roman" pitchFamily="18" charset="0"/>
              </a:rPr>
              <a:t>Public (residents) and private contractors returning snow back to roadways after it has been cleared. </a:t>
            </a:r>
          </a:p>
          <a:p>
            <a:pPr marL="623887" indent="-514350" eaLnBrk="1" hangingPunct="1">
              <a:buFont typeface="Wingdings" pitchFamily="2" charset="2"/>
              <a:buChar char="Ø"/>
              <a:defRPr/>
            </a:pPr>
            <a:r>
              <a:rPr lang="en-US" sz="3000" dirty="0">
                <a:latin typeface="Times New Roman" pitchFamily="18" charset="0"/>
                <a:cs typeface="Times New Roman" pitchFamily="18" charset="0"/>
              </a:rPr>
              <a:t>Clearing snow emergency routes.</a:t>
            </a:r>
          </a:p>
          <a:p>
            <a:pPr marL="623887" indent="-514350" eaLnBrk="1" hangingPunct="1">
              <a:buFont typeface="Wingdings" pitchFamily="2" charset="2"/>
              <a:buChar char="Ø"/>
              <a:defRPr/>
            </a:pPr>
            <a:r>
              <a:rPr lang="en-US" sz="3000" dirty="0">
                <a:latin typeface="Times New Roman" pitchFamily="18" charset="0"/>
                <a:cs typeface="Times New Roman" pitchFamily="18" charset="0"/>
              </a:rPr>
              <a:t>Snow that reverts to ice (hazard).</a:t>
            </a:r>
          </a:p>
          <a:p>
            <a:pPr marL="623887" indent="-514350" eaLnBrk="1" hangingPunct="1">
              <a:buFont typeface="Wingdings 3" pitchFamily="18" charset="2"/>
              <a:buNone/>
              <a:defRPr/>
            </a:pPr>
            <a:r>
              <a:rPr lang="en-US" sz="3000" dirty="0">
                <a:latin typeface="Times New Roman" pitchFamily="18" charset="0"/>
                <a:cs typeface="Times New Roman" pitchFamily="18" charset="0"/>
              </a:rPr>
              <a:t> </a:t>
            </a:r>
          </a:p>
          <a:p>
            <a:pPr eaLnBrk="1" hangingPunct="1">
              <a:defRPr/>
            </a:pPr>
            <a:endParaRPr lang="en-US" dirty="0"/>
          </a:p>
        </p:txBody>
      </p:sp>
      <p:sp>
        <p:nvSpPr>
          <p:cNvPr id="17410" name="Title 1"/>
          <p:cNvSpPr>
            <a:spLocks noGrp="1"/>
          </p:cNvSpPr>
          <p:nvPr>
            <p:ph type="title"/>
          </p:nvPr>
        </p:nvSpPr>
        <p:spPr>
          <a:xfrm>
            <a:off x="533400" y="228600"/>
            <a:ext cx="8229600" cy="1143000"/>
          </a:xfrm>
        </p:spPr>
        <p:txBody>
          <a:bodyPr>
            <a:normAutofit fontScale="90000"/>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 </a:t>
            </a:r>
            <a:br>
              <a:rPr lang="en-US" u="sng" dirty="0">
                <a:solidFill>
                  <a:schemeClr val="tx1"/>
                </a:solidFill>
                <a:latin typeface="Times New Roman" pitchFamily="18" charset="0"/>
                <a:cs typeface="Times New Roman" pitchFamily="18" charset="0"/>
              </a:rPr>
            </a:br>
            <a:r>
              <a:rPr lang="en-US" u="sng" dirty="0">
                <a:solidFill>
                  <a:schemeClr val="tx1"/>
                </a:solidFill>
                <a:latin typeface="Times New Roman" pitchFamily="18" charset="0"/>
                <a:cs typeface="Times New Roman" pitchFamily="18" charset="0"/>
              </a:rPr>
              <a:t>Encountered Issues/Problems  </a:t>
            </a:r>
          </a:p>
        </p:txBody>
      </p:sp>
      <p:pic>
        <p:nvPicPr>
          <p:cNvPr id="5" name="Picture 2"/>
          <p:cNvPicPr>
            <a:picLocks noChangeAspect="1" noChangeArrowheads="1"/>
          </p:cNvPicPr>
          <p:nvPr/>
        </p:nvPicPr>
        <p:blipFill>
          <a:blip r:embed="rId2" cstate="print"/>
          <a:srcRect/>
          <a:stretch>
            <a:fillRect/>
          </a:stretch>
        </p:blipFill>
        <p:spPr bwMode="auto">
          <a:xfrm>
            <a:off x="685800" y="4343400"/>
            <a:ext cx="2946143" cy="220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CITYFILE\AB_Disc\SNOW\SNOW 2014\Snow Pictures\11th &amp; Market 1.jpg"/>
          <p:cNvPicPr>
            <a:picLocks noChangeAspect="1" noChangeArrowheads="1"/>
          </p:cNvPicPr>
          <p:nvPr/>
        </p:nvPicPr>
        <p:blipFill>
          <a:blip r:embed="rId3" cstate="print"/>
          <a:srcRect/>
          <a:stretch>
            <a:fillRect/>
          </a:stretch>
        </p:blipFill>
        <p:spPr bwMode="auto">
          <a:xfrm rot="856069">
            <a:off x="5846588" y="4516268"/>
            <a:ext cx="2765283" cy="20323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Grp="1" noChangeAspect="1" noChangeArrowheads="1"/>
          </p:cNvPicPr>
          <p:nvPr>
            <p:ph idx="1"/>
          </p:nvPr>
        </p:nvPicPr>
        <p:blipFill>
          <a:blip r:embed="rId2" cstate="print"/>
          <a:srcRect/>
          <a:stretch>
            <a:fillRect/>
          </a:stretch>
        </p:blipFill>
        <p:spPr>
          <a:xfrm>
            <a:off x="0" y="0"/>
            <a:ext cx="9815095" cy="7086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457200" y="1295400"/>
            <a:ext cx="8229600" cy="4876800"/>
          </a:xfrm>
        </p:spPr>
        <p:txBody>
          <a:bodyPr/>
          <a:lstStyle/>
          <a:p>
            <a:pPr eaLnBrk="1" hangingPunct="1">
              <a:buFont typeface="Wingdings" pitchFamily="2" charset="2"/>
              <a:buChar char="Ø"/>
            </a:pPr>
            <a:r>
              <a:rPr lang="en-US" sz="1600" dirty="0">
                <a:latin typeface="Times New Roman" pitchFamily="18" charset="0"/>
                <a:cs typeface="Times New Roman" pitchFamily="18" charset="0"/>
              </a:rPr>
              <a:t>Sec. 42-_419. -Procedure for making pathways and snow clearance.</a:t>
            </a:r>
          </a:p>
          <a:p>
            <a:pPr eaLnBrk="1" hangingPunct="1">
              <a:buFont typeface="Wingdings" pitchFamily="2" charset="2"/>
              <a:buChar char="Ø"/>
            </a:pPr>
            <a:r>
              <a:rPr lang="en-US" sz="1600" dirty="0">
                <a:latin typeface="Times New Roman" pitchFamily="18" charset="0"/>
                <a:cs typeface="Times New Roman" pitchFamily="18" charset="0"/>
              </a:rPr>
              <a:t> (a) In removing ice and snow from sidewalks</a:t>
            </a:r>
            <a:r>
              <a:rPr lang="en-US" sz="1600" b="1" dirty="0">
                <a:latin typeface="Times New Roman" pitchFamily="18" charset="0"/>
                <a:cs typeface="Times New Roman" pitchFamily="18" charset="0"/>
              </a:rPr>
              <a:t>, </a:t>
            </a:r>
            <a:r>
              <a:rPr lang="en-US" sz="1600" b="1" u="sng" dirty="0">
                <a:solidFill>
                  <a:srgbClr val="FF0000"/>
                </a:solidFill>
                <a:latin typeface="Times New Roman" pitchFamily="18" charset="0"/>
                <a:cs typeface="Times New Roman" pitchFamily="18" charset="0"/>
              </a:rPr>
              <a:t>it shall be unlawful to deposit any part thereof in the gutters or on the roadway forming a part of such public street</a:t>
            </a:r>
            <a:r>
              <a:rPr lang="en-US" sz="1600" dirty="0">
                <a:latin typeface="Times New Roman" pitchFamily="18" charset="0"/>
                <a:cs typeface="Times New Roman" pitchFamily="18" charset="0"/>
              </a:rPr>
              <a:t>. Such snow and ice shall be deposited on the sidewalk at or near the curb</a:t>
            </a:r>
          </a:p>
          <a:p>
            <a:pPr eaLnBrk="1" hangingPunct="1">
              <a:buFont typeface="Wingdings" pitchFamily="2" charset="2"/>
              <a:buChar char="Ø"/>
            </a:pPr>
            <a:r>
              <a:rPr lang="en-US" sz="1600" dirty="0">
                <a:latin typeface="Times New Roman" pitchFamily="18" charset="0"/>
                <a:cs typeface="Times New Roman" pitchFamily="18" charset="0"/>
              </a:rPr>
              <a:t>In removing ice and snow from private motor vehicle parking areas,  including commercial parking lots for motor vehicles, or from any area which is not open and used by the public, the following procedures shall apply:</a:t>
            </a:r>
          </a:p>
          <a:p>
            <a:pPr lvl="1" eaLnBrk="1" hangingPunct="1">
              <a:buFont typeface="Wingdings" pitchFamily="2" charset="2"/>
              <a:buChar char="Ø"/>
            </a:pPr>
            <a:r>
              <a:rPr lang="en-US" sz="1600" dirty="0">
                <a:latin typeface="Times New Roman" pitchFamily="18" charset="0"/>
                <a:cs typeface="Times New Roman" pitchFamily="18" charset="0"/>
              </a:rPr>
              <a:t>Snow and ice shall be deposited wholly to the interior of the perimeter of the private lot or behind the building line and shall in no case be deposited so as to obstruct an adjacent sidewalk, gutter, or roadway forming part of a public street</a:t>
            </a:r>
          </a:p>
          <a:p>
            <a:pPr eaLnBrk="1" hangingPunct="1">
              <a:buFont typeface="Wingdings" pitchFamily="2" charset="2"/>
              <a:buChar char="Ø"/>
            </a:pPr>
            <a:r>
              <a:rPr lang="en-US" sz="1600" dirty="0">
                <a:latin typeface="Times New Roman" pitchFamily="18" charset="0"/>
                <a:cs typeface="Times New Roman" pitchFamily="18" charset="0"/>
              </a:rPr>
              <a:t>(2)	The snow and ice removed from a lot or parking area shall not be piled beyond a height of five feet without specific permission to do so by the public works commissioner , nor shall such snow and ice be placed within 15 feet of any fire hydrant.</a:t>
            </a:r>
          </a:p>
          <a:p>
            <a:pPr eaLnBrk="1" hangingPunct="1">
              <a:buFont typeface="Wingdings" pitchFamily="2" charset="2"/>
              <a:buChar char="Ø"/>
            </a:pPr>
            <a:endParaRPr lang="en-US" sz="1600" dirty="0">
              <a:latin typeface="Times New Roman" pitchFamily="18" charset="0"/>
              <a:cs typeface="Times New Roman" pitchFamily="18" charset="0"/>
            </a:endParaRPr>
          </a:p>
          <a:p>
            <a:pPr eaLnBrk="1" hangingPunct="1">
              <a:buFont typeface="Wingdings" pitchFamily="2" charset="2"/>
              <a:buChar char="Ø"/>
            </a:pPr>
            <a:r>
              <a:rPr lang="en-US" sz="1600" i="1" dirty="0">
                <a:latin typeface="Times New Roman" pitchFamily="18" charset="0"/>
                <a:cs typeface="Times New Roman" pitchFamily="18" charset="0"/>
              </a:rPr>
              <a:t>(Code 1968, § 45-117; Ord. No. 92-053(sub 1), §  1(j), 7-2-92)</a:t>
            </a:r>
            <a:endParaRPr lang="en-US" sz="1600" dirty="0">
              <a:latin typeface="Times New Roman" pitchFamily="18" charset="0"/>
              <a:cs typeface="Times New Roman" pitchFamily="18" charset="0"/>
            </a:endParaRPr>
          </a:p>
        </p:txBody>
      </p:sp>
      <p:sp>
        <p:nvSpPr>
          <p:cNvPr id="3" name="Title 2"/>
          <p:cNvSpPr>
            <a:spLocks noGrp="1"/>
          </p:cNvSpPr>
          <p:nvPr>
            <p:ph type="title"/>
          </p:nvPr>
        </p:nvSpPr>
        <p:spPr>
          <a:xfrm>
            <a:off x="457200" y="457200"/>
            <a:ext cx="8229600" cy="685800"/>
          </a:xfrm>
        </p:spPr>
        <p:txBody>
          <a:bodyPr>
            <a:normAutofit fontScale="90000"/>
          </a:bodyPr>
          <a:lstStyle/>
          <a:p>
            <a:pPr algn="ctr" eaLnBrk="1" hangingPunct="1">
              <a:defRPr/>
            </a:pPr>
            <a:r>
              <a:rPr lang="en-US" u="sng" dirty="0">
                <a:solidFill>
                  <a:schemeClr val="tx1"/>
                </a:solidFill>
                <a:latin typeface="Times New Roman" pitchFamily="18" charset="0"/>
                <a:cs typeface="Times New Roman" pitchFamily="18" charset="0"/>
              </a:rPr>
              <a:t>City Code Governing Snow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2" cstate="print"/>
          <a:srcRect/>
          <a:stretch>
            <a:fillRect/>
          </a:stretch>
        </p:blipFill>
        <p:spPr bwMode="auto">
          <a:xfrm>
            <a:off x="0" y="1371600"/>
            <a:ext cx="8991600" cy="5486400"/>
          </a:xfrm>
          <a:prstGeom prst="rect">
            <a:avLst/>
          </a:prstGeom>
          <a:noFill/>
          <a:ln w="9525">
            <a:noFill/>
            <a:miter lim="800000"/>
            <a:headEnd/>
            <a:tailEnd/>
          </a:ln>
        </p:spPr>
      </p:pic>
      <p:sp>
        <p:nvSpPr>
          <p:cNvPr id="8" name="Title 1"/>
          <p:cNvSpPr txBox="1">
            <a:spLocks/>
          </p:cNvSpPr>
          <p:nvPr/>
        </p:nvSpPr>
        <p:spPr>
          <a:xfrm>
            <a:off x="685800" y="228600"/>
            <a:ext cx="7848600" cy="1143000"/>
          </a:xfrm>
          <a:prstGeom prst="rect">
            <a:avLst/>
          </a:prstGeom>
        </p:spPr>
        <p:txBody>
          <a:bodyP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Verizon GPS System</a:t>
            </a:r>
            <a:br>
              <a:rPr kumimoji="0" lang="en-US" sz="4400" b="1" i="0" u="sng"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br>
            <a:endParaRPr kumimoji="0" lang="en-US" sz="4400" b="1" i="0" u="sng"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photo10.JPG"/>
          <p:cNvPicPr>
            <a:picLocks noChangeAspect="1"/>
          </p:cNvPicPr>
          <p:nvPr/>
        </p:nvPicPr>
        <p:blipFill>
          <a:blip r:embed="rId2" cstate="print">
            <a:lum bright="-20000"/>
          </a:blip>
          <a:srcRect/>
          <a:stretch>
            <a:fillRect/>
          </a:stretch>
        </p:blipFill>
        <p:spPr bwMode="auto">
          <a:xfrm>
            <a:off x="0" y="-228600"/>
            <a:ext cx="9144000" cy="7086600"/>
          </a:xfrm>
          <a:prstGeom prst="rect">
            <a:avLst/>
          </a:prstGeom>
          <a:noFill/>
          <a:ln w="9525">
            <a:noFill/>
            <a:miter lim="800000"/>
            <a:headEnd/>
            <a:tailEnd/>
          </a:ln>
        </p:spPr>
      </p:pic>
      <p:sp>
        <p:nvSpPr>
          <p:cNvPr id="30723" name="Content Placeholder 1"/>
          <p:cNvSpPr>
            <a:spLocks noGrp="1"/>
          </p:cNvSpPr>
          <p:nvPr>
            <p:ph idx="1"/>
          </p:nvPr>
        </p:nvSpPr>
        <p:spPr>
          <a:xfrm>
            <a:off x="304800" y="1905000"/>
            <a:ext cx="8305800" cy="4114800"/>
          </a:xfrm>
        </p:spPr>
        <p:txBody>
          <a:bodyPr/>
          <a:lstStyle/>
          <a:p>
            <a:pPr algn="ctr">
              <a:buNone/>
            </a:pPr>
            <a:r>
              <a:rPr lang="en-US" sz="2000" b="1" dirty="0">
                <a:latin typeface="Times New Roman" pitchFamily="18" charset="0"/>
                <a:cs typeface="Times New Roman" pitchFamily="18" charset="0"/>
              </a:rPr>
              <a:t>Citizens can tune into the </a:t>
            </a:r>
            <a:br>
              <a:rPr lang="en-US" sz="2000" b="1" dirty="0">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City of Wilmington’s television station, </a:t>
            </a:r>
            <a:br>
              <a:rPr lang="en-US" sz="2000" b="1" dirty="0">
                <a:solidFill>
                  <a:schemeClr val="bg1"/>
                </a:solidFill>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(WITN – Ch. 22), or log onto the </a:t>
            </a:r>
            <a:br>
              <a:rPr lang="en-US" sz="2000" b="1" dirty="0">
                <a:solidFill>
                  <a:schemeClr val="bg1"/>
                </a:solidFill>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City’s website, </a:t>
            </a:r>
            <a:r>
              <a:rPr lang="en-US" sz="2000" b="1" u="sng" dirty="0">
                <a:solidFill>
                  <a:schemeClr val="bg1"/>
                </a:solidFill>
                <a:latin typeface="Times New Roman" pitchFamily="18" charset="0"/>
                <a:cs typeface="Times New Roman" pitchFamily="18" charset="0"/>
                <a:hlinkClick r:id="rId3"/>
              </a:rPr>
              <a:t>www.wilmingtonde.gov</a:t>
            </a:r>
            <a:r>
              <a:rPr lang="en-US" sz="2000" b="1" dirty="0">
                <a:solidFill>
                  <a:schemeClr val="bg1"/>
                </a:solidFill>
                <a:latin typeface="Times New Roman" pitchFamily="18" charset="0"/>
                <a:cs typeface="Times New Roman" pitchFamily="18" charset="0"/>
              </a:rPr>
              <a:t>, for updated information.</a:t>
            </a:r>
          </a:p>
          <a:p>
            <a:pPr algn="ctr">
              <a:buNone/>
            </a:pPr>
            <a:r>
              <a:rPr lang="en-US" sz="2000" b="1" dirty="0">
                <a:solidFill>
                  <a:schemeClr val="bg1"/>
                </a:solidFill>
                <a:latin typeface="Times New Roman" pitchFamily="18" charset="0"/>
                <a:cs typeface="Times New Roman" pitchFamily="18" charset="0"/>
              </a:rPr>
              <a:t> For all emergencies, citizens should call 911.  </a:t>
            </a:r>
            <a:br>
              <a:rPr lang="en-US" sz="2000" b="1" dirty="0">
                <a:solidFill>
                  <a:schemeClr val="bg1"/>
                </a:solidFill>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For non-emergency inquires, call the </a:t>
            </a:r>
            <a:br>
              <a:rPr lang="en-US" sz="2000" b="1" dirty="0">
                <a:solidFill>
                  <a:schemeClr val="bg1"/>
                </a:solidFill>
                <a:latin typeface="Times New Roman" pitchFamily="18" charset="0"/>
                <a:cs typeface="Times New Roman" pitchFamily="18" charset="0"/>
              </a:rPr>
            </a:br>
            <a:r>
              <a:rPr lang="en-US" sz="2000" b="1" dirty="0">
                <a:solidFill>
                  <a:schemeClr val="bg1"/>
                </a:solidFill>
                <a:latin typeface="Times New Roman" pitchFamily="18" charset="0"/>
                <a:cs typeface="Times New Roman" pitchFamily="18" charset="0"/>
              </a:rPr>
              <a:t>Public Works Call Center (302)-576-3878 / 311.</a:t>
            </a:r>
          </a:p>
          <a:p>
            <a:pPr algn="ctr">
              <a:buNone/>
            </a:pPr>
            <a:r>
              <a:rPr lang="en-US" sz="2000" b="1" dirty="0">
                <a:solidFill>
                  <a:schemeClr val="bg1"/>
                </a:solidFill>
                <a:latin typeface="Times New Roman" pitchFamily="18" charset="0"/>
                <a:cs typeface="Times New Roman" pitchFamily="18" charset="0"/>
              </a:rPr>
              <a:t> </a:t>
            </a:r>
          </a:p>
          <a:p>
            <a:pPr algn="ctr">
              <a:buNone/>
            </a:pPr>
            <a:r>
              <a:rPr lang="en-US" sz="2000" b="1" dirty="0">
                <a:solidFill>
                  <a:schemeClr val="bg1"/>
                </a:solidFill>
                <a:latin typeface="Times New Roman" pitchFamily="18" charset="0"/>
                <a:cs typeface="Times New Roman" pitchFamily="18" charset="0"/>
              </a:rPr>
              <a:t>All City Snow Emergency Routes are also located on the City’s website.</a:t>
            </a:r>
          </a:p>
          <a:p>
            <a:pPr algn="ctr">
              <a:buNone/>
            </a:pPr>
            <a:r>
              <a:rPr lang="en-US" sz="2000" b="1" dirty="0">
                <a:solidFill>
                  <a:schemeClr val="bg1"/>
                </a:solidFill>
                <a:latin typeface="Times New Roman" pitchFamily="18" charset="0"/>
                <a:cs typeface="Times New Roman" pitchFamily="18" charset="0"/>
              </a:rPr>
              <a:t>Email us your service request</a:t>
            </a:r>
          </a:p>
          <a:p>
            <a:pPr algn="ctr">
              <a:buNone/>
            </a:pPr>
            <a:r>
              <a:rPr lang="en-US" sz="2000" b="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cs typeface="Times New Roman" pitchFamily="18" charset="0"/>
                <a:hlinkClick r:id="rId4"/>
              </a:rPr>
              <a:t>winterstorm@wilmingtonde.gov</a:t>
            </a:r>
            <a:endParaRPr lang="en-US" sz="2000" b="1" dirty="0">
              <a:solidFill>
                <a:schemeClr val="bg1"/>
              </a:solidFill>
              <a:latin typeface="Times New Roman" pitchFamily="18" charset="0"/>
              <a:cs typeface="Times New Roman" pitchFamily="18" charset="0"/>
            </a:endParaRPr>
          </a:p>
          <a:p>
            <a:pPr algn="ctr">
              <a:buNone/>
            </a:pPr>
            <a:br>
              <a:rPr lang="en-US" sz="2000" b="1" dirty="0">
                <a:latin typeface="Times New Roman" pitchFamily="18" charset="0"/>
                <a:cs typeface="Times New Roman" pitchFamily="18" charset="0"/>
              </a:rPr>
            </a:br>
            <a:endParaRPr lang="en-US" sz="2000" b="1" dirty="0">
              <a:latin typeface="Times New Roman" pitchFamily="18" charset="0"/>
              <a:cs typeface="Times New Roman" pitchFamily="18" charset="0"/>
            </a:endParaRPr>
          </a:p>
          <a:p>
            <a:pPr>
              <a:buFont typeface="Wingdings 3" pitchFamily="18" charset="2"/>
              <a:buNone/>
            </a:pPr>
            <a:endParaRPr lang="en-US" sz="4200" dirty="0">
              <a:solidFill>
                <a:schemeClr val="bg1"/>
              </a:solidFill>
              <a:latin typeface="Times New Roman" pitchFamily="18" charset="0"/>
              <a:cs typeface="Times New Roman" pitchFamily="18" charset="0"/>
            </a:endParaRPr>
          </a:p>
          <a:p>
            <a:pPr>
              <a:buFont typeface="Wingdings 3" pitchFamily="18" charset="2"/>
              <a:buNone/>
            </a:pPr>
            <a:endParaRPr lang="en-US" sz="4200" dirty="0">
              <a:solidFill>
                <a:schemeClr val="bg1"/>
              </a:solidFill>
              <a:latin typeface="Times New Roman" pitchFamily="18" charset="0"/>
              <a:cs typeface="Times New Roman" pitchFamily="18" charset="0"/>
            </a:endParaRPr>
          </a:p>
        </p:txBody>
      </p:sp>
      <p:sp>
        <p:nvSpPr>
          <p:cNvPr id="3" name="Title 2"/>
          <p:cNvSpPr>
            <a:spLocks noGrp="1"/>
          </p:cNvSpPr>
          <p:nvPr>
            <p:ph type="title"/>
          </p:nvPr>
        </p:nvSpPr>
        <p:spPr>
          <a:xfrm>
            <a:off x="1524000" y="304800"/>
            <a:ext cx="5715000" cy="1143000"/>
          </a:xfrm>
        </p:spPr>
        <p:txBody>
          <a:bodyPr/>
          <a:lstStyle/>
          <a:p>
            <a:pPr algn="ctr">
              <a:defRPr/>
            </a:pPr>
            <a:r>
              <a:rPr lang="en-US" sz="6600" dirty="0">
                <a:solidFill>
                  <a:schemeClr val="bg1"/>
                </a:solidFill>
                <a:latin typeface="Times New Roman" pitchFamily="18" charset="0"/>
                <a:cs typeface="Times New Roman" pitchFamily="18" charset="0"/>
              </a:rPr>
              <a:t>Contact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0" end="0"/>
                                            </p:txEl>
                                          </p:spTgt>
                                        </p:tgtEl>
                                        <p:attrNameLst>
                                          <p:attrName>style.visibility</p:attrName>
                                        </p:attrNameLst>
                                      </p:cBhvr>
                                      <p:to>
                                        <p:strVal val="visible"/>
                                      </p:to>
                                    </p:set>
                                    <p:anim calcmode="lin" valueType="num">
                                      <p:cBhvr additive="base">
                                        <p:cTn id="13"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 calcmode="lin" valueType="num">
                                      <p:cBhvr additive="base">
                                        <p:cTn id="1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 calcmode="lin" valueType="num">
                                      <p:cBhvr additive="base">
                                        <p:cTn id="21"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23">
                                            <p:txEl>
                                              <p:pRg st="4" end="4"/>
                                            </p:txEl>
                                          </p:spTgt>
                                        </p:tgtEl>
                                        <p:attrNameLst>
                                          <p:attrName>style.visibility</p:attrName>
                                        </p:attrNameLst>
                                      </p:cBhvr>
                                      <p:to>
                                        <p:strVal val="visible"/>
                                      </p:to>
                                    </p:set>
                                    <p:anim calcmode="lin" valueType="num">
                                      <p:cBhvr additive="base">
                                        <p:cTn id="29"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2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23">
                                            <p:txEl>
                                              <p:pRg st="5" end="5"/>
                                            </p:txEl>
                                          </p:spTgt>
                                        </p:tgtEl>
                                        <p:attrNameLst>
                                          <p:attrName>style.visibility</p:attrName>
                                        </p:attrNameLst>
                                      </p:cBhvr>
                                      <p:to>
                                        <p:strVal val="visible"/>
                                      </p:to>
                                    </p:set>
                                    <p:anim calcmode="lin" valueType="num">
                                      <p:cBhvr additive="base">
                                        <p:cTn id="33"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4114800" cy="4724400"/>
          </a:xfrm>
        </p:spPr>
        <p:txBody>
          <a:bodyPr rtlCol="0">
            <a:normAutofit fontScale="85000" lnSpcReduction="10000"/>
          </a:bodyPr>
          <a:lstStyle/>
          <a:p>
            <a:pPr marL="365760" indent="-256032" eaLnBrk="1" fontAlgn="auto" hangingPunct="1">
              <a:spcAft>
                <a:spcPts val="0"/>
              </a:spcAft>
              <a:buFont typeface="Wingdings" pitchFamily="2" charset="2"/>
              <a:buChar char="Ø"/>
              <a:defRPr/>
            </a:pPr>
            <a:r>
              <a:rPr lang="en-US" dirty="0">
                <a:latin typeface="Times New Roman" pitchFamily="18" charset="0"/>
                <a:cs typeface="Times New Roman" pitchFamily="18" charset="0"/>
              </a:rPr>
              <a:t>The Commissioner of Public Works and staff handle all plowing and salting during the event.  Close coordination with  The Office of Emergency Management, Police and Fire to ensure continuity of services.  </a:t>
            </a:r>
          </a:p>
          <a:p>
            <a:pPr marL="365760" indent="-256032" eaLnBrk="1" fontAlgn="auto" hangingPunct="1">
              <a:spcAft>
                <a:spcPts val="0"/>
              </a:spcAft>
              <a:buFont typeface="Wingdings" pitchFamily="2" charset="2"/>
              <a:buChar char="Ø"/>
              <a:defRPr/>
            </a:pPr>
            <a:endParaRPr lang="en-US" dirty="0">
              <a:latin typeface="Times New Roman" pitchFamily="18" charset="0"/>
              <a:cs typeface="Times New Roman" pitchFamily="18" charset="0"/>
            </a:endParaRPr>
          </a:p>
          <a:p>
            <a:pPr marL="365760" indent="-256032" eaLnBrk="1" fontAlgn="auto" hangingPunct="1">
              <a:spcAft>
                <a:spcPts val="0"/>
              </a:spcAft>
              <a:buFont typeface="Wingdings" pitchFamily="2" charset="2"/>
              <a:buChar char="Ø"/>
              <a:defRPr/>
            </a:pPr>
            <a:r>
              <a:rPr lang="en-US" dirty="0">
                <a:latin typeface="Times New Roman" pitchFamily="18" charset="0"/>
                <a:cs typeface="Times New Roman" pitchFamily="18" charset="0"/>
              </a:rPr>
              <a:t>All internal communications are forwarded  by the Commissioner to the  Director of Emergency Management and Mayor’s Office.</a:t>
            </a:r>
          </a:p>
        </p:txBody>
      </p:sp>
      <p:sp>
        <p:nvSpPr>
          <p:cNvPr id="2" name="Title 1"/>
          <p:cNvSpPr>
            <a:spLocks noGrp="1"/>
          </p:cNvSpPr>
          <p:nvPr>
            <p:ph type="title"/>
          </p:nvPr>
        </p:nvSpPr>
        <p:spPr>
          <a:xfrm>
            <a:off x="457200" y="457200"/>
            <a:ext cx="8229600" cy="381000"/>
          </a:xfrm>
        </p:spPr>
        <p:txBody>
          <a:bodyPr>
            <a:normAutofit fontScale="90000"/>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Command Structure</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4" name="Picture 2" descr="C:\Users\mdietz\AppData\Local\Microsoft\Windows\Temporary Internet Files\Content.Outlook\1EYBMEGT\20140213_143846 (4).jpg"/>
          <p:cNvPicPr>
            <a:picLocks noChangeAspect="1" noChangeArrowheads="1"/>
          </p:cNvPicPr>
          <p:nvPr/>
        </p:nvPicPr>
        <p:blipFill>
          <a:blip r:embed="rId3" cstate="print"/>
          <a:srcRect/>
          <a:stretch>
            <a:fillRect/>
          </a:stretch>
        </p:blipFill>
        <p:spPr bwMode="auto">
          <a:xfrm rot="358539">
            <a:off x="4724400" y="1524000"/>
            <a:ext cx="3946106" cy="2959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a:xfrm>
            <a:off x="609600" y="1447800"/>
            <a:ext cx="8001000" cy="533400"/>
          </a:xfrm>
        </p:spPr>
        <p:txBody>
          <a:bodyPr/>
          <a:lstStyle/>
          <a:p>
            <a:pPr algn="ctr" eaLnBrk="1" hangingPunct="1">
              <a:buFont typeface="Wingdings 3" pitchFamily="18" charset="2"/>
              <a:buNone/>
            </a:pPr>
            <a:r>
              <a:rPr lang="en-US" sz="3200" dirty="0"/>
              <a:t>	</a:t>
            </a:r>
            <a:r>
              <a:rPr lang="en-US" sz="2800" dirty="0">
                <a:latin typeface="Times New Roman" pitchFamily="18" charset="0"/>
                <a:cs typeface="Times New Roman" pitchFamily="18" charset="0"/>
              </a:rPr>
              <a:t>All weather events are classified in three categories. </a:t>
            </a:r>
          </a:p>
          <a:p>
            <a:pPr eaLnBrk="1" hangingPunct="1">
              <a:buFont typeface="Wingdings 3" pitchFamily="18" charset="2"/>
              <a:buNone/>
            </a:pPr>
            <a:endParaRPr lang="en-US" dirty="0">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eaLnBrk="1" fontAlgn="auto" hangingPunct="1">
              <a:spcAft>
                <a:spcPts val="0"/>
              </a:spcAft>
              <a:defRPr/>
            </a:pPr>
            <a:r>
              <a:rPr lang="en-US" u="sng" dirty="0">
                <a:solidFill>
                  <a:schemeClr val="tx1"/>
                </a:solidFill>
                <a:latin typeface="Times New Roman" pitchFamily="18" charset="0"/>
                <a:cs typeface="Times New Roman" pitchFamily="18" charset="0"/>
              </a:rPr>
              <a:t>Classification of Snow Events</a:t>
            </a:r>
          </a:p>
        </p:txBody>
      </p:sp>
      <p:pic>
        <p:nvPicPr>
          <p:cNvPr id="12292" name="Picture 3" descr="Salt &amp; Sand Route Cover.jpg"/>
          <p:cNvPicPr>
            <a:picLocks noChangeAspect="1" noChangeArrowheads="1"/>
          </p:cNvPicPr>
          <p:nvPr/>
        </p:nvPicPr>
        <p:blipFill>
          <a:blip r:embed="rId3" cstate="print"/>
          <a:srcRect/>
          <a:stretch>
            <a:fillRect/>
          </a:stretch>
        </p:blipFill>
        <p:spPr bwMode="auto">
          <a:xfrm>
            <a:off x="5715000" y="2438400"/>
            <a:ext cx="2727325" cy="3409950"/>
          </a:xfrm>
          <a:prstGeom prst="rect">
            <a:avLst/>
          </a:prstGeom>
          <a:noFill/>
          <a:ln w="9525">
            <a:noFill/>
            <a:miter lim="800000"/>
            <a:headEnd/>
            <a:tailEnd/>
          </a:ln>
        </p:spPr>
      </p:pic>
      <p:sp>
        <p:nvSpPr>
          <p:cNvPr id="12293" name="TextBox 4"/>
          <p:cNvSpPr txBox="1">
            <a:spLocks noChangeArrowheads="1"/>
          </p:cNvSpPr>
          <p:nvPr/>
        </p:nvSpPr>
        <p:spPr bwMode="auto">
          <a:xfrm>
            <a:off x="762000" y="2743200"/>
            <a:ext cx="4572000" cy="2800350"/>
          </a:xfrm>
          <a:prstGeom prst="rect">
            <a:avLst/>
          </a:prstGeom>
          <a:noFill/>
          <a:ln w="9525">
            <a:noFill/>
            <a:miter lim="800000"/>
            <a:headEnd/>
            <a:tailEnd/>
          </a:ln>
        </p:spPr>
        <p:txBody>
          <a:bodyPr>
            <a:spAutoFit/>
          </a:bodyPr>
          <a:lstStyle/>
          <a:p>
            <a:pPr algn="ctr">
              <a:buFont typeface="Wingdings" pitchFamily="2" charset="2"/>
              <a:buChar char="Ø"/>
            </a:pPr>
            <a:r>
              <a:rPr lang="en-US" sz="4400" u="sng" dirty="0">
                <a:latin typeface="Times New Roman" pitchFamily="18" charset="0"/>
                <a:cs typeface="Times New Roman" pitchFamily="18" charset="0"/>
              </a:rPr>
              <a:t>Class I Event</a:t>
            </a:r>
          </a:p>
          <a:p>
            <a:pPr algn="ctr">
              <a:buFont typeface="Wingdings" pitchFamily="2" charset="2"/>
              <a:buChar char="Ø"/>
            </a:pPr>
            <a:r>
              <a:rPr lang="en-US" sz="4400" u="sng" dirty="0">
                <a:latin typeface="Times New Roman" pitchFamily="18" charset="0"/>
                <a:cs typeface="Times New Roman" pitchFamily="18" charset="0"/>
              </a:rPr>
              <a:t>Class II Event</a:t>
            </a:r>
          </a:p>
          <a:p>
            <a:pPr algn="ctr">
              <a:buFont typeface="Wingdings" pitchFamily="2" charset="2"/>
              <a:buChar char="Ø"/>
            </a:pPr>
            <a:r>
              <a:rPr lang="en-US" sz="4400" u="sng" dirty="0">
                <a:latin typeface="Times New Roman" pitchFamily="18" charset="0"/>
                <a:cs typeface="Times New Roman" pitchFamily="18" charset="0"/>
              </a:rPr>
              <a:t>Class III Event </a:t>
            </a:r>
          </a:p>
          <a:p>
            <a:endParaRPr lang="en-US" sz="4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additive="base">
                                        <p:cTn id="7" dur="500" fill="hold"/>
                                        <p:tgtEl>
                                          <p:spTgt spid="122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93">
                                            <p:txEl>
                                              <p:pRg st="1" end="1"/>
                                            </p:txEl>
                                          </p:spTgt>
                                        </p:tgtEl>
                                        <p:attrNameLst>
                                          <p:attrName>style.visibility</p:attrName>
                                        </p:attrNameLst>
                                      </p:cBhvr>
                                      <p:to>
                                        <p:strVal val="visible"/>
                                      </p:to>
                                    </p:set>
                                    <p:anim calcmode="lin" valueType="num">
                                      <p:cBhvr additive="base">
                                        <p:cTn id="13" dur="500" fill="hold"/>
                                        <p:tgtEl>
                                          <p:spTgt spid="1229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93">
                                            <p:txEl>
                                              <p:pRg st="2" end="2"/>
                                            </p:txEl>
                                          </p:spTgt>
                                        </p:tgtEl>
                                        <p:attrNameLst>
                                          <p:attrName>style.visibility</p:attrName>
                                        </p:attrNameLst>
                                      </p:cBhvr>
                                      <p:to>
                                        <p:strVal val="visible"/>
                                      </p:to>
                                    </p:set>
                                    <p:anim calcmode="lin" valueType="num">
                                      <p:cBhvr additive="base">
                                        <p:cTn id="19" dur="500" fill="hold"/>
                                        <p:tgtEl>
                                          <p:spTgt spid="1229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381000" y="1752600"/>
            <a:ext cx="3962400" cy="3505200"/>
          </a:xfrm>
        </p:spPr>
        <p:txBody>
          <a:bodyPr/>
          <a:lstStyle/>
          <a:p>
            <a:pPr eaLnBrk="1" hangingPunct="1">
              <a:buFont typeface="Wingdings" pitchFamily="2" charset="2"/>
              <a:buChar char="Ø"/>
            </a:pPr>
            <a:r>
              <a:rPr lang="en-US" sz="3000" dirty="0">
                <a:latin typeface="Times New Roman" pitchFamily="18" charset="0"/>
                <a:cs typeface="Times New Roman" pitchFamily="18" charset="0"/>
              </a:rPr>
              <a:t>Less than 4”inches of snow on the roadways and the event lasts less than 12 hours. </a:t>
            </a:r>
          </a:p>
          <a:p>
            <a:pPr eaLnBrk="1" hangingPunct="1">
              <a:buFont typeface="Wingdings" pitchFamily="2" charset="2"/>
              <a:buChar char="Ø"/>
            </a:pPr>
            <a:r>
              <a:rPr lang="en-US" sz="3000" dirty="0">
                <a:latin typeface="Times New Roman" pitchFamily="18" charset="0"/>
                <a:cs typeface="Times New Roman" pitchFamily="18" charset="0"/>
              </a:rPr>
              <a:t>The event is normally handled by City employees. </a:t>
            </a:r>
          </a:p>
        </p:txBody>
      </p:sp>
      <p:sp>
        <p:nvSpPr>
          <p:cNvPr id="4" name="TextBox 3"/>
          <p:cNvSpPr txBox="1"/>
          <p:nvPr/>
        </p:nvSpPr>
        <p:spPr>
          <a:xfrm>
            <a:off x="1676400" y="533400"/>
            <a:ext cx="6096000" cy="830263"/>
          </a:xfrm>
          <a:prstGeom prst="rect">
            <a:avLst/>
          </a:prstGeom>
          <a:noFill/>
        </p:spPr>
        <p:txBody>
          <a:bodyPr>
            <a:spAutoFit/>
          </a:bodyPr>
          <a:lstStyle/>
          <a:p>
            <a:pPr algn="ctr">
              <a:buFont typeface="Arial" charset="0"/>
              <a:buNone/>
              <a:defRPr/>
            </a:pPr>
            <a:r>
              <a:rPr lang="en-US" sz="4800" b="1" u="sng" dirty="0">
                <a:effectLst>
                  <a:outerShdw blurRad="38100" dist="38100" dir="2700000" algn="tl">
                    <a:srgbClr val="000000">
                      <a:alpha val="43137"/>
                    </a:srgbClr>
                  </a:outerShdw>
                </a:effectLst>
                <a:latin typeface="Times New Roman" pitchFamily="18" charset="0"/>
                <a:cs typeface="Times New Roman" pitchFamily="18" charset="0"/>
              </a:rPr>
              <a:t>Class I - Event </a:t>
            </a:r>
          </a:p>
        </p:txBody>
      </p:sp>
      <p:pic>
        <p:nvPicPr>
          <p:cNvPr id="6" name="Picture 3" descr="\\CITYFILE\AB_Disc\SNOW\SNOW 2014\(2-13-14)\10th &amp; Jackson (2-13-14).jpg"/>
          <p:cNvPicPr>
            <a:picLocks noChangeAspect="1" noChangeArrowheads="1"/>
          </p:cNvPicPr>
          <p:nvPr/>
        </p:nvPicPr>
        <p:blipFill>
          <a:blip r:embed="rId3" cstate="print"/>
          <a:srcRect/>
          <a:stretch>
            <a:fillRect/>
          </a:stretch>
        </p:blipFill>
        <p:spPr>
          <a:xfrm>
            <a:off x="4800600" y="2286000"/>
            <a:ext cx="4041775" cy="3581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304800" y="1828800"/>
            <a:ext cx="3733800" cy="3886200"/>
          </a:xfrm>
        </p:spPr>
        <p:txBody>
          <a:bodyPr/>
          <a:lstStyle/>
          <a:p>
            <a:pPr eaLnBrk="1" hangingPunct="1">
              <a:buFont typeface="Wingdings" pitchFamily="2" charset="2"/>
              <a:buChar char="Ø"/>
            </a:pPr>
            <a:r>
              <a:rPr lang="en-US" dirty="0">
                <a:latin typeface="Times New Roman" pitchFamily="18" charset="0"/>
                <a:cs typeface="Times New Roman" pitchFamily="18" charset="0"/>
              </a:rPr>
              <a:t>Plow, salt and sand all primary &amp; secondary roadways</a:t>
            </a:r>
          </a:p>
          <a:p>
            <a:pPr eaLnBrk="1" hangingPunct="1">
              <a:buFont typeface="Wingdings" pitchFamily="2" charset="2"/>
              <a:buChar char="Ø"/>
            </a:pPr>
            <a:r>
              <a:rPr lang="en-US" dirty="0">
                <a:latin typeface="Times New Roman" pitchFamily="18" charset="0"/>
                <a:cs typeface="Times New Roman" pitchFamily="18" charset="0"/>
              </a:rPr>
              <a:t>Feeder Roads and Neighborhoods </a:t>
            </a:r>
          </a:p>
          <a:p>
            <a:pPr eaLnBrk="1" hangingPunct="1">
              <a:buFont typeface="Wingdings" pitchFamily="2" charset="2"/>
              <a:buChar char="Ø"/>
            </a:pPr>
            <a:r>
              <a:rPr lang="en-US" dirty="0">
                <a:latin typeface="Times New Roman" pitchFamily="18" charset="0"/>
                <a:cs typeface="Times New Roman" pitchFamily="18" charset="0"/>
              </a:rPr>
              <a:t>The objective is to complete within 48 hours of the end of the event</a:t>
            </a:r>
          </a:p>
        </p:txBody>
      </p:sp>
      <p:sp>
        <p:nvSpPr>
          <p:cNvPr id="7170" name="Title 1"/>
          <p:cNvSpPr>
            <a:spLocks noGrp="1"/>
          </p:cNvSpPr>
          <p:nvPr>
            <p:ph type="title"/>
          </p:nvPr>
        </p:nvSpPr>
        <p:spPr>
          <a:xfrm>
            <a:off x="1676400" y="304800"/>
            <a:ext cx="5410200" cy="1143000"/>
          </a:xfrm>
        </p:spPr>
        <p:txBody>
          <a:bodyPr>
            <a:normAutofit fontScale="90000"/>
          </a:bodyPr>
          <a:lstStyle/>
          <a:p>
            <a:pPr eaLnBrk="1" fontAlgn="auto" hangingPunct="1">
              <a:spcAft>
                <a:spcPts val="0"/>
              </a:spcAft>
              <a:defRPr/>
            </a:pPr>
            <a:r>
              <a:rPr lang="en-US" sz="5400" u="sng" dirty="0">
                <a:solidFill>
                  <a:schemeClr val="tx1"/>
                </a:solidFill>
                <a:latin typeface="Times New Roman" pitchFamily="18" charset="0"/>
                <a:cs typeface="Times New Roman" pitchFamily="18" charset="0"/>
              </a:rPr>
              <a:t>Class I - Response </a:t>
            </a:r>
          </a:p>
        </p:txBody>
      </p:sp>
      <p:pic>
        <p:nvPicPr>
          <p:cNvPr id="4" name="Picture 2"/>
          <p:cNvPicPr>
            <a:picLocks noChangeAspect="1" noChangeArrowheads="1"/>
          </p:cNvPicPr>
          <p:nvPr/>
        </p:nvPicPr>
        <p:blipFill>
          <a:blip r:embed="rId2" cstate="print"/>
          <a:srcRect/>
          <a:stretch>
            <a:fillRect/>
          </a:stretch>
        </p:blipFill>
        <p:spPr bwMode="auto">
          <a:xfrm>
            <a:off x="3810000" y="1752600"/>
            <a:ext cx="4897677" cy="32502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itle 2"/>
          <p:cNvSpPr txBox="1">
            <a:spLocks/>
          </p:cNvSpPr>
          <p:nvPr/>
        </p:nvSpPr>
        <p:spPr>
          <a:xfrm>
            <a:off x="4724400" y="4038600"/>
            <a:ext cx="3733800" cy="609600"/>
          </a:xfrm>
          <a:prstGeom prst="rect">
            <a:avLst/>
          </a:prstGeom>
        </p:spPr>
        <p:txBody>
          <a:bodyPr anchor="ctr">
            <a:normAutofit fontScale="47500" lnSpcReduction="20000"/>
            <a:scene3d>
              <a:camera prst="orthographicFront"/>
              <a:lightRig rig="soft" dir="t"/>
            </a:scene3d>
            <a:sp3d prstMaterial="softEdge">
              <a:bevelT w="25400" h="25400"/>
            </a:sp3d>
          </a:bodyPr>
          <a:lstStyle/>
          <a:p>
            <a:pPr>
              <a:defRPr/>
            </a:pPr>
            <a:r>
              <a:rPr lang="en-US" sz="4100" b="1" dirty="0">
                <a:solidFill>
                  <a:schemeClr val="bg1"/>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Large Dumps Plows / Spreaders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381000" y="1676400"/>
            <a:ext cx="4191000" cy="4525963"/>
          </a:xfrm>
        </p:spPr>
        <p:txBody>
          <a:bodyPr>
            <a:normAutofit/>
          </a:bodyPr>
          <a:lstStyle/>
          <a:p>
            <a:pPr marL="365760" indent="-256032" eaLnBrk="1" fontAlgn="auto" hangingPunct="1">
              <a:spcAft>
                <a:spcPts val="0"/>
              </a:spcAft>
              <a:buFont typeface="Wingdings" pitchFamily="2" charset="2"/>
              <a:buChar char="Ø"/>
              <a:defRPr/>
            </a:pPr>
            <a:r>
              <a:rPr lang="en-US" sz="2500" dirty="0">
                <a:latin typeface="Times New Roman" pitchFamily="18" charset="0"/>
                <a:cs typeface="Times New Roman" pitchFamily="18" charset="0"/>
              </a:rPr>
              <a:t>A storm with accumulations ranging from 4 to 8 inches and the duration is more that 12 hours. </a:t>
            </a:r>
          </a:p>
          <a:p>
            <a:pPr marL="365760" indent="-256032" eaLnBrk="1" fontAlgn="auto" hangingPunct="1">
              <a:spcAft>
                <a:spcPts val="0"/>
              </a:spcAft>
              <a:buFont typeface="Wingdings" pitchFamily="2" charset="2"/>
              <a:buChar char="Ø"/>
              <a:defRPr/>
            </a:pPr>
            <a:endParaRPr lang="en-US" sz="2500" dirty="0">
              <a:latin typeface="Times New Roman" pitchFamily="18" charset="0"/>
              <a:cs typeface="Times New Roman" pitchFamily="18" charset="0"/>
            </a:endParaRPr>
          </a:p>
          <a:p>
            <a:pPr marL="365760" indent="-256032" eaLnBrk="1" fontAlgn="auto" hangingPunct="1">
              <a:spcAft>
                <a:spcPts val="0"/>
              </a:spcAft>
              <a:buFont typeface="Wingdings" pitchFamily="2" charset="2"/>
              <a:buChar char="Ø"/>
              <a:defRPr/>
            </a:pPr>
            <a:r>
              <a:rPr lang="en-US" sz="2500" dirty="0">
                <a:latin typeface="Times New Roman" pitchFamily="18" charset="0"/>
                <a:cs typeface="Times New Roman" pitchFamily="18" charset="0"/>
              </a:rPr>
              <a:t>This type of storm will require employees  and private contractors </a:t>
            </a:r>
            <a:br>
              <a:rPr lang="en-US" sz="2500" dirty="0">
                <a:latin typeface="Times New Roman" pitchFamily="18" charset="0"/>
                <a:cs typeface="Times New Roman" pitchFamily="18" charset="0"/>
              </a:rPr>
            </a:br>
            <a:r>
              <a:rPr lang="en-US" sz="2500" dirty="0">
                <a:latin typeface="Times New Roman" pitchFamily="18" charset="0"/>
                <a:cs typeface="Times New Roman" pitchFamily="18" charset="0"/>
              </a:rPr>
              <a:t>(with their equipment).</a:t>
            </a:r>
          </a:p>
        </p:txBody>
      </p:sp>
      <p:sp>
        <p:nvSpPr>
          <p:cNvPr id="8194" name="Title 1"/>
          <p:cNvSpPr>
            <a:spLocks noGrp="1"/>
          </p:cNvSpPr>
          <p:nvPr>
            <p:ph type="title"/>
          </p:nvPr>
        </p:nvSpPr>
        <p:spPr/>
        <p:txBody>
          <a:bodyPr/>
          <a:lstStyle/>
          <a:p>
            <a:pPr algn="ctr" eaLnBrk="1" fontAlgn="auto" hangingPunct="1">
              <a:spcAft>
                <a:spcPts val="0"/>
              </a:spcAft>
              <a:defRPr/>
            </a:pPr>
            <a:r>
              <a:rPr lang="en-US" sz="5400" u="sng" dirty="0">
                <a:solidFill>
                  <a:schemeClr val="tx1"/>
                </a:solidFill>
                <a:latin typeface="Times New Roman" pitchFamily="18" charset="0"/>
                <a:cs typeface="Times New Roman" pitchFamily="18" charset="0"/>
              </a:rPr>
              <a:t>Class II - Event</a:t>
            </a:r>
          </a:p>
        </p:txBody>
      </p:sp>
      <p:pic>
        <p:nvPicPr>
          <p:cNvPr id="4" name="Picture 3" descr="photo5.JPG"/>
          <p:cNvPicPr>
            <a:picLocks noChangeAspect="1"/>
          </p:cNvPicPr>
          <p:nvPr/>
        </p:nvPicPr>
        <p:blipFill>
          <a:blip r:embed="rId2" cstate="print"/>
          <a:stretch>
            <a:fillRect/>
          </a:stretch>
        </p:blipFill>
        <p:spPr>
          <a:xfrm rot="20998111">
            <a:off x="5002655" y="1885228"/>
            <a:ext cx="3503207" cy="26274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685800" y="1295400"/>
            <a:ext cx="8229600" cy="4419600"/>
          </a:xfrm>
        </p:spPr>
        <p:txBody>
          <a:bodyPr>
            <a:normAutofit fontScale="92500" lnSpcReduction="10000"/>
          </a:bodyPr>
          <a:lstStyle/>
          <a:p>
            <a:pPr marL="624078" indent="-514350" eaLnBrk="1" fontAlgn="auto" hangingPunct="1">
              <a:spcAft>
                <a:spcPts val="0"/>
              </a:spcAft>
              <a:buFont typeface="Wingdings" pitchFamily="2" charset="2"/>
              <a:buChar char="Ø"/>
              <a:defRPr/>
            </a:pPr>
            <a:r>
              <a:rPr lang="en-US" sz="2800" dirty="0">
                <a:latin typeface="Times New Roman" pitchFamily="18" charset="0"/>
                <a:cs typeface="Times New Roman" pitchFamily="18" charset="0"/>
              </a:rPr>
              <a:t>Plowing, salt and sand all primary arterial roadways </a:t>
            </a:r>
          </a:p>
          <a:p>
            <a:pPr marL="624078" indent="-514350" eaLnBrk="1" fontAlgn="auto" hangingPunct="1">
              <a:spcAft>
                <a:spcPts val="0"/>
              </a:spcAft>
              <a:buFont typeface="Wingdings" pitchFamily="2" charset="2"/>
              <a:buChar char="Ø"/>
              <a:defRPr/>
            </a:pPr>
            <a:endParaRPr lang="en-US" sz="2800" dirty="0">
              <a:latin typeface="Times New Roman" pitchFamily="18" charset="0"/>
              <a:cs typeface="Times New Roman" pitchFamily="18" charset="0"/>
            </a:endParaRPr>
          </a:p>
          <a:p>
            <a:pPr marL="624078" indent="-514350" eaLnBrk="1" fontAlgn="auto" hangingPunct="1">
              <a:spcAft>
                <a:spcPts val="0"/>
              </a:spcAft>
              <a:buFont typeface="Wingdings" pitchFamily="2" charset="2"/>
              <a:buChar char="Ø"/>
              <a:defRPr/>
            </a:pPr>
            <a:r>
              <a:rPr lang="en-US" sz="2800" dirty="0">
                <a:latin typeface="Times New Roman" pitchFamily="18" charset="0"/>
                <a:cs typeface="Times New Roman" pitchFamily="18" charset="0"/>
              </a:rPr>
              <a:t>Secondary roads</a:t>
            </a:r>
          </a:p>
          <a:p>
            <a:pPr marL="624078" indent="-514350" eaLnBrk="1" fontAlgn="auto" hangingPunct="1">
              <a:spcAft>
                <a:spcPts val="0"/>
              </a:spcAft>
              <a:buFont typeface="Wingdings" pitchFamily="2" charset="2"/>
              <a:buChar char="Ø"/>
              <a:defRPr/>
            </a:pPr>
            <a:endParaRPr lang="en-US" sz="2800" dirty="0">
              <a:latin typeface="Times New Roman" pitchFamily="18" charset="0"/>
              <a:cs typeface="Times New Roman" pitchFamily="18" charset="0"/>
            </a:endParaRPr>
          </a:p>
          <a:p>
            <a:pPr marL="624078" indent="-514350" eaLnBrk="1" fontAlgn="auto" hangingPunct="1">
              <a:spcAft>
                <a:spcPts val="0"/>
              </a:spcAft>
              <a:buFont typeface="Wingdings" pitchFamily="2" charset="2"/>
              <a:buChar char="Ø"/>
              <a:defRPr/>
            </a:pPr>
            <a:r>
              <a:rPr lang="en-US" sz="2800" dirty="0">
                <a:latin typeface="Times New Roman" pitchFamily="18" charset="0"/>
                <a:cs typeface="Times New Roman" pitchFamily="18" charset="0"/>
              </a:rPr>
              <a:t>Feeder &amp; neighborhood roads</a:t>
            </a:r>
          </a:p>
          <a:p>
            <a:pPr marL="624078" indent="-514350" eaLnBrk="1" fontAlgn="auto" hangingPunct="1">
              <a:spcAft>
                <a:spcPts val="0"/>
              </a:spcAft>
              <a:buFont typeface="Wingdings" pitchFamily="2" charset="2"/>
              <a:buChar char="Ø"/>
              <a:defRPr/>
            </a:pPr>
            <a:endParaRPr lang="en-US" sz="2800" dirty="0">
              <a:latin typeface="Times New Roman" pitchFamily="18" charset="0"/>
              <a:cs typeface="Times New Roman" pitchFamily="18" charset="0"/>
            </a:endParaRPr>
          </a:p>
          <a:p>
            <a:pPr marL="624078" indent="-514350" eaLnBrk="1" fontAlgn="auto" hangingPunct="1">
              <a:spcAft>
                <a:spcPts val="0"/>
              </a:spcAft>
              <a:buFont typeface="Wingdings" pitchFamily="2" charset="2"/>
              <a:buChar char="Ø"/>
              <a:defRPr/>
            </a:pPr>
            <a:r>
              <a:rPr lang="en-US" sz="2800" dirty="0">
                <a:latin typeface="Times New Roman" pitchFamily="18" charset="0"/>
                <a:cs typeface="Times New Roman" pitchFamily="18" charset="0"/>
              </a:rPr>
              <a:t>A  response team will service complaints and requests of  emergency nature</a:t>
            </a:r>
          </a:p>
          <a:p>
            <a:pPr marL="624078" indent="-514350" eaLnBrk="1" fontAlgn="auto" hangingPunct="1">
              <a:spcAft>
                <a:spcPts val="0"/>
              </a:spcAft>
              <a:buFont typeface="+mj-lt"/>
              <a:buAutoNum type="arabicPeriod"/>
              <a:defRPr/>
            </a:pPr>
            <a:endParaRPr lang="en-US" sz="2800" dirty="0">
              <a:latin typeface="Times New Roman" pitchFamily="18" charset="0"/>
              <a:cs typeface="Times New Roman" pitchFamily="18" charset="0"/>
            </a:endParaRPr>
          </a:p>
          <a:p>
            <a:pPr marL="624078" indent="-514350" algn="ctr" eaLnBrk="1" fontAlgn="auto" hangingPunct="1">
              <a:spcAft>
                <a:spcPts val="0"/>
              </a:spcAft>
              <a:buFont typeface="Wingdings 3" pitchFamily="18" charset="2"/>
              <a:buNone/>
              <a:defRPr/>
            </a:pPr>
            <a:r>
              <a:rPr lang="en-US" sz="2600" i="1" dirty="0">
                <a:latin typeface="Times New Roman" pitchFamily="18" charset="0"/>
                <a:cs typeface="Times New Roman" pitchFamily="18" charset="0"/>
              </a:rPr>
              <a:t>The goal is to complete work within </a:t>
            </a:r>
            <a:r>
              <a:rPr lang="en-US" sz="2600" b="1" i="1" u="sng" dirty="0">
                <a:latin typeface="Times New Roman" pitchFamily="18" charset="0"/>
                <a:cs typeface="Times New Roman" pitchFamily="18" charset="0"/>
              </a:rPr>
              <a:t>96 hours </a:t>
            </a:r>
            <a:r>
              <a:rPr lang="en-US" sz="2600" i="1" dirty="0">
                <a:latin typeface="Times New Roman" pitchFamily="18" charset="0"/>
                <a:cs typeface="Times New Roman" pitchFamily="18" charset="0"/>
              </a:rPr>
              <a:t>of the</a:t>
            </a:r>
            <a:br>
              <a:rPr lang="en-US" sz="2600" i="1" dirty="0">
                <a:latin typeface="Times New Roman" pitchFamily="18" charset="0"/>
                <a:cs typeface="Times New Roman" pitchFamily="18" charset="0"/>
              </a:rPr>
            </a:br>
            <a:r>
              <a:rPr lang="en-US" sz="2600" i="1" dirty="0">
                <a:latin typeface="Times New Roman" pitchFamily="18" charset="0"/>
                <a:cs typeface="Times New Roman" pitchFamily="18" charset="0"/>
              </a:rPr>
              <a:t>conclusion of the event. </a:t>
            </a:r>
          </a:p>
          <a:p>
            <a:pPr marL="365760" indent="-256032" eaLnBrk="1" fontAlgn="auto" hangingPunct="1">
              <a:spcAft>
                <a:spcPts val="0"/>
              </a:spcAft>
              <a:buFont typeface="Wingdings 3"/>
              <a:buChar char=""/>
              <a:defRPr/>
            </a:pPr>
            <a:endParaRPr lang="en-US" dirty="0"/>
          </a:p>
        </p:txBody>
      </p:sp>
      <p:sp>
        <p:nvSpPr>
          <p:cNvPr id="9218" name="Title 1"/>
          <p:cNvSpPr>
            <a:spLocks noGrp="1"/>
          </p:cNvSpPr>
          <p:nvPr>
            <p:ph type="title"/>
          </p:nvPr>
        </p:nvSpPr>
        <p:spPr>
          <a:xfrm>
            <a:off x="457200" y="533400"/>
            <a:ext cx="8229600" cy="715962"/>
          </a:xfrm>
        </p:spPr>
        <p:txBody>
          <a:bodyPr>
            <a:noAutofit/>
          </a:bodyPr>
          <a:lstStyle/>
          <a:p>
            <a:pPr algn="ctr" eaLnBrk="1" fontAlgn="auto" hangingPunct="1">
              <a:spcAft>
                <a:spcPts val="0"/>
              </a:spcAft>
              <a:defRPr/>
            </a:pPr>
            <a:r>
              <a:rPr lang="en-US" sz="5400" u="sng" dirty="0">
                <a:solidFill>
                  <a:schemeClr val="tx1"/>
                </a:solidFill>
                <a:latin typeface="Times New Roman" pitchFamily="18" charset="0"/>
                <a:cs typeface="Times New Roman" pitchFamily="18" charset="0"/>
              </a:rPr>
              <a:t>Class II - Response</a:t>
            </a:r>
            <a:br>
              <a:rPr lang="en-US" sz="5400" dirty="0">
                <a:latin typeface="Times New Roman" pitchFamily="18" charset="0"/>
                <a:cs typeface="Times New Roman" pitchFamily="18" charset="0"/>
              </a:rPr>
            </a:br>
            <a:endParaRPr lang="en-US" sz="54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pPr algn="ctr" eaLnBrk="1" fontAlgn="auto" hangingPunct="1">
              <a:spcAft>
                <a:spcPts val="0"/>
              </a:spcAft>
              <a:defRPr/>
            </a:pPr>
            <a:r>
              <a:rPr lang="en-US" sz="4900" u="sng" dirty="0">
                <a:solidFill>
                  <a:schemeClr val="tx1"/>
                </a:solidFill>
                <a:latin typeface="Times New Roman" pitchFamily="18" charset="0"/>
                <a:cs typeface="Times New Roman" pitchFamily="18" charset="0"/>
              </a:rPr>
              <a:t>Class III – Event</a:t>
            </a:r>
            <a:br>
              <a:rPr lang="en-US" sz="6000" dirty="0">
                <a:solidFill>
                  <a:schemeClr val="tx1"/>
                </a:solidFill>
                <a:latin typeface="Times New Roman" pitchFamily="18" charset="0"/>
                <a:cs typeface="Times New Roman" pitchFamily="18" charset="0"/>
              </a:rPr>
            </a:br>
            <a:endParaRPr lang="en-US" sz="3100" i="1" dirty="0">
              <a:solidFill>
                <a:schemeClr val="tx1"/>
              </a:solidFill>
              <a:latin typeface="Times New Roman" pitchFamily="18" charset="0"/>
              <a:cs typeface="Times New Roman" pitchFamily="18" charset="0"/>
            </a:endParaRPr>
          </a:p>
        </p:txBody>
      </p:sp>
      <p:sp>
        <p:nvSpPr>
          <p:cNvPr id="15362" name="Content Placeholder 2"/>
          <p:cNvSpPr>
            <a:spLocks noGrp="1"/>
          </p:cNvSpPr>
          <p:nvPr>
            <p:ph sz="quarter" idx="2"/>
          </p:nvPr>
        </p:nvSpPr>
        <p:spPr>
          <a:xfrm>
            <a:off x="228600" y="1444294"/>
            <a:ext cx="4495800" cy="4804106"/>
          </a:xfrm>
        </p:spPr>
        <p:txBody>
          <a:bodyPr/>
          <a:lstStyle/>
          <a:p>
            <a:pPr eaLnBrk="1" hangingPunct="1">
              <a:buFont typeface="Wingdings" pitchFamily="2" charset="2"/>
              <a:buChar char="Ø"/>
            </a:pPr>
            <a:r>
              <a:rPr lang="en-US" dirty="0">
                <a:latin typeface="Times New Roman" pitchFamily="18" charset="0"/>
                <a:cs typeface="Times New Roman" pitchFamily="18" charset="0"/>
              </a:rPr>
              <a:t>Storm with snow accumulations greater than 9 inches and lasts for more than 24 hours. </a:t>
            </a:r>
          </a:p>
          <a:p>
            <a:pPr eaLnBrk="1" hangingPunct="1">
              <a:buFont typeface="Wingdings" pitchFamily="2" charset="2"/>
              <a:buChar char="Ø"/>
            </a:pPr>
            <a:r>
              <a:rPr lang="en-US" dirty="0">
                <a:latin typeface="Times New Roman" pitchFamily="18" charset="0"/>
                <a:cs typeface="Times New Roman" pitchFamily="18" charset="0"/>
              </a:rPr>
              <a:t>This will require all Public Works Operations Personnel along with support from other departments and our outside contractor.  </a:t>
            </a:r>
          </a:p>
          <a:p>
            <a:pPr eaLnBrk="1" hangingPunct="1">
              <a:buFont typeface="Wingdings" pitchFamily="2" charset="2"/>
              <a:buChar char="Ø"/>
            </a:pPr>
            <a:r>
              <a:rPr lang="en-US" dirty="0">
                <a:latin typeface="Times New Roman" pitchFamily="18" charset="0"/>
                <a:cs typeface="Times New Roman" pitchFamily="18" charset="0"/>
              </a:rPr>
              <a:t>We service approximately 200 miles of City Streets. </a:t>
            </a:r>
          </a:p>
        </p:txBody>
      </p:sp>
      <p:pic>
        <p:nvPicPr>
          <p:cNvPr id="4" name="Picture 3" descr="snow pound.jpg"/>
          <p:cNvPicPr>
            <a:picLocks noChangeAspect="1"/>
          </p:cNvPicPr>
          <p:nvPr/>
        </p:nvPicPr>
        <p:blipFill>
          <a:blip r:embed="rId2" cstate="print"/>
          <a:stretch>
            <a:fillRect/>
          </a:stretch>
        </p:blipFill>
        <p:spPr>
          <a:xfrm>
            <a:off x="5029200" y="1600200"/>
            <a:ext cx="3630594" cy="4114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8136</TotalTime>
  <Words>1276</Words>
  <Application>Microsoft Office PowerPoint</Application>
  <PresentationFormat>On-screen Show (4:3)</PresentationFormat>
  <Paragraphs>173</Paragraphs>
  <Slides>27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Baskerville Old Face</vt:lpstr>
      <vt:lpstr>Calibri</vt:lpstr>
      <vt:lpstr>Edwardian Script ITC</vt:lpstr>
      <vt:lpstr>Lucida Sans Unicode</vt:lpstr>
      <vt:lpstr>Times New Roman</vt:lpstr>
      <vt:lpstr>Verdana</vt:lpstr>
      <vt:lpstr>Wingdings</vt:lpstr>
      <vt:lpstr>Wingdings 2</vt:lpstr>
      <vt:lpstr>Wingdings 3</vt:lpstr>
      <vt:lpstr>Concourse</vt:lpstr>
      <vt:lpstr>Department of Public Works Operations Division </vt:lpstr>
      <vt:lpstr>Snow Operations Personnel </vt:lpstr>
      <vt:lpstr>Command Structure </vt:lpstr>
      <vt:lpstr>Classification of Snow Events</vt:lpstr>
      <vt:lpstr>PowerPoint Presentation</vt:lpstr>
      <vt:lpstr>Class I - Response </vt:lpstr>
      <vt:lpstr>Class II - Event</vt:lpstr>
      <vt:lpstr>Class II - Response </vt:lpstr>
      <vt:lpstr>Class III – Event </vt:lpstr>
      <vt:lpstr>Class III - Response</vt:lpstr>
      <vt:lpstr>City Owned Equipment </vt:lpstr>
      <vt:lpstr>PowerPoint Presentation</vt:lpstr>
      <vt:lpstr>PowerPoint Presentation</vt:lpstr>
      <vt:lpstr>Weather Event Personnel</vt:lpstr>
      <vt:lpstr>Pre-Operation Planning </vt:lpstr>
      <vt:lpstr> Primary Streets </vt:lpstr>
      <vt:lpstr>PowerPoint Presentation</vt:lpstr>
      <vt:lpstr>PowerPoint Presentation</vt:lpstr>
      <vt:lpstr>Operational Plan  </vt:lpstr>
      <vt:lpstr>17 GRIDS FOR DEPLOYMENT  </vt:lpstr>
      <vt:lpstr> Secondary Roads</vt:lpstr>
      <vt:lpstr>Emergency/Hospital Routes  </vt:lpstr>
      <vt:lpstr>  Encountered Issues/Problems  </vt:lpstr>
      <vt:lpstr>PowerPoint Presentation</vt:lpstr>
      <vt:lpstr>City Code Governing Snow  </vt:lpstr>
      <vt:lpstr>PowerPoint Presentation</vt:lpstr>
      <vt:lpstr>Contact Us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Public Works Operations Division</dc:title>
  <dc:creator>mdietz</dc:creator>
  <cp:lastModifiedBy>Jason Leary</cp:lastModifiedBy>
  <cp:revision>552</cp:revision>
  <dcterms:created xsi:type="dcterms:W3CDTF">2014-01-14T18:31:20Z</dcterms:created>
  <dcterms:modified xsi:type="dcterms:W3CDTF">2024-02-20T20:26:06Z</dcterms:modified>
</cp:coreProperties>
</file>