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61" r:id="rId3"/>
    <p:sldId id="260" r:id="rId4"/>
    <p:sldId id="262" r:id="rId5"/>
    <p:sldId id="265" r:id="rId6"/>
    <p:sldId id="271" r:id="rId7"/>
    <p:sldId id="266" r:id="rId8"/>
    <p:sldId id="270" r:id="rId9"/>
    <p:sldId id="303" r:id="rId10"/>
    <p:sldId id="299" r:id="rId11"/>
    <p:sldId id="267" r:id="rId12"/>
    <p:sldId id="268" r:id="rId13"/>
    <p:sldId id="304" r:id="rId14"/>
    <p:sldId id="306" r:id="rId15"/>
    <p:sldId id="307" r:id="rId16"/>
    <p:sldId id="308" r:id="rId17"/>
    <p:sldId id="3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8EFF4"/>
    <a:srgbClr val="CEDBE6"/>
    <a:srgbClr val="9EB8CE"/>
    <a:srgbClr val="86A6C1"/>
    <a:srgbClr val="4E7798"/>
    <a:srgbClr val="E6ECF1"/>
    <a:srgbClr val="D9E3EB"/>
    <a:srgbClr val="E3EBF1"/>
    <a:srgbClr val="9CB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58300" autoAdjust="0"/>
  </p:normalViewPr>
  <p:slideViewPr>
    <p:cSldViewPr showGuides="1">
      <p:cViewPr varScale="1">
        <p:scale>
          <a:sx n="103" d="100"/>
          <a:sy n="103" d="100"/>
        </p:scale>
        <p:origin x="57" y="348"/>
      </p:cViewPr>
      <p:guideLst>
        <p:guide orient="horz" pos="2160"/>
        <p:guide pos="3840"/>
      </p:guideLst>
    </p:cSldViewPr>
  </p:slideViewPr>
  <p:notesTextViewPr>
    <p:cViewPr>
      <p:scale>
        <a:sx n="150" d="100"/>
        <a:sy n="150" d="100"/>
      </p:scale>
      <p:origin x="0" y="0"/>
    </p:cViewPr>
  </p:notesTextViewPr>
  <p:notesViewPr>
    <p:cSldViewPr showGuides="1">
      <p:cViewPr varScale="1">
        <p:scale>
          <a:sx n="88" d="100"/>
          <a:sy n="88" d="100"/>
        </p:scale>
        <p:origin x="290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400" b="1" dirty="0"/>
              <a:t>Growth of Xylazine in the</a:t>
            </a:r>
          </a:p>
          <a:p>
            <a:pPr>
              <a:defRPr sz="2000"/>
            </a:pPr>
            <a:r>
              <a:rPr lang="en-US" sz="1400" b="1" dirty="0"/>
              <a:t>United States</a:t>
            </a:r>
          </a:p>
        </c:rich>
      </c:tx>
      <c:layout>
        <c:manualLayout>
          <c:xMode val="edge"/>
          <c:yMode val="edge"/>
          <c:x val="0.23477618706752565"/>
          <c:y val="2.941176470588235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838828740157481E-2"/>
          <c:y val="0.23783001389532191"/>
          <c:w val="0.91497367125984252"/>
          <c:h val="0.6512409294426432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General</c:formatCode>
                <c:ptCount val="8"/>
                <c:pt idx="0">
                  <c:v>10</c:v>
                </c:pt>
                <c:pt idx="1">
                  <c:v>60</c:v>
                </c:pt>
                <c:pt idx="2">
                  <c:v>160</c:v>
                </c:pt>
                <c:pt idx="3">
                  <c:v>350</c:v>
                </c:pt>
                <c:pt idx="4">
                  <c:v>740</c:v>
                </c:pt>
                <c:pt idx="5">
                  <c:v>1100</c:v>
                </c:pt>
                <c:pt idx="6">
                  <c:v>1500</c:v>
                </c:pt>
                <c:pt idx="7">
                  <c:v>2000</c:v>
                </c:pt>
              </c:numCache>
            </c:numRef>
          </c:val>
          <c:extLst>
            <c:ext xmlns:c16="http://schemas.microsoft.com/office/drawing/2014/chart" uri="{C3380CC4-5D6E-409C-BE32-E72D297353CC}">
              <c16:uniqueId val="{00000000-BD75-4AAD-A8E0-1FE91831EE51}"/>
            </c:ext>
          </c:extLst>
        </c:ser>
        <c:dLbls>
          <c:showLegendKey val="0"/>
          <c:showVal val="0"/>
          <c:showCatName val="0"/>
          <c:showSerName val="0"/>
          <c:showPercent val="0"/>
          <c:showBubbleSize val="0"/>
        </c:dLbls>
        <c:gapWidth val="150"/>
        <c:axId val="684989871"/>
        <c:axId val="684993711"/>
      </c:barChart>
      <c:catAx>
        <c:axId val="68498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4993711"/>
        <c:crosses val="autoZero"/>
        <c:auto val="1"/>
        <c:lblAlgn val="ctr"/>
        <c:lblOffset val="100"/>
        <c:noMultiLvlLbl val="0"/>
      </c:catAx>
      <c:valAx>
        <c:axId val="684993711"/>
        <c:scaling>
          <c:orientation val="minMax"/>
          <c:max val="20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684989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FCD1F-3155-4E9A-B5A4-BC26A528456D}"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E977FD-DFDA-43BA-B61A-25D1FDF89A3D}" type="slidenum">
              <a:rPr lang="en-US" smtClean="0"/>
              <a:t>‹#›</a:t>
            </a:fld>
            <a:endParaRPr lang="en-US"/>
          </a:p>
        </p:txBody>
      </p:sp>
    </p:spTree>
    <p:extLst>
      <p:ext uri="{BB962C8B-B14F-4D97-AF65-F5344CB8AC3E}">
        <p14:creationId xmlns:p14="http://schemas.microsoft.com/office/powerpoint/2010/main" val="73223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977FD-DFDA-43BA-B61A-25D1FDF89A3D}" type="slidenum">
              <a:rPr lang="en-US" smtClean="0"/>
              <a:t>1</a:t>
            </a:fld>
            <a:endParaRPr lang="en-US"/>
          </a:p>
        </p:txBody>
      </p:sp>
    </p:spTree>
    <p:extLst>
      <p:ext uri="{BB962C8B-B14F-4D97-AF65-F5344CB8AC3E}">
        <p14:creationId xmlns:p14="http://schemas.microsoft.com/office/powerpoint/2010/main" val="180155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977FD-DFDA-43BA-B61A-25D1FDF89A3D}" type="slidenum">
              <a:rPr lang="en-US" smtClean="0"/>
              <a:t>2</a:t>
            </a:fld>
            <a:endParaRPr lang="en-US"/>
          </a:p>
        </p:txBody>
      </p:sp>
    </p:spTree>
    <p:extLst>
      <p:ext uri="{BB962C8B-B14F-4D97-AF65-F5344CB8AC3E}">
        <p14:creationId xmlns:p14="http://schemas.microsoft.com/office/powerpoint/2010/main" val="3391712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977FD-DFDA-43BA-B61A-25D1FDF89A3D}" type="slidenum">
              <a:rPr lang="en-US" smtClean="0"/>
              <a:t>3</a:t>
            </a:fld>
            <a:endParaRPr lang="en-US"/>
          </a:p>
        </p:txBody>
      </p:sp>
    </p:spTree>
    <p:extLst>
      <p:ext uri="{BB962C8B-B14F-4D97-AF65-F5344CB8AC3E}">
        <p14:creationId xmlns:p14="http://schemas.microsoft.com/office/powerpoint/2010/main" val="171479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977FD-DFDA-43BA-B61A-25D1FDF89A3D}" type="slidenum">
              <a:rPr lang="en-US" smtClean="0"/>
              <a:t>5</a:t>
            </a:fld>
            <a:endParaRPr lang="en-US"/>
          </a:p>
        </p:txBody>
      </p:sp>
    </p:spTree>
    <p:extLst>
      <p:ext uri="{BB962C8B-B14F-4D97-AF65-F5344CB8AC3E}">
        <p14:creationId xmlns:p14="http://schemas.microsoft.com/office/powerpoint/2010/main" val="65580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977FD-DFDA-43BA-B61A-25D1FDF89A3D}" type="slidenum">
              <a:rPr lang="en-US" smtClean="0"/>
              <a:t>6</a:t>
            </a:fld>
            <a:endParaRPr lang="en-US"/>
          </a:p>
        </p:txBody>
      </p:sp>
    </p:spTree>
    <p:extLst>
      <p:ext uri="{BB962C8B-B14F-4D97-AF65-F5344CB8AC3E}">
        <p14:creationId xmlns:p14="http://schemas.microsoft.com/office/powerpoint/2010/main" val="152937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&lt;speak&gt;</a:t>
            </a:r>
          </a:p>
          <a:p>
            <a:r>
              <a:rPr lang="en-US" b="1" dirty="0"/>
              <a:t>CVS</a:t>
            </a:r>
          </a:p>
          <a:p>
            <a:r>
              <a:rPr lang="en-US" b="1" dirty="0"/>
              <a:t>1 0 0 5 Delaware Avenue</a:t>
            </a:r>
          </a:p>
          <a:p>
            <a:r>
              <a:rPr lang="en-US" b="1" dirty="0"/>
              <a:t>Wilmington, DE 19806</a:t>
            </a:r>
          </a:p>
          <a:p>
            <a:r>
              <a:rPr lang="en-US" b="1" dirty="0"/>
              <a:t>(302) 574-9836.</a:t>
            </a:r>
          </a:p>
          <a:p>
            <a:r>
              <a:rPr lang="en-US" b="1" dirty="0"/>
              <a:t>1.2 miles.</a:t>
            </a:r>
          </a:p>
          <a:p>
            <a:r>
              <a:rPr lang="en-US" b="1" dirty="0"/>
              <a:t>8:00 a.m. to 8:00 p.m.</a:t>
            </a:r>
          </a:p>
          <a:p>
            <a:r>
              <a:rPr lang="en-US" b="1" dirty="0"/>
              <a:t>Open now.</a:t>
            </a:r>
          </a:p>
          <a:p>
            <a:endParaRPr lang="en-US" b="1" dirty="0"/>
          </a:p>
          <a:p>
            <a:r>
              <a:rPr lang="en-US" b="1" dirty="0"/>
              <a:t>New Castle County Fernhook Building Bridge Clinic</a:t>
            </a:r>
          </a:p>
          <a:p>
            <a:r>
              <a:rPr lang="en-US" b="1" dirty="0"/>
              <a:t>14 Central Avenue</a:t>
            </a:r>
          </a:p>
          <a:p>
            <a:r>
              <a:rPr lang="en-US" b="1" dirty="0"/>
              <a:t>New Castle, DE 19720</a:t>
            </a:r>
          </a:p>
          <a:p>
            <a:r>
              <a:rPr lang="en-US" b="1" dirty="0"/>
              <a:t>(302) 255-1650.</a:t>
            </a:r>
          </a:p>
          <a:p>
            <a:r>
              <a:rPr lang="en-US" b="1" dirty="0"/>
              <a:t>6.1 miles.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8:00 </a:t>
            </a:r>
            <a:r>
              <a:rPr lang="en-US" b="1" dirty="0" err="1"/>
              <a:t>a.m</a:t>
            </a:r>
            <a:r>
              <a:rPr lang="en-US" b="1" dirty="0"/>
              <a:t> to 11:30 p.m.</a:t>
            </a:r>
          </a:p>
          <a:p>
            <a:r>
              <a:rPr lang="en-US" b="1" dirty="0"/>
              <a:t>Open now.</a:t>
            </a:r>
          </a:p>
          <a:p>
            <a:r>
              <a:rPr lang="en-US" b="1" dirty="0"/>
              <a:t>&lt;/speak&gt;</a:t>
            </a:r>
          </a:p>
        </p:txBody>
      </p:sp>
      <p:sp>
        <p:nvSpPr>
          <p:cNvPr id="4" name="Slide Number Placeholder 3"/>
          <p:cNvSpPr>
            <a:spLocks noGrp="1"/>
          </p:cNvSpPr>
          <p:nvPr>
            <p:ph type="sldNum" sz="quarter" idx="5"/>
          </p:nvPr>
        </p:nvSpPr>
        <p:spPr/>
        <p:txBody>
          <a:bodyPr/>
          <a:lstStyle/>
          <a:p>
            <a:fld id="{69037BDF-4C40-40E0-806F-27E064816E53}" type="slidenum">
              <a:rPr lang="en-US" smtClean="0"/>
              <a:t>9</a:t>
            </a:fld>
            <a:endParaRPr lang="en-US"/>
          </a:p>
        </p:txBody>
      </p:sp>
    </p:spTree>
    <p:extLst>
      <p:ext uri="{BB962C8B-B14F-4D97-AF65-F5344CB8AC3E}">
        <p14:creationId xmlns:p14="http://schemas.microsoft.com/office/powerpoint/2010/main" val="3296415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37BDF-4C40-40E0-806F-27E064816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51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0">
              <a:srgbClr val="001F42"/>
            </a:gs>
            <a:gs pos="40000">
              <a:srgbClr val="003E82"/>
            </a:gs>
            <a:gs pos="60000">
              <a:srgbClr val="003E82"/>
            </a:gs>
            <a:gs pos="100000">
              <a:srgbClr val="001F42"/>
            </a:gs>
          </a:gsLst>
          <a:lin ang="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30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C6C0D-1E71-0417-A44E-0A7D8A67F9B4}"/>
              </a:ext>
            </a:extLst>
          </p:cNvPr>
          <p:cNvSpPr>
            <a:spLocks noGrp="1"/>
          </p:cNvSpPr>
          <p:nvPr>
            <p:ph type="body" sz="quarter" idx="10"/>
          </p:nvPr>
        </p:nvSpPr>
        <p:spPr>
          <a:xfrm>
            <a:off x="0" y="304800"/>
            <a:ext cx="12192000" cy="572464"/>
          </a:xfrm>
          <a:prstGeom prst="rect">
            <a:avLst/>
          </a:prstGeom>
          <a:solidFill>
            <a:schemeClr val="bg2">
              <a:lumMod val="75000"/>
            </a:schemeClr>
          </a:solidFill>
        </p:spPr>
        <p:txBody>
          <a:bodyPr wrap="square" lIns="0" tIns="91440" rIns="0" bIns="91440">
            <a:spAutoFit/>
          </a:bodyPr>
          <a:lstStyle>
            <a:lvl1pPr marL="0" indent="0" algn="ctr">
              <a:buNone/>
              <a:defRPr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37521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071551"/>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4.png"/><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tags" Target="../tags/tag1.xml"/><Relationship Id="rId6" Type="http://schemas.microsoft.com/office/2007/relationships/media" Target="../media/media3.mp3"/><Relationship Id="rId11" Type="http://schemas.microsoft.com/office/2007/relationships/hdphoto" Target="../media/hdphoto2.wdp"/><Relationship Id="rId5" Type="http://schemas.openxmlformats.org/officeDocument/2006/relationships/audio" Target="../media/media2.mp3"/><Relationship Id="rId15" Type="http://schemas.openxmlformats.org/officeDocument/2006/relationships/image" Target="../media/image26.png"/><Relationship Id="rId10" Type="http://schemas.openxmlformats.org/officeDocument/2006/relationships/image" Target="../media/image22.png"/><Relationship Id="rId4" Type="http://schemas.microsoft.com/office/2007/relationships/media" Target="../media/media2.mp3"/><Relationship Id="rId9" Type="http://schemas.openxmlformats.org/officeDocument/2006/relationships/notesSlide" Target="../notesSlides/notesSlide6.xml"/><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B7E14B-B454-1EF0-E6BC-9E070D17B0C5}"/>
              </a:ext>
            </a:extLst>
          </p:cNvPr>
          <p:cNvSpPr txBox="1"/>
          <p:nvPr/>
        </p:nvSpPr>
        <p:spPr>
          <a:xfrm>
            <a:off x="4042009" y="4214336"/>
            <a:ext cx="4107983" cy="738664"/>
          </a:xfrm>
          <a:prstGeom prst="rect">
            <a:avLst/>
          </a:prstGeom>
          <a:noFill/>
        </p:spPr>
        <p:txBody>
          <a:bodyPr wrap="none" lIns="0" tIns="0" rIns="0" bIns="0" rtlCol="0" anchor="ctr" anchorCtr="0">
            <a:spAutoFit/>
          </a:bodyPr>
          <a:lstStyle/>
          <a:p>
            <a:pPr algn="ctr"/>
            <a:r>
              <a:rPr lang="en-US" sz="4800" b="1" dirty="0">
                <a:solidFill>
                  <a:schemeClr val="bg1"/>
                </a:solidFill>
              </a:rPr>
              <a:t>HarmGuard FX</a:t>
            </a:r>
          </a:p>
        </p:txBody>
      </p:sp>
      <p:pic>
        <p:nvPicPr>
          <p:cNvPr id="2052" name="Picture 4" descr="Mayor Purzycki Issues Proclamation Honoring Wilmington Blue Bombers Pro  Basketball Team | City News | Wilmington, DE">
            <a:extLst>
              <a:ext uri="{FF2B5EF4-FFF2-40B4-BE49-F238E27FC236}">
                <a16:creationId xmlns:a16="http://schemas.microsoft.com/office/drawing/2014/main" id="{55445065-95D2-F924-EEC1-9D4E7E314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275600"/>
            <a:ext cx="1200150" cy="120015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FE5497FE-E11E-331E-C9B4-21A7A2A8EF42}"/>
              </a:ext>
            </a:extLst>
          </p:cNvPr>
          <p:cNvCxnSpPr>
            <a:cxnSpLocks/>
          </p:cNvCxnSpPr>
          <p:nvPr/>
        </p:nvCxnSpPr>
        <p:spPr>
          <a:xfrm>
            <a:off x="4533900" y="3810000"/>
            <a:ext cx="3124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163227C4-6311-28A3-8797-91D6DF0DD4C3}"/>
              </a:ext>
            </a:extLst>
          </p:cNvPr>
          <p:cNvPicPr>
            <a:picLocks noChangeAspect="1"/>
          </p:cNvPicPr>
          <p:nvPr/>
        </p:nvPicPr>
        <p:blipFill>
          <a:blip r:embed="rId4"/>
          <a:stretch>
            <a:fillRect/>
          </a:stretch>
        </p:blipFill>
        <p:spPr>
          <a:xfrm>
            <a:off x="5555236" y="5012392"/>
            <a:ext cx="1081528" cy="1185801"/>
          </a:xfrm>
          <a:prstGeom prst="rect">
            <a:avLst/>
          </a:prstGeom>
        </p:spPr>
      </p:pic>
      <p:sp>
        <p:nvSpPr>
          <p:cNvPr id="31" name="TextBox 30">
            <a:extLst>
              <a:ext uri="{FF2B5EF4-FFF2-40B4-BE49-F238E27FC236}">
                <a16:creationId xmlns:a16="http://schemas.microsoft.com/office/drawing/2014/main" id="{26A40457-91E2-BA73-7D64-EF71639AEA67}"/>
              </a:ext>
            </a:extLst>
          </p:cNvPr>
          <p:cNvSpPr txBox="1"/>
          <p:nvPr/>
        </p:nvSpPr>
        <p:spPr>
          <a:xfrm>
            <a:off x="3615834" y="2881172"/>
            <a:ext cx="4960333" cy="369332"/>
          </a:xfrm>
          <a:prstGeom prst="rect">
            <a:avLst/>
          </a:prstGeom>
          <a:noFill/>
        </p:spPr>
        <p:txBody>
          <a:bodyPr wrap="none" lIns="0" tIns="0" rIns="0" bIns="0" anchor="ctr" anchorCtr="0">
            <a:spAutoFit/>
          </a:bodyPr>
          <a:lstStyle/>
          <a:p>
            <a:pPr algn="ctr"/>
            <a:r>
              <a:rPr lang="en-US" sz="2400" b="1" i="0" dirty="0">
                <a:solidFill>
                  <a:srgbClr val="F6DB04"/>
                </a:solidFill>
                <a:effectLst/>
                <a:latin typeface="Google Sans"/>
              </a:rPr>
              <a:t>Health, Aging &amp; Disabilities Committee</a:t>
            </a:r>
            <a:endParaRPr lang="en-US" sz="2400" b="1" dirty="0">
              <a:solidFill>
                <a:srgbClr val="F6DB04"/>
              </a:solidFill>
            </a:endParaRPr>
          </a:p>
        </p:txBody>
      </p:sp>
      <p:sp>
        <p:nvSpPr>
          <p:cNvPr id="32" name="TextBox 31">
            <a:extLst>
              <a:ext uri="{FF2B5EF4-FFF2-40B4-BE49-F238E27FC236}">
                <a16:creationId xmlns:a16="http://schemas.microsoft.com/office/drawing/2014/main" id="{C08302D8-A160-B6EE-EE28-6DCA172D4F8F}"/>
              </a:ext>
            </a:extLst>
          </p:cNvPr>
          <p:cNvSpPr txBox="1"/>
          <p:nvPr/>
        </p:nvSpPr>
        <p:spPr>
          <a:xfrm>
            <a:off x="4433525" y="1535142"/>
            <a:ext cx="3324948" cy="1246495"/>
          </a:xfrm>
          <a:prstGeom prst="rect">
            <a:avLst/>
          </a:prstGeom>
          <a:noFill/>
        </p:spPr>
        <p:txBody>
          <a:bodyPr wrap="none" lIns="0" tIns="0" rIns="0" bIns="0" rtlCol="0">
            <a:spAutoFit/>
          </a:bodyPr>
          <a:lstStyle/>
          <a:p>
            <a:pPr algn="ctr"/>
            <a:r>
              <a:rPr lang="en-US" sz="4000" dirty="0">
                <a:solidFill>
                  <a:schemeClr val="bg1"/>
                </a:solidFill>
              </a:rPr>
              <a:t>WILMINGTON</a:t>
            </a:r>
          </a:p>
          <a:p>
            <a:pPr algn="ctr"/>
            <a:r>
              <a:rPr lang="en-US" sz="4000" dirty="0">
                <a:solidFill>
                  <a:srgbClr val="F6DB04"/>
                </a:solidFill>
              </a:rPr>
              <a:t>City Council</a:t>
            </a:r>
          </a:p>
        </p:txBody>
      </p:sp>
    </p:spTree>
    <p:extLst>
      <p:ext uri="{BB962C8B-B14F-4D97-AF65-F5344CB8AC3E}">
        <p14:creationId xmlns:p14="http://schemas.microsoft.com/office/powerpoint/2010/main" val="2188137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A079DAA-3915-C993-1549-6152BEE77292}"/>
              </a:ext>
            </a:extLst>
          </p:cNvPr>
          <p:cNvSpPr/>
          <p:nvPr/>
        </p:nvSpPr>
        <p:spPr>
          <a:xfrm>
            <a:off x="3886200" y="2287623"/>
            <a:ext cx="6883240" cy="403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CA1017C-A71C-C602-9F3F-29CBE1D57E52}"/>
              </a:ext>
            </a:extLst>
          </p:cNvPr>
          <p:cNvGrpSpPr/>
          <p:nvPr/>
        </p:nvGrpSpPr>
        <p:grpSpPr>
          <a:xfrm>
            <a:off x="725949" y="2358972"/>
            <a:ext cx="1733787" cy="1857629"/>
            <a:chOff x="228600" y="2133600"/>
            <a:chExt cx="3413761" cy="3657601"/>
          </a:xfrm>
        </p:grpSpPr>
        <p:pic>
          <p:nvPicPr>
            <p:cNvPr id="15" name="Picture 2" descr="Mother Infant, Infant, Mother Icon - Child - Free Transparent PNG Clipart  Images Download">
              <a:extLst>
                <a:ext uri="{FF2B5EF4-FFF2-40B4-BE49-F238E27FC236}">
                  <a16:creationId xmlns:a16="http://schemas.microsoft.com/office/drawing/2014/main" id="{24F6A4D7-7D55-E929-A714-2FC5C09020D1}"/>
                </a:ext>
              </a:extLst>
            </p:cNvPr>
            <p:cNvPicPr>
              <a:picLocks noChangeAspect="1" noChangeArrowheads="1"/>
            </p:cNvPicPr>
            <p:nvPr/>
          </p:nvPicPr>
          <p:blipFill rotWithShape="1">
            <a:blip r:embed="rId4" cstate="email">
              <a:duotone>
                <a:schemeClr val="accent6">
                  <a:shade val="45000"/>
                  <a:satMod val="135000"/>
                </a:schemeClr>
                <a:prstClr val="white"/>
              </a:duotone>
              <a:extLst>
                <a:ext uri="{BEBA8EAE-BF5A-486C-A8C5-ECC9F3942E4B}">
                  <a14:imgProps xmlns:a14="http://schemas.microsoft.com/office/drawing/2010/main">
                    <a14:imgLayer r:embed="rId5">
                      <a14:imgEffect>
                        <a14:backgroundRemoval t="2506" b="97243" l="0" r="100000">
                          <a14:foregroundMark x1="36133" y1="12281" x2="36133" y2="12281"/>
                          <a14:foregroundMark x1="74609" y1="51378" x2="74609" y2="51378"/>
                          <a14:foregroundMark x1="78516" y1="77444" x2="78516" y2="77444"/>
                        </a14:backgroundRemoval>
                      </a14:imgEffect>
                    </a14:imgLayer>
                  </a14:imgProps>
                </a:ext>
                <a:ext uri="{28A0092B-C50C-407E-A947-70E740481C1C}">
                  <a14:useLocalDpi xmlns:a14="http://schemas.microsoft.com/office/drawing/2010/main"/>
                </a:ext>
              </a:extLst>
            </a:blip>
            <a:srcRect/>
            <a:stretch/>
          </p:blipFill>
          <p:spPr bwMode="auto">
            <a:xfrm>
              <a:off x="228600" y="3124200"/>
              <a:ext cx="3413761" cy="2667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B9A2EE43-D418-8F3B-7B1E-6F44E5944888}"/>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0200" y="2133600"/>
              <a:ext cx="1905000" cy="1541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40E97988-4CC6-2C01-0CFE-D266CB038922}"/>
              </a:ext>
            </a:extLst>
          </p:cNvPr>
          <p:cNvGrpSpPr/>
          <p:nvPr/>
        </p:nvGrpSpPr>
        <p:grpSpPr>
          <a:xfrm>
            <a:off x="457200" y="4613620"/>
            <a:ext cx="2271284" cy="1482380"/>
            <a:chOff x="7315200" y="2550593"/>
            <a:chExt cx="4472072" cy="2918750"/>
          </a:xfrm>
        </p:grpSpPr>
        <p:pic>
          <p:nvPicPr>
            <p:cNvPr id="19" name="Picture 18" descr="A person with a headset&#10;&#10;Description automatically generated">
              <a:extLst>
                <a:ext uri="{FF2B5EF4-FFF2-40B4-BE49-F238E27FC236}">
                  <a16:creationId xmlns:a16="http://schemas.microsoft.com/office/drawing/2014/main" id="{13D36160-58AE-2602-CE84-EDC90130ED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5800" y="3276600"/>
              <a:ext cx="3481472" cy="2192743"/>
            </a:xfrm>
            <a:prstGeom prst="rect">
              <a:avLst/>
            </a:prstGeom>
          </p:spPr>
        </p:pic>
        <p:pic>
          <p:nvPicPr>
            <p:cNvPr id="20" name="Picture 6">
              <a:extLst>
                <a:ext uri="{FF2B5EF4-FFF2-40B4-BE49-F238E27FC236}">
                  <a16:creationId xmlns:a16="http://schemas.microsoft.com/office/drawing/2014/main" id="{E451B64C-11CC-15D6-CB5A-4B5AF932E4B5}"/>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15200" y="2550593"/>
              <a:ext cx="2209800" cy="178870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 Placeholder 20">
            <a:extLst>
              <a:ext uri="{FF2B5EF4-FFF2-40B4-BE49-F238E27FC236}">
                <a16:creationId xmlns:a16="http://schemas.microsoft.com/office/drawing/2014/main" id="{C25FD026-13FD-05F3-30D7-FD07D1307128}"/>
              </a:ext>
            </a:extLst>
          </p:cNvPr>
          <p:cNvSpPr>
            <a:spLocks noGrp="1"/>
          </p:cNvSpPr>
          <p:nvPr>
            <p:ph type="body" sz="quarter" idx="10"/>
          </p:nvPr>
        </p:nvSpPr>
        <p:spPr/>
        <p:txBody>
          <a:bodyPr/>
          <a:lstStyle/>
          <a:p>
            <a:r>
              <a:rPr lang="en-US" dirty="0"/>
              <a:t>iPortal Example (Cont’d)</a:t>
            </a:r>
          </a:p>
        </p:txBody>
      </p:sp>
      <p:pic>
        <p:nvPicPr>
          <p:cNvPr id="32" name="Picture 31">
            <a:extLst>
              <a:ext uri="{FF2B5EF4-FFF2-40B4-BE49-F238E27FC236}">
                <a16:creationId xmlns:a16="http://schemas.microsoft.com/office/drawing/2014/main" id="{6E9804CC-BB9A-BECF-3445-611781C51F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86200" y="2273108"/>
            <a:ext cx="6883240" cy="4067629"/>
          </a:xfrm>
          <a:prstGeom prst="rect">
            <a:avLst/>
          </a:prstGeom>
        </p:spPr>
      </p:pic>
      <p:pic>
        <p:nvPicPr>
          <p:cNvPr id="10" name="Picture 14">
            <a:extLst>
              <a:ext uri="{FF2B5EF4-FFF2-40B4-BE49-F238E27FC236}">
                <a16:creationId xmlns:a16="http://schemas.microsoft.com/office/drawing/2014/main" id="{E3DFD2B1-0709-2075-DDB3-54E9703494B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rot="16200000">
            <a:off x="5230368" y="-100584"/>
            <a:ext cx="4179770" cy="88239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0987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3BFCF4-6022-E663-411D-829CC3CCDDE2}"/>
              </a:ext>
            </a:extLst>
          </p:cNvPr>
          <p:cNvSpPr/>
          <p:nvPr/>
        </p:nvSpPr>
        <p:spPr>
          <a:xfrm>
            <a:off x="571500" y="1066800"/>
            <a:ext cx="11049000" cy="3276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960466F-417E-FFE0-9409-7BA35241884B}"/>
              </a:ext>
            </a:extLst>
          </p:cNvPr>
          <p:cNvSpPr>
            <a:spLocks noGrp="1"/>
          </p:cNvSpPr>
          <p:nvPr>
            <p:ph type="body" sz="quarter" idx="10"/>
          </p:nvPr>
        </p:nvSpPr>
        <p:spPr/>
        <p:txBody>
          <a:bodyPr/>
          <a:lstStyle/>
          <a:p>
            <a:r>
              <a:rPr lang="en-US" dirty="0"/>
              <a:t>Validation</a:t>
            </a:r>
          </a:p>
        </p:txBody>
      </p:sp>
      <p:pic>
        <p:nvPicPr>
          <p:cNvPr id="4098" name="Picture 2" descr="University of Notre Dame - Wikipedia">
            <a:extLst>
              <a:ext uri="{FF2B5EF4-FFF2-40B4-BE49-F238E27FC236}">
                <a16:creationId xmlns:a16="http://schemas.microsoft.com/office/drawing/2014/main" id="{DE54EC1D-EB4D-F3D5-A122-8A354390E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348" y="1847850"/>
            <a:ext cx="1714500" cy="1714500"/>
          </a:xfrm>
          <a:prstGeom prst="rect">
            <a:avLst/>
          </a:prstGeom>
          <a:noFill/>
        </p:spPr>
      </p:pic>
      <p:pic>
        <p:nvPicPr>
          <p:cNvPr id="3" name="Picture 2">
            <a:extLst>
              <a:ext uri="{FF2B5EF4-FFF2-40B4-BE49-F238E27FC236}">
                <a16:creationId xmlns:a16="http://schemas.microsoft.com/office/drawing/2014/main" id="{39F8E70F-F753-7F7A-255B-4A84E44A3099}"/>
              </a:ext>
            </a:extLst>
          </p:cNvPr>
          <p:cNvPicPr>
            <a:picLocks noChangeAspect="1"/>
          </p:cNvPicPr>
          <p:nvPr/>
        </p:nvPicPr>
        <p:blipFill>
          <a:blip r:embed="rId3"/>
          <a:stretch>
            <a:fillRect/>
          </a:stretch>
        </p:blipFill>
        <p:spPr>
          <a:xfrm>
            <a:off x="4036326" y="1975653"/>
            <a:ext cx="3398481" cy="1458895"/>
          </a:xfrm>
          <a:prstGeom prst="rect">
            <a:avLst/>
          </a:prstGeom>
        </p:spPr>
      </p:pic>
      <p:pic>
        <p:nvPicPr>
          <p:cNvPr id="4104" name="Picture 8" descr="Assure Tech">
            <a:extLst>
              <a:ext uri="{FF2B5EF4-FFF2-40B4-BE49-F238E27FC236}">
                <a16:creationId xmlns:a16="http://schemas.microsoft.com/office/drawing/2014/main" id="{B70B41F7-AAB3-37A4-D87F-0AE16D110F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667" b="32222"/>
          <a:stretch/>
        </p:blipFill>
        <p:spPr bwMode="auto">
          <a:xfrm>
            <a:off x="8689759" y="2228850"/>
            <a:ext cx="2435369" cy="9525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B793B02-5544-7B3A-5551-AE56E3AE9445}"/>
              </a:ext>
            </a:extLst>
          </p:cNvPr>
          <p:cNvCxnSpPr>
            <a:cxnSpLocks/>
          </p:cNvCxnSpPr>
          <p:nvPr/>
        </p:nvCxnSpPr>
        <p:spPr>
          <a:xfrm>
            <a:off x="3505200" y="1524000"/>
            <a:ext cx="0" cy="4114800"/>
          </a:xfrm>
          <a:prstGeom prst="line">
            <a:avLst/>
          </a:prstGeom>
          <a:ln w="152400">
            <a:solidFill>
              <a:srgbClr val="CEDBE6"/>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0E08293-0CB8-6C37-CCA5-AD8E0767E7EA}"/>
              </a:ext>
            </a:extLst>
          </p:cNvPr>
          <p:cNvCxnSpPr>
            <a:cxnSpLocks/>
          </p:cNvCxnSpPr>
          <p:nvPr/>
        </p:nvCxnSpPr>
        <p:spPr>
          <a:xfrm>
            <a:off x="8001000" y="1524000"/>
            <a:ext cx="0" cy="4114800"/>
          </a:xfrm>
          <a:prstGeom prst="line">
            <a:avLst/>
          </a:prstGeom>
          <a:ln w="152400">
            <a:solidFill>
              <a:srgbClr val="CEDBE6"/>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BA5F454-B2DA-3A27-80AF-4902F8B87912}"/>
              </a:ext>
            </a:extLst>
          </p:cNvPr>
          <p:cNvSpPr txBox="1"/>
          <p:nvPr/>
        </p:nvSpPr>
        <p:spPr>
          <a:xfrm>
            <a:off x="1457325" y="4800600"/>
            <a:ext cx="9277350" cy="1805623"/>
          </a:xfrm>
          <a:prstGeom prst="rect">
            <a:avLst/>
          </a:prstGeom>
          <a:solidFill>
            <a:srgbClr val="E8EFF4"/>
          </a:solidFill>
        </p:spPr>
        <p:txBody>
          <a:bodyPr wrap="square" lIns="182880" tIns="182880" rIns="182880" bIns="182880" numCol="3" spcCol="914400">
            <a:spAutoFit/>
          </a:bodyPr>
          <a:lstStyle/>
          <a:p>
            <a:pPr>
              <a:spcAft>
                <a:spcPts val="400"/>
              </a:spcAft>
            </a:pPr>
            <a:r>
              <a:rPr lang="en-US" sz="1600" b="1" dirty="0"/>
              <a:t>FDA-registered</a:t>
            </a:r>
          </a:p>
          <a:p>
            <a:pPr>
              <a:spcAft>
                <a:spcPts val="400"/>
              </a:spcAft>
            </a:pPr>
            <a:r>
              <a:rPr lang="en-US" sz="1600" b="1" dirty="0"/>
              <a:t>DEA-registered</a:t>
            </a:r>
          </a:p>
          <a:p>
            <a:pPr>
              <a:spcAft>
                <a:spcPts val="400"/>
              </a:spcAft>
            </a:pPr>
            <a:r>
              <a:rPr lang="en-US" sz="1600" b="1" dirty="0"/>
              <a:t>ISO 13485:2016</a:t>
            </a:r>
          </a:p>
          <a:p>
            <a:pPr>
              <a:spcAft>
                <a:spcPts val="400"/>
              </a:spcAft>
            </a:pPr>
            <a:r>
              <a:rPr lang="en-US" sz="1600" b="1" dirty="0"/>
              <a:t>ISO 13975:2003</a:t>
            </a:r>
          </a:p>
          <a:p>
            <a:pPr>
              <a:spcAft>
                <a:spcPts val="400"/>
              </a:spcAft>
            </a:pPr>
            <a:r>
              <a:rPr lang="en-US" sz="1600" b="1" dirty="0"/>
              <a:t>ISO 13612:2002/</a:t>
            </a:r>
            <a:r>
              <a:rPr lang="en-US" sz="1600" b="1" dirty="0" err="1"/>
              <a:t>AC:2002</a:t>
            </a:r>
            <a:endParaRPr lang="en-US" sz="1600" b="1" dirty="0"/>
          </a:p>
          <a:p>
            <a:pPr>
              <a:spcAft>
                <a:spcPts val="400"/>
              </a:spcAft>
            </a:pPr>
            <a:r>
              <a:rPr lang="en-US" sz="1600" b="1" dirty="0"/>
              <a:t>ISO 14971:2019</a:t>
            </a:r>
          </a:p>
          <a:p>
            <a:pPr>
              <a:spcAft>
                <a:spcPts val="400"/>
              </a:spcAft>
            </a:pPr>
            <a:r>
              <a:rPr lang="en-US" sz="1600" b="1" dirty="0"/>
              <a:t>ISO 15223-1:2016</a:t>
            </a:r>
          </a:p>
          <a:p>
            <a:pPr>
              <a:spcAft>
                <a:spcPts val="400"/>
              </a:spcAft>
            </a:pPr>
            <a:r>
              <a:rPr lang="en-US" sz="1600" b="1" dirty="0"/>
              <a:t>ISO 13641:2002</a:t>
            </a:r>
          </a:p>
          <a:p>
            <a:pPr>
              <a:spcAft>
                <a:spcPts val="400"/>
              </a:spcAft>
            </a:pPr>
            <a:r>
              <a:rPr lang="en-US" sz="1600" b="1" dirty="0"/>
              <a:t>ISO 18113-1:2011</a:t>
            </a:r>
          </a:p>
          <a:p>
            <a:pPr>
              <a:spcAft>
                <a:spcPts val="400"/>
              </a:spcAft>
            </a:pPr>
            <a:r>
              <a:rPr lang="en-US" sz="1600" b="1" dirty="0"/>
              <a:t>ISO 18113-2:2011</a:t>
            </a:r>
          </a:p>
          <a:p>
            <a:pPr>
              <a:spcAft>
                <a:spcPts val="400"/>
              </a:spcAft>
            </a:pPr>
            <a:r>
              <a:rPr lang="en-US" sz="1600" b="1" dirty="0"/>
              <a:t>ISO 62366:2008</a:t>
            </a:r>
          </a:p>
          <a:p>
            <a:pPr>
              <a:spcAft>
                <a:spcPts val="400"/>
              </a:spcAft>
            </a:pPr>
            <a:r>
              <a:rPr lang="en-US" sz="1600" b="1" dirty="0"/>
              <a:t>ISO 23640:2015</a:t>
            </a:r>
          </a:p>
        </p:txBody>
      </p:sp>
      <p:sp>
        <p:nvSpPr>
          <p:cNvPr id="5" name="TextBox 4">
            <a:extLst>
              <a:ext uri="{FF2B5EF4-FFF2-40B4-BE49-F238E27FC236}">
                <a16:creationId xmlns:a16="http://schemas.microsoft.com/office/drawing/2014/main" id="{A95A715D-D193-A119-C166-666CD66A2C92}"/>
              </a:ext>
            </a:extLst>
          </p:cNvPr>
          <p:cNvSpPr txBox="1"/>
          <p:nvPr/>
        </p:nvSpPr>
        <p:spPr>
          <a:xfrm>
            <a:off x="0" y="3962400"/>
            <a:ext cx="12191998" cy="200055"/>
          </a:xfrm>
          <a:prstGeom prst="rect">
            <a:avLst/>
          </a:prstGeom>
          <a:noFill/>
        </p:spPr>
        <p:txBody>
          <a:bodyPr wrap="square" lIns="0" tIns="0" rIns="0" bIns="0" rtlCol="0">
            <a:spAutoFit/>
          </a:bodyPr>
          <a:lstStyle/>
          <a:p>
            <a:pPr>
              <a:tabLst>
                <a:tab pos="2000250" algn="ctr"/>
                <a:tab pos="5945188" algn="ctr"/>
                <a:tab pos="9831388" algn="ctr"/>
              </a:tabLst>
            </a:pPr>
            <a:r>
              <a:rPr lang="en-US" sz="1300" b="1" dirty="0"/>
              <a:t>	Notre Dame University	Pace National Analytical Labs	Assure Tech – Test’s Production Facility</a:t>
            </a:r>
          </a:p>
        </p:txBody>
      </p:sp>
    </p:spTree>
    <p:extLst>
      <p:ext uri="{BB962C8B-B14F-4D97-AF65-F5344CB8AC3E}">
        <p14:creationId xmlns:p14="http://schemas.microsoft.com/office/powerpoint/2010/main" val="176211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E5BA6-089F-FD35-F96D-C27DA1C3929B}"/>
              </a:ext>
            </a:extLst>
          </p:cNvPr>
          <p:cNvSpPr>
            <a:spLocks noGrp="1"/>
          </p:cNvSpPr>
          <p:nvPr>
            <p:ph type="body" sz="quarter" idx="10"/>
          </p:nvPr>
        </p:nvSpPr>
        <p:spPr/>
        <p:txBody>
          <a:bodyPr/>
          <a:lstStyle/>
          <a:p>
            <a:r>
              <a:rPr lang="en-US" dirty="0"/>
              <a:t>Endorsement from Dr. Gibney</a:t>
            </a:r>
          </a:p>
        </p:txBody>
      </p:sp>
      <p:sp>
        <p:nvSpPr>
          <p:cNvPr id="4" name="TextBox 3">
            <a:extLst>
              <a:ext uri="{FF2B5EF4-FFF2-40B4-BE49-F238E27FC236}">
                <a16:creationId xmlns:a16="http://schemas.microsoft.com/office/drawing/2014/main" id="{05884AC0-CAE7-62DC-7570-D54C48804D4D}"/>
              </a:ext>
            </a:extLst>
          </p:cNvPr>
          <p:cNvSpPr txBox="1"/>
          <p:nvPr/>
        </p:nvSpPr>
        <p:spPr>
          <a:xfrm>
            <a:off x="304800" y="1219200"/>
            <a:ext cx="11582400" cy="5391219"/>
          </a:xfrm>
          <a:prstGeom prst="rect">
            <a:avLst/>
          </a:prstGeom>
          <a:solidFill>
            <a:schemeClr val="bg1"/>
          </a:solidFill>
          <a:effectLst>
            <a:outerShdw blurRad="50800" dist="38100" dir="2700000" algn="tl" rotWithShape="0">
              <a:prstClr val="black">
                <a:alpha val="40000"/>
              </a:prstClr>
            </a:outerShdw>
          </a:effectLst>
        </p:spPr>
        <p:txBody>
          <a:bodyPr wrap="square" lIns="182880" tIns="91440" bIns="91440">
            <a:spAutoFit/>
          </a:bodyPr>
          <a:lstStyle/>
          <a:p>
            <a:pPr>
              <a:spcAft>
                <a:spcPts val="600"/>
              </a:spcAft>
            </a:pPr>
            <a:r>
              <a:rPr lang="en-US" sz="1400" b="1" i="0" u="none" strike="noStrike" baseline="0" dirty="0">
                <a:solidFill>
                  <a:srgbClr val="000000"/>
                </a:solidFill>
              </a:rPr>
              <a:t>From: </a:t>
            </a:r>
            <a:r>
              <a:rPr lang="en-US" sz="1400" b="0" i="0" u="none" strike="noStrike" baseline="0" dirty="0">
                <a:solidFill>
                  <a:srgbClr val="000000"/>
                </a:solidFill>
              </a:rPr>
              <a:t>Sandy Gibney &lt;</a:t>
            </a:r>
            <a:r>
              <a:rPr lang="en-US" sz="1400" b="0" i="0" u="none" strike="noStrike" baseline="0" dirty="0" err="1">
                <a:solidFill>
                  <a:srgbClr val="1154CC"/>
                </a:solidFill>
              </a:rPr>
              <a:t>gibneymd@me.com</a:t>
            </a:r>
            <a:r>
              <a:rPr lang="en-US" sz="1400" b="0" i="0" u="none" strike="noStrike" baseline="0" dirty="0">
                <a:solidFill>
                  <a:srgbClr val="000000"/>
                </a:solidFill>
              </a:rPr>
              <a:t>&gt; </a:t>
            </a:r>
            <a:r>
              <a:rPr lang="en-US" sz="1400" b="1" i="0" u="none" strike="noStrike" baseline="0" dirty="0">
                <a:solidFill>
                  <a:srgbClr val="000000"/>
                </a:solidFill>
              </a:rPr>
              <a:t>Sent: </a:t>
            </a:r>
            <a:r>
              <a:rPr lang="en-US" sz="1400" b="0" i="0" u="none" strike="noStrike" baseline="0" dirty="0">
                <a:solidFill>
                  <a:srgbClr val="000000"/>
                </a:solidFill>
              </a:rPr>
              <a:t>Thursday, March 21, 2024, 8:43 PM</a:t>
            </a:r>
          </a:p>
          <a:p>
            <a:pPr>
              <a:spcAft>
                <a:spcPts val="600"/>
              </a:spcAft>
            </a:pPr>
            <a:r>
              <a:rPr lang="en-US" sz="1400" b="1" i="0" u="none" strike="noStrike" baseline="0" dirty="0">
                <a:solidFill>
                  <a:srgbClr val="000000"/>
                </a:solidFill>
              </a:rPr>
              <a:t>To: </a:t>
            </a:r>
            <a:r>
              <a:rPr lang="en-US" sz="1400" b="0" i="0" u="none" strike="noStrike" baseline="0" dirty="0">
                <a:solidFill>
                  <a:srgbClr val="212121"/>
                </a:solidFill>
              </a:rPr>
              <a:t>Joseph Scrocco &lt;</a:t>
            </a:r>
            <a:r>
              <a:rPr lang="en-US" sz="1400" b="0" i="0" u="none" strike="noStrike" baseline="0" dirty="0">
                <a:solidFill>
                  <a:srgbClr val="0000FF"/>
                </a:solidFill>
              </a:rPr>
              <a:t>jscrocco@diagnosticsolutionsgroup.com</a:t>
            </a:r>
            <a:r>
              <a:rPr lang="en-US" sz="1400" b="0" i="0" u="none" strike="noStrike" baseline="0" dirty="0">
                <a:solidFill>
                  <a:srgbClr val="212121"/>
                </a:solidFill>
              </a:rPr>
              <a:t>&gt; </a:t>
            </a:r>
          </a:p>
          <a:p>
            <a:pPr>
              <a:spcAft>
                <a:spcPts val="600"/>
              </a:spcAft>
            </a:pPr>
            <a:r>
              <a:rPr lang="en-US" sz="1400" b="1" i="0" u="none" strike="noStrike" baseline="0" dirty="0">
                <a:solidFill>
                  <a:srgbClr val="000000"/>
                </a:solidFill>
              </a:rPr>
              <a:t>Cc: </a:t>
            </a:r>
            <a:r>
              <a:rPr lang="en-US" sz="1400" b="0" i="0" u="none" strike="noStrike" baseline="0" dirty="0">
                <a:solidFill>
                  <a:srgbClr val="000000"/>
                </a:solidFill>
              </a:rPr>
              <a:t>Wolf, Alexia (Lt Governor) &lt;</a:t>
            </a:r>
            <a:r>
              <a:rPr lang="en-US" sz="1400" b="0" i="0" u="none" strike="noStrike" baseline="0" dirty="0" err="1">
                <a:solidFill>
                  <a:srgbClr val="1154CC"/>
                </a:solidFill>
              </a:rPr>
              <a:t>alexia.wolf@delaware.gov</a:t>
            </a:r>
            <a:r>
              <a:rPr lang="en-US" sz="1400" b="0" i="0" u="none" strike="noStrike" baseline="0" dirty="0">
                <a:solidFill>
                  <a:srgbClr val="000000"/>
                </a:solidFill>
              </a:rPr>
              <a:t>&gt;; Lynn Morrison &lt;</a:t>
            </a:r>
            <a:r>
              <a:rPr lang="en-US" sz="1400" b="0" i="0" u="none" strike="noStrike" baseline="0" dirty="0" err="1">
                <a:solidFill>
                  <a:srgbClr val="1154CC"/>
                </a:solidFill>
              </a:rPr>
              <a:t>lmorrison@brandywinecounseling.org</a:t>
            </a:r>
            <a:r>
              <a:rPr lang="en-US" sz="1400" b="0" i="0" u="none" strike="noStrike" baseline="0" dirty="0">
                <a:solidFill>
                  <a:srgbClr val="000000"/>
                </a:solidFill>
              </a:rPr>
              <a:t>&gt;; Holly </a:t>
            </a:r>
            <a:r>
              <a:rPr lang="en-US" sz="1400" b="0" i="0" u="none" strike="noStrike" baseline="0" dirty="0" err="1">
                <a:solidFill>
                  <a:srgbClr val="000000"/>
                </a:solidFill>
              </a:rPr>
              <a:t>Rybinski</a:t>
            </a:r>
            <a:r>
              <a:rPr lang="en-US" sz="1400" b="0" i="0" u="none" strike="noStrike" baseline="0" dirty="0">
                <a:solidFill>
                  <a:srgbClr val="000000"/>
                </a:solidFill>
              </a:rPr>
              <a:t> &lt;</a:t>
            </a:r>
            <a:r>
              <a:rPr lang="en-US" sz="1400" b="0" i="0" u="none" strike="noStrike" baseline="0" dirty="0" err="1">
                <a:solidFill>
                  <a:srgbClr val="1154CC"/>
                </a:solidFill>
              </a:rPr>
              <a:t>hollyrybinski@gmail.com</a:t>
            </a:r>
            <a:r>
              <a:rPr lang="en-US" sz="1400" b="0" i="0" u="none" strike="noStrike" baseline="0" dirty="0">
                <a:solidFill>
                  <a:srgbClr val="000000"/>
                </a:solidFill>
              </a:rPr>
              <a:t>&gt;; Bethany Hall-Long &lt;</a:t>
            </a:r>
            <a:r>
              <a:rPr lang="en-US" sz="1400" b="0" i="0" u="none" strike="noStrike" baseline="0" dirty="0" err="1">
                <a:solidFill>
                  <a:srgbClr val="1154CC"/>
                </a:solidFill>
              </a:rPr>
              <a:t>blong@udel.edu</a:t>
            </a:r>
            <a:r>
              <a:rPr lang="en-US" sz="1400" b="0" i="0" u="none" strike="noStrike" baseline="0" dirty="0">
                <a:solidFill>
                  <a:srgbClr val="000000"/>
                </a:solidFill>
              </a:rPr>
              <a:t>&gt; </a:t>
            </a:r>
          </a:p>
          <a:p>
            <a:pPr>
              <a:spcAft>
                <a:spcPts val="600"/>
              </a:spcAft>
            </a:pPr>
            <a:r>
              <a:rPr lang="en-US" sz="1400" b="1" i="0" u="none" strike="noStrike" baseline="0" dirty="0">
                <a:solidFill>
                  <a:srgbClr val="000000"/>
                </a:solidFill>
              </a:rPr>
              <a:t>Subject: </a:t>
            </a:r>
            <a:r>
              <a:rPr lang="en-US" sz="1400" b="0" i="0" u="none" strike="noStrike" baseline="0" dirty="0">
                <a:solidFill>
                  <a:srgbClr val="000000"/>
                </a:solidFill>
              </a:rPr>
              <a:t>Re: HarmGuard FX dual test strips testimonials </a:t>
            </a:r>
          </a:p>
          <a:p>
            <a:pPr>
              <a:spcAft>
                <a:spcPts val="600"/>
              </a:spcAft>
            </a:pPr>
            <a:r>
              <a:rPr lang="en-US" sz="1400" b="0" i="0" u="none" strike="noStrike" baseline="0" dirty="0">
                <a:solidFill>
                  <a:srgbClr val="212121"/>
                </a:solidFill>
              </a:rPr>
              <a:t>Joe,</a:t>
            </a:r>
          </a:p>
          <a:p>
            <a:pPr>
              <a:spcAft>
                <a:spcPts val="800"/>
              </a:spcAft>
            </a:pPr>
            <a:r>
              <a:rPr lang="en-US" sz="1400" b="0" i="0" u="none" strike="noStrike" baseline="0" dirty="0">
                <a:solidFill>
                  <a:srgbClr val="212121"/>
                </a:solidFill>
              </a:rPr>
              <a:t>I am certainly willing to share my experience and testimonial to the value and use of the Harm Guard FX dual test strips. I would also like to thank our Lieutenant Governor, Bethany Hall Long, for her strong support. </a:t>
            </a:r>
          </a:p>
          <a:p>
            <a:pPr>
              <a:spcAft>
                <a:spcPts val="800"/>
              </a:spcAft>
            </a:pPr>
            <a:r>
              <a:rPr lang="en-US" sz="1400" b="0" i="0" u="none" strike="noStrike" baseline="0" dirty="0">
                <a:solidFill>
                  <a:srgbClr val="212121"/>
                </a:solidFill>
              </a:rPr>
              <a:t>My Outreach team and I have personally trained folks on the proper use of HarmGuard FX and then distributed the strips throughout Delaware. </a:t>
            </a:r>
          </a:p>
          <a:p>
            <a:pPr>
              <a:spcAft>
                <a:spcPts val="800"/>
              </a:spcAft>
            </a:pPr>
            <a:r>
              <a:rPr lang="en-US" sz="1400" b="0" i="0" u="none" strike="noStrike" baseline="0" dirty="0">
                <a:solidFill>
                  <a:srgbClr val="212121"/>
                </a:solidFill>
              </a:rPr>
              <a:t>I am more than happy to weigh in on their tremendous value to both clinicians and clients. As you know, adulterants are very pervasive, so having a tool to verify composition of a substance in question is clinically quite valuable. </a:t>
            </a:r>
          </a:p>
          <a:p>
            <a:pPr>
              <a:spcAft>
                <a:spcPts val="800"/>
              </a:spcAft>
            </a:pPr>
            <a:r>
              <a:rPr lang="en-US" sz="1400" b="0" i="0" u="none" strike="noStrike" baseline="0" dirty="0">
                <a:solidFill>
                  <a:srgbClr val="212121"/>
                </a:solidFill>
              </a:rPr>
              <a:t>For example, if an overdose patient does not respond to escalating doses of naloxone, whether the delivery is by intravenous line, intramuscular injection, or nasal mucosal spray; verifying the presence of Xylazine can inform and direct our clinical care for that patient. There are many such scenarios that knowing the presence or absence of both these substances will guide my resuscitation efforts. </a:t>
            </a:r>
          </a:p>
          <a:p>
            <a:pPr>
              <a:spcAft>
                <a:spcPts val="800"/>
              </a:spcAft>
            </a:pPr>
            <a:r>
              <a:rPr lang="en-US" sz="1400" b="0" i="0" u="none" strike="noStrike" baseline="0" dirty="0">
                <a:solidFill>
                  <a:srgbClr val="212121"/>
                </a:solidFill>
              </a:rPr>
              <a:t>Feel free to contact me if I can assist you in speaking about their value. </a:t>
            </a:r>
          </a:p>
          <a:p>
            <a:r>
              <a:rPr lang="en-US" sz="1400" b="0" i="0" u="none" strike="noStrike" baseline="0" dirty="0">
                <a:solidFill>
                  <a:srgbClr val="212121"/>
                </a:solidFill>
              </a:rPr>
              <a:t>Sandy Gibney, MD </a:t>
            </a:r>
          </a:p>
          <a:p>
            <a:r>
              <a:rPr lang="en-US" sz="1400" b="0" i="0" u="none" strike="noStrike" baseline="0" dirty="0">
                <a:solidFill>
                  <a:srgbClr val="212121"/>
                </a:solidFill>
              </a:rPr>
              <a:t>Founder &amp; CEO of Gibney Mobile Healthcare, </a:t>
            </a:r>
          </a:p>
          <a:p>
            <a:r>
              <a:rPr lang="en-US" sz="1400" b="0" i="0" u="none" strike="noStrike" baseline="0" dirty="0">
                <a:solidFill>
                  <a:srgbClr val="212121"/>
                </a:solidFill>
              </a:rPr>
              <a:t>Chairperson for Lt Governor’s Behavioral Health Consortium: Access &amp; Treatment Committee </a:t>
            </a:r>
          </a:p>
          <a:p>
            <a:r>
              <a:rPr lang="en-US" sz="1400" b="0" i="0" u="none" strike="noStrike" baseline="0" dirty="0">
                <a:solidFill>
                  <a:srgbClr val="212121"/>
                </a:solidFill>
              </a:rPr>
              <a:t>Member: Addiction Action Committee, Overdose System of Care. </a:t>
            </a:r>
          </a:p>
          <a:p>
            <a:r>
              <a:rPr lang="en-US" sz="1400" b="0" i="0" u="none" strike="noStrike" baseline="0" dirty="0">
                <a:solidFill>
                  <a:srgbClr val="212121"/>
                </a:solidFill>
              </a:rPr>
              <a:t>Dual Board Certified: Internal Medicine &amp; Emergency Medicine </a:t>
            </a:r>
            <a:endParaRPr lang="en-US" sz="1400" dirty="0"/>
          </a:p>
        </p:txBody>
      </p:sp>
    </p:spTree>
    <p:extLst>
      <p:ext uri="{BB962C8B-B14F-4D97-AF65-F5344CB8AC3E}">
        <p14:creationId xmlns:p14="http://schemas.microsoft.com/office/powerpoint/2010/main" val="328955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2BBB6D-2AEF-D4BF-BD22-D41747C53FDA}"/>
              </a:ext>
            </a:extLst>
          </p:cNvPr>
          <p:cNvSpPr>
            <a:spLocks noGrp="1"/>
          </p:cNvSpPr>
          <p:nvPr>
            <p:ph type="body" sz="quarter" idx="10"/>
          </p:nvPr>
        </p:nvSpPr>
        <p:spPr/>
        <p:txBody>
          <a:bodyPr/>
          <a:lstStyle/>
          <a:p>
            <a:r>
              <a:rPr lang="en-US" dirty="0"/>
              <a:t>Endorsement from the Lieutenant Governor</a:t>
            </a:r>
          </a:p>
        </p:txBody>
      </p:sp>
      <p:grpSp>
        <p:nvGrpSpPr>
          <p:cNvPr id="11" name="Group 10">
            <a:extLst>
              <a:ext uri="{FF2B5EF4-FFF2-40B4-BE49-F238E27FC236}">
                <a16:creationId xmlns:a16="http://schemas.microsoft.com/office/drawing/2014/main" id="{F66BEEC4-DF23-06C6-24FB-4B2ACB5DEE58}"/>
              </a:ext>
            </a:extLst>
          </p:cNvPr>
          <p:cNvGrpSpPr/>
          <p:nvPr/>
        </p:nvGrpSpPr>
        <p:grpSpPr>
          <a:xfrm>
            <a:off x="1600200" y="1036290"/>
            <a:ext cx="8995081" cy="5609243"/>
            <a:chOff x="1600200" y="1036290"/>
            <a:chExt cx="8995081" cy="5609243"/>
          </a:xfrm>
        </p:grpSpPr>
        <p:sp>
          <p:nvSpPr>
            <p:cNvPr id="10" name="Rectangle 9">
              <a:extLst>
                <a:ext uri="{FF2B5EF4-FFF2-40B4-BE49-F238E27FC236}">
                  <a16:creationId xmlns:a16="http://schemas.microsoft.com/office/drawing/2014/main" id="{848A4820-19E4-5D4F-872C-6A5FAA216464}"/>
                </a:ext>
              </a:extLst>
            </p:cNvPr>
            <p:cNvSpPr/>
            <p:nvPr/>
          </p:nvSpPr>
          <p:spPr>
            <a:xfrm>
              <a:off x="1600200" y="1036290"/>
              <a:ext cx="8991600" cy="5609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79F231-09B7-F25C-5208-AA0BDB3A7158}"/>
                </a:ext>
              </a:extLst>
            </p:cNvPr>
            <p:cNvSpPr txBox="1"/>
            <p:nvPr/>
          </p:nvSpPr>
          <p:spPr>
            <a:xfrm>
              <a:off x="1603681" y="2514600"/>
              <a:ext cx="8991600" cy="2862322"/>
            </a:xfrm>
            <a:prstGeom prst="rect">
              <a:avLst/>
            </a:prstGeom>
            <a:solidFill>
              <a:schemeClr val="bg1"/>
            </a:solidFill>
          </p:spPr>
          <p:txBody>
            <a:bodyPr wrap="square" lIns="365760" tIns="91440" rIns="365760" bIns="182880">
              <a:spAutoFit/>
            </a:bodyPr>
            <a:lstStyle>
              <a:defPPr>
                <a:defRPr lang="en-US"/>
              </a:defPPr>
              <a:lvl1pPr>
                <a:defRPr sz="1200" b="0" i="0" u="none" strike="noStrike" baseline="0">
                  <a:solidFill>
                    <a:srgbClr val="000000"/>
                  </a:solidFill>
                </a:defRPr>
              </a:lvl1pPr>
            </a:lstStyle>
            <a:p>
              <a:pPr>
                <a:spcAft>
                  <a:spcPts val="1000"/>
                </a:spcAft>
              </a:pPr>
              <a:r>
                <a:rPr lang="en-US" sz="1100" dirty="0"/>
                <a:t>August 3, 2023</a:t>
              </a:r>
            </a:p>
            <a:p>
              <a:pPr>
                <a:spcAft>
                  <a:spcPts val="1000"/>
                </a:spcAft>
              </a:pPr>
              <a:r>
                <a:rPr lang="en-US" sz="1100" dirty="0"/>
                <a:t>I am writing to share a resource that I have found very useful in our state’s fight against the opioid epidemic, a fight I have been engaged in as a clinical nurse, as Chair of Delaware’s Behavioral Health Consortium, and as the state’s 26th Lieutenant Governor.  Recently, my office partnered with Diagnostic Solutions Group, to pilot HarmGuard FX, a dual test strip that detects the presence of fentanyl and xylazine, both deadly substances commonly found in street drugs, in one simple strip.</a:t>
              </a:r>
            </a:p>
            <a:p>
              <a:pPr>
                <a:spcAft>
                  <a:spcPts val="1000"/>
                </a:spcAft>
              </a:pPr>
              <a:r>
                <a:rPr lang="en-US" sz="1100" b="1" i="0" u="none" strike="noStrike" baseline="0" dirty="0">
                  <a:solidFill>
                    <a:srgbClr val="000000"/>
                  </a:solidFill>
                </a:rPr>
                <a:t>HarmGuard FX, is validated by a U.S.-based, FDA-registered testing lab </a:t>
              </a:r>
              <a:r>
                <a:rPr lang="en-US" sz="1100" b="0" i="0" u="none" strike="noStrike" baseline="0" dirty="0">
                  <a:solidFill>
                    <a:srgbClr val="000000"/>
                  </a:solidFill>
                </a:rPr>
                <a:t>and is the first harm reduction test strip to detect both fentanyl and xylazine in substances including powders, pills, or residue from baggies or cookers. The primary purpose of the test is to </a:t>
              </a:r>
              <a:r>
                <a:rPr lang="en-US" sz="1100" b="1" i="0" u="none" strike="noStrike" baseline="0" dirty="0">
                  <a:solidFill>
                    <a:srgbClr val="000000"/>
                  </a:solidFill>
                </a:rPr>
                <a:t>reduce harm from these substances before they are used; thus, greatly reducing the need for naloxone and EMT interventions</a:t>
              </a:r>
              <a:r>
                <a:rPr lang="en-US" sz="1100" b="0" i="0" u="none" strike="noStrike" baseline="0" dirty="0">
                  <a:solidFill>
                    <a:srgbClr val="000000"/>
                  </a:solidFill>
                </a:rPr>
                <a:t>. </a:t>
              </a:r>
            </a:p>
            <a:p>
              <a:pPr>
                <a:spcAft>
                  <a:spcPts val="1000"/>
                </a:spcAft>
              </a:pPr>
              <a:r>
                <a:rPr lang="en-US" sz="1100" b="0" i="0" u="none" strike="noStrike" baseline="0" dirty="0">
                  <a:solidFill>
                    <a:srgbClr val="000000"/>
                  </a:solidFill>
                </a:rPr>
                <a:t>As a nurse, I personally distributed these test strips to at-risk Delawareans during our pilot program rollout, demonstrating their use and their importance along with Dr. Sandra Gibney, who specializes in treating patients with opioid use disorder. (OUD) The ease of testing for both substances in one simple test can make a meaningful difference for people in the throes of substance use disorder, helping them protect themselves from the worst possible consequences.</a:t>
              </a:r>
              <a:endParaRPr lang="en-US" sz="1100" dirty="0"/>
            </a:p>
          </p:txBody>
        </p:sp>
        <p:pic>
          <p:nvPicPr>
            <p:cNvPr id="4" name="Picture 3">
              <a:extLst>
                <a:ext uri="{FF2B5EF4-FFF2-40B4-BE49-F238E27FC236}">
                  <a16:creationId xmlns:a16="http://schemas.microsoft.com/office/drawing/2014/main" id="{FA923F48-28A8-61E4-5150-9FE633E38B0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5282" r="-45282"/>
            <a:stretch/>
          </p:blipFill>
          <p:spPr>
            <a:xfrm>
              <a:off x="3048000" y="1036290"/>
              <a:ext cx="6096000" cy="1601491"/>
            </a:xfrm>
            <a:prstGeom prst="rect">
              <a:avLst/>
            </a:prstGeom>
            <a:solidFill>
              <a:srgbClr val="FFFFFF"/>
            </a:solidFill>
            <a:effectLst/>
          </p:spPr>
        </p:pic>
        <p:pic>
          <p:nvPicPr>
            <p:cNvPr id="5" name="Picture 4">
              <a:extLst>
                <a:ext uri="{FF2B5EF4-FFF2-40B4-BE49-F238E27FC236}">
                  <a16:creationId xmlns:a16="http://schemas.microsoft.com/office/drawing/2014/main" id="{A1116B2B-F50E-92C9-E401-3EC703F3D9FF}"/>
                </a:ext>
              </a:extLst>
            </p:cNvPr>
            <p:cNvPicPr>
              <a:picLocks noChangeAspect="1"/>
            </p:cNvPicPr>
            <p:nvPr/>
          </p:nvPicPr>
          <p:blipFill rotWithShape="1">
            <a:blip r:embed="rId3"/>
            <a:srcRect t="10139" b="24592"/>
            <a:stretch/>
          </p:blipFill>
          <p:spPr>
            <a:xfrm>
              <a:off x="1656948" y="5410961"/>
              <a:ext cx="3335116" cy="1197764"/>
            </a:xfrm>
            <a:prstGeom prst="rect">
              <a:avLst/>
            </a:prstGeom>
          </p:spPr>
        </p:pic>
      </p:grpSp>
    </p:spTree>
    <p:extLst>
      <p:ext uri="{BB962C8B-B14F-4D97-AF65-F5344CB8AC3E}">
        <p14:creationId xmlns:p14="http://schemas.microsoft.com/office/powerpoint/2010/main" val="34574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64CAE7-13A0-6976-BB7A-85E00622A3F5}"/>
              </a:ext>
            </a:extLst>
          </p:cNvPr>
          <p:cNvSpPr>
            <a:spLocks noGrp="1"/>
          </p:cNvSpPr>
          <p:nvPr>
            <p:ph type="body" sz="quarter" idx="10"/>
          </p:nvPr>
        </p:nvSpPr>
        <p:spPr/>
        <p:txBody>
          <a:bodyPr/>
          <a:lstStyle/>
          <a:p>
            <a:r>
              <a:rPr lang="en-US" dirty="0"/>
              <a:t>Harm Reduction Vending Program Overview</a:t>
            </a:r>
          </a:p>
        </p:txBody>
      </p:sp>
      <p:sp>
        <p:nvSpPr>
          <p:cNvPr id="6" name="TextBox 5">
            <a:extLst>
              <a:ext uri="{FF2B5EF4-FFF2-40B4-BE49-F238E27FC236}">
                <a16:creationId xmlns:a16="http://schemas.microsoft.com/office/drawing/2014/main" id="{22447018-FB43-E68A-3D08-DCF167520FEB}"/>
              </a:ext>
            </a:extLst>
          </p:cNvPr>
          <p:cNvSpPr txBox="1"/>
          <p:nvPr/>
        </p:nvSpPr>
        <p:spPr>
          <a:xfrm>
            <a:off x="3124200" y="2518082"/>
            <a:ext cx="8458200" cy="2431435"/>
          </a:xfrm>
          <a:prstGeom prst="rect">
            <a:avLst/>
          </a:prstGeom>
          <a:noFill/>
        </p:spPr>
        <p:txBody>
          <a:bodyPr wrap="square" lIns="0" tIns="0" rIns="0" bIns="0">
            <a:spAutoFit/>
          </a:bodyPr>
          <a:lstStyle/>
          <a:p>
            <a:pPr marL="227013" marR="0" lvl="0" indent="-2270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Provides 24/7 access to life-saving products</a:t>
            </a:r>
          </a:p>
          <a:p>
            <a:pPr marL="227013" marR="0" lvl="0" indent="-2270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Floor and wall-mounted units available</a:t>
            </a:r>
          </a:p>
          <a:p>
            <a:pPr marL="227013" marR="0" lvl="0" indent="-2270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Annual and short-term event-focused programs</a:t>
            </a:r>
          </a:p>
          <a:p>
            <a:pPr marL="227013" marR="0" lvl="0" indent="-2270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Comprehensive servicing and inventory management</a:t>
            </a:r>
          </a:p>
          <a:p>
            <a:pPr marL="227013" marR="0" lvl="0" indent="-2270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Suitable for public spaces, schools, colleges, and prison re-entry programs</a:t>
            </a:r>
          </a:p>
          <a:p>
            <a:pPr marL="227013" marR="0" lvl="0" indent="-2270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Partnered with OpiSafe Vending</a:t>
            </a:r>
          </a:p>
        </p:txBody>
      </p:sp>
      <p:pic>
        <p:nvPicPr>
          <p:cNvPr id="9" name="Picture 8" descr="A vending machine with a variety of items&#10;&#10;Description automatically generated">
            <a:extLst>
              <a:ext uri="{FF2B5EF4-FFF2-40B4-BE49-F238E27FC236}">
                <a16:creationId xmlns:a16="http://schemas.microsoft.com/office/drawing/2014/main" id="{1EFEEFDC-29D2-AB23-5B88-6D7DEA905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2395880" cy="4572000"/>
          </a:xfrm>
          <a:prstGeom prst="rect">
            <a:avLst/>
          </a:prstGeom>
        </p:spPr>
      </p:pic>
    </p:spTree>
    <p:extLst>
      <p:ext uri="{BB962C8B-B14F-4D97-AF65-F5344CB8AC3E}">
        <p14:creationId xmlns:p14="http://schemas.microsoft.com/office/powerpoint/2010/main" val="3553337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64CAE7-13A0-6976-BB7A-85E00622A3F5}"/>
              </a:ext>
            </a:extLst>
          </p:cNvPr>
          <p:cNvSpPr>
            <a:spLocks noGrp="1"/>
          </p:cNvSpPr>
          <p:nvPr>
            <p:ph type="body" sz="quarter" idx="10"/>
          </p:nvPr>
        </p:nvSpPr>
        <p:spPr/>
        <p:txBody>
          <a:bodyPr/>
          <a:lstStyle/>
          <a:p>
            <a:r>
              <a:rPr lang="en-US" dirty="0"/>
              <a:t>Harm Reduction at Events and Festivals</a:t>
            </a:r>
          </a:p>
        </p:txBody>
      </p:sp>
      <p:sp>
        <p:nvSpPr>
          <p:cNvPr id="5" name="TextBox 4">
            <a:extLst>
              <a:ext uri="{FF2B5EF4-FFF2-40B4-BE49-F238E27FC236}">
                <a16:creationId xmlns:a16="http://schemas.microsoft.com/office/drawing/2014/main" id="{5CEAF60A-FAAA-83D9-BBDE-5BB836BDDE16}"/>
              </a:ext>
            </a:extLst>
          </p:cNvPr>
          <p:cNvSpPr txBox="1"/>
          <p:nvPr/>
        </p:nvSpPr>
        <p:spPr>
          <a:xfrm>
            <a:off x="2669421" y="4419600"/>
            <a:ext cx="6853158" cy="1846659"/>
          </a:xfrm>
          <a:prstGeom prst="rect">
            <a:avLst/>
          </a:prstGeom>
          <a:noFill/>
        </p:spPr>
        <p:txBody>
          <a:bodyPr wrap="none" lIns="0" tIns="0" rIns="0" bIns="0">
            <a:spAutoFit/>
          </a:bodyPr>
          <a:lstStyle>
            <a:defPPr>
              <a:defRPr lang="en-US"/>
            </a:defPPr>
            <a:lvl1pPr marL="227013" marR="0" lvl="0" indent="-227013" fontAlgn="auto">
              <a:lnSpc>
                <a:spcPct val="100000"/>
              </a:lnSpc>
              <a:spcBef>
                <a:spcPts val="0"/>
              </a:spcBef>
              <a:spcAft>
                <a:spcPts val="1200"/>
              </a:spcAft>
              <a:buClrTx/>
              <a:buSzTx/>
              <a:buFont typeface="Arial" panose="020B0604020202020204" pitchFamily="34" charset="0"/>
              <a:buChar char="•"/>
              <a:tabLst/>
              <a:defRPr kumimoji="0" b="1" i="0" u="none" strike="noStrike" cap="none" spc="0" normalizeH="0" baseline="0">
                <a:ln>
                  <a:noFill/>
                </a:ln>
                <a:solidFill>
                  <a:prstClr val="black"/>
                </a:solidFill>
                <a:effectLst/>
                <a:uLnTx/>
                <a:uFillTx/>
                <a:latin typeface="Arial" panose="020B0604020202020204"/>
              </a:defRPr>
            </a:lvl1pPr>
          </a:lstStyle>
          <a:p>
            <a:r>
              <a:rPr lang="en-US" sz="1600" dirty="0"/>
              <a:t>Tailored programs for concerts, festivals, and large gatherings</a:t>
            </a:r>
          </a:p>
          <a:p>
            <a:r>
              <a:rPr lang="en-US" sz="1600" dirty="0"/>
              <a:t>Provides immediate access to essential harm reduction tools</a:t>
            </a:r>
          </a:p>
          <a:p>
            <a:r>
              <a:rPr lang="en-US" sz="1600" dirty="0"/>
              <a:t>Enhances public safety by reducing overdose risks</a:t>
            </a:r>
          </a:p>
          <a:p>
            <a:r>
              <a:rPr lang="en-US" sz="1600" dirty="0"/>
              <a:t>Mobile vending units for short-term events</a:t>
            </a:r>
          </a:p>
          <a:p>
            <a:r>
              <a:rPr lang="en-US" sz="1600" dirty="0"/>
              <a:t>Comprehensive inventory management and servicing during events</a:t>
            </a:r>
          </a:p>
        </p:txBody>
      </p:sp>
      <p:pic>
        <p:nvPicPr>
          <p:cNvPr id="3" name="Picture 2">
            <a:extLst>
              <a:ext uri="{FF2B5EF4-FFF2-40B4-BE49-F238E27FC236}">
                <a16:creationId xmlns:a16="http://schemas.microsoft.com/office/drawing/2014/main" id="{4ED972FD-C05E-29F0-C685-6CFCDA57EFB5}"/>
              </a:ext>
            </a:extLst>
          </p:cNvPr>
          <p:cNvPicPr>
            <a:picLocks noChangeAspect="1"/>
          </p:cNvPicPr>
          <p:nvPr/>
        </p:nvPicPr>
        <p:blipFill rotWithShape="1">
          <a:blip r:embed="rId2"/>
          <a:srcRect l="-575" b="17206"/>
          <a:stretch/>
        </p:blipFill>
        <p:spPr>
          <a:xfrm>
            <a:off x="3733800" y="1029664"/>
            <a:ext cx="4724400" cy="3085136"/>
          </a:xfrm>
          <a:prstGeom prst="roundRect">
            <a:avLst>
              <a:gd name="adj" fmla="val 7189"/>
            </a:avLst>
          </a:prstGeom>
        </p:spPr>
      </p:pic>
    </p:spTree>
    <p:extLst>
      <p:ext uri="{BB962C8B-B14F-4D97-AF65-F5344CB8AC3E}">
        <p14:creationId xmlns:p14="http://schemas.microsoft.com/office/powerpoint/2010/main" val="755041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64CAE7-13A0-6976-BB7A-85E00622A3F5}"/>
              </a:ext>
            </a:extLst>
          </p:cNvPr>
          <p:cNvSpPr>
            <a:spLocks noGrp="1"/>
          </p:cNvSpPr>
          <p:nvPr>
            <p:ph type="body" sz="quarter" idx="10"/>
          </p:nvPr>
        </p:nvSpPr>
        <p:spPr/>
        <p:txBody>
          <a:bodyPr/>
          <a:lstStyle/>
          <a:p>
            <a:r>
              <a:rPr lang="en-US" dirty="0"/>
              <a:t>Strategic Placement in Urban Areas</a:t>
            </a:r>
          </a:p>
        </p:txBody>
      </p:sp>
      <p:sp>
        <p:nvSpPr>
          <p:cNvPr id="5" name="TextBox 4">
            <a:extLst>
              <a:ext uri="{FF2B5EF4-FFF2-40B4-BE49-F238E27FC236}">
                <a16:creationId xmlns:a16="http://schemas.microsoft.com/office/drawing/2014/main" id="{1BDBFD37-DF37-0918-53E6-79BD1340634C}"/>
              </a:ext>
            </a:extLst>
          </p:cNvPr>
          <p:cNvSpPr txBox="1"/>
          <p:nvPr/>
        </p:nvSpPr>
        <p:spPr>
          <a:xfrm>
            <a:off x="999958" y="4706541"/>
            <a:ext cx="10192085" cy="1846659"/>
          </a:xfrm>
          <a:prstGeom prst="rect">
            <a:avLst/>
          </a:prstGeom>
          <a:noFill/>
        </p:spPr>
        <p:txBody>
          <a:bodyPr wrap="none" lIns="0" tIns="0" rIns="0" bIns="0">
            <a:spAutoFit/>
          </a:bodyPr>
          <a:lstStyle>
            <a:defPPr>
              <a:defRPr lang="en-US"/>
            </a:defPPr>
            <a:lvl1pPr marL="227013" marR="0" lvl="0" indent="-227013" fontAlgn="auto">
              <a:lnSpc>
                <a:spcPct val="100000"/>
              </a:lnSpc>
              <a:spcBef>
                <a:spcPts val="0"/>
              </a:spcBef>
              <a:spcAft>
                <a:spcPts val="1200"/>
              </a:spcAft>
              <a:buClrTx/>
              <a:buSzTx/>
              <a:buFont typeface="Arial" panose="020B0604020202020204" pitchFamily="34" charset="0"/>
              <a:buChar char="•"/>
              <a:tabLst/>
              <a:defRPr kumimoji="0" b="1" i="0" u="none" strike="noStrike" cap="none" spc="0" normalizeH="0" baseline="0">
                <a:ln>
                  <a:noFill/>
                </a:ln>
                <a:solidFill>
                  <a:prstClr val="black"/>
                </a:solidFill>
                <a:effectLst/>
                <a:uLnTx/>
                <a:uFillTx/>
                <a:latin typeface="Arial" panose="020B0604020202020204"/>
              </a:defRPr>
            </a:lvl1pPr>
          </a:lstStyle>
          <a:p>
            <a:r>
              <a:rPr lang="en-US" sz="1600" dirty="0"/>
              <a:t>Vending machines in high-traffic urban locations – such as our wall-mount unit with LCD display panel</a:t>
            </a:r>
          </a:p>
          <a:p>
            <a:r>
              <a:rPr lang="en-US" sz="1600" dirty="0"/>
              <a:t>Enhances community safety with 24/7 access to resources</a:t>
            </a:r>
          </a:p>
          <a:p>
            <a:r>
              <a:rPr lang="en-US" sz="1600" dirty="0"/>
              <a:t>Supports citywide harm reduction initiatives</a:t>
            </a:r>
          </a:p>
          <a:p>
            <a:r>
              <a:rPr lang="en-US" sz="1600" dirty="0"/>
              <a:t>Collaborations with local health departments and organizations</a:t>
            </a:r>
          </a:p>
          <a:p>
            <a:r>
              <a:rPr lang="en-US" sz="1600" dirty="0"/>
              <a:t>Regular maintenance and data-driven inventory management</a:t>
            </a:r>
          </a:p>
        </p:txBody>
      </p:sp>
      <p:pic>
        <p:nvPicPr>
          <p:cNvPr id="6" name="Picture 5" descr="A bathroom with urinals and urinals&#10;&#10;Description automatically generated">
            <a:extLst>
              <a:ext uri="{FF2B5EF4-FFF2-40B4-BE49-F238E27FC236}">
                <a16:creationId xmlns:a16="http://schemas.microsoft.com/office/drawing/2014/main" id="{91E9E613-23E7-A766-0F65-67210084B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93" y="1010959"/>
            <a:ext cx="7315215" cy="3438151"/>
          </a:xfrm>
          <a:prstGeom prst="roundRect">
            <a:avLst>
              <a:gd name="adj" fmla="val 5626"/>
            </a:avLst>
          </a:prstGeom>
        </p:spPr>
      </p:pic>
    </p:spTree>
    <p:extLst>
      <p:ext uri="{BB962C8B-B14F-4D97-AF65-F5344CB8AC3E}">
        <p14:creationId xmlns:p14="http://schemas.microsoft.com/office/powerpoint/2010/main" val="383797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10C3CE-3C29-6B8B-E15D-11701EED32AD}"/>
              </a:ext>
            </a:extLst>
          </p:cNvPr>
          <p:cNvSpPr/>
          <p:nvPr/>
        </p:nvSpPr>
        <p:spPr>
          <a:xfrm>
            <a:off x="266700" y="228600"/>
            <a:ext cx="11658600" cy="6400800"/>
          </a:xfrm>
          <a:prstGeom prst="rect">
            <a:avLst/>
          </a:prstGeom>
          <a:noFill/>
          <a:ln w="69850"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C34945-98CD-3BD0-EEDC-C19CB9B70FE9}"/>
              </a:ext>
            </a:extLst>
          </p:cNvPr>
          <p:cNvSpPr txBox="1"/>
          <p:nvPr/>
        </p:nvSpPr>
        <p:spPr>
          <a:xfrm>
            <a:off x="3778154" y="2690336"/>
            <a:ext cx="4635693" cy="1477328"/>
          </a:xfrm>
          <a:prstGeom prst="rect">
            <a:avLst/>
          </a:prstGeom>
          <a:noFill/>
        </p:spPr>
        <p:txBody>
          <a:bodyPr wrap="none" lIns="0" tIns="0" rIns="0" bIns="0" rtlCol="0" anchor="ctr" anchorCtr="0">
            <a:spAutoFit/>
          </a:bodyPr>
          <a:lstStyle/>
          <a:p>
            <a:pPr algn="ctr"/>
            <a:r>
              <a:rPr lang="en-US" sz="9600" b="1" dirty="0">
                <a:latin typeface="Brush Script MT" panose="03060802040406070304" pitchFamily="66" charset="0"/>
              </a:rPr>
              <a:t>Thank you!</a:t>
            </a:r>
          </a:p>
        </p:txBody>
      </p:sp>
    </p:spTree>
    <p:extLst>
      <p:ext uri="{BB962C8B-B14F-4D97-AF65-F5344CB8AC3E}">
        <p14:creationId xmlns:p14="http://schemas.microsoft.com/office/powerpoint/2010/main" val="274249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61CEA7-5F1C-405E-4C71-B7103936C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306" y="2144181"/>
            <a:ext cx="5005388" cy="283639"/>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D9C127F1-1FB9-C65C-AD58-E5E75AA57534}"/>
              </a:ext>
            </a:extLst>
          </p:cNvPr>
          <p:cNvGrpSpPr/>
          <p:nvPr/>
        </p:nvGrpSpPr>
        <p:grpSpPr>
          <a:xfrm>
            <a:off x="304800" y="1447800"/>
            <a:ext cx="1981200" cy="1676400"/>
            <a:chOff x="762000" y="1524000"/>
            <a:chExt cx="1981200" cy="1676400"/>
          </a:xfrm>
          <a:solidFill>
            <a:schemeClr val="bg1"/>
          </a:solidFill>
        </p:grpSpPr>
        <p:sp>
          <p:nvSpPr>
            <p:cNvPr id="18" name="Rectangle: Rounded Corners 17">
              <a:extLst>
                <a:ext uri="{FF2B5EF4-FFF2-40B4-BE49-F238E27FC236}">
                  <a16:creationId xmlns:a16="http://schemas.microsoft.com/office/drawing/2014/main" id="{FA0AB697-E1DC-3D0F-BA27-A7EF2FB761FD}"/>
                </a:ext>
              </a:extLst>
            </p:cNvPr>
            <p:cNvSpPr/>
            <p:nvPr/>
          </p:nvSpPr>
          <p:spPr>
            <a:xfrm>
              <a:off x="762000" y="1524000"/>
              <a:ext cx="1981200" cy="1676400"/>
            </a:xfrm>
            <a:prstGeom prst="roundRect">
              <a:avLst>
                <a:gd name="adj" fmla="val 9849"/>
              </a:avLst>
            </a:prstGeom>
            <a:grp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ircle, art, light&#10;&#10;Description automatically generated">
              <a:extLst>
                <a:ext uri="{FF2B5EF4-FFF2-40B4-BE49-F238E27FC236}">
                  <a16:creationId xmlns:a16="http://schemas.microsoft.com/office/drawing/2014/main" id="{79B2F2EF-640D-FC03-A256-3EBF5AC37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059" y="1676400"/>
              <a:ext cx="1827083" cy="1063030"/>
            </a:xfrm>
            <a:prstGeom prst="rect">
              <a:avLst/>
            </a:prstGeom>
            <a:grpFill/>
            <a:ln w="9525">
              <a:noFill/>
            </a:ln>
            <a:effectLst/>
          </p:spPr>
        </p:pic>
        <p:sp>
          <p:nvSpPr>
            <p:cNvPr id="10" name="TextBox 9">
              <a:extLst>
                <a:ext uri="{FF2B5EF4-FFF2-40B4-BE49-F238E27FC236}">
                  <a16:creationId xmlns:a16="http://schemas.microsoft.com/office/drawing/2014/main" id="{F5E7649B-7560-C0C2-1DC8-BFF14310C540}"/>
                </a:ext>
              </a:extLst>
            </p:cNvPr>
            <p:cNvSpPr txBox="1"/>
            <p:nvPr/>
          </p:nvSpPr>
          <p:spPr>
            <a:xfrm>
              <a:off x="1225212" y="2666371"/>
              <a:ext cx="1054776" cy="307777"/>
            </a:xfrm>
            <a:prstGeom prst="rect">
              <a:avLst/>
            </a:prstGeom>
            <a:grpFill/>
            <a:ln w="9525">
              <a:noFill/>
            </a:ln>
          </p:spPr>
          <p:txBody>
            <a:bodyPr wrap="none" lIns="0" tIns="0" rIns="0" bIns="0" rtlCol="0" anchor="ctr" anchorCtr="0">
              <a:spAutoFit/>
            </a:bodyPr>
            <a:lstStyle/>
            <a:p>
              <a:pPr algn="ctr"/>
              <a:r>
                <a:rPr lang="en-US" sz="2000" b="1" dirty="0"/>
                <a:t>Fentanyl</a:t>
              </a:r>
              <a:endParaRPr lang="en-US" sz="4000" b="1" dirty="0"/>
            </a:p>
          </p:txBody>
        </p:sp>
      </p:grpSp>
      <p:grpSp>
        <p:nvGrpSpPr>
          <p:cNvPr id="21" name="Group 20">
            <a:extLst>
              <a:ext uri="{FF2B5EF4-FFF2-40B4-BE49-F238E27FC236}">
                <a16:creationId xmlns:a16="http://schemas.microsoft.com/office/drawing/2014/main" id="{32D95CD4-E26F-C525-CAAB-8A9AE2575771}"/>
              </a:ext>
            </a:extLst>
          </p:cNvPr>
          <p:cNvGrpSpPr/>
          <p:nvPr/>
        </p:nvGrpSpPr>
        <p:grpSpPr>
          <a:xfrm>
            <a:off x="9901237" y="1447800"/>
            <a:ext cx="1981200" cy="1676400"/>
            <a:chOff x="2876626" y="1524000"/>
            <a:chExt cx="1981200" cy="1676400"/>
          </a:xfrm>
          <a:solidFill>
            <a:schemeClr val="bg1"/>
          </a:solidFill>
        </p:grpSpPr>
        <p:sp>
          <p:nvSpPr>
            <p:cNvPr id="19" name="Rectangle: Rounded Corners 18">
              <a:extLst>
                <a:ext uri="{FF2B5EF4-FFF2-40B4-BE49-F238E27FC236}">
                  <a16:creationId xmlns:a16="http://schemas.microsoft.com/office/drawing/2014/main" id="{11DB8D48-6328-7A1F-684C-C183A6527FB8}"/>
                </a:ext>
              </a:extLst>
            </p:cNvPr>
            <p:cNvSpPr/>
            <p:nvPr/>
          </p:nvSpPr>
          <p:spPr>
            <a:xfrm>
              <a:off x="2876626" y="1524000"/>
              <a:ext cx="1981200" cy="1676400"/>
            </a:xfrm>
            <a:prstGeom prst="roundRect">
              <a:avLst>
                <a:gd name="adj" fmla="val 9849"/>
              </a:avLst>
            </a:prstGeom>
            <a:grpFill/>
            <a:ln w="127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591046-E2EB-9999-5036-96B23A764EE0}"/>
                </a:ext>
              </a:extLst>
            </p:cNvPr>
            <p:cNvSpPr txBox="1"/>
            <p:nvPr/>
          </p:nvSpPr>
          <p:spPr>
            <a:xfrm>
              <a:off x="3354265" y="2666371"/>
              <a:ext cx="1025922" cy="307777"/>
            </a:xfrm>
            <a:prstGeom prst="rect">
              <a:avLst/>
            </a:prstGeom>
            <a:grpFill/>
          </p:spPr>
          <p:txBody>
            <a:bodyPr wrap="none" lIns="0" tIns="0" rIns="0" bIns="0" rtlCol="0" anchor="ctr" anchorCtr="0">
              <a:spAutoFit/>
            </a:bodyPr>
            <a:lstStyle>
              <a:defPPr>
                <a:defRPr lang="en-US"/>
              </a:defPPr>
              <a:lvl1pPr algn="ctr">
                <a:defRPr sz="4000" b="1">
                  <a:solidFill>
                    <a:srgbClr val="FFFF00"/>
                  </a:solidFill>
                </a:defRPr>
              </a:lvl1pPr>
            </a:lstStyle>
            <a:p>
              <a:r>
                <a:rPr lang="en-US" sz="2000" dirty="0">
                  <a:solidFill>
                    <a:schemeClr val="tx1"/>
                  </a:solidFill>
                </a:rPr>
                <a:t>Xylazine</a:t>
              </a:r>
            </a:p>
          </p:txBody>
        </p:sp>
        <p:pic>
          <p:nvPicPr>
            <p:cNvPr id="17" name="Picture 16">
              <a:extLst>
                <a:ext uri="{FF2B5EF4-FFF2-40B4-BE49-F238E27FC236}">
                  <a16:creationId xmlns:a16="http://schemas.microsoft.com/office/drawing/2014/main" id="{ECB06571-01F2-1A9D-22EB-F2BD123CB6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31346" y="1741603"/>
              <a:ext cx="1271761" cy="932624"/>
            </a:xfrm>
            <a:prstGeom prst="rect">
              <a:avLst/>
            </a:prstGeom>
            <a:grpFill/>
          </p:spPr>
        </p:pic>
      </p:grpSp>
      <p:sp>
        <p:nvSpPr>
          <p:cNvPr id="6" name="TextBox 5">
            <a:extLst>
              <a:ext uri="{FF2B5EF4-FFF2-40B4-BE49-F238E27FC236}">
                <a16:creationId xmlns:a16="http://schemas.microsoft.com/office/drawing/2014/main" id="{6820B750-6116-5323-0793-16507A605B3E}"/>
              </a:ext>
            </a:extLst>
          </p:cNvPr>
          <p:cNvSpPr txBox="1"/>
          <p:nvPr/>
        </p:nvSpPr>
        <p:spPr>
          <a:xfrm>
            <a:off x="323850" y="3564185"/>
            <a:ext cx="11544300" cy="3023905"/>
          </a:xfrm>
          <a:prstGeom prst="rect">
            <a:avLst/>
          </a:prstGeom>
          <a:solidFill>
            <a:srgbClr val="D9E3EB"/>
          </a:solidFill>
          <a:ln w="19050">
            <a:solidFill>
              <a:schemeClr val="bg1"/>
            </a:solidFill>
          </a:ln>
        </p:spPr>
        <p:txBody>
          <a:bodyPr wrap="square" lIns="182880" tIns="182880" rIns="182880" bIns="182880">
            <a:spAutoFit/>
          </a:bodyPr>
          <a:lstStyle/>
          <a:p>
            <a:pPr>
              <a:spcAft>
                <a:spcPts val="1500"/>
              </a:spcAft>
              <a:tabLst>
                <a:tab pos="5086350" algn="r"/>
                <a:tab pos="5143500" algn="l"/>
              </a:tabLst>
            </a:pPr>
            <a:r>
              <a:rPr lang="en-US" sz="1600" b="1" dirty="0">
                <a:ln>
                  <a:solidFill>
                    <a:schemeClr val="tx1"/>
                  </a:solidFill>
                </a:ln>
              </a:rPr>
              <a:t>	</a:t>
            </a:r>
            <a:r>
              <a:rPr lang="en-US" sz="3200" b="1" dirty="0">
                <a:ln>
                  <a:solidFill>
                    <a:schemeClr val="tx1"/>
                  </a:solidFill>
                </a:ln>
              </a:rPr>
              <a:t>Feature</a:t>
            </a:r>
            <a:r>
              <a:rPr lang="en-US" sz="1500" b="1" dirty="0">
                <a:ln>
                  <a:solidFill>
                    <a:schemeClr val="tx1"/>
                  </a:solidFill>
                </a:ln>
                <a:sym typeface="Wingdings" panose="05000000000000000000" pitchFamily="2" charset="2"/>
              </a:rPr>
              <a:t> 	</a:t>
            </a:r>
            <a:r>
              <a:rPr lang="en-US" sz="1600" b="1" dirty="0">
                <a:solidFill>
                  <a:srgbClr val="00B050"/>
                </a:solidFill>
                <a:sym typeface="Wingdings" panose="05000000000000000000" pitchFamily="2" charset="2"/>
              </a:rPr>
              <a:t></a:t>
            </a:r>
            <a:r>
              <a:rPr lang="en-US" sz="1500" b="1" dirty="0">
                <a:ln>
                  <a:solidFill>
                    <a:schemeClr val="tx1"/>
                  </a:solidFill>
                </a:ln>
                <a:sym typeface="Wingdings" panose="05000000000000000000" pitchFamily="2" charset="2"/>
              </a:rPr>
              <a:t> </a:t>
            </a:r>
            <a:r>
              <a:rPr lang="en-US" sz="3200" b="1" dirty="0">
                <a:ln>
                  <a:solidFill>
                    <a:schemeClr val="tx1"/>
                  </a:solidFill>
                </a:ln>
              </a:rPr>
              <a:t>Benefit</a:t>
            </a:r>
          </a:p>
          <a:p>
            <a:pPr>
              <a:spcAft>
                <a:spcPts val="1500"/>
              </a:spcAft>
              <a:tabLst>
                <a:tab pos="5086350" algn="r"/>
                <a:tab pos="5143500" algn="l"/>
              </a:tabLst>
            </a:pPr>
            <a:r>
              <a:rPr lang="en-US" sz="1500" b="1" dirty="0">
                <a:ln>
                  <a:solidFill>
                    <a:schemeClr val="tx1"/>
                  </a:solidFill>
                </a:ln>
              </a:rPr>
              <a:t>	Combination Test	</a:t>
            </a:r>
            <a:r>
              <a:rPr lang="en-US" sz="1600" b="1" dirty="0">
                <a:solidFill>
                  <a:srgbClr val="00B050"/>
                </a:solidFill>
                <a:sym typeface="Wingdings" panose="05000000000000000000" pitchFamily="2" charset="2"/>
              </a:rPr>
              <a:t></a:t>
            </a:r>
            <a:r>
              <a:rPr lang="en-US" sz="1500" b="1" dirty="0">
                <a:ln>
                  <a:solidFill>
                    <a:schemeClr val="tx1"/>
                  </a:solidFill>
                </a:ln>
                <a:sym typeface="Wingdings" panose="05000000000000000000" pitchFamily="2" charset="2"/>
              </a:rPr>
              <a:t> </a:t>
            </a:r>
            <a:r>
              <a:rPr lang="en-US" sz="1500" b="1" dirty="0">
                <a:ln>
                  <a:solidFill>
                    <a:schemeClr val="tx1"/>
                  </a:solidFill>
                </a:ln>
              </a:rPr>
              <a:t>Ensures awareness of both lethal adulterants in a single test</a:t>
            </a:r>
          </a:p>
          <a:p>
            <a:pPr marL="0" rtl="0" eaLnBrk="1" fontAlgn="t" latinLnBrk="0" hangingPunct="1">
              <a:spcBef>
                <a:spcPts val="0"/>
              </a:spcBef>
              <a:spcAft>
                <a:spcPts val="1500"/>
              </a:spcAft>
              <a:tabLst>
                <a:tab pos="5086350" algn="r"/>
                <a:tab pos="5143500" algn="l"/>
              </a:tabLst>
            </a:pPr>
            <a:r>
              <a:rPr lang="en-US" sz="1500" b="1" i="0" u="none" strike="noStrike" kern="1200" dirty="0">
                <a:ln w="9525" cap="flat" cmpd="sng" algn="ctr">
                  <a:solidFill>
                    <a:srgbClr val="000000"/>
                  </a:solidFill>
                  <a:prstDash val="solid"/>
                  <a:round/>
                </a:ln>
                <a:effectLst/>
              </a:rPr>
              <a:t>	Results in under 5 minutes	</a:t>
            </a:r>
            <a:r>
              <a:rPr lang="en-US" sz="1600" b="1" dirty="0">
                <a:solidFill>
                  <a:srgbClr val="00B050"/>
                </a:solidFill>
                <a:sym typeface="Wingdings" panose="05000000000000000000" pitchFamily="2" charset="2"/>
              </a:rPr>
              <a:t></a:t>
            </a:r>
            <a:r>
              <a:rPr lang="en-US" sz="1500" b="1" i="0" u="none" strike="noStrike" kern="1200" dirty="0">
                <a:ln w="9525" cap="flat" cmpd="sng" algn="ctr">
                  <a:solidFill>
                    <a:srgbClr val="000000"/>
                  </a:solidFill>
                  <a:prstDash val="solid"/>
                  <a:round/>
                </a:ln>
                <a:effectLst/>
              </a:rPr>
              <a:t> Eliminates resistance to testing</a:t>
            </a:r>
            <a:endParaRPr lang="en-US" sz="1500" b="1" i="0" u="none" strike="noStrike" dirty="0">
              <a:effectLst/>
            </a:endParaRPr>
          </a:p>
          <a:p>
            <a:pPr marL="0" rtl="0" eaLnBrk="1" fontAlgn="t" latinLnBrk="0" hangingPunct="1">
              <a:spcBef>
                <a:spcPts val="0"/>
              </a:spcBef>
              <a:spcAft>
                <a:spcPts val="1500"/>
              </a:spcAft>
              <a:tabLst>
                <a:tab pos="5086350" algn="r"/>
                <a:tab pos="5143500" algn="l"/>
              </a:tabLst>
            </a:pPr>
            <a:r>
              <a:rPr lang="en-US" sz="1500" b="1" i="0" u="none" strike="noStrike" kern="1200" dirty="0">
                <a:ln w="9525" cap="flat" cmpd="sng" algn="ctr">
                  <a:solidFill>
                    <a:srgbClr val="000000"/>
                  </a:solidFill>
                  <a:prstDash val="solid"/>
                  <a:round/>
                </a:ln>
                <a:effectLst/>
              </a:rPr>
              <a:t>	Interpretation key printed directly on the test strip	</a:t>
            </a:r>
            <a:r>
              <a:rPr lang="en-US" sz="1600" b="1" dirty="0">
                <a:solidFill>
                  <a:srgbClr val="00B050"/>
                </a:solidFill>
                <a:sym typeface="Wingdings" panose="05000000000000000000" pitchFamily="2" charset="2"/>
              </a:rPr>
              <a:t></a:t>
            </a:r>
            <a:r>
              <a:rPr lang="en-US" sz="1500" b="1" i="0" u="none" strike="noStrike" kern="1200" dirty="0">
                <a:ln w="9525" cap="flat" cmpd="sng" algn="ctr">
                  <a:solidFill>
                    <a:srgbClr val="000000"/>
                  </a:solidFill>
                  <a:prstDash val="solid"/>
                  <a:round/>
                </a:ln>
                <a:effectLst/>
              </a:rPr>
              <a:t> No interpretation errors </a:t>
            </a:r>
            <a:r>
              <a:rPr lang="en-US" sz="1600" b="1" dirty="0">
                <a:solidFill>
                  <a:srgbClr val="00B050"/>
                </a:solidFill>
                <a:sym typeface="Wingdings" panose="05000000000000000000" pitchFamily="2" charset="2"/>
              </a:rPr>
              <a:t>|</a:t>
            </a:r>
            <a:r>
              <a:rPr lang="en-US" sz="1500" b="1" i="0" u="none" strike="noStrike" kern="1200" dirty="0">
                <a:ln w="9525" cap="flat" cmpd="sng" algn="ctr">
                  <a:solidFill>
                    <a:srgbClr val="000000"/>
                  </a:solidFill>
                  <a:prstDash val="solid"/>
                  <a:round/>
                </a:ln>
                <a:effectLst/>
              </a:rPr>
              <a:t> No need for external reference guides</a:t>
            </a:r>
          </a:p>
          <a:p>
            <a:pPr marL="0" rtl="0" eaLnBrk="1" fontAlgn="t" latinLnBrk="0" hangingPunct="1">
              <a:spcBef>
                <a:spcPts val="0"/>
              </a:spcBef>
              <a:spcAft>
                <a:spcPts val="1500"/>
              </a:spcAft>
              <a:tabLst>
                <a:tab pos="5086350" algn="r"/>
                <a:tab pos="5143500" algn="l"/>
              </a:tabLst>
            </a:pPr>
            <a:r>
              <a:rPr lang="en-US" sz="1500" b="1" dirty="0">
                <a:ln w="9525" cap="flat" cmpd="sng" algn="ctr">
                  <a:solidFill>
                    <a:srgbClr val="000000"/>
                  </a:solidFill>
                  <a:prstDash val="solid"/>
                  <a:round/>
                </a:ln>
              </a:rPr>
              <a:t>	</a:t>
            </a:r>
            <a:r>
              <a:rPr lang="en-US" sz="1400" b="1" dirty="0">
                <a:ln w="9525" cap="flat" cmpd="sng" algn="ctr">
                  <a:solidFill>
                    <a:srgbClr val="000000"/>
                  </a:solidFill>
                  <a:prstDash val="solid"/>
                  <a:round/>
                </a:ln>
              </a:rPr>
              <a:t>Displays Safety Lines	</a:t>
            </a:r>
            <a:r>
              <a:rPr lang="en-US" sz="1400" b="1" dirty="0">
                <a:solidFill>
                  <a:srgbClr val="00B050"/>
                </a:solidFill>
                <a:sym typeface="Wingdings" panose="05000000000000000000" pitchFamily="2" charset="2"/>
              </a:rPr>
              <a:t> </a:t>
            </a:r>
            <a:r>
              <a:rPr lang="en-US" sz="1400" b="1" i="0" u="none" strike="noStrike" kern="1200" dirty="0">
                <a:ln w="9525" cap="flat" cmpd="sng" algn="ctr">
                  <a:solidFill>
                    <a:srgbClr val="000000"/>
                  </a:solidFill>
                  <a:prstDash val="solid"/>
                  <a:round/>
                </a:ln>
                <a:effectLst/>
              </a:rPr>
              <a:t> Removes the line-absent positive counter intuitive interpretation</a:t>
            </a:r>
          </a:p>
          <a:p>
            <a:pPr marL="0" rtl="0" eaLnBrk="1" fontAlgn="t" latinLnBrk="0" hangingPunct="1">
              <a:spcBef>
                <a:spcPts val="0"/>
              </a:spcBef>
              <a:spcAft>
                <a:spcPts val="1500"/>
              </a:spcAft>
              <a:tabLst>
                <a:tab pos="5086350" algn="r"/>
                <a:tab pos="5143500" algn="l"/>
              </a:tabLst>
            </a:pPr>
            <a:r>
              <a:rPr lang="en-US" sz="1400" b="1" dirty="0">
                <a:ln w="9525" cap="flat" cmpd="sng" algn="ctr">
                  <a:solidFill>
                    <a:srgbClr val="000000"/>
                  </a:solidFill>
                  <a:prstDash val="solid"/>
                  <a:round/>
                </a:ln>
              </a:rPr>
              <a:t>	iPortal	</a:t>
            </a:r>
            <a:r>
              <a:rPr lang="en-US" sz="1400" b="1" dirty="0">
                <a:solidFill>
                  <a:srgbClr val="00B050"/>
                </a:solidFill>
                <a:sym typeface="Wingdings" panose="05000000000000000000" pitchFamily="2" charset="2"/>
              </a:rPr>
              <a:t> </a:t>
            </a:r>
            <a:r>
              <a:rPr lang="en-US" sz="1400" b="1" i="0" u="none" strike="noStrike" kern="1200" dirty="0">
                <a:ln w="9525" cap="flat" cmpd="sng" algn="ctr">
                  <a:solidFill>
                    <a:srgbClr val="000000"/>
                  </a:solidFill>
                  <a:prstDash val="solid"/>
                  <a:round/>
                </a:ln>
                <a:effectLst/>
              </a:rPr>
              <a:t> Fully customizable QR code with full analytics</a:t>
            </a:r>
            <a:endParaRPr lang="en-US" sz="1400" b="1" i="0" u="none" strike="noStrike" dirty="0">
              <a:effectLst/>
            </a:endParaRPr>
          </a:p>
        </p:txBody>
      </p:sp>
      <p:sp>
        <p:nvSpPr>
          <p:cNvPr id="4" name="Text Placeholder 3">
            <a:extLst>
              <a:ext uri="{FF2B5EF4-FFF2-40B4-BE49-F238E27FC236}">
                <a16:creationId xmlns:a16="http://schemas.microsoft.com/office/drawing/2014/main" id="{C375BD6A-DD31-CD35-0EFD-08F20D01CDDE}"/>
              </a:ext>
            </a:extLst>
          </p:cNvPr>
          <p:cNvSpPr>
            <a:spLocks noGrp="1"/>
          </p:cNvSpPr>
          <p:nvPr>
            <p:ph type="body" sz="quarter" idx="10"/>
          </p:nvPr>
        </p:nvSpPr>
        <p:spPr>
          <a:xfrm>
            <a:off x="0" y="304800"/>
            <a:ext cx="12192000" cy="572464"/>
          </a:xfrm>
        </p:spPr>
        <p:txBody>
          <a:bodyPr/>
          <a:lstStyle/>
          <a:p>
            <a:r>
              <a:rPr lang="en-US" dirty="0"/>
              <a:t>HarmGuard FX™</a:t>
            </a:r>
          </a:p>
        </p:txBody>
      </p:sp>
      <p:sp>
        <p:nvSpPr>
          <p:cNvPr id="8" name="TextBox 7">
            <a:extLst>
              <a:ext uri="{FF2B5EF4-FFF2-40B4-BE49-F238E27FC236}">
                <a16:creationId xmlns:a16="http://schemas.microsoft.com/office/drawing/2014/main" id="{4F520704-2DA9-ABDA-FE2B-5B703489A2D1}"/>
              </a:ext>
            </a:extLst>
          </p:cNvPr>
          <p:cNvSpPr txBox="1"/>
          <p:nvPr/>
        </p:nvSpPr>
        <p:spPr>
          <a:xfrm>
            <a:off x="3886200" y="877264"/>
            <a:ext cx="4604658" cy="369332"/>
          </a:xfrm>
          <a:prstGeom prst="rect">
            <a:avLst/>
          </a:prstGeom>
          <a:solidFill>
            <a:srgbClr val="86A6C1"/>
          </a:solidFill>
        </p:spPr>
        <p:txBody>
          <a:bodyPr wrap="none">
            <a:spAutoFit/>
          </a:bodyPr>
          <a:lstStyle/>
          <a:p>
            <a:pPr algn="ctr"/>
            <a:r>
              <a:rPr lang="en-US" b="1" dirty="0">
                <a:solidFill>
                  <a:schemeClr val="bg1"/>
                </a:solidFill>
              </a:rPr>
              <a:t>THE Powerful New Harm Reduction Tool</a:t>
            </a:r>
          </a:p>
        </p:txBody>
      </p:sp>
    </p:spTree>
    <p:extLst>
      <p:ext uri="{BB962C8B-B14F-4D97-AF65-F5344CB8AC3E}">
        <p14:creationId xmlns:p14="http://schemas.microsoft.com/office/powerpoint/2010/main" val="2229576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0D0AC4B-4902-9ACE-4B17-999AD01691AB}"/>
              </a:ext>
            </a:extLst>
          </p:cNvPr>
          <p:cNvSpPr/>
          <p:nvPr/>
        </p:nvSpPr>
        <p:spPr>
          <a:xfrm>
            <a:off x="4845898" y="1143000"/>
            <a:ext cx="4191000" cy="5015881"/>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796ECE9-C21E-E727-14C5-C233993E2218}"/>
              </a:ext>
            </a:extLst>
          </p:cNvPr>
          <p:cNvSpPr>
            <a:spLocks/>
          </p:cNvSpPr>
          <p:nvPr/>
        </p:nvSpPr>
        <p:spPr>
          <a:xfrm>
            <a:off x="322136" y="1143000"/>
            <a:ext cx="4191000" cy="5015881"/>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Table 29">
            <a:extLst>
              <a:ext uri="{FF2B5EF4-FFF2-40B4-BE49-F238E27FC236}">
                <a16:creationId xmlns:a16="http://schemas.microsoft.com/office/drawing/2014/main" id="{8787A98A-69FD-5692-3496-BFAAD0DD91BB}"/>
              </a:ext>
            </a:extLst>
          </p:cNvPr>
          <p:cNvGraphicFramePr>
            <a:graphicFrameLocks noGrp="1"/>
          </p:cNvGraphicFramePr>
          <p:nvPr>
            <p:extLst>
              <p:ext uri="{D42A27DB-BD31-4B8C-83A1-F6EECF244321}">
                <p14:modId xmlns:p14="http://schemas.microsoft.com/office/powerpoint/2010/main" val="1991466769"/>
              </p:ext>
            </p:extLst>
          </p:nvPr>
        </p:nvGraphicFramePr>
        <p:xfrm>
          <a:off x="574073" y="2232644"/>
          <a:ext cx="3687127" cy="2956560"/>
        </p:xfrm>
        <a:graphic>
          <a:graphicData uri="http://schemas.openxmlformats.org/drawingml/2006/table">
            <a:tbl>
              <a:tblPr firstRow="1">
                <a:tableStyleId>{5C22544A-7EE6-4342-B048-85BDC9FD1C3A}</a:tableStyleId>
              </a:tblPr>
              <a:tblGrid>
                <a:gridCol w="724217">
                  <a:extLst>
                    <a:ext uri="{9D8B030D-6E8A-4147-A177-3AD203B41FA5}">
                      <a16:colId xmlns:a16="http://schemas.microsoft.com/office/drawing/2014/main" val="1227017339"/>
                    </a:ext>
                  </a:extLst>
                </a:gridCol>
                <a:gridCol w="1481455">
                  <a:extLst>
                    <a:ext uri="{9D8B030D-6E8A-4147-A177-3AD203B41FA5}">
                      <a16:colId xmlns:a16="http://schemas.microsoft.com/office/drawing/2014/main" val="2190800395"/>
                    </a:ext>
                  </a:extLst>
                </a:gridCol>
                <a:gridCol w="1481455">
                  <a:extLst>
                    <a:ext uri="{9D8B030D-6E8A-4147-A177-3AD203B41FA5}">
                      <a16:colId xmlns:a16="http://schemas.microsoft.com/office/drawing/2014/main" val="3340362460"/>
                    </a:ext>
                  </a:extLst>
                </a:gridCol>
              </a:tblGrid>
              <a:tr h="473579">
                <a:tc>
                  <a:txBody>
                    <a:bodyPr/>
                    <a:lstStyle/>
                    <a:p>
                      <a:pPr algn="ctr" fontAlgn="b"/>
                      <a:r>
                        <a:rPr lang="en-US" sz="1400" b="1" i="0" u="none" strike="noStrike" dirty="0">
                          <a:solidFill>
                            <a:schemeClr val="bg1"/>
                          </a:solidFill>
                          <a:effectLst/>
                          <a:latin typeface="+mn-lt"/>
                        </a:rPr>
                        <a:t>Batch</a:t>
                      </a:r>
                    </a:p>
                    <a:p>
                      <a:pPr algn="ctr" fontAlgn="b"/>
                      <a:r>
                        <a:rPr lang="en-US" sz="1400" b="1" i="0" u="none" strike="noStrike" dirty="0">
                          <a:solidFill>
                            <a:schemeClr val="bg1"/>
                          </a:solidFill>
                          <a:effectLst/>
                          <a:latin typeface="+mn-l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bg1"/>
                          </a:solidFill>
                          <a:effectLst/>
                          <a:latin typeface="+mn-lt"/>
                        </a:rPr>
                        <a:t> Xylazine</a:t>
                      </a:r>
                    </a:p>
                    <a:p>
                      <a:pPr algn="ctr" fontAlgn="b"/>
                      <a:r>
                        <a:rPr lang="en-US" sz="1400" b="1" i="0" u="none" strike="noStrike" dirty="0">
                          <a:solidFill>
                            <a:schemeClr val="bg1"/>
                          </a:solidFill>
                          <a:effectLst/>
                          <a:latin typeface="+mn-lt"/>
                        </a:rPr>
                        <a:t>Concentration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400" b="1" i="0" u="none" strike="noStrike" dirty="0">
                          <a:solidFill>
                            <a:schemeClr val="bg1"/>
                          </a:solidFill>
                          <a:effectLst/>
                          <a:latin typeface="+mn-lt"/>
                        </a:rPr>
                        <a:t> Fentanyl</a:t>
                      </a:r>
                    </a:p>
                    <a:p>
                      <a:pPr algn="ctr" fontAlgn="b"/>
                      <a:r>
                        <a:rPr lang="en-US" sz="1400" b="1" i="0" u="none" strike="noStrike" dirty="0">
                          <a:solidFill>
                            <a:schemeClr val="bg1"/>
                          </a:solidFill>
                          <a:effectLst/>
                          <a:latin typeface="+mn-lt"/>
                        </a:rPr>
                        <a:t>Concentration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296809"/>
                  </a:ext>
                </a:extLst>
              </a:tr>
              <a:tr h="274178">
                <a:tc>
                  <a:txBody>
                    <a:bodyPr/>
                    <a:lstStyle/>
                    <a:p>
                      <a:pPr algn="ctr"/>
                      <a:r>
                        <a:rPr lang="en-US" sz="1400" b="1" dirty="0">
                          <a:latin typeface="+mn-lt"/>
                        </a:rPr>
                        <a:t>1</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rPr>
                        <a:t>60%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a:latin typeface="+mn-lt"/>
                        </a:rPr>
                        <a:t>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5294247"/>
                  </a:ext>
                </a:extLst>
              </a:tr>
              <a:tr h="274178">
                <a:tc>
                  <a:txBody>
                    <a:bodyPr/>
                    <a:lstStyle/>
                    <a:p>
                      <a:pPr algn="ctr"/>
                      <a:r>
                        <a:rPr lang="en-US" sz="1400" b="1" dirty="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rPr>
                        <a:t>53%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a:latin typeface="+mn-lt"/>
                        </a:rPr>
                        <a:t>8%</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4262219"/>
                  </a:ext>
                </a:extLst>
              </a:tr>
              <a:tr h="274178">
                <a:tc>
                  <a:txBody>
                    <a:bodyPr/>
                    <a:lstStyle/>
                    <a:p>
                      <a:pPr algn="ctr"/>
                      <a:r>
                        <a:rPr lang="en-US" sz="1400" b="1" dirty="0">
                          <a:latin typeface="+mn-lt"/>
                        </a:rPr>
                        <a:t>3</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rPr>
                        <a:t>51%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a:latin typeface="+mn-lt"/>
                        </a:rPr>
                        <a:t>8%</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270092"/>
                  </a:ext>
                </a:extLst>
              </a:tr>
              <a:tr h="274178">
                <a:tc>
                  <a:txBody>
                    <a:bodyPr/>
                    <a:lstStyle/>
                    <a:p>
                      <a:pPr algn="ctr"/>
                      <a:r>
                        <a:rPr lang="en-US" sz="1400" b="1" dirty="0">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rPr>
                        <a:t>47%</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a:latin typeface="+mn-lt"/>
                        </a:rPr>
                        <a:t>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8010447"/>
                  </a:ext>
                </a:extLst>
              </a:tr>
              <a:tr h="274178">
                <a:tc>
                  <a:txBody>
                    <a:bodyPr/>
                    <a:lstStyle/>
                    <a:p>
                      <a:pPr algn="ctr"/>
                      <a:r>
                        <a:rPr lang="en-US" sz="1400" b="1" dirty="0">
                          <a:latin typeface="+mn-lt"/>
                        </a:rPr>
                        <a:t>5</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rPr>
                        <a:t>44%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a:latin typeface="+mn-lt"/>
                        </a:rPr>
                        <a:t>9%</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192055"/>
                  </a:ext>
                </a:extLst>
              </a:tr>
              <a:tr h="274178">
                <a:tc>
                  <a:txBody>
                    <a:bodyPr/>
                    <a:lstStyle/>
                    <a:p>
                      <a:pPr algn="ctr"/>
                      <a:r>
                        <a:rPr lang="en-US" sz="1400" b="1" dirty="0">
                          <a:latin typeface="+mn-lt"/>
                        </a:rPr>
                        <a:t>6</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rPr>
                        <a:t>43%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a:latin typeface="+mn-lt"/>
                        </a:rPr>
                        <a:t>11%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5246078"/>
                  </a:ext>
                </a:extLst>
              </a:tr>
              <a:tr h="274178">
                <a:tc>
                  <a:txBody>
                    <a:bodyPr/>
                    <a:lstStyle/>
                    <a:p>
                      <a:pPr algn="ctr"/>
                      <a:r>
                        <a:rPr lang="en-US" sz="1400" b="1" dirty="0">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rPr>
                        <a:t>41%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a:latin typeface="+mn-lt"/>
                        </a:rPr>
                        <a:t>13%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779614"/>
                  </a:ext>
                </a:extLst>
              </a:tr>
              <a:tr h="274178">
                <a:tc>
                  <a:txBody>
                    <a:bodyPr/>
                    <a:lstStyle/>
                    <a:p>
                      <a:pPr algn="ctr"/>
                      <a:r>
                        <a:rPr lang="en-US" sz="1400" b="1" dirty="0">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rPr>
                        <a:t>40%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a:latin typeface="+mn-lt"/>
                        </a:rPr>
                        <a:t>19%</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812611"/>
                  </a:ext>
                </a:extLst>
              </a:tr>
            </a:tbl>
          </a:graphicData>
        </a:graphic>
      </p:graphicFrame>
      <p:sp>
        <p:nvSpPr>
          <p:cNvPr id="4" name="Text Placeholder 3">
            <a:extLst>
              <a:ext uri="{FF2B5EF4-FFF2-40B4-BE49-F238E27FC236}">
                <a16:creationId xmlns:a16="http://schemas.microsoft.com/office/drawing/2014/main" id="{2D79E912-30C4-FC2E-8805-9CB6AFBAC8FF}"/>
              </a:ext>
            </a:extLst>
          </p:cNvPr>
          <p:cNvSpPr>
            <a:spLocks noGrp="1"/>
          </p:cNvSpPr>
          <p:nvPr>
            <p:ph type="body" sz="quarter" idx="10"/>
          </p:nvPr>
        </p:nvSpPr>
        <p:spPr>
          <a:xfrm>
            <a:off x="0" y="304800"/>
            <a:ext cx="12192000" cy="572464"/>
          </a:xfrm>
        </p:spPr>
        <p:txBody>
          <a:bodyPr/>
          <a:lstStyle/>
          <a:p>
            <a:r>
              <a:rPr lang="en-US" dirty="0"/>
              <a:t>Xylazine – An Overview</a:t>
            </a:r>
          </a:p>
        </p:txBody>
      </p:sp>
      <p:sp>
        <p:nvSpPr>
          <p:cNvPr id="3" name="TextBox 2">
            <a:extLst>
              <a:ext uri="{FF2B5EF4-FFF2-40B4-BE49-F238E27FC236}">
                <a16:creationId xmlns:a16="http://schemas.microsoft.com/office/drawing/2014/main" id="{FDDECF2B-E749-D6B8-3CD9-C8977BEF4AB5}"/>
              </a:ext>
            </a:extLst>
          </p:cNvPr>
          <p:cNvSpPr txBox="1"/>
          <p:nvPr/>
        </p:nvSpPr>
        <p:spPr>
          <a:xfrm flipH="1">
            <a:off x="574073" y="5291545"/>
            <a:ext cx="3687126" cy="890180"/>
          </a:xfrm>
          <a:prstGeom prst="rect">
            <a:avLst/>
          </a:prstGeom>
          <a:noFill/>
        </p:spPr>
        <p:txBody>
          <a:bodyPr wrap="square" lIns="0" tIns="0" rIns="0" bIns="0" rtlCol="0">
            <a:spAutoFit/>
          </a:bodyPr>
          <a:lstStyle/>
          <a:p>
            <a:pPr algn="just">
              <a:lnSpc>
                <a:spcPts val="2400"/>
              </a:lnSpc>
            </a:pPr>
            <a:r>
              <a:rPr lang="en-US" sz="1500" b="1" dirty="0">
                <a:solidFill>
                  <a:srgbClr val="FF0000"/>
                </a:solidFill>
              </a:rPr>
              <a:t>Drug seizure data in Philly demonstrates that xylazine has far surpassed fentanyl</a:t>
            </a:r>
            <a:br>
              <a:rPr lang="en-US" sz="1500" b="1" dirty="0"/>
            </a:br>
            <a:endParaRPr lang="en-US" sz="1500" b="1" dirty="0"/>
          </a:p>
        </p:txBody>
      </p:sp>
      <p:pic>
        <p:nvPicPr>
          <p:cNvPr id="12" name="Picture 11" descr="A black background with blue text&#10;&#10;Description automatically generated">
            <a:extLst>
              <a:ext uri="{FF2B5EF4-FFF2-40B4-BE49-F238E27FC236}">
                <a16:creationId xmlns:a16="http://schemas.microsoft.com/office/drawing/2014/main" id="{2233D9EA-A4A3-4D2D-322C-74F267C91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36" y="1295400"/>
            <a:ext cx="3581400" cy="764471"/>
          </a:xfrm>
          <a:prstGeom prst="rect">
            <a:avLst/>
          </a:prstGeom>
        </p:spPr>
      </p:pic>
      <p:sp>
        <p:nvSpPr>
          <p:cNvPr id="14" name="TextBox 13">
            <a:extLst>
              <a:ext uri="{FF2B5EF4-FFF2-40B4-BE49-F238E27FC236}">
                <a16:creationId xmlns:a16="http://schemas.microsoft.com/office/drawing/2014/main" id="{60DE264A-6440-B0CA-CEA0-F5A6AD2670E7}"/>
              </a:ext>
            </a:extLst>
          </p:cNvPr>
          <p:cNvSpPr txBox="1"/>
          <p:nvPr/>
        </p:nvSpPr>
        <p:spPr>
          <a:xfrm>
            <a:off x="4840585" y="4038600"/>
            <a:ext cx="4191000" cy="1692771"/>
          </a:xfrm>
          <a:prstGeom prst="rect">
            <a:avLst/>
          </a:prstGeom>
          <a:noFill/>
        </p:spPr>
        <p:txBody>
          <a:bodyPr wrap="square" lIns="0" tIns="0" rIns="0" bIns="0" anchor="t" anchorCtr="0">
            <a:spAutoFit/>
          </a:bodyPr>
          <a:lstStyle/>
          <a:p>
            <a:pPr marL="342900" indent="-231775">
              <a:spcAft>
                <a:spcPts val="1200"/>
              </a:spcAft>
              <a:buFont typeface="Arial" panose="020B0604020202020204" pitchFamily="34" charset="0"/>
              <a:buChar char="•"/>
            </a:pPr>
            <a:r>
              <a:rPr lang="en-US" sz="1400" b="1" dirty="0"/>
              <a:t>Animal tranquilizer (Tranq + Zombie Drug)</a:t>
            </a:r>
          </a:p>
          <a:p>
            <a:pPr marL="342900" indent="-231775">
              <a:spcAft>
                <a:spcPts val="1200"/>
              </a:spcAft>
              <a:buFont typeface="Arial" panose="020B0604020202020204" pitchFamily="34" charset="0"/>
              <a:buChar char="•"/>
            </a:pPr>
            <a:r>
              <a:rPr lang="en-US" sz="1400" b="1" dirty="0"/>
              <a:t>Long term use causes serious body ulcers  </a:t>
            </a:r>
          </a:p>
          <a:p>
            <a:pPr marL="342900" indent="-231775">
              <a:spcAft>
                <a:spcPts val="1200"/>
              </a:spcAft>
              <a:buFont typeface="Arial" panose="020B0604020202020204" pitchFamily="34" charset="0"/>
              <a:buChar char="•"/>
            </a:pPr>
            <a:r>
              <a:rPr lang="en-US" sz="1400" b="1" dirty="0"/>
              <a:t>User may lose consciousness for 4–6 hours</a:t>
            </a:r>
          </a:p>
          <a:p>
            <a:pPr marL="342900" indent="-231775">
              <a:spcAft>
                <a:spcPts val="1200"/>
              </a:spcAft>
              <a:buFont typeface="Arial" panose="020B0604020202020204" pitchFamily="34" charset="0"/>
              <a:buChar char="•"/>
            </a:pPr>
            <a:r>
              <a:rPr lang="en-US" sz="1400" b="1" dirty="0"/>
              <a:t>Separate dependency from opioids</a:t>
            </a:r>
          </a:p>
          <a:p>
            <a:pPr marL="342900" indent="-231775">
              <a:spcAft>
                <a:spcPts val="1200"/>
              </a:spcAft>
              <a:buFont typeface="Arial" panose="020B0604020202020204" pitchFamily="34" charset="0"/>
              <a:buChar char="•"/>
            </a:pPr>
            <a:r>
              <a:rPr lang="en-US" sz="1400" b="1" dirty="0">
                <a:solidFill>
                  <a:srgbClr val="FF0000"/>
                </a:solidFill>
              </a:rPr>
              <a:t>No reversal agent (naloxone will not work)</a:t>
            </a:r>
          </a:p>
        </p:txBody>
      </p:sp>
      <p:graphicFrame>
        <p:nvGraphicFramePr>
          <p:cNvPr id="24" name="Chart 23">
            <a:extLst>
              <a:ext uri="{FF2B5EF4-FFF2-40B4-BE49-F238E27FC236}">
                <a16:creationId xmlns:a16="http://schemas.microsoft.com/office/drawing/2014/main" id="{6AEDACD2-6EEC-93AF-79DF-4742B00D4D98}"/>
              </a:ext>
            </a:extLst>
          </p:cNvPr>
          <p:cNvGraphicFramePr/>
          <p:nvPr>
            <p:extLst>
              <p:ext uri="{D42A27DB-BD31-4B8C-83A1-F6EECF244321}">
                <p14:modId xmlns:p14="http://schemas.microsoft.com/office/powerpoint/2010/main" val="3529133774"/>
              </p:ext>
            </p:extLst>
          </p:nvPr>
        </p:nvGraphicFramePr>
        <p:xfrm>
          <a:off x="4840585" y="1143000"/>
          <a:ext cx="4191000" cy="2590800"/>
        </p:xfrm>
        <a:graphic>
          <a:graphicData uri="http://schemas.openxmlformats.org/drawingml/2006/chart">
            <c:chart xmlns:c="http://schemas.openxmlformats.org/drawingml/2006/chart" xmlns:r="http://schemas.openxmlformats.org/officeDocument/2006/relationships" r:id="rId4"/>
          </a:graphicData>
        </a:graphic>
      </p:graphicFrame>
      <p:pic>
        <p:nvPicPr>
          <p:cNvPr id="26" name="Picture 2" descr="Cureus | Xylazine-Induced Skin Ulcers in a Person Who Injects Drugs in  Philadelphia, Pennsylvania, USA | Article">
            <a:extLst>
              <a:ext uri="{FF2B5EF4-FFF2-40B4-BE49-F238E27FC236}">
                <a16:creationId xmlns:a16="http://schemas.microsoft.com/office/drawing/2014/main" id="{A7604E23-C339-0F7A-22EF-9BB9732093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405"/>
          <a:stretch/>
        </p:blipFill>
        <p:spPr bwMode="auto">
          <a:xfrm>
            <a:off x="9364347" y="1143000"/>
            <a:ext cx="2500204" cy="5006353"/>
          </a:xfrm>
          <a:prstGeom prst="rect">
            <a:avLst/>
          </a:prstGeom>
          <a:noFill/>
          <a:ln w="9525">
            <a:solidFill>
              <a:schemeClr val="tx1"/>
            </a:solidFill>
          </a:ln>
          <a:effectLst/>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9B47A0F4-FF30-9F55-77A9-B95AF9B9F455}"/>
              </a:ext>
            </a:extLst>
          </p:cNvPr>
          <p:cNvSpPr/>
          <p:nvPr/>
        </p:nvSpPr>
        <p:spPr>
          <a:xfrm>
            <a:off x="8891593" y="4357689"/>
            <a:ext cx="1524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D4FEA381-A0D4-9FEC-BBD9-89933971B804}"/>
              </a:ext>
            </a:extLst>
          </p:cNvPr>
          <p:cNvSpPr/>
          <p:nvPr/>
        </p:nvSpPr>
        <p:spPr>
          <a:xfrm>
            <a:off x="8810622" y="4405311"/>
            <a:ext cx="519834" cy="228600"/>
          </a:xfrm>
          <a:prstGeom prst="right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444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999448-BDD3-A2F5-35C4-80F284213F26}"/>
              </a:ext>
            </a:extLst>
          </p:cNvPr>
          <p:cNvSpPr>
            <a:spLocks noGrp="1"/>
          </p:cNvSpPr>
          <p:nvPr>
            <p:ph type="body" sz="quarter" idx="10"/>
          </p:nvPr>
        </p:nvSpPr>
        <p:spPr>
          <a:xfrm>
            <a:off x="0" y="304800"/>
            <a:ext cx="12192000" cy="572464"/>
          </a:xfrm>
        </p:spPr>
        <p:txBody>
          <a:bodyPr/>
          <a:lstStyle/>
          <a:p>
            <a:r>
              <a:rPr lang="en-US" dirty="0"/>
              <a:t>Benefits of a Combination Test</a:t>
            </a:r>
          </a:p>
        </p:txBody>
      </p:sp>
      <p:pic>
        <p:nvPicPr>
          <p:cNvPr id="10" name="Picture 9">
            <a:extLst>
              <a:ext uri="{FF2B5EF4-FFF2-40B4-BE49-F238E27FC236}">
                <a16:creationId xmlns:a16="http://schemas.microsoft.com/office/drawing/2014/main" id="{01CDA665-A759-7CB3-E089-9A70B61BD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306" y="1143000"/>
            <a:ext cx="5005388" cy="283639"/>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4151D6FF-0CFC-E976-7916-0A2829ADCF78}"/>
              </a:ext>
            </a:extLst>
          </p:cNvPr>
          <p:cNvSpPr txBox="1"/>
          <p:nvPr/>
        </p:nvSpPr>
        <p:spPr>
          <a:xfrm>
            <a:off x="1596692" y="1828800"/>
            <a:ext cx="8998617" cy="1969770"/>
          </a:xfrm>
          <a:prstGeom prst="rect">
            <a:avLst/>
          </a:prstGeom>
          <a:solidFill>
            <a:schemeClr val="bg1"/>
          </a:solidFill>
          <a:ln>
            <a:solidFill>
              <a:schemeClr val="tx1"/>
            </a:solidFill>
          </a:ln>
        </p:spPr>
        <p:txBody>
          <a:bodyPr wrap="none" lIns="91440" tIns="91440" rIns="91440" bIns="91440">
            <a:spAutoFit/>
          </a:bodyPr>
          <a:lstStyle/>
          <a:p>
            <a:pPr algn="just">
              <a:spcAft>
                <a:spcPts val="600"/>
              </a:spcAft>
            </a:pPr>
            <a:r>
              <a:rPr lang="en-US" sz="2400" b="1" dirty="0">
                <a:solidFill>
                  <a:srgbClr val="000000"/>
                </a:solidFill>
                <a:effectLst/>
                <a:latin typeface="Calibri" panose="020F0502020204030204" pitchFamily="34" charset="0"/>
                <a:ea typeface="Lexend"/>
              </a:rPr>
              <a:t>Outcome Benefits</a:t>
            </a:r>
          </a:p>
          <a:p>
            <a:pPr lvl="1" algn="just">
              <a:spcAft>
                <a:spcPts val="600"/>
              </a:spcAft>
            </a:pPr>
            <a:r>
              <a:rPr lang="en-US" b="1" dirty="0">
                <a:solidFill>
                  <a:srgbClr val="000000"/>
                </a:solidFill>
                <a:effectLst/>
                <a:latin typeface="Calibri" panose="020F0502020204030204" pitchFamily="34" charset="0"/>
                <a:ea typeface="Lexend"/>
              </a:rPr>
              <a:t>Multiple studies have clearly demonstrated that combination tests:</a:t>
            </a:r>
          </a:p>
          <a:p>
            <a:pPr marL="1200150" lvl="2" indent="-285750" algn="just">
              <a:spcAft>
                <a:spcPts val="600"/>
              </a:spcAft>
              <a:buFont typeface="Arial" panose="020B0604020202020204" pitchFamily="34" charset="0"/>
              <a:buChar char="•"/>
            </a:pPr>
            <a:r>
              <a:rPr lang="en-US" b="1" dirty="0">
                <a:solidFill>
                  <a:srgbClr val="000000"/>
                </a:solidFill>
                <a:latin typeface="Calibri" panose="020F0502020204030204" pitchFamily="34" charset="0"/>
                <a:ea typeface="Lexend"/>
              </a:rPr>
              <a:t>Greatly simplify</a:t>
            </a:r>
            <a:r>
              <a:rPr lang="en-US" b="1" dirty="0">
                <a:solidFill>
                  <a:srgbClr val="000000"/>
                </a:solidFill>
                <a:effectLst/>
                <a:latin typeface="Calibri" panose="020F0502020204030204" pitchFamily="34" charset="0"/>
                <a:ea typeface="Lexend"/>
              </a:rPr>
              <a:t> use – </a:t>
            </a:r>
            <a:r>
              <a:rPr lang="en-US" b="1" dirty="0">
                <a:solidFill>
                  <a:srgbClr val="FF0000"/>
                </a:solidFill>
                <a:effectLst/>
                <a:latin typeface="Calibri" panose="020F0502020204030204" pitchFamily="34" charset="0"/>
                <a:ea typeface="Lexend"/>
              </a:rPr>
              <a:t>eliminates the barrier of using 2 separate tests</a:t>
            </a:r>
          </a:p>
          <a:p>
            <a:pPr marL="1200150" lvl="2" indent="-285750" algn="just">
              <a:spcAft>
                <a:spcPts val="600"/>
              </a:spcAft>
              <a:buFont typeface="Arial" panose="020B0604020202020204" pitchFamily="34" charset="0"/>
              <a:buChar char="•"/>
            </a:pPr>
            <a:r>
              <a:rPr lang="en-US" b="1" dirty="0">
                <a:solidFill>
                  <a:srgbClr val="000000"/>
                </a:solidFill>
                <a:latin typeface="Calibri" panose="020F0502020204030204" pitchFamily="34" charset="0"/>
                <a:ea typeface="Lexend"/>
              </a:rPr>
              <a:t>Ensure that the user is immediately aware of both potentially lethal adulterants</a:t>
            </a:r>
            <a:endParaRPr lang="en-US" b="1" dirty="0">
              <a:solidFill>
                <a:srgbClr val="000000"/>
              </a:solidFill>
              <a:effectLst/>
              <a:latin typeface="Calibri" panose="020F0502020204030204" pitchFamily="34" charset="0"/>
              <a:ea typeface="Lexend"/>
            </a:endParaRPr>
          </a:p>
          <a:p>
            <a:pPr marL="1200150" lvl="2" indent="-285750" algn="just">
              <a:spcAft>
                <a:spcPts val="600"/>
              </a:spcAft>
              <a:buFont typeface="Arial" panose="020B0604020202020204" pitchFamily="34" charset="0"/>
              <a:buChar char="•"/>
            </a:pPr>
            <a:r>
              <a:rPr lang="en-US" b="1" dirty="0">
                <a:solidFill>
                  <a:srgbClr val="000000"/>
                </a:solidFill>
                <a:latin typeface="Calibri" panose="020F0502020204030204" pitchFamily="34" charset="0"/>
                <a:ea typeface="Lexend"/>
              </a:rPr>
              <a:t>Significantly o</a:t>
            </a:r>
            <a:r>
              <a:rPr lang="en-US" b="1" dirty="0">
                <a:solidFill>
                  <a:srgbClr val="000000"/>
                </a:solidFill>
                <a:effectLst/>
                <a:latin typeface="Calibri" panose="020F0502020204030204" pitchFamily="34" charset="0"/>
                <a:ea typeface="Lexend"/>
              </a:rPr>
              <a:t>ptimize outcomes</a:t>
            </a:r>
            <a:endParaRPr lang="en-US" b="1" dirty="0">
              <a:solidFill>
                <a:srgbClr val="000000"/>
              </a:solidFill>
              <a:latin typeface="Calibri" panose="020F0502020204030204" pitchFamily="34" charset="0"/>
              <a:ea typeface="Lexend"/>
            </a:endParaRPr>
          </a:p>
        </p:txBody>
      </p:sp>
      <p:sp>
        <p:nvSpPr>
          <p:cNvPr id="17" name="TextBox 16">
            <a:extLst>
              <a:ext uri="{FF2B5EF4-FFF2-40B4-BE49-F238E27FC236}">
                <a16:creationId xmlns:a16="http://schemas.microsoft.com/office/drawing/2014/main" id="{503E9721-A1D2-B6BE-BE5F-D5EC43834255}"/>
              </a:ext>
            </a:extLst>
          </p:cNvPr>
          <p:cNvSpPr txBox="1"/>
          <p:nvPr/>
        </p:nvSpPr>
        <p:spPr>
          <a:xfrm>
            <a:off x="1596692" y="4343400"/>
            <a:ext cx="8998617" cy="1615827"/>
          </a:xfrm>
          <a:prstGeom prst="rect">
            <a:avLst/>
          </a:prstGeom>
          <a:solidFill>
            <a:schemeClr val="bg1"/>
          </a:solidFill>
          <a:ln>
            <a:solidFill>
              <a:schemeClr val="tx1"/>
            </a:solidFill>
          </a:ln>
        </p:spPr>
        <p:txBody>
          <a:bodyPr wrap="square" lIns="91440" tIns="91440" rIns="91440" bIns="91440">
            <a:spAutoFit/>
          </a:bodyPr>
          <a:lstStyle>
            <a:defPPr>
              <a:defRPr lang="en-US"/>
            </a:defPPr>
            <a:lvl1pPr algn="just">
              <a:spcAft>
                <a:spcPts val="600"/>
              </a:spcAft>
              <a:defRPr sz="3600" b="1">
                <a:solidFill>
                  <a:srgbClr val="000000"/>
                </a:solidFill>
                <a:effectLst/>
                <a:latin typeface="Calibri" panose="020F0502020204030204" pitchFamily="34" charset="0"/>
                <a:ea typeface="Lexend"/>
              </a:defRPr>
            </a:lvl1pPr>
            <a:lvl2pPr lvl="1" algn="just">
              <a:spcAft>
                <a:spcPts val="600"/>
              </a:spcAft>
              <a:defRPr b="1">
                <a:solidFill>
                  <a:srgbClr val="000000"/>
                </a:solidFill>
                <a:effectLst/>
                <a:latin typeface="Calibri" panose="020F0502020204030204" pitchFamily="34" charset="0"/>
                <a:ea typeface="Lexend"/>
              </a:defRPr>
            </a:lvl2pPr>
            <a:lvl3pPr marL="1200150" lvl="2" indent="-285750" algn="just">
              <a:spcAft>
                <a:spcPts val="600"/>
              </a:spcAft>
              <a:buFont typeface="Arial" panose="020B0604020202020204" pitchFamily="34" charset="0"/>
              <a:buChar char="•"/>
              <a:defRPr b="1">
                <a:solidFill>
                  <a:srgbClr val="000000"/>
                </a:solidFill>
                <a:latin typeface="Calibri" panose="020F0502020204030204" pitchFamily="34" charset="0"/>
                <a:ea typeface="Lexend"/>
              </a:defRPr>
            </a:lvl3pPr>
          </a:lstStyle>
          <a:p>
            <a:r>
              <a:rPr lang="en-US" sz="2400" dirty="0"/>
              <a:t>Financial, Logistics, and Training Benefits</a:t>
            </a:r>
          </a:p>
          <a:p>
            <a:pPr marL="571500" indent="-285750">
              <a:buFont typeface="Arial" panose="020B0604020202020204" pitchFamily="34" charset="0"/>
              <a:buChar char="•"/>
            </a:pPr>
            <a:r>
              <a:rPr lang="en-US" sz="1800" dirty="0"/>
              <a:t>Less expensive than 2 separate tests</a:t>
            </a:r>
          </a:p>
          <a:p>
            <a:pPr marL="571500" indent="-285750">
              <a:buFont typeface="Arial" panose="020B0604020202020204" pitchFamily="34" charset="0"/>
              <a:buChar char="•"/>
            </a:pPr>
            <a:r>
              <a:rPr lang="en-US" sz="1800" dirty="0"/>
              <a:t>Only 1 item to inventory and ship</a:t>
            </a:r>
          </a:p>
          <a:p>
            <a:pPr marL="571500" indent="-285750">
              <a:buFont typeface="Arial" panose="020B0604020202020204" pitchFamily="34" charset="0"/>
              <a:buChar char="•"/>
            </a:pPr>
            <a:r>
              <a:rPr lang="en-US" sz="1800" dirty="0"/>
              <a:t>Greatly simplified training on 1 test instead of 2 tests</a:t>
            </a:r>
          </a:p>
        </p:txBody>
      </p:sp>
    </p:spTree>
    <p:extLst>
      <p:ext uri="{BB962C8B-B14F-4D97-AF65-F5344CB8AC3E}">
        <p14:creationId xmlns:p14="http://schemas.microsoft.com/office/powerpoint/2010/main" val="283723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2513911-CFB2-A44C-09EF-182D154043B8}"/>
              </a:ext>
            </a:extLst>
          </p:cNvPr>
          <p:cNvSpPr/>
          <p:nvPr/>
        </p:nvSpPr>
        <p:spPr>
          <a:xfrm>
            <a:off x="228600" y="1230527"/>
            <a:ext cx="4253391" cy="5158945"/>
          </a:xfrm>
          <a:prstGeom prst="roundRect">
            <a:avLst>
              <a:gd name="adj" fmla="val 56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CABDFE-DE36-5863-B72E-754B9E10FE9E}"/>
              </a:ext>
            </a:extLst>
          </p:cNvPr>
          <p:cNvSpPr/>
          <p:nvPr/>
        </p:nvSpPr>
        <p:spPr>
          <a:xfrm>
            <a:off x="7074600" y="2743200"/>
            <a:ext cx="2439947" cy="24399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744F082-E217-9869-0A99-ED2E6B1E8B78}"/>
              </a:ext>
            </a:extLst>
          </p:cNvPr>
          <p:cNvSpPr>
            <a:spLocks noGrp="1"/>
          </p:cNvSpPr>
          <p:nvPr>
            <p:ph type="body" sz="quarter" idx="10"/>
          </p:nvPr>
        </p:nvSpPr>
        <p:spPr/>
        <p:txBody>
          <a:bodyPr/>
          <a:lstStyle/>
          <a:p>
            <a:r>
              <a:rPr lang="en-US" dirty="0"/>
              <a:t>Results in 3 Minutes</a:t>
            </a:r>
          </a:p>
        </p:txBody>
      </p:sp>
      <p:sp>
        <p:nvSpPr>
          <p:cNvPr id="5" name="TextBox 4">
            <a:extLst>
              <a:ext uri="{FF2B5EF4-FFF2-40B4-BE49-F238E27FC236}">
                <a16:creationId xmlns:a16="http://schemas.microsoft.com/office/drawing/2014/main" id="{7202D256-41A5-2EE3-0082-A0791E0FE8BA}"/>
              </a:ext>
            </a:extLst>
          </p:cNvPr>
          <p:cNvSpPr txBox="1"/>
          <p:nvPr/>
        </p:nvSpPr>
        <p:spPr>
          <a:xfrm>
            <a:off x="5011721" y="1257341"/>
            <a:ext cx="6565707" cy="677108"/>
          </a:xfrm>
          <a:prstGeom prst="rect">
            <a:avLst/>
          </a:prstGeom>
          <a:noFill/>
          <a:ln>
            <a:noFill/>
          </a:ln>
        </p:spPr>
        <p:txBody>
          <a:bodyPr wrap="none" lIns="0" tIns="0" rIns="0" bIns="0">
            <a:spAutoFit/>
          </a:bodyPr>
          <a:lstStyle>
            <a:defPPr>
              <a:defRPr lang="en-US"/>
            </a:defPPr>
            <a:lvl1pPr algn="just">
              <a:spcAft>
                <a:spcPts val="600"/>
              </a:spcAft>
              <a:defRPr sz="3600" b="1">
                <a:solidFill>
                  <a:srgbClr val="000000"/>
                </a:solidFill>
                <a:effectLst/>
                <a:latin typeface="Calibri" panose="020F0502020204030204" pitchFamily="34" charset="0"/>
                <a:ea typeface="Lexend"/>
              </a:defRPr>
            </a:lvl1pPr>
            <a:lvl2pPr lvl="1" algn="just">
              <a:spcAft>
                <a:spcPts val="600"/>
              </a:spcAft>
              <a:defRPr b="1">
                <a:solidFill>
                  <a:srgbClr val="000000"/>
                </a:solidFill>
                <a:effectLst/>
                <a:latin typeface="Calibri" panose="020F0502020204030204" pitchFamily="34" charset="0"/>
                <a:ea typeface="Lexend"/>
              </a:defRPr>
            </a:lvl2pPr>
            <a:lvl3pPr marL="1200150" lvl="2" indent="-285750" algn="just">
              <a:spcAft>
                <a:spcPts val="600"/>
              </a:spcAft>
              <a:buFont typeface="Arial" panose="020B0604020202020204" pitchFamily="34" charset="0"/>
              <a:buChar char="•"/>
              <a:defRPr b="1">
                <a:solidFill>
                  <a:srgbClr val="000000"/>
                </a:solidFill>
                <a:latin typeface="Calibri" panose="020F0502020204030204" pitchFamily="34" charset="0"/>
                <a:ea typeface="Lexend"/>
              </a:defRPr>
            </a:lvl3pPr>
          </a:lstStyle>
          <a:p>
            <a:pPr algn="ctr"/>
            <a:r>
              <a:rPr lang="en-US" sz="4400" dirty="0"/>
              <a:t>2-in-1 is far superior to 1 + 1</a:t>
            </a:r>
          </a:p>
        </p:txBody>
      </p:sp>
      <p:sp>
        <p:nvSpPr>
          <p:cNvPr id="7" name="TextBox 6">
            <a:extLst>
              <a:ext uri="{FF2B5EF4-FFF2-40B4-BE49-F238E27FC236}">
                <a16:creationId xmlns:a16="http://schemas.microsoft.com/office/drawing/2014/main" id="{F25F7F29-0EA9-8CC5-ECD9-69F7B2C5C147}"/>
              </a:ext>
            </a:extLst>
          </p:cNvPr>
          <p:cNvSpPr txBox="1"/>
          <p:nvPr/>
        </p:nvSpPr>
        <p:spPr>
          <a:xfrm>
            <a:off x="6863893" y="5792831"/>
            <a:ext cx="2861360" cy="366190"/>
          </a:xfrm>
          <a:prstGeom prst="rect">
            <a:avLst/>
          </a:prstGeom>
          <a:noFill/>
        </p:spPr>
        <p:txBody>
          <a:bodyPr wrap="none" lIns="0" tIns="0" rIns="0" bIns="0" anchor="ctr" anchorCtr="0">
            <a:spAutoFit/>
          </a:bodyPr>
          <a:lstStyle/>
          <a:p>
            <a:pPr algn="ctr">
              <a:lnSpc>
                <a:spcPts val="3200"/>
              </a:lnSpc>
            </a:pPr>
            <a:r>
              <a:rPr lang="en-US" sz="2000" b="1" dirty="0"/>
              <a:t>Results in 3:00 minutes</a:t>
            </a:r>
          </a:p>
        </p:txBody>
      </p:sp>
      <p:sp>
        <p:nvSpPr>
          <p:cNvPr id="13" name="TextBox 12">
            <a:extLst>
              <a:ext uri="{FF2B5EF4-FFF2-40B4-BE49-F238E27FC236}">
                <a16:creationId xmlns:a16="http://schemas.microsoft.com/office/drawing/2014/main" id="{BBD420F9-4D27-AF45-1945-8299220B2CCC}"/>
              </a:ext>
            </a:extLst>
          </p:cNvPr>
          <p:cNvSpPr txBox="1"/>
          <p:nvPr/>
        </p:nvSpPr>
        <p:spPr>
          <a:xfrm>
            <a:off x="850588" y="1303390"/>
            <a:ext cx="3009414" cy="430887"/>
          </a:xfrm>
          <a:prstGeom prst="rect">
            <a:avLst/>
          </a:prstGeom>
          <a:noFill/>
        </p:spPr>
        <p:txBody>
          <a:bodyPr wrap="none" lIns="0" tIns="0" rIns="0" bIns="0" anchor="ctr" anchorCtr="0">
            <a:spAutoFit/>
          </a:bodyPr>
          <a:lstStyle/>
          <a:p>
            <a:pPr marL="0" lvl="1" algn="ctr">
              <a:spcAft>
                <a:spcPts val="400"/>
              </a:spcAft>
            </a:pPr>
            <a:r>
              <a:rPr lang="en-US" sz="2800" b="1" dirty="0"/>
              <a:t>Combination Test</a:t>
            </a:r>
          </a:p>
        </p:txBody>
      </p:sp>
      <p:pic>
        <p:nvPicPr>
          <p:cNvPr id="6" name="Picture 5" descr="A red exclamation mark on a black background&#10;&#10;Description automatically generated">
            <a:extLst>
              <a:ext uri="{FF2B5EF4-FFF2-40B4-BE49-F238E27FC236}">
                <a16:creationId xmlns:a16="http://schemas.microsoft.com/office/drawing/2014/main" id="{71922B8B-F278-C006-4D97-1F6AB3E87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928127"/>
            <a:ext cx="3707692" cy="3707692"/>
          </a:xfrm>
          <a:prstGeom prst="rect">
            <a:avLst/>
          </a:prstGeom>
        </p:spPr>
      </p:pic>
      <p:grpSp>
        <p:nvGrpSpPr>
          <p:cNvPr id="18" name="Group 17">
            <a:extLst>
              <a:ext uri="{FF2B5EF4-FFF2-40B4-BE49-F238E27FC236}">
                <a16:creationId xmlns:a16="http://schemas.microsoft.com/office/drawing/2014/main" id="{7FAAA5F4-8DCF-B716-DF0A-78571503E31E}"/>
              </a:ext>
            </a:extLst>
          </p:cNvPr>
          <p:cNvGrpSpPr/>
          <p:nvPr/>
        </p:nvGrpSpPr>
        <p:grpSpPr>
          <a:xfrm>
            <a:off x="1450936" y="1963490"/>
            <a:ext cx="1808718" cy="4194849"/>
            <a:chOff x="1450936" y="1963490"/>
            <a:chExt cx="1808718" cy="4194849"/>
          </a:xfrm>
        </p:grpSpPr>
        <p:pic>
          <p:nvPicPr>
            <p:cNvPr id="14" name="Picture 13">
              <a:extLst>
                <a:ext uri="{FF2B5EF4-FFF2-40B4-BE49-F238E27FC236}">
                  <a16:creationId xmlns:a16="http://schemas.microsoft.com/office/drawing/2014/main" id="{3F0D3581-3A4C-5535-C1CC-F761AE7B45C1}"/>
                </a:ext>
              </a:extLst>
            </p:cNvPr>
            <p:cNvPicPr>
              <a:picLocks noChangeAspect="1"/>
            </p:cNvPicPr>
            <p:nvPr/>
          </p:nvPicPr>
          <p:blipFill>
            <a:blip r:embed="rId4"/>
            <a:stretch>
              <a:fillRect/>
            </a:stretch>
          </p:blipFill>
          <p:spPr>
            <a:xfrm flipH="1">
              <a:off x="2586011" y="1963672"/>
              <a:ext cx="236176" cy="4194485"/>
            </a:xfrm>
            <a:prstGeom prst="rect">
              <a:avLst/>
            </a:prstGeom>
            <a:solidFill>
              <a:schemeClr val="bg1"/>
            </a:solidFill>
            <a:ln>
              <a:solidFill>
                <a:schemeClr val="bg1">
                  <a:lumMod val="75000"/>
                </a:schemeClr>
              </a:solidFill>
            </a:ln>
            <a:effectLst/>
          </p:spPr>
        </p:pic>
        <p:pic>
          <p:nvPicPr>
            <p:cNvPr id="15" name="Picture 14">
              <a:extLst>
                <a:ext uri="{FF2B5EF4-FFF2-40B4-BE49-F238E27FC236}">
                  <a16:creationId xmlns:a16="http://schemas.microsoft.com/office/drawing/2014/main" id="{25B7D823-22D3-70FE-97D2-FBAADDAB7606}"/>
                </a:ext>
              </a:extLst>
            </p:cNvPr>
            <p:cNvPicPr>
              <a:picLocks noChangeAspect="1"/>
            </p:cNvPicPr>
            <p:nvPr/>
          </p:nvPicPr>
          <p:blipFill rotWithShape="1">
            <a:blip r:embed="rId5"/>
            <a:srcRect t="1135"/>
            <a:stretch/>
          </p:blipFill>
          <p:spPr>
            <a:xfrm>
              <a:off x="3020767" y="1963672"/>
              <a:ext cx="238887" cy="4194485"/>
            </a:xfrm>
            <a:prstGeom prst="rect">
              <a:avLst/>
            </a:prstGeom>
            <a:solidFill>
              <a:schemeClr val="bg1"/>
            </a:solidFill>
            <a:ln>
              <a:solidFill>
                <a:schemeClr val="bg1">
                  <a:lumMod val="75000"/>
                </a:schemeClr>
              </a:solidFill>
            </a:ln>
            <a:effectLst/>
          </p:spPr>
        </p:pic>
        <p:pic>
          <p:nvPicPr>
            <p:cNvPr id="16" name="Picture 15">
              <a:extLst>
                <a:ext uri="{FF2B5EF4-FFF2-40B4-BE49-F238E27FC236}">
                  <a16:creationId xmlns:a16="http://schemas.microsoft.com/office/drawing/2014/main" id="{ADD7C953-5F12-08C3-D462-538107AE8E11}"/>
                </a:ext>
              </a:extLst>
            </p:cNvPr>
            <p:cNvPicPr>
              <a:picLocks/>
            </p:cNvPicPr>
            <p:nvPr/>
          </p:nvPicPr>
          <p:blipFill>
            <a:blip r:embed="rId6"/>
            <a:stretch>
              <a:fillRect/>
            </a:stretch>
          </p:blipFill>
          <p:spPr>
            <a:xfrm rot="10800000">
              <a:off x="1450936" y="1963490"/>
              <a:ext cx="340123" cy="4194849"/>
            </a:xfrm>
            <a:prstGeom prst="rect">
              <a:avLst/>
            </a:prstGeom>
            <a:noFill/>
          </p:spPr>
        </p:pic>
        <p:pic>
          <p:nvPicPr>
            <p:cNvPr id="11" name="Picture 10">
              <a:extLst>
                <a:ext uri="{FF2B5EF4-FFF2-40B4-BE49-F238E27FC236}">
                  <a16:creationId xmlns:a16="http://schemas.microsoft.com/office/drawing/2014/main" id="{9F8F7239-A0F9-73C7-8501-31B796BC2B7A}"/>
                </a:ext>
              </a:extLst>
            </p:cNvPr>
            <p:cNvPicPr>
              <a:picLocks noChangeAspect="1"/>
            </p:cNvPicPr>
            <p:nvPr/>
          </p:nvPicPr>
          <p:blipFill>
            <a:blip r:embed="rId7"/>
            <a:stretch>
              <a:fillRect/>
            </a:stretch>
          </p:blipFill>
          <p:spPr>
            <a:xfrm>
              <a:off x="1932427" y="3792667"/>
              <a:ext cx="463336" cy="536494"/>
            </a:xfrm>
            <a:prstGeom prst="rect">
              <a:avLst/>
            </a:prstGeom>
          </p:spPr>
        </p:pic>
      </p:grpSp>
    </p:spTree>
    <p:extLst>
      <p:ext uri="{BB962C8B-B14F-4D97-AF65-F5344CB8AC3E}">
        <p14:creationId xmlns:p14="http://schemas.microsoft.com/office/powerpoint/2010/main" val="3453320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C5D8574-F3EC-2BD2-3637-CD7125E5C43E}"/>
              </a:ext>
            </a:extLst>
          </p:cNvPr>
          <p:cNvSpPr/>
          <p:nvPr/>
        </p:nvSpPr>
        <p:spPr>
          <a:xfrm>
            <a:off x="1028699" y="4287317"/>
            <a:ext cx="10134600" cy="2265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EC69A73-30FC-03EC-AAF2-5316EB703F15}"/>
              </a:ext>
            </a:extLst>
          </p:cNvPr>
          <p:cNvSpPr/>
          <p:nvPr/>
        </p:nvSpPr>
        <p:spPr>
          <a:xfrm>
            <a:off x="1028700" y="1828800"/>
            <a:ext cx="10134600" cy="2267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0DC67F6-5183-F4E6-E46C-856B80D24ABE}"/>
              </a:ext>
            </a:extLst>
          </p:cNvPr>
          <p:cNvSpPr>
            <a:spLocks noGrp="1"/>
          </p:cNvSpPr>
          <p:nvPr>
            <p:ph type="body" sz="quarter" idx="10"/>
          </p:nvPr>
        </p:nvSpPr>
        <p:spPr/>
        <p:txBody>
          <a:bodyPr/>
          <a:lstStyle/>
          <a:p>
            <a:r>
              <a:rPr lang="en-US" dirty="0"/>
              <a:t>The Issue With a </a:t>
            </a:r>
            <a:r>
              <a:rPr lang="en-US" dirty="0">
                <a:solidFill>
                  <a:srgbClr val="FFFF00"/>
                </a:solidFill>
              </a:rPr>
              <a:t>Line-Absent Positive</a:t>
            </a:r>
            <a:r>
              <a:rPr lang="en-US" dirty="0"/>
              <a:t> Test</a:t>
            </a:r>
          </a:p>
        </p:txBody>
      </p:sp>
      <p:sp>
        <p:nvSpPr>
          <p:cNvPr id="6" name="TextBox 5">
            <a:extLst>
              <a:ext uri="{FF2B5EF4-FFF2-40B4-BE49-F238E27FC236}">
                <a16:creationId xmlns:a16="http://schemas.microsoft.com/office/drawing/2014/main" id="{96AA77E8-97DA-EEE6-A327-2FDB1B9BC5E6}"/>
              </a:ext>
            </a:extLst>
          </p:cNvPr>
          <p:cNvSpPr txBox="1"/>
          <p:nvPr/>
        </p:nvSpPr>
        <p:spPr>
          <a:xfrm>
            <a:off x="3556429" y="1916696"/>
            <a:ext cx="5079147" cy="369332"/>
          </a:xfrm>
          <a:prstGeom prst="rect">
            <a:avLst/>
          </a:prstGeom>
          <a:noFill/>
          <a:ln>
            <a:noFill/>
          </a:ln>
        </p:spPr>
        <p:txBody>
          <a:bodyPr wrap="none" lIns="0" tIns="0" rIns="0" bIns="0" rtlCol="0" anchor="ctr" anchorCtr="0">
            <a:spAutoFit/>
          </a:bodyPr>
          <a:lstStyle>
            <a:defPPr>
              <a:defRPr lang="en-US"/>
            </a:defPPr>
            <a:lvl1pPr algn="ctr">
              <a:spcAft>
                <a:spcPts val="400"/>
              </a:spcAft>
              <a:defRPr sz="2400" b="1"/>
            </a:lvl1pPr>
          </a:lstStyle>
          <a:p>
            <a:r>
              <a:rPr lang="en-US" dirty="0"/>
              <a:t>Typical Drug Test Strip (confusing)</a:t>
            </a:r>
          </a:p>
        </p:txBody>
      </p:sp>
      <p:sp>
        <p:nvSpPr>
          <p:cNvPr id="7" name="TextBox 6">
            <a:extLst>
              <a:ext uri="{FF2B5EF4-FFF2-40B4-BE49-F238E27FC236}">
                <a16:creationId xmlns:a16="http://schemas.microsoft.com/office/drawing/2014/main" id="{5EDF87E8-7BB9-AC61-7420-788A51A881A1}"/>
              </a:ext>
            </a:extLst>
          </p:cNvPr>
          <p:cNvSpPr txBox="1"/>
          <p:nvPr/>
        </p:nvSpPr>
        <p:spPr>
          <a:xfrm>
            <a:off x="3690695" y="2336352"/>
            <a:ext cx="4810611" cy="215444"/>
          </a:xfrm>
          <a:prstGeom prst="rect">
            <a:avLst/>
          </a:prstGeom>
          <a:noFill/>
          <a:ln>
            <a:noFill/>
          </a:ln>
        </p:spPr>
        <p:txBody>
          <a:bodyPr wrap="none" lIns="0" tIns="0" rIns="0" bIns="0" rtlCol="0">
            <a:spAutoFit/>
          </a:bodyPr>
          <a:lstStyle/>
          <a:p>
            <a:pPr algn="ctr">
              <a:spcAft>
                <a:spcPts val="800"/>
              </a:spcAft>
            </a:pPr>
            <a:r>
              <a:rPr lang="en-US" sz="1400" b="1" dirty="0"/>
              <a:t>No line = the presence of the potentially lethal adulterant</a:t>
            </a:r>
          </a:p>
        </p:txBody>
      </p:sp>
      <p:cxnSp>
        <p:nvCxnSpPr>
          <p:cNvPr id="9" name="Straight Arrow Connector 8">
            <a:extLst>
              <a:ext uri="{FF2B5EF4-FFF2-40B4-BE49-F238E27FC236}">
                <a16:creationId xmlns:a16="http://schemas.microsoft.com/office/drawing/2014/main" id="{76021D39-E054-5B80-C5C7-498AEF4E1AA6}"/>
              </a:ext>
            </a:extLst>
          </p:cNvPr>
          <p:cNvCxnSpPr>
            <a:cxnSpLocks/>
          </p:cNvCxnSpPr>
          <p:nvPr/>
        </p:nvCxnSpPr>
        <p:spPr>
          <a:xfrm flipV="1">
            <a:off x="6029583" y="3122739"/>
            <a:ext cx="0" cy="328137"/>
          </a:xfrm>
          <a:prstGeom prst="straightConnector1">
            <a:avLst/>
          </a:prstGeom>
          <a:ln w="34925">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1B00DB4F-9B8D-BA8C-7030-1E9309F0D88B}"/>
              </a:ext>
            </a:extLst>
          </p:cNvPr>
          <p:cNvGrpSpPr>
            <a:grpSpLocks noChangeAspect="1"/>
          </p:cNvGrpSpPr>
          <p:nvPr/>
        </p:nvGrpSpPr>
        <p:grpSpPr>
          <a:xfrm>
            <a:off x="2101234" y="2711355"/>
            <a:ext cx="7989532" cy="358521"/>
            <a:chOff x="1097062" y="2971430"/>
            <a:chExt cx="9578263" cy="572464"/>
          </a:xfrm>
        </p:grpSpPr>
        <p:pic>
          <p:nvPicPr>
            <p:cNvPr id="11" name="Picture 10">
              <a:extLst>
                <a:ext uri="{FF2B5EF4-FFF2-40B4-BE49-F238E27FC236}">
                  <a16:creationId xmlns:a16="http://schemas.microsoft.com/office/drawing/2014/main" id="{A8D1CC76-BA89-A39E-C5A0-688505BA8048}"/>
                </a:ext>
              </a:extLst>
            </p:cNvPr>
            <p:cNvPicPr>
              <a:picLocks noChangeAspect="1"/>
            </p:cNvPicPr>
            <p:nvPr/>
          </p:nvPicPr>
          <p:blipFill>
            <a:blip r:embed="rId3"/>
            <a:stretch>
              <a:fillRect/>
            </a:stretch>
          </p:blipFill>
          <p:spPr>
            <a:xfrm rot="16200000" flipH="1" flipV="1">
              <a:off x="5599962" y="-1531470"/>
              <a:ext cx="572463" cy="9578263"/>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8F216EF7-C7BC-22C4-1B7A-C9A82C162C9F}"/>
                </a:ext>
              </a:extLst>
            </p:cNvPr>
            <p:cNvSpPr/>
            <p:nvPr/>
          </p:nvSpPr>
          <p:spPr>
            <a:xfrm rot="5400000">
              <a:off x="5934262" y="3209367"/>
              <a:ext cx="572464" cy="96589"/>
            </a:xfrm>
            <a:prstGeom prst="rect">
              <a:avLst/>
            </a:prstGeom>
            <a:solidFill>
              <a:srgbClr val="C00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F56CD0E6-4BA4-04E6-18C0-FC9EE6F5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295" y="5189181"/>
            <a:ext cx="7993410" cy="358521"/>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9679424-6280-B435-11C0-EFFDC7D81EA0}"/>
              </a:ext>
            </a:extLst>
          </p:cNvPr>
          <p:cNvSpPr txBox="1"/>
          <p:nvPr/>
        </p:nvSpPr>
        <p:spPr>
          <a:xfrm>
            <a:off x="2047617" y="5867400"/>
            <a:ext cx="8096767" cy="369332"/>
          </a:xfrm>
          <a:prstGeom prst="rect">
            <a:avLst/>
          </a:prstGeom>
          <a:noFill/>
          <a:ln>
            <a:noFill/>
          </a:ln>
        </p:spPr>
        <p:txBody>
          <a:bodyPr wrap="none" lIns="45720" tIns="45720" rIns="45720" bIns="45720" rtlCol="0" anchor="ctr" anchorCtr="0">
            <a:spAutoFit/>
          </a:bodyPr>
          <a:lstStyle/>
          <a:p>
            <a:pPr algn="ctr">
              <a:spcAft>
                <a:spcPts val="400"/>
              </a:spcAft>
            </a:pPr>
            <a:r>
              <a:rPr lang="en-US" b="1" dirty="0">
                <a:solidFill>
                  <a:srgbClr val="FF0000"/>
                </a:solidFill>
              </a:rPr>
              <a:t>Both SAFETY lines are displayed = safe for fentanyl and safe for xylazine</a:t>
            </a:r>
          </a:p>
        </p:txBody>
      </p:sp>
      <p:cxnSp>
        <p:nvCxnSpPr>
          <p:cNvPr id="19" name="Straight Arrow Connector 18">
            <a:extLst>
              <a:ext uri="{FF2B5EF4-FFF2-40B4-BE49-F238E27FC236}">
                <a16:creationId xmlns:a16="http://schemas.microsoft.com/office/drawing/2014/main" id="{3592A594-B4F5-9F1F-E1FE-C4FC4A673FC4}"/>
              </a:ext>
            </a:extLst>
          </p:cNvPr>
          <p:cNvCxnSpPr>
            <a:cxnSpLocks/>
          </p:cNvCxnSpPr>
          <p:nvPr/>
        </p:nvCxnSpPr>
        <p:spPr>
          <a:xfrm flipV="1">
            <a:off x="5568023" y="5626021"/>
            <a:ext cx="0" cy="329184"/>
          </a:xfrm>
          <a:prstGeom prst="straightConnector1">
            <a:avLst/>
          </a:prstGeom>
          <a:ln w="34925">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8BAAFAF-E823-522B-67CF-E89EF0FA78CF}"/>
              </a:ext>
            </a:extLst>
          </p:cNvPr>
          <p:cNvCxnSpPr>
            <a:cxnSpLocks/>
          </p:cNvCxnSpPr>
          <p:nvPr/>
        </p:nvCxnSpPr>
        <p:spPr>
          <a:xfrm flipV="1">
            <a:off x="5987306" y="5626021"/>
            <a:ext cx="0" cy="329184"/>
          </a:xfrm>
          <a:prstGeom prst="straightConnector1">
            <a:avLst/>
          </a:prstGeom>
          <a:ln w="34925">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542E6B0-B9A6-251B-CF51-86DC3DB3E81E}"/>
              </a:ext>
            </a:extLst>
          </p:cNvPr>
          <p:cNvSpPr txBox="1"/>
          <p:nvPr/>
        </p:nvSpPr>
        <p:spPr>
          <a:xfrm>
            <a:off x="2224749" y="1078468"/>
            <a:ext cx="7742505" cy="369332"/>
          </a:xfrm>
          <a:prstGeom prst="rect">
            <a:avLst/>
          </a:prstGeom>
          <a:noFill/>
        </p:spPr>
        <p:txBody>
          <a:bodyPr wrap="none" lIns="0" tIns="0" rIns="0" bIns="0" rtlCol="0" anchor="ctr" anchorCtr="0">
            <a:spAutoFit/>
          </a:bodyPr>
          <a:lstStyle/>
          <a:p>
            <a:pPr algn="ctr">
              <a:spcAft>
                <a:spcPts val="400"/>
              </a:spcAft>
            </a:pPr>
            <a:r>
              <a:rPr lang="en-US" sz="2400" b="1" dirty="0"/>
              <a:t>Drug tests results are counterintuitive and confusing</a:t>
            </a:r>
          </a:p>
        </p:txBody>
      </p:sp>
      <p:sp>
        <p:nvSpPr>
          <p:cNvPr id="32" name="TextBox 31">
            <a:extLst>
              <a:ext uri="{FF2B5EF4-FFF2-40B4-BE49-F238E27FC236}">
                <a16:creationId xmlns:a16="http://schemas.microsoft.com/office/drawing/2014/main" id="{7B20BF06-6F5A-0D17-2296-58E40264E08B}"/>
              </a:ext>
            </a:extLst>
          </p:cNvPr>
          <p:cNvSpPr txBox="1"/>
          <p:nvPr/>
        </p:nvSpPr>
        <p:spPr>
          <a:xfrm>
            <a:off x="3330538" y="3450876"/>
            <a:ext cx="6008055" cy="276999"/>
          </a:xfrm>
          <a:prstGeom prst="rect">
            <a:avLst/>
          </a:prstGeom>
          <a:noFill/>
        </p:spPr>
        <p:txBody>
          <a:bodyPr wrap="none" lIns="0" tIns="0" rIns="0" bIns="0" rtlCol="0" anchor="t" anchorCtr="0">
            <a:spAutoFit/>
          </a:bodyPr>
          <a:lstStyle/>
          <a:p>
            <a:pPr algn="ctr">
              <a:spcAft>
                <a:spcPts val="400"/>
              </a:spcAft>
            </a:pPr>
            <a:r>
              <a:rPr lang="en-US" b="1" dirty="0">
                <a:solidFill>
                  <a:srgbClr val="FF0000"/>
                </a:solidFill>
              </a:rPr>
              <a:t>No drug-absent line is displayed = positive for fentanyl</a:t>
            </a:r>
          </a:p>
        </p:txBody>
      </p:sp>
      <p:sp>
        <p:nvSpPr>
          <p:cNvPr id="33" name="TextBox 32">
            <a:extLst>
              <a:ext uri="{FF2B5EF4-FFF2-40B4-BE49-F238E27FC236}">
                <a16:creationId xmlns:a16="http://schemas.microsoft.com/office/drawing/2014/main" id="{A887444E-F4D5-9923-8836-51B9D71C2637}"/>
              </a:ext>
            </a:extLst>
          </p:cNvPr>
          <p:cNvSpPr txBox="1"/>
          <p:nvPr/>
        </p:nvSpPr>
        <p:spPr>
          <a:xfrm>
            <a:off x="3773385" y="4353108"/>
            <a:ext cx="4645246" cy="636072"/>
          </a:xfrm>
          <a:prstGeom prst="rect">
            <a:avLst/>
          </a:prstGeom>
          <a:noFill/>
          <a:ln>
            <a:noFill/>
          </a:ln>
        </p:spPr>
        <p:txBody>
          <a:bodyPr wrap="none" lIns="0" tIns="0" rIns="0" bIns="0" rtlCol="0" anchor="ctr" anchorCtr="0">
            <a:spAutoFit/>
          </a:bodyPr>
          <a:lstStyle/>
          <a:p>
            <a:pPr algn="ctr">
              <a:spcAft>
                <a:spcPts val="400"/>
              </a:spcAft>
            </a:pPr>
            <a:r>
              <a:rPr lang="en-US" sz="2400" b="1" dirty="0"/>
              <a:t>HarmGuard FX (very intuitive)</a:t>
            </a:r>
          </a:p>
          <a:p>
            <a:pPr algn="ctr">
              <a:spcAft>
                <a:spcPts val="400"/>
              </a:spcAft>
            </a:pPr>
            <a:r>
              <a:rPr lang="en-US" sz="1400" b="1" dirty="0"/>
              <a:t>A safety line = safe for that potentially lethal adulterant</a:t>
            </a:r>
          </a:p>
        </p:txBody>
      </p:sp>
    </p:spTree>
    <p:extLst>
      <p:ext uri="{BB962C8B-B14F-4D97-AF65-F5344CB8AC3E}">
        <p14:creationId xmlns:p14="http://schemas.microsoft.com/office/powerpoint/2010/main" val="1299317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4D2CC8-D762-0506-4FD8-5884AF5136A4}"/>
              </a:ext>
            </a:extLst>
          </p:cNvPr>
          <p:cNvSpPr>
            <a:spLocks noGrp="1"/>
          </p:cNvSpPr>
          <p:nvPr>
            <p:ph type="body" sz="quarter" idx="10"/>
          </p:nvPr>
        </p:nvSpPr>
        <p:spPr/>
        <p:txBody>
          <a:bodyPr/>
          <a:lstStyle/>
          <a:p>
            <a:r>
              <a:rPr lang="en-US" dirty="0"/>
              <a:t>Interpretation Key of Safety Lines Is Printed Directly on the Test Strip</a:t>
            </a:r>
          </a:p>
        </p:txBody>
      </p:sp>
      <p:sp>
        <p:nvSpPr>
          <p:cNvPr id="5" name="Rectangle: Rounded Corners 4">
            <a:extLst>
              <a:ext uri="{FF2B5EF4-FFF2-40B4-BE49-F238E27FC236}">
                <a16:creationId xmlns:a16="http://schemas.microsoft.com/office/drawing/2014/main" id="{74EA076E-352F-E716-C426-73913A7B9517}"/>
              </a:ext>
            </a:extLst>
          </p:cNvPr>
          <p:cNvSpPr/>
          <p:nvPr/>
        </p:nvSpPr>
        <p:spPr>
          <a:xfrm>
            <a:off x="304800" y="1394254"/>
            <a:ext cx="5486400" cy="5158946"/>
          </a:xfrm>
          <a:prstGeom prst="roundRect">
            <a:avLst>
              <a:gd name="adj" fmla="val 56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025D566-D624-08DC-ADE0-AABD7E1FE2AE}"/>
              </a:ext>
            </a:extLst>
          </p:cNvPr>
          <p:cNvSpPr/>
          <p:nvPr/>
        </p:nvSpPr>
        <p:spPr>
          <a:xfrm>
            <a:off x="891400" y="4256555"/>
            <a:ext cx="152400" cy="152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Elbow 6">
            <a:extLst>
              <a:ext uri="{FF2B5EF4-FFF2-40B4-BE49-F238E27FC236}">
                <a16:creationId xmlns:a16="http://schemas.microsoft.com/office/drawing/2014/main" id="{E964DE2B-485A-FBF0-3DE0-048C51CCAA41}"/>
              </a:ext>
            </a:extLst>
          </p:cNvPr>
          <p:cNvCxnSpPr>
            <a:cxnSpLocks/>
          </p:cNvCxnSpPr>
          <p:nvPr/>
        </p:nvCxnSpPr>
        <p:spPr>
          <a:xfrm>
            <a:off x="1043800" y="4382285"/>
            <a:ext cx="577542" cy="571236"/>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4CFD8B8-496F-82F4-100F-2DEEAE3E9CCC}"/>
              </a:ext>
            </a:extLst>
          </p:cNvPr>
          <p:cNvSpPr/>
          <p:nvPr/>
        </p:nvSpPr>
        <p:spPr>
          <a:xfrm>
            <a:off x="1621342" y="4827791"/>
            <a:ext cx="152400" cy="152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122FE54-FACD-F3B4-D030-5903B6E3734F}"/>
              </a:ext>
            </a:extLst>
          </p:cNvPr>
          <p:cNvSpPr/>
          <p:nvPr/>
        </p:nvSpPr>
        <p:spPr>
          <a:xfrm>
            <a:off x="891400" y="4059485"/>
            <a:ext cx="152400" cy="152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Elbow 51">
            <a:extLst>
              <a:ext uri="{FF2B5EF4-FFF2-40B4-BE49-F238E27FC236}">
                <a16:creationId xmlns:a16="http://schemas.microsoft.com/office/drawing/2014/main" id="{91FBD7B9-8ADC-B598-D4C0-DFF15F3F166C}"/>
              </a:ext>
            </a:extLst>
          </p:cNvPr>
          <p:cNvCxnSpPr>
            <a:cxnSpLocks/>
          </p:cNvCxnSpPr>
          <p:nvPr/>
        </p:nvCxnSpPr>
        <p:spPr>
          <a:xfrm flipV="1">
            <a:off x="1043800" y="4145280"/>
            <a:ext cx="577542" cy="528"/>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B611DB5-A5E0-4127-9A5D-1ED5FEE24E26}"/>
              </a:ext>
            </a:extLst>
          </p:cNvPr>
          <p:cNvSpPr/>
          <p:nvPr/>
        </p:nvSpPr>
        <p:spPr>
          <a:xfrm>
            <a:off x="1621342" y="4058957"/>
            <a:ext cx="152400" cy="152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DCC515-440A-3F0B-2C91-7C9641FFFC97}"/>
              </a:ext>
            </a:extLst>
          </p:cNvPr>
          <p:cNvSpPr/>
          <p:nvPr/>
        </p:nvSpPr>
        <p:spPr>
          <a:xfrm>
            <a:off x="891400" y="3854127"/>
            <a:ext cx="152400" cy="152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5D5EFA-6D13-8CC8-014F-1F304CCAE87A}"/>
              </a:ext>
            </a:extLst>
          </p:cNvPr>
          <p:cNvSpPr/>
          <p:nvPr/>
        </p:nvSpPr>
        <p:spPr>
          <a:xfrm>
            <a:off x="1621342" y="3278567"/>
            <a:ext cx="152400" cy="152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ECCBCA-0805-B928-CBF6-55F2516F4A49}"/>
              </a:ext>
            </a:extLst>
          </p:cNvPr>
          <p:cNvSpPr txBox="1"/>
          <p:nvPr/>
        </p:nvSpPr>
        <p:spPr>
          <a:xfrm>
            <a:off x="6056305" y="3063812"/>
            <a:ext cx="5631350" cy="995144"/>
          </a:xfrm>
          <a:prstGeom prst="rect">
            <a:avLst/>
          </a:prstGeom>
          <a:solidFill>
            <a:schemeClr val="bg2"/>
          </a:solidFill>
        </p:spPr>
        <p:txBody>
          <a:bodyPr wrap="none" lIns="0" tIns="0" rIns="0" bIns="0" anchor="ctr" anchorCtr="0">
            <a:spAutoFit/>
          </a:bodyPr>
          <a:lstStyle>
            <a:defPPr>
              <a:defRPr lang="en-US"/>
            </a:defPPr>
            <a:lvl2pPr marL="0" lvl="1">
              <a:spcAft>
                <a:spcPts val="400"/>
              </a:spcAft>
              <a:defRPr sz="2200" b="1"/>
            </a:lvl2pPr>
          </a:lstStyle>
          <a:p>
            <a:pPr marL="228600" lvl="1" indent="-228600">
              <a:spcAft>
                <a:spcPts val="1000"/>
              </a:spcAft>
              <a:buFont typeface="Arial" panose="020B0604020202020204" pitchFamily="34" charset="0"/>
              <a:buChar char="•"/>
            </a:pPr>
            <a:r>
              <a:rPr lang="en-US" sz="1600" dirty="0">
                <a:solidFill>
                  <a:srgbClr val="0070C0"/>
                </a:solidFill>
              </a:rPr>
              <a:t>Patented printing process – will not corrupt test results</a:t>
            </a:r>
          </a:p>
          <a:p>
            <a:pPr marL="228600" lvl="1" indent="-228600">
              <a:spcAft>
                <a:spcPts val="1000"/>
              </a:spcAft>
              <a:buFont typeface="Arial" panose="020B0604020202020204" pitchFamily="34" charset="0"/>
              <a:buChar char="•"/>
            </a:pPr>
            <a:r>
              <a:rPr lang="en-US" sz="1600" dirty="0"/>
              <a:t>Eliminates interpretation errors</a:t>
            </a:r>
          </a:p>
          <a:p>
            <a:pPr marL="228600" lvl="1" indent="-228600">
              <a:spcAft>
                <a:spcPts val="1000"/>
              </a:spcAft>
              <a:buFont typeface="Arial" panose="020B0604020202020204" pitchFamily="34" charset="0"/>
              <a:buChar char="•"/>
            </a:pPr>
            <a:r>
              <a:rPr lang="en-US" sz="1600" dirty="0"/>
              <a:t>Eliminates the need for external reference guides</a:t>
            </a:r>
          </a:p>
        </p:txBody>
      </p:sp>
      <p:pic>
        <p:nvPicPr>
          <p:cNvPr id="15" name="Picture 14">
            <a:extLst>
              <a:ext uri="{FF2B5EF4-FFF2-40B4-BE49-F238E27FC236}">
                <a16:creationId xmlns:a16="http://schemas.microsoft.com/office/drawing/2014/main" id="{03ED784C-B3AB-00D6-445E-DC9A9BB21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20694" y="3927874"/>
            <a:ext cx="4626433" cy="26216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84CACC6C-0C40-EDFD-C348-638E479A54D5}"/>
              </a:ext>
            </a:extLst>
          </p:cNvPr>
          <p:cNvSpPr txBox="1"/>
          <p:nvPr/>
        </p:nvSpPr>
        <p:spPr>
          <a:xfrm>
            <a:off x="7924800" y="1905000"/>
            <a:ext cx="2358018" cy="430887"/>
          </a:xfrm>
          <a:prstGeom prst="rect">
            <a:avLst/>
          </a:prstGeom>
          <a:noFill/>
        </p:spPr>
        <p:txBody>
          <a:bodyPr wrap="none" lIns="0" tIns="0" rIns="0" bIns="0" anchor="ctr" anchorCtr="0">
            <a:spAutoFit/>
          </a:bodyPr>
          <a:lstStyle/>
          <a:p>
            <a:pPr marL="0" lvl="1" algn="ctr">
              <a:spcAft>
                <a:spcPts val="400"/>
              </a:spcAft>
            </a:pPr>
            <a:r>
              <a:rPr lang="en-US" sz="2800" b="1" dirty="0"/>
              <a:t>Easy to Read </a:t>
            </a:r>
          </a:p>
        </p:txBody>
      </p:sp>
      <p:sp>
        <p:nvSpPr>
          <p:cNvPr id="17" name="TextBox 16">
            <a:extLst>
              <a:ext uri="{FF2B5EF4-FFF2-40B4-BE49-F238E27FC236}">
                <a16:creationId xmlns:a16="http://schemas.microsoft.com/office/drawing/2014/main" id="{4AE42492-3FA6-EEDC-30CF-1145271CB9AE}"/>
              </a:ext>
            </a:extLst>
          </p:cNvPr>
          <p:cNvSpPr txBox="1"/>
          <p:nvPr/>
        </p:nvSpPr>
        <p:spPr>
          <a:xfrm>
            <a:off x="1697542" y="3088717"/>
            <a:ext cx="3598742" cy="2092881"/>
          </a:xfrm>
          <a:prstGeom prst="rect">
            <a:avLst/>
          </a:prstGeom>
          <a:noFill/>
        </p:spPr>
        <p:txBody>
          <a:bodyPr wrap="none" lIns="0" tIns="0" rIns="0" bIns="0" rtlCol="0" anchor="ctr" anchorCtr="0">
            <a:spAutoFit/>
          </a:bodyPr>
          <a:lstStyle/>
          <a:p>
            <a:pPr>
              <a:spcAft>
                <a:spcPts val="2400"/>
              </a:spcAft>
            </a:pPr>
            <a:r>
              <a:rPr lang="en-US" sz="3200" b="1" dirty="0">
                <a:solidFill>
                  <a:srgbClr val="FF0000"/>
                </a:solidFill>
              </a:rPr>
              <a:t>Test is functional</a:t>
            </a:r>
          </a:p>
          <a:p>
            <a:pPr>
              <a:spcAft>
                <a:spcPts val="2400"/>
              </a:spcAft>
            </a:pPr>
            <a:r>
              <a:rPr lang="en-US" sz="3200" b="1" dirty="0">
                <a:solidFill>
                  <a:srgbClr val="FF0000"/>
                </a:solidFill>
              </a:rPr>
              <a:t>Safe from xylazine</a:t>
            </a:r>
          </a:p>
          <a:p>
            <a:pPr>
              <a:spcAft>
                <a:spcPts val="2400"/>
              </a:spcAft>
            </a:pPr>
            <a:r>
              <a:rPr lang="en-US" sz="3200" b="1" dirty="0">
                <a:solidFill>
                  <a:srgbClr val="FF0000"/>
                </a:solidFill>
              </a:rPr>
              <a:t>Safe from fentanyl</a:t>
            </a:r>
          </a:p>
        </p:txBody>
      </p:sp>
      <p:cxnSp>
        <p:nvCxnSpPr>
          <p:cNvPr id="18" name="Connector: Elbow 17">
            <a:extLst>
              <a:ext uri="{FF2B5EF4-FFF2-40B4-BE49-F238E27FC236}">
                <a16:creationId xmlns:a16="http://schemas.microsoft.com/office/drawing/2014/main" id="{0205DD25-710D-6D70-DB12-1D3341B48EA2}"/>
              </a:ext>
            </a:extLst>
          </p:cNvPr>
          <p:cNvCxnSpPr>
            <a:cxnSpLocks/>
          </p:cNvCxnSpPr>
          <p:nvPr/>
        </p:nvCxnSpPr>
        <p:spPr>
          <a:xfrm flipV="1">
            <a:off x="1043800" y="3347147"/>
            <a:ext cx="577542" cy="575560"/>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1C76F38-5A82-324F-F088-F6CFDD6E8F9C}"/>
              </a:ext>
            </a:extLst>
          </p:cNvPr>
          <p:cNvPicPr>
            <a:picLocks noChangeAspect="1"/>
          </p:cNvPicPr>
          <p:nvPr/>
        </p:nvPicPr>
        <p:blipFill rotWithShape="1">
          <a:blip r:embed="rId3"/>
          <a:srcRect l="4272" t="41385" r="60746" b="37142"/>
          <a:stretch/>
        </p:blipFill>
        <p:spPr>
          <a:xfrm>
            <a:off x="1845625" y="1527810"/>
            <a:ext cx="3033511" cy="895643"/>
          </a:xfrm>
          <a:prstGeom prst="rect">
            <a:avLst/>
          </a:prstGeom>
        </p:spPr>
      </p:pic>
    </p:spTree>
    <p:extLst>
      <p:ext uri="{BB962C8B-B14F-4D97-AF65-F5344CB8AC3E}">
        <p14:creationId xmlns:p14="http://schemas.microsoft.com/office/powerpoint/2010/main" val="412712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AA2463-48E1-AC49-DB79-2C11F3DADEC8}"/>
              </a:ext>
            </a:extLst>
          </p:cNvPr>
          <p:cNvSpPr>
            <a:spLocks noGrp="1"/>
          </p:cNvSpPr>
          <p:nvPr>
            <p:ph type="body" sz="quarter" idx="10"/>
          </p:nvPr>
        </p:nvSpPr>
        <p:spPr/>
        <p:txBody>
          <a:bodyPr/>
          <a:lstStyle/>
          <a:p>
            <a:r>
              <a:rPr lang="en-US" dirty="0"/>
              <a:t>iPortal</a:t>
            </a:r>
          </a:p>
        </p:txBody>
      </p:sp>
      <p:grpSp>
        <p:nvGrpSpPr>
          <p:cNvPr id="7" name="Group 6">
            <a:extLst>
              <a:ext uri="{FF2B5EF4-FFF2-40B4-BE49-F238E27FC236}">
                <a16:creationId xmlns:a16="http://schemas.microsoft.com/office/drawing/2014/main" id="{7551D917-EC00-3244-B9F0-045E88AF9634}"/>
              </a:ext>
            </a:extLst>
          </p:cNvPr>
          <p:cNvGrpSpPr/>
          <p:nvPr/>
        </p:nvGrpSpPr>
        <p:grpSpPr>
          <a:xfrm>
            <a:off x="250211" y="1041281"/>
            <a:ext cx="4591892" cy="2469702"/>
            <a:chOff x="284908" y="2589367"/>
            <a:chExt cx="4591892" cy="2469702"/>
          </a:xfrm>
        </p:grpSpPr>
        <p:pic>
          <p:nvPicPr>
            <p:cNvPr id="9" name="Picture 8">
              <a:extLst>
                <a:ext uri="{FF2B5EF4-FFF2-40B4-BE49-F238E27FC236}">
                  <a16:creationId xmlns:a16="http://schemas.microsoft.com/office/drawing/2014/main" id="{C447DCBB-E438-5388-42BA-A371E98FD525}"/>
                </a:ext>
              </a:extLst>
            </p:cNvPr>
            <p:cNvPicPr>
              <a:picLocks noChangeAspect="1"/>
            </p:cNvPicPr>
            <p:nvPr/>
          </p:nvPicPr>
          <p:blipFill>
            <a:blip r:embed="rId2">
              <a:alphaModFix/>
            </a:blip>
            <a:stretch>
              <a:fillRect/>
            </a:stretch>
          </p:blipFill>
          <p:spPr>
            <a:xfrm>
              <a:off x="284908" y="2589367"/>
              <a:ext cx="4591892" cy="2469702"/>
            </a:xfrm>
            <a:prstGeom prst="rect">
              <a:avLst/>
            </a:prstGeom>
            <a:ln>
              <a:solidFill>
                <a:schemeClr val="accent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5B509EF-3964-53FA-59F5-E913B18736EC}"/>
                </a:ext>
              </a:extLst>
            </p:cNvPr>
            <p:cNvPicPr>
              <a:picLocks noChangeAspect="1"/>
            </p:cNvPicPr>
            <p:nvPr/>
          </p:nvPicPr>
          <p:blipFill rotWithShape="1">
            <a:blip r:embed="rId3"/>
            <a:srcRect l="-3447" t="-5380" r="-3447" b="-5979"/>
            <a:stretch/>
          </p:blipFill>
          <p:spPr>
            <a:xfrm>
              <a:off x="384749" y="4347995"/>
              <a:ext cx="590550" cy="609600"/>
            </a:xfrm>
            <a:prstGeom prst="rect">
              <a:avLst/>
            </a:prstGeom>
            <a:solidFill>
              <a:schemeClr val="bg1"/>
            </a:solidFill>
          </p:spPr>
        </p:pic>
      </p:grpSp>
      <p:sp>
        <p:nvSpPr>
          <p:cNvPr id="4" name="Arrow: Right 3">
            <a:extLst>
              <a:ext uri="{FF2B5EF4-FFF2-40B4-BE49-F238E27FC236}">
                <a16:creationId xmlns:a16="http://schemas.microsoft.com/office/drawing/2014/main" id="{1435B29F-30B5-6892-9E9F-50AF52B92F6C}"/>
              </a:ext>
            </a:extLst>
          </p:cNvPr>
          <p:cNvSpPr/>
          <p:nvPr/>
        </p:nvSpPr>
        <p:spPr>
          <a:xfrm rot="8272278">
            <a:off x="899099" y="2345288"/>
            <a:ext cx="762000" cy="339729"/>
          </a:xfrm>
          <a:prstGeom prst="rightArrow">
            <a:avLst/>
          </a:prstGeom>
          <a:solidFill>
            <a:srgbClr val="FFFF00">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Picture 11">
            <a:extLst>
              <a:ext uri="{FF2B5EF4-FFF2-40B4-BE49-F238E27FC236}">
                <a16:creationId xmlns:a16="http://schemas.microsoft.com/office/drawing/2014/main" id="{862F3589-E7B1-5967-94CC-2F393F3A76AA}"/>
              </a:ext>
            </a:extLst>
          </p:cNvPr>
          <p:cNvPicPr>
            <a:picLocks noChangeAspect="1"/>
          </p:cNvPicPr>
          <p:nvPr/>
        </p:nvPicPr>
        <p:blipFill>
          <a:blip r:embed="rId4">
            <a:duotone>
              <a:schemeClr val="accent6">
                <a:shade val="45000"/>
                <a:satMod val="135000"/>
              </a:schemeClr>
              <a:prstClr val="white"/>
            </a:duotone>
          </a:blip>
          <a:stretch>
            <a:fillRect/>
          </a:stretch>
        </p:blipFill>
        <p:spPr>
          <a:xfrm>
            <a:off x="199989" y="4469457"/>
            <a:ext cx="1810043" cy="1547742"/>
          </a:xfrm>
          <a:prstGeom prst="rect">
            <a:avLst/>
          </a:prstGeom>
        </p:spPr>
      </p:pic>
      <p:pic>
        <p:nvPicPr>
          <p:cNvPr id="13" name="Picture 12">
            <a:extLst>
              <a:ext uri="{FF2B5EF4-FFF2-40B4-BE49-F238E27FC236}">
                <a16:creationId xmlns:a16="http://schemas.microsoft.com/office/drawing/2014/main" id="{733F15D6-4692-953A-F7B3-610AE186B37E}"/>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Lst>
          </a:blip>
          <a:srcRect l="15568" t="10991" r="15488" b="9010"/>
          <a:stretch/>
        </p:blipFill>
        <p:spPr>
          <a:xfrm>
            <a:off x="3320392" y="4423718"/>
            <a:ext cx="1370836" cy="1593481"/>
          </a:xfrm>
          <a:prstGeom prst="rect">
            <a:avLst/>
          </a:prstGeom>
        </p:spPr>
      </p:pic>
      <p:pic>
        <p:nvPicPr>
          <p:cNvPr id="2056" name="Picture 8" descr="Ai - Free technology icons">
            <a:extLst>
              <a:ext uri="{FF2B5EF4-FFF2-40B4-BE49-F238E27FC236}">
                <a16:creationId xmlns:a16="http://schemas.microsoft.com/office/drawing/2014/main" id="{F02DA85F-55B4-5832-3709-84A110156F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577120"/>
            <a:ext cx="1933863" cy="19338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FACBC4E-E9C3-B9C5-8F8C-13BAF5ABF5CE}"/>
              </a:ext>
            </a:extLst>
          </p:cNvPr>
          <p:cNvPicPr>
            <a:picLocks noChangeAspect="1"/>
          </p:cNvPicPr>
          <p:nvPr/>
        </p:nvPicPr>
        <p:blipFill>
          <a:blip r:embed="rId8"/>
          <a:stretch>
            <a:fillRect/>
          </a:stretch>
        </p:blipFill>
        <p:spPr>
          <a:xfrm>
            <a:off x="8610600" y="1361930"/>
            <a:ext cx="1511014" cy="2149053"/>
          </a:xfrm>
          <a:prstGeom prst="rect">
            <a:avLst/>
          </a:prstGeom>
        </p:spPr>
      </p:pic>
      <p:sp>
        <p:nvSpPr>
          <p:cNvPr id="16" name="TextBox 15">
            <a:extLst>
              <a:ext uri="{FF2B5EF4-FFF2-40B4-BE49-F238E27FC236}">
                <a16:creationId xmlns:a16="http://schemas.microsoft.com/office/drawing/2014/main" id="{4BBB8A70-0873-B3C2-2DAE-F22B7B987837}"/>
              </a:ext>
            </a:extLst>
          </p:cNvPr>
          <p:cNvSpPr txBox="1"/>
          <p:nvPr/>
        </p:nvSpPr>
        <p:spPr>
          <a:xfrm>
            <a:off x="0" y="6172200"/>
            <a:ext cx="12192000" cy="276999"/>
          </a:xfrm>
          <a:prstGeom prst="rect">
            <a:avLst/>
          </a:prstGeom>
          <a:noFill/>
        </p:spPr>
        <p:txBody>
          <a:bodyPr wrap="square" lIns="0" tIns="0" rIns="0" bIns="0" rtlCol="0">
            <a:spAutoFit/>
          </a:bodyPr>
          <a:lstStyle/>
          <a:p>
            <a:pPr>
              <a:tabLst>
                <a:tab pos="1198563" algn="ctr"/>
                <a:tab pos="3941763" algn="ctr"/>
                <a:tab pos="6973888" algn="ctr"/>
                <a:tab pos="10288588" algn="ctr"/>
              </a:tabLst>
            </a:pPr>
            <a:r>
              <a:rPr lang="en-US" b="1" dirty="0"/>
              <a:t>	Information	Local Resources	Training	Analytics</a:t>
            </a:r>
          </a:p>
        </p:txBody>
      </p:sp>
      <p:cxnSp>
        <p:nvCxnSpPr>
          <p:cNvPr id="18" name="Straight Connector 17">
            <a:extLst>
              <a:ext uri="{FF2B5EF4-FFF2-40B4-BE49-F238E27FC236}">
                <a16:creationId xmlns:a16="http://schemas.microsoft.com/office/drawing/2014/main" id="{14773FA1-8426-6708-AD04-788590E51296}"/>
              </a:ext>
            </a:extLst>
          </p:cNvPr>
          <p:cNvCxnSpPr>
            <a:cxnSpLocks/>
          </p:cNvCxnSpPr>
          <p:nvPr/>
        </p:nvCxnSpPr>
        <p:spPr>
          <a:xfrm>
            <a:off x="1524000" y="4038600"/>
            <a:ext cx="9144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8CAA06C-75A7-E051-D30C-CBC0EE81F43D}"/>
              </a:ext>
            </a:extLst>
          </p:cNvPr>
          <p:cNvSpPr txBox="1"/>
          <p:nvPr/>
        </p:nvSpPr>
        <p:spPr>
          <a:xfrm>
            <a:off x="4842103" y="3533001"/>
            <a:ext cx="7349897" cy="276999"/>
          </a:xfrm>
          <a:prstGeom prst="rect">
            <a:avLst/>
          </a:prstGeom>
          <a:noFill/>
        </p:spPr>
        <p:txBody>
          <a:bodyPr wrap="square" lIns="0" tIns="0" rIns="0" bIns="0" rtlCol="0">
            <a:spAutoFit/>
          </a:bodyPr>
          <a:lstStyle/>
          <a:p>
            <a:pPr>
              <a:tabLst>
                <a:tab pos="1828800" algn="ctr"/>
                <a:tab pos="4516438" algn="ctr"/>
              </a:tabLst>
            </a:pPr>
            <a:r>
              <a:rPr lang="en-US" b="1" dirty="0"/>
              <a:t>	AI	Geolocation</a:t>
            </a:r>
          </a:p>
        </p:txBody>
      </p:sp>
      <p:pic>
        <p:nvPicPr>
          <p:cNvPr id="6" name="Picture 5">
            <a:extLst>
              <a:ext uri="{FF2B5EF4-FFF2-40B4-BE49-F238E27FC236}">
                <a16:creationId xmlns:a16="http://schemas.microsoft.com/office/drawing/2014/main" id="{B2D13AD6-3F63-83B8-D7B9-747DDDDC5D91}"/>
              </a:ext>
            </a:extLst>
          </p:cNvPr>
          <p:cNvPicPr>
            <a:picLocks noChangeAspect="1"/>
          </p:cNvPicPr>
          <p:nvPr/>
        </p:nvPicPr>
        <p:blipFill>
          <a:blip r:embed="rId9"/>
          <a:stretch>
            <a:fillRect/>
          </a:stretch>
        </p:blipFill>
        <p:spPr>
          <a:xfrm>
            <a:off x="6001588" y="4462370"/>
            <a:ext cx="1984453" cy="1554829"/>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CAF1971D-7B39-E74C-6D85-6808D54F5B8F}"/>
              </a:ext>
            </a:extLst>
          </p:cNvPr>
          <p:cNvPicPr>
            <a:picLocks noChangeAspect="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296400" y="4423178"/>
            <a:ext cx="1990942" cy="1594021"/>
          </a:xfrm>
          <a:prstGeom prst="rect">
            <a:avLst/>
          </a:prstGeom>
        </p:spPr>
      </p:pic>
    </p:spTree>
    <p:extLst>
      <p:ext uri="{BB962C8B-B14F-4D97-AF65-F5344CB8AC3E}">
        <p14:creationId xmlns:p14="http://schemas.microsoft.com/office/powerpoint/2010/main" val="288746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FE58C0-F0DB-E8F1-458D-1C2A808D5554}"/>
              </a:ext>
            </a:extLst>
          </p:cNvPr>
          <p:cNvSpPr/>
          <p:nvPr/>
        </p:nvSpPr>
        <p:spPr>
          <a:xfrm>
            <a:off x="3886200" y="2287623"/>
            <a:ext cx="6883240" cy="403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6562F9A-627E-F1C0-5702-0C49E6E39724}"/>
              </a:ext>
            </a:extLst>
          </p:cNvPr>
          <p:cNvGrpSpPr/>
          <p:nvPr/>
        </p:nvGrpSpPr>
        <p:grpSpPr>
          <a:xfrm>
            <a:off x="725949" y="2358972"/>
            <a:ext cx="1733787" cy="1857629"/>
            <a:chOff x="228600" y="2133600"/>
            <a:chExt cx="3413761" cy="3657601"/>
          </a:xfrm>
        </p:grpSpPr>
        <p:pic>
          <p:nvPicPr>
            <p:cNvPr id="4098" name="Picture 2" descr="Mother Infant, Infant, Mother Icon - Child - Free Transparent PNG Clipart  Images Download">
              <a:extLst>
                <a:ext uri="{FF2B5EF4-FFF2-40B4-BE49-F238E27FC236}">
                  <a16:creationId xmlns:a16="http://schemas.microsoft.com/office/drawing/2014/main" id="{BB382FFE-2608-0960-014C-D6476C31197F}"/>
                </a:ext>
              </a:extLst>
            </p:cNvPr>
            <p:cNvPicPr>
              <a:picLocks noChangeAspect="1" noChangeArrowheads="1"/>
            </p:cNvPicPr>
            <p:nvPr/>
          </p:nvPicPr>
          <p:blipFill rotWithShape="1">
            <a:blip r:embed="rId10" cstate="email">
              <a:duotone>
                <a:schemeClr val="accent6">
                  <a:shade val="45000"/>
                  <a:satMod val="135000"/>
                </a:schemeClr>
                <a:prstClr val="white"/>
              </a:duotone>
              <a:extLst>
                <a:ext uri="{BEBA8EAE-BF5A-486C-A8C5-ECC9F3942E4B}">
                  <a14:imgProps xmlns:a14="http://schemas.microsoft.com/office/drawing/2010/main">
                    <a14:imgLayer r:embed="rId11">
                      <a14:imgEffect>
                        <a14:backgroundRemoval t="2506" b="97243" l="0" r="100000">
                          <a14:foregroundMark x1="36133" y1="12281" x2="36133" y2="12281"/>
                          <a14:foregroundMark x1="74609" y1="51378" x2="74609" y2="51378"/>
                          <a14:foregroundMark x1="78516" y1="77444" x2="78516" y2="77444"/>
                        </a14:backgroundRemoval>
                      </a14:imgEffect>
                    </a14:imgLayer>
                  </a14:imgProps>
                </a:ext>
                <a:ext uri="{28A0092B-C50C-407E-A947-70E740481C1C}">
                  <a14:useLocalDpi xmlns:a14="http://schemas.microsoft.com/office/drawing/2010/main"/>
                </a:ext>
              </a:extLst>
            </a:blip>
            <a:srcRect/>
            <a:stretch/>
          </p:blipFill>
          <p:spPr bwMode="auto">
            <a:xfrm>
              <a:off x="228600" y="3124200"/>
              <a:ext cx="3413761" cy="2667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D83FF5-C618-0ACF-1EEA-42B99A8A43B0}"/>
                </a:ext>
              </a:extLst>
            </p:cNvPr>
            <p:cNvPicPr>
              <a:picLocks noChangeAspect="1" noChangeArrowheads="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0200" y="2133600"/>
              <a:ext cx="1905000" cy="1541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6B70199-8BB9-86C7-61D9-AE6F7D8BB60F}"/>
              </a:ext>
            </a:extLst>
          </p:cNvPr>
          <p:cNvGrpSpPr/>
          <p:nvPr/>
        </p:nvGrpSpPr>
        <p:grpSpPr>
          <a:xfrm>
            <a:off x="457200" y="4613620"/>
            <a:ext cx="2271284" cy="1482380"/>
            <a:chOff x="7315200" y="2550593"/>
            <a:chExt cx="4472072" cy="2918750"/>
          </a:xfrm>
        </p:grpSpPr>
        <p:pic>
          <p:nvPicPr>
            <p:cNvPr id="16" name="Picture 15" descr="A person with a headset&#10;&#10;Description automatically generated">
              <a:extLst>
                <a:ext uri="{FF2B5EF4-FFF2-40B4-BE49-F238E27FC236}">
                  <a16:creationId xmlns:a16="http://schemas.microsoft.com/office/drawing/2014/main" id="{60FE3E8B-236A-E8DA-48FE-8A6A788C99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05800" y="3276600"/>
              <a:ext cx="3481472" cy="2192743"/>
            </a:xfrm>
            <a:prstGeom prst="rect">
              <a:avLst/>
            </a:prstGeom>
          </p:spPr>
        </p:pic>
        <p:pic>
          <p:nvPicPr>
            <p:cNvPr id="4102" name="Picture 6">
              <a:extLst>
                <a:ext uri="{FF2B5EF4-FFF2-40B4-BE49-F238E27FC236}">
                  <a16:creationId xmlns:a16="http://schemas.microsoft.com/office/drawing/2014/main" id="{3E1D9538-E7BF-8A86-B757-8F803FBF69F8}"/>
                </a:ext>
              </a:extLst>
            </p:cNvPr>
            <p:cNvPicPr>
              <a:picLocks noChangeAspect="1" noChangeArrowheads="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15200" y="2550593"/>
              <a:ext cx="2209800" cy="178870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285FC52-F2B6-DA9E-C776-A95533CF79DE}"/>
              </a:ext>
            </a:extLst>
          </p:cNvPr>
          <p:cNvSpPr txBox="1"/>
          <p:nvPr/>
        </p:nvSpPr>
        <p:spPr>
          <a:xfrm>
            <a:off x="4347472" y="2493052"/>
            <a:ext cx="2195281" cy="1723549"/>
          </a:xfrm>
          <a:prstGeom prst="rect">
            <a:avLst/>
          </a:prstGeom>
          <a:noFill/>
        </p:spPr>
        <p:txBody>
          <a:bodyPr wrap="none" lIns="0" tIns="0" rIns="0" bIns="0" rtlCol="0">
            <a:spAutoFit/>
          </a:bodyPr>
          <a:lstStyle/>
          <a:p>
            <a:r>
              <a:rPr lang="en-US" sz="1600" b="1" dirty="0"/>
              <a:t>CVS</a:t>
            </a:r>
          </a:p>
          <a:p>
            <a:r>
              <a:rPr lang="en-US" sz="1600" b="1" dirty="0"/>
              <a:t>1005 Delaware Avenue</a:t>
            </a:r>
          </a:p>
          <a:p>
            <a:r>
              <a:rPr lang="en-US" sz="1600" b="1" dirty="0"/>
              <a:t>Wilmington, DE 19806</a:t>
            </a:r>
          </a:p>
          <a:p>
            <a:r>
              <a:rPr lang="en-US" sz="1600" b="1" dirty="0"/>
              <a:t>(302) 574-9836</a:t>
            </a:r>
          </a:p>
          <a:p>
            <a:r>
              <a:rPr lang="en-US" sz="1600" b="1" dirty="0"/>
              <a:t>1.2 miles</a:t>
            </a:r>
          </a:p>
          <a:p>
            <a:r>
              <a:rPr lang="en-US" sz="1600" b="1" dirty="0"/>
              <a:t>8:00 a.m. to 8:00 p.m.</a:t>
            </a:r>
          </a:p>
          <a:p>
            <a:r>
              <a:rPr lang="en-US" sz="1600" b="1" dirty="0"/>
              <a:t>Open now</a:t>
            </a:r>
          </a:p>
        </p:txBody>
      </p:sp>
      <p:sp>
        <p:nvSpPr>
          <p:cNvPr id="25" name="TextBox 24">
            <a:extLst>
              <a:ext uri="{FF2B5EF4-FFF2-40B4-BE49-F238E27FC236}">
                <a16:creationId xmlns:a16="http://schemas.microsoft.com/office/drawing/2014/main" id="{21355F41-29EB-79BC-8454-1274B38C597C}"/>
              </a:ext>
            </a:extLst>
          </p:cNvPr>
          <p:cNvSpPr txBox="1"/>
          <p:nvPr/>
        </p:nvSpPr>
        <p:spPr>
          <a:xfrm>
            <a:off x="4325048" y="4372451"/>
            <a:ext cx="5051063" cy="1723549"/>
          </a:xfrm>
          <a:prstGeom prst="rect">
            <a:avLst/>
          </a:prstGeom>
          <a:noFill/>
        </p:spPr>
        <p:txBody>
          <a:bodyPr wrap="none" lIns="0" tIns="0" rIns="0" bIns="0" rtlCol="0">
            <a:spAutoFit/>
          </a:bodyPr>
          <a:lstStyle/>
          <a:p>
            <a:r>
              <a:rPr lang="en-US" sz="1600" b="1" dirty="0"/>
              <a:t>New Castle County Fernhook Building Bridge Clinic</a:t>
            </a:r>
          </a:p>
          <a:p>
            <a:r>
              <a:rPr lang="en-US" sz="1600" b="1" dirty="0"/>
              <a:t>14 Central Avenue</a:t>
            </a:r>
          </a:p>
          <a:p>
            <a:r>
              <a:rPr lang="en-US" sz="1600" b="1" dirty="0"/>
              <a:t>New Castle, DE 19720</a:t>
            </a:r>
          </a:p>
          <a:p>
            <a:r>
              <a:rPr lang="en-US" sz="1600" b="1" dirty="0"/>
              <a:t>(302) 255-1650</a:t>
            </a:r>
          </a:p>
          <a:p>
            <a:r>
              <a:rPr lang="en-US" sz="1600" b="1" dirty="0"/>
              <a:t>6.1 miles</a:t>
            </a:r>
          </a:p>
          <a:p>
            <a:r>
              <a:rPr lang="en-US" sz="1600" b="1" dirty="0"/>
              <a:t>8:00 </a:t>
            </a:r>
            <a:r>
              <a:rPr lang="en-US" sz="1600" b="1" dirty="0" err="1"/>
              <a:t>a.m</a:t>
            </a:r>
            <a:r>
              <a:rPr lang="en-US" sz="1600" b="1" dirty="0"/>
              <a:t> to 11:30 p.m.</a:t>
            </a:r>
          </a:p>
          <a:p>
            <a:r>
              <a:rPr lang="en-US" sz="1600" b="1" dirty="0"/>
              <a:t>Open now</a:t>
            </a:r>
          </a:p>
        </p:txBody>
      </p:sp>
      <p:pic>
        <p:nvPicPr>
          <p:cNvPr id="2" name="Picture 14">
            <a:extLst>
              <a:ext uri="{FF2B5EF4-FFF2-40B4-BE49-F238E27FC236}">
                <a16:creationId xmlns:a16="http://schemas.microsoft.com/office/drawing/2014/main" id="{4CE90CF3-DD4D-083C-57A1-03416F80FB1E}"/>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rot="16200000">
            <a:off x="5233541" y="-104645"/>
            <a:ext cx="4179380" cy="8823137"/>
          </a:xfrm>
          <a:prstGeom prst="rect">
            <a:avLst/>
          </a:prstGeom>
          <a:noFill/>
          <a:extLst>
            <a:ext uri="{909E8E84-426E-40DD-AFC4-6F175D3DCCD1}">
              <a14:hiddenFill xmlns:a14="http://schemas.microsoft.com/office/drawing/2010/main">
                <a:solidFill>
                  <a:srgbClr val="FFFFFF"/>
                </a:solidFill>
              </a14:hiddenFill>
            </a:ext>
          </a:extLst>
        </p:spPr>
      </p:pic>
      <p:pic>
        <p:nvPicPr>
          <p:cNvPr id="11" name="speech_20240520110800745">
            <a:hlinkClick r:id="" action="ppaction://media"/>
            <a:extLst>
              <a:ext uri="{FF2B5EF4-FFF2-40B4-BE49-F238E27FC236}">
                <a16:creationId xmlns:a16="http://schemas.microsoft.com/office/drawing/2014/main" id="{98E0A0E4-5E87-FE5A-C091-8439B46060C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7620000" y="1422998"/>
            <a:ext cx="304800" cy="304800"/>
          </a:xfrm>
          <a:prstGeom prst="rect">
            <a:avLst/>
          </a:prstGeom>
        </p:spPr>
      </p:pic>
      <p:pic>
        <p:nvPicPr>
          <p:cNvPr id="15" name="speech_20240520112528733">
            <a:hlinkClick r:id="" action="ppaction://media"/>
            <a:extLst>
              <a:ext uri="{FF2B5EF4-FFF2-40B4-BE49-F238E27FC236}">
                <a16:creationId xmlns:a16="http://schemas.microsoft.com/office/drawing/2014/main" id="{BE8A552A-E27A-03AC-EB69-31FE467AE3D7}"/>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8153400" y="1422998"/>
            <a:ext cx="304800" cy="304800"/>
          </a:xfrm>
          <a:prstGeom prst="rect">
            <a:avLst/>
          </a:prstGeom>
        </p:spPr>
      </p:pic>
      <p:pic>
        <p:nvPicPr>
          <p:cNvPr id="17" name="speech_20240520112642302">
            <a:hlinkClick r:id="" action="ppaction://media"/>
            <a:extLst>
              <a:ext uri="{FF2B5EF4-FFF2-40B4-BE49-F238E27FC236}">
                <a16:creationId xmlns:a16="http://schemas.microsoft.com/office/drawing/2014/main" id="{FE27615D-5283-0F2B-E146-DD311E155006}"/>
              </a:ext>
            </a:extLst>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8686800" y="1422998"/>
            <a:ext cx="304800" cy="304800"/>
          </a:xfrm>
          <a:prstGeom prst="rect">
            <a:avLst/>
          </a:prstGeom>
        </p:spPr>
      </p:pic>
      <p:sp>
        <p:nvSpPr>
          <p:cNvPr id="18" name="Text Placeholder 17">
            <a:extLst>
              <a:ext uri="{FF2B5EF4-FFF2-40B4-BE49-F238E27FC236}">
                <a16:creationId xmlns:a16="http://schemas.microsoft.com/office/drawing/2014/main" id="{26C07273-452D-5EC8-E615-C6F173F833AA}"/>
              </a:ext>
            </a:extLst>
          </p:cNvPr>
          <p:cNvSpPr>
            <a:spLocks noGrp="1"/>
          </p:cNvSpPr>
          <p:nvPr>
            <p:ph type="body" sz="quarter" idx="10"/>
          </p:nvPr>
        </p:nvSpPr>
        <p:spPr/>
        <p:txBody>
          <a:bodyPr/>
          <a:lstStyle/>
          <a:p>
            <a:r>
              <a:rPr lang="en-US" dirty="0"/>
              <a:t>iPortal Example</a:t>
            </a:r>
          </a:p>
        </p:txBody>
      </p:sp>
    </p:spTree>
    <p:custDataLst>
      <p:tags r:id="rId1"/>
    </p:custDataLst>
    <p:extLst>
      <p:ext uri="{BB962C8B-B14F-4D97-AF65-F5344CB8AC3E}">
        <p14:creationId xmlns:p14="http://schemas.microsoft.com/office/powerpoint/2010/main" val="545218340"/>
      </p:ext>
    </p:extLst>
  </p:cSld>
  <p:clrMapOvr>
    <a:masterClrMapping/>
  </p:clrMapOvr>
  <mc:AlternateContent xmlns:mc="http://schemas.openxmlformats.org/markup-compatibility/2006" xmlns:p14="http://schemas.microsoft.com/office/powerpoint/2010/main">
    <mc:Choice Requires="p14">
      <p:transition p14:dur="10" advClick="0" advTm="35000"/>
    </mc:Choice>
    <mc:Fallback xmlns="">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2136" fill="hold"/>
                                        <p:tgtEl>
                                          <p:spTgt spid="11"/>
                                        </p:tgtEl>
                                      </p:cBhvr>
                                    </p:cmd>
                                  </p:childTnLst>
                                </p:cTn>
                              </p:par>
                            </p:childTnLst>
                          </p:cTn>
                        </p:par>
                        <p:par>
                          <p:cTn id="10" fill="hold">
                            <p:stCondLst>
                              <p:cond delay="3136"/>
                            </p:stCondLst>
                            <p:childTnLst>
                              <p:par>
                                <p:cTn id="11" presetID="1"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3136"/>
                            </p:stCondLst>
                            <p:childTnLst>
                              <p:par>
                                <p:cTn id="16" presetID="1" presetClass="mediacall" presetSubtype="0" fill="hold" nodeType="afterEffect">
                                  <p:stCondLst>
                                    <p:cond delay="0"/>
                                  </p:stCondLst>
                                  <p:childTnLst>
                                    <p:cmd type="call" cmd="playFrom(0.0)">
                                      <p:cBhvr>
                                        <p:cTn id="17" dur="31392" fill="hold"/>
                                        <p:tgtEl>
                                          <p:spTgt spid="15"/>
                                        </p:tgtEl>
                                      </p:cBhvr>
                                    </p:cmd>
                                  </p:childTnLst>
                                </p:cTn>
                              </p:par>
                              <p:par>
                                <p:cTn id="18" presetID="1" presetClass="entr" presetSubtype="0" fill="hold" grpId="0" nodeType="withEffect">
                                  <p:stCondLst>
                                    <p:cond delay="14000"/>
                                  </p:stCondLst>
                                  <p:childTnLst>
                                    <p:set>
                                      <p:cBhvr>
                                        <p:cTn id="19" dur="1" fill="hold">
                                          <p:stCondLst>
                                            <p:cond delay="0"/>
                                          </p:stCondLst>
                                        </p:cTn>
                                        <p:tgtEl>
                                          <p:spTgt spid="25"/>
                                        </p:tgtEl>
                                        <p:attrNameLst>
                                          <p:attrName>style.visibility</p:attrName>
                                        </p:attrNameLst>
                                      </p:cBhvr>
                                      <p:to>
                                        <p:strVal val="visible"/>
                                      </p:to>
                                    </p:set>
                                  </p:childTnLst>
                                </p:cTn>
                              </p:par>
                            </p:childTnLst>
                          </p:cTn>
                        </p:par>
                        <p:par>
                          <p:cTn id="20" fill="hold">
                            <p:stCondLst>
                              <p:cond delay="34528"/>
                            </p:stCondLst>
                            <p:childTnLst>
                              <p:par>
                                <p:cTn id="21" presetID="1" presetClass="mediacall" presetSubtype="0" fill="hold" nodeType="afterEffect">
                                  <p:stCondLst>
                                    <p:cond delay="0"/>
                                  </p:stCondLst>
                                  <p:childTnLst>
                                    <p:cmd type="call" cmd="playFrom(0.0)">
                                      <p:cBhvr>
                                        <p:cTn id="22" dur="76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remove" display="0">
                  <p:stCondLst>
                    <p:cond delay="indefinite"/>
                  </p:stCondLst>
                  <p:endCondLst>
                    <p:cond evt="onStopAudio" delay="0">
                      <p:tgtEl>
                        <p:sldTgt/>
                      </p:tgtEl>
                    </p:cond>
                  </p:endCondLst>
                </p:cTn>
                <p:tgtEl>
                  <p:spTgt spid="11"/>
                </p:tgtEl>
              </p:cMediaNode>
            </p:audio>
            <p:audio>
              <p:cMediaNode vol="80000" showWhenStopped="0">
                <p:cTn id="24" fill="hold" display="0">
                  <p:stCondLst>
                    <p:cond delay="indefinite"/>
                  </p:stCondLst>
                  <p:endCondLst>
                    <p:cond evt="onStopAudio" delay="0">
                      <p:tgtEl>
                        <p:sldTgt/>
                      </p:tgtEl>
                    </p:cond>
                  </p:endCondLst>
                </p:cTn>
                <p:tgtEl>
                  <p:spTgt spid="15"/>
                </p:tgtEl>
              </p:cMediaNode>
            </p:audio>
            <p:audio>
              <p:cMediaNode vol="80000" showWhenStopped="0">
                <p:cTn id="25" fill="hold" display="0">
                  <p:stCondLst>
                    <p:cond delay="indefinite"/>
                  </p:stCondLst>
                  <p:endCondLst>
                    <p:cond evt="onStopAudio" delay="0">
                      <p:tgtEl>
                        <p:sldTgt/>
                      </p:tgtEl>
                    </p:cond>
                  </p:endCondLst>
                </p:cTn>
                <p:tgtEl>
                  <p:spTgt spid="17"/>
                </p:tgtEl>
              </p:cMediaNode>
            </p:audio>
          </p:childTnLst>
        </p:cTn>
      </p:par>
    </p:tnLst>
    <p:bldLst>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4FACF39-AF16-465C-9351-B5EC3D2B6852}:286"/>
  <p:tag name="ISPRING_SLIDE_INDENT_LEVEL" val="0"/>
  <p:tag name="ISPRING_CUSTOM_TIMING_USED" val="0"/>
  <p:tag name="ISPRING_PLAYER_LAYOUT_TYPE" val="NoSidebar"/>
</p:tagLst>
</file>

<file path=ppt/tags/tag2.xml><?xml version="1.0" encoding="utf-8"?>
<p:tagLst xmlns:a="http://schemas.openxmlformats.org/drawingml/2006/main" xmlns:r="http://schemas.openxmlformats.org/officeDocument/2006/relationships" xmlns:p="http://schemas.openxmlformats.org/presentationml/2006/main">
  <p:tag name="GENSWF_SLIDE_UID" val="{9B5B5FCA-5836-4B9E-B5C6-2C895DB84D97}:299"/>
  <p:tag name="ISPRING_SLIDE_INDENT_LEVEL" val="0"/>
  <p:tag name="ISPRING_CUSTOM_TIMING_USED" val="0"/>
  <p:tag name="ISPRING_PLAYER_LAYOUT_TYPE" val="NoSidebar"/>
</p:tagLst>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2802</TotalTime>
  <Words>1345</Words>
  <Application>Microsoft Office PowerPoint</Application>
  <PresentationFormat>Widescreen</PresentationFormat>
  <Paragraphs>181</Paragraphs>
  <Slides>17</Slides>
  <Notes>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Brush Script MT</vt:lpstr>
      <vt:lpstr>Calibri</vt:lpstr>
      <vt:lpstr>Google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Scrocco</dc:creator>
  <cp:lastModifiedBy>Joseph Scrocco</cp:lastModifiedBy>
  <cp:revision>20</cp:revision>
  <dcterms:created xsi:type="dcterms:W3CDTF">2024-05-18T19:16:37Z</dcterms:created>
  <dcterms:modified xsi:type="dcterms:W3CDTF">2024-05-20T18:32:55Z</dcterms:modified>
</cp:coreProperties>
</file>