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01" r:id="rId2"/>
    <p:sldId id="256" r:id="rId3"/>
    <p:sldId id="421" r:id="rId4"/>
    <p:sldId id="423" r:id="rId5"/>
    <p:sldId id="414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1C4"/>
    <a:srgbClr val="32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8C54A-4A5B-68D4-7488-0F15CBBD3B7D}" v="20" dt="2024-06-17T19:01:38.720"/>
    <p1510:client id="{4BCF9EB6-1E77-4872-BB82-B8C2DF61316A}" v="74" dt="2024-06-17T19:50:40.522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672E0-4058-4D6E-A7A3-0C16DE5585C6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7B9EA-3D30-4B04-9EEA-0042CCA387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9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F657-75AC-FCA5-4F93-E991A77AF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1F94A-CBE8-C550-0A3E-BBCB0A731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8EF39-6773-ADA0-0565-40260F11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127F-AE19-4CB3-AFE3-6BA6C68C68E8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30832-4775-C9D2-1A44-EF1FD24A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E688A-E347-CE81-4D4A-3F5BE04D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1119-FC20-441D-B44F-36CC720E98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9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1CF2-059D-2CA3-0350-95CBA6B0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51540-07CE-5103-43B9-02C0EEADC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DAB06-5D3A-203D-5DDB-702E9FAF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127F-AE19-4CB3-AFE3-6BA6C68C68E8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2A78A-0305-4471-9675-02F701B1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CAD05-A24E-CF19-3C0B-7FA50836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1119-FC20-441D-B44F-36CC720E98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9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E72AE0-73BC-0157-0E68-6BA4E709C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0D164-CF50-F857-699B-71025B8A0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2B872-A2FA-685B-40C4-923ED260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127F-AE19-4CB3-AFE3-6BA6C68C68E8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97973-BBA0-10D8-F982-0CFE3E0C3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8CDE8-2B50-80EB-DF01-0847A224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1119-FC20-441D-B44F-36CC720E98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3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icture Placeholder 85">
            <a:extLst>
              <a:ext uri="{FF2B5EF4-FFF2-40B4-BE49-F238E27FC236}">
                <a16:creationId xmlns:a16="http://schemas.microsoft.com/office/drawing/2014/main" id="{27C8F013-58D5-4ABD-B2CB-0431FD14933E}"/>
              </a:ext>
            </a:extLst>
          </p:cNvPr>
          <p:cNvSpPr>
            <a:spLocks noGrp="1"/>
          </p:cNvSpPr>
          <p:nvPr userDrawn="1">
            <p:ph type="pic" sz="quarter" idx="29"/>
          </p:nvPr>
        </p:nvSpPr>
        <p:spPr>
          <a:xfrm>
            <a:off x="884309" y="918636"/>
            <a:ext cx="950400" cy="687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257CB-11D8-4D35-A676-05EDEFAA2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1590" y="595088"/>
            <a:ext cx="8617176" cy="793932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622EE-EB76-4F63-BF73-21A4E7D3C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1590" y="1404941"/>
            <a:ext cx="8617176" cy="481916"/>
          </a:xfrm>
        </p:spPr>
        <p:txBody>
          <a:bodyPr>
            <a:noAutofit/>
          </a:bodyPr>
          <a:lstStyle>
            <a:lvl1pPr marL="0" indent="0" algn="r">
              <a:buNone/>
              <a:defRPr sz="2800" i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D56C11-4279-4A7A-8ED5-B3CC4B49EBCE}"/>
              </a:ext>
            </a:extLst>
          </p:cNvPr>
          <p:cNvSpPr/>
          <p:nvPr userDrawn="1"/>
        </p:nvSpPr>
        <p:spPr>
          <a:xfrm>
            <a:off x="874714" y="2404913"/>
            <a:ext cx="11317286" cy="630936"/>
          </a:xfrm>
          <a:prstGeom prst="rect">
            <a:avLst/>
          </a:prstGeom>
          <a:solidFill>
            <a:srgbClr val="DE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1448BB1C-FCE0-4368-9454-1C343179F82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99868" y="2489256"/>
            <a:ext cx="1697037" cy="45085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75" name="Text Placeholder 67">
            <a:extLst>
              <a:ext uri="{FF2B5EF4-FFF2-40B4-BE49-F238E27FC236}">
                <a16:creationId xmlns:a16="http://schemas.microsoft.com/office/drawing/2014/main" id="{0F809E17-A64D-4926-86F9-F23BA9D43374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002003" y="3176106"/>
            <a:ext cx="1697037" cy="36894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Step 1</a:t>
            </a:r>
            <a:endParaRPr lang="ru-RU" dirty="0"/>
          </a:p>
        </p:txBody>
      </p:sp>
      <p:sp>
        <p:nvSpPr>
          <p:cNvPr id="80" name="Text Placeholder 67">
            <a:extLst>
              <a:ext uri="{FF2B5EF4-FFF2-40B4-BE49-F238E27FC236}">
                <a16:creationId xmlns:a16="http://schemas.microsoft.com/office/drawing/2014/main" id="{CEAEBD1B-4DD3-4194-BDB3-E70AEE2E0CDB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999868" y="3580663"/>
            <a:ext cx="1697037" cy="1414919"/>
          </a:xfrm>
        </p:spPr>
        <p:txBody>
          <a:bodyPr>
            <a:noAutofit/>
          </a:bodyPr>
          <a:lstStyle>
            <a:lvl1pPr marL="0" indent="0">
              <a:buNone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67">
            <a:extLst>
              <a:ext uri="{FF2B5EF4-FFF2-40B4-BE49-F238E27FC236}">
                <a16:creationId xmlns:a16="http://schemas.microsoft.com/office/drawing/2014/main" id="{D78D23EB-5D9F-4540-94A3-08DBF7B8B91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076929" y="2489256"/>
            <a:ext cx="1697037" cy="45085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76" name="Text Placeholder 67">
            <a:extLst>
              <a:ext uri="{FF2B5EF4-FFF2-40B4-BE49-F238E27FC236}">
                <a16:creationId xmlns:a16="http://schemas.microsoft.com/office/drawing/2014/main" id="{52C8DAAC-AC34-4ADE-B88F-1C9288A5AEAB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079064" y="3176106"/>
            <a:ext cx="1697037" cy="36894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Step 2</a:t>
            </a:r>
            <a:endParaRPr lang="ru-RU" dirty="0"/>
          </a:p>
        </p:txBody>
      </p:sp>
      <p:sp>
        <p:nvSpPr>
          <p:cNvPr id="81" name="Text Placeholder 67">
            <a:extLst>
              <a:ext uri="{FF2B5EF4-FFF2-40B4-BE49-F238E27FC236}">
                <a16:creationId xmlns:a16="http://schemas.microsoft.com/office/drawing/2014/main" id="{11C83BFB-0EB8-4D80-943B-BA7A252D4DFE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3076929" y="3580663"/>
            <a:ext cx="1697037" cy="1414919"/>
          </a:xfrm>
        </p:spPr>
        <p:txBody>
          <a:bodyPr>
            <a:noAutofit/>
          </a:bodyPr>
          <a:lstStyle>
            <a:lvl1pPr marL="0" indent="0">
              <a:buNone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67">
            <a:extLst>
              <a:ext uri="{FF2B5EF4-FFF2-40B4-BE49-F238E27FC236}">
                <a16:creationId xmlns:a16="http://schemas.microsoft.com/office/drawing/2014/main" id="{4ED1DE17-B2BC-417B-BFB0-D3CDF720973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53990" y="2489256"/>
            <a:ext cx="1697037" cy="45085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77" name="Text Placeholder 67">
            <a:extLst>
              <a:ext uri="{FF2B5EF4-FFF2-40B4-BE49-F238E27FC236}">
                <a16:creationId xmlns:a16="http://schemas.microsoft.com/office/drawing/2014/main" id="{2406C601-7B6F-4E9D-A973-B2CC92C0DDA5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156125" y="3176106"/>
            <a:ext cx="1697037" cy="36894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3</a:t>
            </a:r>
            <a:endParaRPr lang="ru-RU" dirty="0"/>
          </a:p>
        </p:txBody>
      </p:sp>
      <p:sp>
        <p:nvSpPr>
          <p:cNvPr id="82" name="Text Placeholder 67">
            <a:extLst>
              <a:ext uri="{FF2B5EF4-FFF2-40B4-BE49-F238E27FC236}">
                <a16:creationId xmlns:a16="http://schemas.microsoft.com/office/drawing/2014/main" id="{1863E5AC-A2CE-4EFB-9433-5F599B2B061F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5153990" y="3580663"/>
            <a:ext cx="1697037" cy="141491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67">
            <a:extLst>
              <a:ext uri="{FF2B5EF4-FFF2-40B4-BE49-F238E27FC236}">
                <a16:creationId xmlns:a16="http://schemas.microsoft.com/office/drawing/2014/main" id="{166A426C-5268-45E2-8D57-A0DC553E018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231051" y="2489256"/>
            <a:ext cx="1697037" cy="45085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78" name="Text Placeholder 67">
            <a:extLst>
              <a:ext uri="{FF2B5EF4-FFF2-40B4-BE49-F238E27FC236}">
                <a16:creationId xmlns:a16="http://schemas.microsoft.com/office/drawing/2014/main" id="{84AA07B3-267A-4EF3-884B-C7811E2A82E2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233186" y="3176106"/>
            <a:ext cx="1697037" cy="36894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4</a:t>
            </a:r>
            <a:endParaRPr lang="ru-RU" dirty="0"/>
          </a:p>
        </p:txBody>
      </p:sp>
      <p:sp>
        <p:nvSpPr>
          <p:cNvPr id="83" name="Text Placeholder 67">
            <a:extLst>
              <a:ext uri="{FF2B5EF4-FFF2-40B4-BE49-F238E27FC236}">
                <a16:creationId xmlns:a16="http://schemas.microsoft.com/office/drawing/2014/main" id="{8200DF41-88E6-45EF-AE9D-B56233AD17E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7231051" y="3580663"/>
            <a:ext cx="1697037" cy="141491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2" name="Text Placeholder 67">
            <a:extLst>
              <a:ext uri="{FF2B5EF4-FFF2-40B4-BE49-F238E27FC236}">
                <a16:creationId xmlns:a16="http://schemas.microsoft.com/office/drawing/2014/main" id="{27F6FCF2-4954-4E07-BD4A-54040E16988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308112" y="2489256"/>
            <a:ext cx="1697037" cy="45085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79" name="Text Placeholder 67">
            <a:extLst>
              <a:ext uri="{FF2B5EF4-FFF2-40B4-BE49-F238E27FC236}">
                <a16:creationId xmlns:a16="http://schemas.microsoft.com/office/drawing/2014/main" id="{9752F311-54E4-4A2F-A676-CE541AC3AF22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310247" y="3176106"/>
            <a:ext cx="1697037" cy="36894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5</a:t>
            </a:r>
            <a:endParaRPr lang="ru-RU" dirty="0"/>
          </a:p>
        </p:txBody>
      </p:sp>
      <p:sp>
        <p:nvSpPr>
          <p:cNvPr id="84" name="Text Placeholder 67">
            <a:extLst>
              <a:ext uri="{FF2B5EF4-FFF2-40B4-BE49-F238E27FC236}">
                <a16:creationId xmlns:a16="http://schemas.microsoft.com/office/drawing/2014/main" id="{293395E1-4412-462F-9A23-3BEF7CCC2498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308112" y="3580663"/>
            <a:ext cx="1697037" cy="141491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A423E63-093D-4A99-8C31-28E180F8111E}"/>
              </a:ext>
            </a:extLst>
          </p:cNvPr>
          <p:cNvCxnSpPr>
            <a:cxnSpLocks/>
          </p:cNvCxnSpPr>
          <p:nvPr userDrawn="1"/>
        </p:nvCxnSpPr>
        <p:spPr>
          <a:xfrm>
            <a:off x="919331" y="2404913"/>
            <a:ext cx="11304000" cy="0"/>
          </a:xfrm>
          <a:prstGeom prst="line">
            <a:avLst/>
          </a:prstGeom>
          <a:ln w="19050">
            <a:solidFill>
              <a:srgbClr val="9399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79A9D-F468-4B5C-9092-EE37C9E3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13CFEE6-155F-4C22-BFC9-BDED101F64A3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50B2E-E157-4C0C-94EB-9A67DEC03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0389-9377-4F66-90DE-3BF0280F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FEE-E42D-435A-A441-DBC63D7AFC28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45D4B62-FDA7-488E-8EA0-68805217F9F0}"/>
              </a:ext>
            </a:extLst>
          </p:cNvPr>
          <p:cNvGrpSpPr/>
          <p:nvPr userDrawn="1"/>
        </p:nvGrpSpPr>
        <p:grpSpPr>
          <a:xfrm>
            <a:off x="9128023" y="2331516"/>
            <a:ext cx="137160" cy="2999323"/>
            <a:chOff x="882917" y="2474883"/>
            <a:chExt cx="137160" cy="299932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E9FF919-D5B6-40BE-8340-99395C67A80B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744F83E-0A7E-487F-94AD-18862D8C1DA5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604EFAD-8591-44A8-B023-93F6CBAA8FBB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CC36F7E-FD23-48F3-A09A-9CC43031B561}"/>
              </a:ext>
            </a:extLst>
          </p:cNvPr>
          <p:cNvCxnSpPr>
            <a:cxnSpLocks/>
          </p:cNvCxnSpPr>
          <p:nvPr userDrawn="1"/>
        </p:nvCxnSpPr>
        <p:spPr>
          <a:xfrm>
            <a:off x="951496" y="3032671"/>
            <a:ext cx="11240503" cy="0"/>
          </a:xfrm>
          <a:prstGeom prst="line">
            <a:avLst/>
          </a:prstGeom>
          <a:ln w="7239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A1B849D-4DD4-48E2-919C-6D027EBF0C55}"/>
              </a:ext>
            </a:extLst>
          </p:cNvPr>
          <p:cNvGrpSpPr/>
          <p:nvPr userDrawn="1"/>
        </p:nvGrpSpPr>
        <p:grpSpPr>
          <a:xfrm>
            <a:off x="813989" y="2331516"/>
            <a:ext cx="137162" cy="2999323"/>
            <a:chOff x="882915" y="2453736"/>
            <a:chExt cx="137162" cy="299932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735FDD3-D29F-4144-B941-C78FD2EDEC8F}"/>
                </a:ext>
              </a:extLst>
            </p:cNvPr>
            <p:cNvCxnSpPr/>
            <p:nvPr userDrawn="1"/>
          </p:nvCxnSpPr>
          <p:spPr>
            <a:xfrm>
              <a:off x="951497" y="2522316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CCA69E7-7E62-48D3-BECA-3195D6013009}"/>
                </a:ext>
              </a:extLst>
            </p:cNvPr>
            <p:cNvSpPr/>
            <p:nvPr userDrawn="1"/>
          </p:nvSpPr>
          <p:spPr>
            <a:xfrm>
              <a:off x="882915" y="245373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372AC68-B45F-427C-BCD5-D1C11A81DEFD}"/>
                </a:ext>
              </a:extLst>
            </p:cNvPr>
            <p:cNvSpPr/>
            <p:nvPr userDrawn="1"/>
          </p:nvSpPr>
          <p:spPr>
            <a:xfrm>
              <a:off x="882917" y="531589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63908B3-7B94-471C-A3B6-4DD1BAD057EC}"/>
              </a:ext>
            </a:extLst>
          </p:cNvPr>
          <p:cNvGrpSpPr/>
          <p:nvPr userDrawn="1"/>
        </p:nvGrpSpPr>
        <p:grpSpPr>
          <a:xfrm>
            <a:off x="750918" y="2898634"/>
            <a:ext cx="265176" cy="265176"/>
            <a:chOff x="818907" y="3062958"/>
            <a:chExt cx="265176" cy="265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EBB9D0A-1778-4373-AD41-62E890959DCF}"/>
                </a:ext>
              </a:extLst>
            </p:cNvPr>
            <p:cNvSpPr/>
            <p:nvPr userDrawn="1"/>
          </p:nvSpPr>
          <p:spPr>
            <a:xfrm>
              <a:off x="818907" y="3062958"/>
              <a:ext cx="265176" cy="2651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C3271EA-E74D-4A74-B991-5C50166C37A5}"/>
                </a:ext>
              </a:extLst>
            </p:cNvPr>
            <p:cNvSpPr/>
            <p:nvPr userDrawn="1"/>
          </p:nvSpPr>
          <p:spPr>
            <a:xfrm>
              <a:off x="882915" y="312696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A6FF48-4AA4-4CD2-B31D-B7049F9C4092}"/>
              </a:ext>
            </a:extLst>
          </p:cNvPr>
          <p:cNvGrpSpPr/>
          <p:nvPr userDrawn="1"/>
        </p:nvGrpSpPr>
        <p:grpSpPr>
          <a:xfrm>
            <a:off x="2908500" y="2331516"/>
            <a:ext cx="137160" cy="2999323"/>
            <a:chOff x="882917" y="2474883"/>
            <a:chExt cx="137160" cy="299932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7874F7-CC98-4D64-8517-87F53501C42F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6453AEA-ACAA-4861-B099-D90257B9BAF8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A8484F9-DBBB-48DB-8CBC-A0E91BBD8207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87AB91B-1402-478A-9277-84A12987C1FE}"/>
              </a:ext>
            </a:extLst>
          </p:cNvPr>
          <p:cNvGrpSpPr/>
          <p:nvPr userDrawn="1"/>
        </p:nvGrpSpPr>
        <p:grpSpPr>
          <a:xfrm>
            <a:off x="2847246" y="2898634"/>
            <a:ext cx="265176" cy="265176"/>
            <a:chOff x="818907" y="3062958"/>
            <a:chExt cx="265176" cy="265176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EFCF036-CEA4-48A8-A00F-9F64AE548ED0}"/>
                </a:ext>
              </a:extLst>
            </p:cNvPr>
            <p:cNvSpPr/>
            <p:nvPr userDrawn="1"/>
          </p:nvSpPr>
          <p:spPr>
            <a:xfrm>
              <a:off x="818907" y="3062958"/>
              <a:ext cx="265176" cy="2651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EE24256-9159-4D60-B60A-3498FC98CD09}"/>
                </a:ext>
              </a:extLst>
            </p:cNvPr>
            <p:cNvSpPr/>
            <p:nvPr userDrawn="1"/>
          </p:nvSpPr>
          <p:spPr>
            <a:xfrm>
              <a:off x="882915" y="312696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A8C6DB1-44F7-483A-950F-B873D1D5B8D3}"/>
              </a:ext>
            </a:extLst>
          </p:cNvPr>
          <p:cNvGrpSpPr/>
          <p:nvPr userDrawn="1"/>
        </p:nvGrpSpPr>
        <p:grpSpPr>
          <a:xfrm>
            <a:off x="9064951" y="2898634"/>
            <a:ext cx="265176" cy="265176"/>
            <a:chOff x="818907" y="3062958"/>
            <a:chExt cx="265176" cy="265176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71AB570-1EDA-457E-B564-1F63367035D0}"/>
                </a:ext>
              </a:extLst>
            </p:cNvPr>
            <p:cNvSpPr/>
            <p:nvPr userDrawn="1"/>
          </p:nvSpPr>
          <p:spPr>
            <a:xfrm>
              <a:off x="818907" y="3062958"/>
              <a:ext cx="265176" cy="2651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1CF7F51-5306-450B-9581-297B7DA95359}"/>
                </a:ext>
              </a:extLst>
            </p:cNvPr>
            <p:cNvSpPr/>
            <p:nvPr userDrawn="1"/>
          </p:nvSpPr>
          <p:spPr>
            <a:xfrm>
              <a:off x="882915" y="312696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88F938B-6889-476B-9F04-50877A3FFB94}"/>
              </a:ext>
            </a:extLst>
          </p:cNvPr>
          <p:cNvGrpSpPr/>
          <p:nvPr userDrawn="1"/>
        </p:nvGrpSpPr>
        <p:grpSpPr>
          <a:xfrm>
            <a:off x="5003010" y="2331516"/>
            <a:ext cx="137160" cy="2999323"/>
            <a:chOff x="882917" y="2474883"/>
            <a:chExt cx="137160" cy="299932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79342DA-D3C1-4717-B6CC-2654C333D29D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CB6D1AF-ADDB-42D5-BEB9-99A7EE070255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986ED45-F31E-4EB9-BB0F-3079602EB4A2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923CFC93-94E9-4366-8810-F0ACAFD54CFD}"/>
              </a:ext>
            </a:extLst>
          </p:cNvPr>
          <p:cNvSpPr/>
          <p:nvPr userDrawn="1"/>
        </p:nvSpPr>
        <p:spPr>
          <a:xfrm>
            <a:off x="4938426" y="2898634"/>
            <a:ext cx="265176" cy="265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D6790E5-47B0-4794-ADB1-4FC8402D665C}"/>
              </a:ext>
            </a:extLst>
          </p:cNvPr>
          <p:cNvSpPr/>
          <p:nvPr userDrawn="1"/>
        </p:nvSpPr>
        <p:spPr>
          <a:xfrm>
            <a:off x="5002434" y="2962642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96C3237-54C9-480C-AABB-5A95AB84DF38}"/>
              </a:ext>
            </a:extLst>
          </p:cNvPr>
          <p:cNvGrpSpPr/>
          <p:nvPr userDrawn="1"/>
        </p:nvGrpSpPr>
        <p:grpSpPr>
          <a:xfrm>
            <a:off x="7097520" y="2331516"/>
            <a:ext cx="137160" cy="2999323"/>
            <a:chOff x="882917" y="2474883"/>
            <a:chExt cx="137160" cy="299932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B1C5BC3-88E2-4319-B05B-55A77D959B8C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5AD3DDE-89C5-4CB3-A7C4-52A77D798D0A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492ADD7-891E-47B3-B12A-0B729BD59B7C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6626098-B638-41DE-A19F-347385124AF0}"/>
              </a:ext>
            </a:extLst>
          </p:cNvPr>
          <p:cNvGrpSpPr/>
          <p:nvPr userDrawn="1"/>
        </p:nvGrpSpPr>
        <p:grpSpPr>
          <a:xfrm>
            <a:off x="7036590" y="2898634"/>
            <a:ext cx="265176" cy="265176"/>
            <a:chOff x="821985" y="3062284"/>
            <a:chExt cx="265176" cy="26517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DD77FF-4A87-4A8F-9110-8D6977A8ED44}"/>
                </a:ext>
              </a:extLst>
            </p:cNvPr>
            <p:cNvSpPr/>
            <p:nvPr userDrawn="1"/>
          </p:nvSpPr>
          <p:spPr>
            <a:xfrm>
              <a:off x="821985" y="3062284"/>
              <a:ext cx="265176" cy="2651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6ECC322-F330-4C26-AC6A-506672D90A6F}"/>
                </a:ext>
              </a:extLst>
            </p:cNvPr>
            <p:cNvSpPr/>
            <p:nvPr userDrawn="1"/>
          </p:nvSpPr>
          <p:spPr>
            <a:xfrm>
              <a:off x="885993" y="3126292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61897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551">
          <p15:clr>
            <a:srgbClr val="FBAE40"/>
          </p15:clr>
        </p15:guide>
        <p15:guide id="3" pos="7080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3F5CB-261D-E3F1-9C67-EE291855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92D0C-5FC1-BF30-2993-23DB3FF43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4AB04-6388-C83B-A1BA-72E6E6E6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127F-AE19-4CB3-AFE3-6BA6C68C68E8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A157D-172E-C97E-90CE-EAFFE396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E1EE1-2C6F-C6A5-AC5B-4F5A943A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1119-FC20-441D-B44F-36CC720E98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9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C295-B182-A5ED-A6FD-0A73D6E9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8D19-53C0-0C67-65FF-0BB08DC3E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57DA6-E25D-A9BA-CC35-E46D6C64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127F-AE19-4CB3-AFE3-6BA6C68C68E8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BD9E-9C1F-5026-0753-C8397DC5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C1656-FD39-92EC-E4B2-E795ED4A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1119-FC20-441D-B44F-36CC720E98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4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1935-4956-B848-D1E9-EFE8D7FE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5AC23-99D0-FDDE-EF66-168C6BB18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C3D43-48D1-77F4-900A-1391A66B8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324F1-AF30-0390-C3FA-E4A57E70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127F-AE19-4CB3-AFE3-6BA6C68C68E8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F0737-BD1D-69A9-B174-7C822425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8C48A-E03B-2C4A-AB70-00113077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1119-FC20-441D-B44F-36CC720E98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6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9A22-BC99-63F4-E898-3765F10D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00342-88E9-8D1A-C4BD-ADA66AD72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F16F9-7E09-3456-2E0F-EFCB5067D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E910F-9DDC-7340-1B32-C85C4C47A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A7016-2DF1-312A-C435-B7B21DBB9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002E7-5E80-11DE-766C-2A56E5128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127F-AE19-4CB3-AFE3-6BA6C68C68E8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8DCD9C-8E10-AC96-893D-257D5884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C1085-23E1-334F-6961-5858E9EA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1119-FC20-441D-B44F-36CC720E98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0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5F9B0-4220-871E-4BCE-ABAEFCC1B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FE2F4-3859-B687-EFF3-237FF89B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127F-AE19-4CB3-AFE3-6BA6C68C68E8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B7D94-4439-8F31-83C6-B0AA22E3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9128B-1BFA-61BF-CCC6-D75C4A68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1119-FC20-441D-B44F-36CC720E98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E2F88-CD63-321B-BF2C-A1AF24F0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127F-AE19-4CB3-AFE3-6BA6C68C68E8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C5A88-75AA-1711-0690-B487940F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F98B7-B291-C95B-48A4-126A6CA8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1119-FC20-441D-B44F-36CC720E98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2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1DC48-F48C-FA16-D4DF-DD4E885B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17FB4-FAA8-FD90-0BA5-FCCCCF2D3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767F1-E08D-143D-0DD4-20497BF88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01CC8-C441-53A4-F91C-70D025DB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127F-AE19-4CB3-AFE3-6BA6C68C68E8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7240A-8902-FA74-2ECB-7B94AE39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358FB-7977-8DF0-85B9-2B1482B9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1119-FC20-441D-B44F-36CC720E98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1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0F41-07EA-C6E6-3B7D-39804348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4F02BE-61F6-9261-2FFD-5E1C7567D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0FD60-1D23-E31F-88E9-B5F50FD8D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641C6-2900-6D02-84EC-2D312183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127F-AE19-4CB3-AFE3-6BA6C68C68E8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A8148-9B17-C087-DCD4-33DC7E39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F3E10-FD3F-4A80-03E7-E81BE0C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1119-FC20-441D-B44F-36CC720E98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3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F59914-17E7-696B-0CC1-5D808375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44799-D01F-3181-4CCC-AD5907D7C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96A11-ED64-08DF-8006-309208B8C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17127F-AE19-4CB3-AFE3-6BA6C68C68E8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D342-573F-5962-DA12-A21DA68CD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44E72-1444-C3AC-B3D2-B5B18A3CA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131119-FC20-441D-B44F-36CC720E98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8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A59E1A-A827-E020-0C11-BA6E9BF7F3D2}"/>
              </a:ext>
            </a:extLst>
          </p:cNvPr>
          <p:cNvSpPr/>
          <p:nvPr/>
        </p:nvSpPr>
        <p:spPr>
          <a:xfrm>
            <a:off x="7169727" y="2431473"/>
            <a:ext cx="4897582" cy="4357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348" y="293235"/>
            <a:ext cx="10665303" cy="22906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Public Works &amp;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Transportation </a:t>
            </a:r>
            <a:r>
              <a:rPr lang="en-US" sz="4000" b="1" dirty="0">
                <a:latin typeface="Arial"/>
                <a:cs typeface="Arial"/>
              </a:rPr>
              <a:t>Committee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/>
                <a:cs typeface="Arial"/>
              </a:rPr>
              <a:t>Resolution Approving Application for Five-Year Renewal of DDD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/>
                <a:cs typeface="Arial"/>
              </a:rPr>
              <a:t>June 17,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1025" y="2981325"/>
            <a:ext cx="34099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958263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4E23-F409-4691-84CD-C0C52AD3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1590" y="1117588"/>
            <a:ext cx="8617176" cy="793932"/>
          </a:xfrm>
        </p:spPr>
        <p:txBody>
          <a:bodyPr/>
          <a:lstStyle/>
          <a:p>
            <a:r>
              <a:rPr lang="en-US" dirty="0"/>
              <a:t>Downtown Development District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6B88A-CA53-4491-9D51-BD04EBF2F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1590" y="1872021"/>
            <a:ext cx="8617176" cy="481916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Key Milestones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04035-833F-47A3-9B42-8D3A786CD6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2015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27327C-3A41-4D1E-A5CE-D0A5F32812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accent3"/>
                </a:solidFill>
              </a:rPr>
              <a:t>January 11, 2015</a:t>
            </a:r>
            <a:endParaRPr lang="ru-RU" sz="1600" dirty="0">
              <a:solidFill>
                <a:schemeClr val="accent3"/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E904312-F9B9-4F27-8665-50D0641FBE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99868" y="3640835"/>
            <a:ext cx="1697037" cy="1414919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State of Delaware designates  Wilmington District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69FF3-8FFE-4E02-8E2A-BEDDF8690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6929" y="2489256"/>
            <a:ext cx="1950019" cy="4508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2019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850A20-E11B-4BD8-8CD9-BF9B430BE6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sz="1600" dirty="0"/>
              <a:t>June 2019</a:t>
            </a:r>
            <a:endParaRPr lang="ru-RU" sz="16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EF11A1D-EB73-4B08-8ADD-1B50D40FC18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76929" y="3640835"/>
            <a:ext cx="1697037" cy="1414919"/>
          </a:xfrm>
        </p:spPr>
        <p:txBody>
          <a:bodyPr/>
          <a:lstStyle/>
          <a:p>
            <a:r>
              <a:rPr lang="en-US" dirty="0"/>
              <a:t>District boundary increase and extension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B50FA0-8BDD-46C8-99F1-A2927A8655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427F9-9DA3-442F-9E6F-54A21B401D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sz="1600" dirty="0"/>
              <a:t>September 2023</a:t>
            </a:r>
            <a:endParaRPr lang="ru-RU" sz="16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6E9DC07-6080-4AF6-8CFB-03465BE57D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53990" y="3640835"/>
            <a:ext cx="1697037" cy="1414919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Final boundary Extension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D9E183-E0BA-4EFB-909C-B21CDB3298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5462CD-F97C-4BB7-AF35-E94CC36595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July  01, 2024</a:t>
            </a:r>
            <a:endParaRPr lang="ru-RU" sz="1600" dirty="0">
              <a:highlight>
                <a:srgbClr val="FFFF00"/>
              </a:highlight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F398F53-954F-4FC0-88A5-32A456A33D3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31051" y="3640835"/>
            <a:ext cx="1697037" cy="1414919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State of Delaware OSPC 5-year Renewal deadline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2C7FD2-2A48-41BD-B107-E8DDA37CB1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F78730-06AC-4CBB-B56A-013A42F5F6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sz="1600" dirty="0"/>
              <a:t>January 01, 2025</a:t>
            </a:r>
            <a:endParaRPr lang="ru-RU" sz="160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DD7473F-5C97-4494-8F24-D313570F36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08112" y="3640835"/>
            <a:ext cx="1697037" cy="1414919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First 5-year Renewal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86F5F416-E612-8645-0D4C-C30DE4FAAF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9827" y="197585"/>
            <a:ext cx="931714" cy="93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06EC22E-CF5B-A8B9-01C6-DAD75218E708}"/>
              </a:ext>
            </a:extLst>
          </p:cNvPr>
          <p:cNvSpPr txBox="1"/>
          <p:nvPr/>
        </p:nvSpPr>
        <p:spPr>
          <a:xfrm>
            <a:off x="100738" y="0"/>
            <a:ext cx="6137963" cy="91713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Public Works &amp; Transportation Committee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Resolution Approving Application for Five-Year Renewal of DDD</a:t>
            </a:r>
          </a:p>
        </p:txBody>
      </p:sp>
    </p:spTree>
    <p:extLst>
      <p:ext uri="{BB962C8B-B14F-4D97-AF65-F5344CB8AC3E}">
        <p14:creationId xmlns:p14="http://schemas.microsoft.com/office/powerpoint/2010/main" val="312939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8948D6-9152-0998-A7F3-B4968B2D04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9827" y="197585"/>
            <a:ext cx="931714" cy="93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B948B4-348E-C4EA-A774-36892ACB0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022836"/>
              </p:ext>
            </p:extLst>
          </p:nvPr>
        </p:nvGraphicFramePr>
        <p:xfrm>
          <a:off x="545238" y="909646"/>
          <a:ext cx="7608307" cy="53146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7018">
                  <a:extLst>
                    <a:ext uri="{9D8B030D-6E8A-4147-A177-3AD203B41FA5}">
                      <a16:colId xmlns:a16="http://schemas.microsoft.com/office/drawing/2014/main" val="1811650686"/>
                    </a:ext>
                  </a:extLst>
                </a:gridCol>
                <a:gridCol w="1271378">
                  <a:extLst>
                    <a:ext uri="{9D8B030D-6E8A-4147-A177-3AD203B41FA5}">
                      <a16:colId xmlns:a16="http://schemas.microsoft.com/office/drawing/2014/main" val="21111869"/>
                    </a:ext>
                  </a:extLst>
                </a:gridCol>
                <a:gridCol w="1916563">
                  <a:extLst>
                    <a:ext uri="{9D8B030D-6E8A-4147-A177-3AD203B41FA5}">
                      <a16:colId xmlns:a16="http://schemas.microsoft.com/office/drawing/2014/main" val="262271252"/>
                    </a:ext>
                  </a:extLst>
                </a:gridCol>
                <a:gridCol w="1417459">
                  <a:extLst>
                    <a:ext uri="{9D8B030D-6E8A-4147-A177-3AD203B41FA5}">
                      <a16:colId xmlns:a16="http://schemas.microsoft.com/office/drawing/2014/main" val="1692931859"/>
                    </a:ext>
                  </a:extLst>
                </a:gridCol>
                <a:gridCol w="1475889">
                  <a:extLst>
                    <a:ext uri="{9D8B030D-6E8A-4147-A177-3AD203B41FA5}">
                      <a16:colId xmlns:a16="http://schemas.microsoft.com/office/drawing/2014/main" val="1300338202"/>
                    </a:ext>
                  </a:extLst>
                </a:gridCol>
              </a:tblGrid>
              <a:tr h="39305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</a:rPr>
                        <a:t>District</a:t>
                      </a:r>
                      <a:endParaRPr lang="en-US" sz="17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</a:rPr>
                        <a:t>DDD Rebate</a:t>
                      </a:r>
                      <a:endParaRPr lang="en-US" sz="17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</a:rPr>
                        <a:t>Private Investment </a:t>
                      </a:r>
                      <a:endParaRPr lang="en-US" sz="17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</a:rPr>
                        <a:t>Large Projects</a:t>
                      </a:r>
                      <a:endParaRPr lang="en-US" sz="17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</a:rPr>
                        <a:t>Small Projects </a:t>
                      </a:r>
                      <a:endParaRPr lang="en-US" sz="17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541727"/>
                  </a:ext>
                </a:extLst>
              </a:tr>
              <a:tr h="39305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Delaware City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$280,724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$1,725,909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extLst>
                  <a:ext uri="{0D108BD9-81ED-4DB2-BD59-A6C34878D82A}">
                    <a16:rowId xmlns:a16="http://schemas.microsoft.com/office/drawing/2014/main" val="2822936026"/>
                  </a:ext>
                </a:extLst>
              </a:tr>
              <a:tr h="39305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Dover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$1,619,563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$13,297,542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extLst>
                  <a:ext uri="{0D108BD9-81ED-4DB2-BD59-A6C34878D82A}">
                    <a16:rowId xmlns:a16="http://schemas.microsoft.com/office/drawing/2014/main" val="1597467450"/>
                  </a:ext>
                </a:extLst>
              </a:tr>
              <a:tr h="39305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Georgtown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$537,842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$4,163,162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extLst>
                  <a:ext uri="{0D108BD9-81ED-4DB2-BD59-A6C34878D82A}">
                    <a16:rowId xmlns:a16="http://schemas.microsoft.com/office/drawing/2014/main" val="2999072587"/>
                  </a:ext>
                </a:extLst>
              </a:tr>
              <a:tr h="39305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Harrington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$837,860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$8,094,104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extLst>
                  <a:ext uri="{0D108BD9-81ED-4DB2-BD59-A6C34878D82A}">
                    <a16:rowId xmlns:a16="http://schemas.microsoft.com/office/drawing/2014/main" val="2134856130"/>
                  </a:ext>
                </a:extLst>
              </a:tr>
              <a:tr h="39305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Laurel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$729,627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$4,201,135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extLst>
                  <a:ext uri="{0D108BD9-81ED-4DB2-BD59-A6C34878D82A}">
                    <a16:rowId xmlns:a16="http://schemas.microsoft.com/office/drawing/2014/main" val="3739703656"/>
                  </a:ext>
                </a:extLst>
              </a:tr>
              <a:tr h="39305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Middletown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$255,756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$2,220,843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extLst>
                  <a:ext uri="{0D108BD9-81ED-4DB2-BD59-A6C34878D82A}">
                    <a16:rowId xmlns:a16="http://schemas.microsoft.com/office/drawing/2014/main" val="1172619235"/>
                  </a:ext>
                </a:extLst>
              </a:tr>
              <a:tr h="39305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Milford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$2,351,796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$17,315,231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extLst>
                  <a:ext uri="{0D108BD9-81ED-4DB2-BD59-A6C34878D82A}">
                    <a16:rowId xmlns:a16="http://schemas.microsoft.com/office/drawing/2014/main" val="1847796933"/>
                  </a:ext>
                </a:extLst>
              </a:tr>
              <a:tr h="39305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New Castle City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$399,113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$2,922,546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extLst>
                  <a:ext uri="{0D108BD9-81ED-4DB2-BD59-A6C34878D82A}">
                    <a16:rowId xmlns:a16="http://schemas.microsoft.com/office/drawing/2014/main" val="1852221993"/>
                  </a:ext>
                </a:extLst>
              </a:tr>
              <a:tr h="39305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Seaford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$2,614,210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$29,326,743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/>
                </a:tc>
                <a:extLst>
                  <a:ext uri="{0D108BD9-81ED-4DB2-BD59-A6C34878D82A}">
                    <a16:rowId xmlns:a16="http://schemas.microsoft.com/office/drawing/2014/main" val="595574379"/>
                  </a:ext>
                </a:extLst>
              </a:tr>
              <a:tr h="39305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Smyrna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$867,696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$6,764,479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394564"/>
                  </a:ext>
                </a:extLst>
              </a:tr>
              <a:tr h="39305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</a:rPr>
                        <a:t>Wilmington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</a:rPr>
                        <a:t>$24,449,038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</a:rPr>
                        <a:t>$436,606,682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</a:rPr>
                        <a:t>44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111738"/>
                  </a:ext>
                </a:extLst>
              </a:tr>
              <a:tr h="39305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$34,943,225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$526,638,375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298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9" marR="9739" marT="9739" marB="7011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420543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006EED7-3A09-D76C-9B4E-5F2F3D165795}"/>
              </a:ext>
            </a:extLst>
          </p:cNvPr>
          <p:cNvSpPr txBox="1"/>
          <p:nvPr/>
        </p:nvSpPr>
        <p:spPr>
          <a:xfrm>
            <a:off x="100738" y="0"/>
            <a:ext cx="6137963" cy="91713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Public Works &amp; Transportation Committee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Resolution Approving Application for Five-Year Renewal of DDD</a:t>
            </a:r>
          </a:p>
        </p:txBody>
      </p:sp>
    </p:spTree>
    <p:extLst>
      <p:ext uri="{BB962C8B-B14F-4D97-AF65-F5344CB8AC3E}">
        <p14:creationId xmlns:p14="http://schemas.microsoft.com/office/powerpoint/2010/main" val="106204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5A3F-47C2-26A2-F027-BEF565AD6A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738" y="0"/>
            <a:ext cx="6137963" cy="91713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Public Works &amp; Transportation Committee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Resolution Approving Application for Five-Year Renewal of DDD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8948D6-9152-0998-A7F3-B4968B2D04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9827" y="197585"/>
            <a:ext cx="931714" cy="93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81B26B-9366-69D7-0062-B61D7B729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972" y="652241"/>
            <a:ext cx="4754057" cy="61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3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8948D6-9152-0998-A7F3-B4968B2D04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9827" y="197585"/>
            <a:ext cx="931714" cy="93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F5CFA6-0F43-39D5-A505-61403619B4C5}"/>
              </a:ext>
            </a:extLst>
          </p:cNvPr>
          <p:cNvSpPr txBox="1"/>
          <p:nvPr/>
        </p:nvSpPr>
        <p:spPr>
          <a:xfrm>
            <a:off x="3047338" y="2829063"/>
            <a:ext cx="6094674" cy="11959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Thank you. </a:t>
            </a:r>
            <a:endParaRPr lang="en-US" sz="5400" b="1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211B30-CC75-5944-BD57-EDC6DD843000}"/>
              </a:ext>
            </a:extLst>
          </p:cNvPr>
          <p:cNvSpPr txBox="1"/>
          <p:nvPr/>
        </p:nvSpPr>
        <p:spPr>
          <a:xfrm>
            <a:off x="100738" y="0"/>
            <a:ext cx="6137963" cy="91713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Public Works &amp; Transportation Committee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Resolution Approving Application for Five-Year Renewal of DDD</a:t>
            </a:r>
          </a:p>
        </p:txBody>
      </p:sp>
    </p:spTree>
    <p:extLst>
      <p:ext uri="{BB962C8B-B14F-4D97-AF65-F5344CB8AC3E}">
        <p14:creationId xmlns:p14="http://schemas.microsoft.com/office/powerpoint/2010/main" val="173262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227</Words>
  <Application>Microsoft Office PowerPoint</Application>
  <PresentationFormat>Widescreen</PresentationFormat>
  <Paragraphs>89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Garamond</vt:lpstr>
      <vt:lpstr>Office Theme</vt:lpstr>
      <vt:lpstr>Public Works &amp; Transportation Committee  Resolution Approving Application for Five-Year Renewal of DDD  June 17, 2024</vt:lpstr>
      <vt:lpstr>Downtown Development District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Kurth</dc:creator>
  <cp:lastModifiedBy>Maribel Seijo</cp:lastModifiedBy>
  <cp:revision>14</cp:revision>
  <cp:lastPrinted>2024-05-02T21:17:38Z</cp:lastPrinted>
  <dcterms:created xsi:type="dcterms:W3CDTF">2024-03-18T20:05:07Z</dcterms:created>
  <dcterms:modified xsi:type="dcterms:W3CDTF">2024-06-17T20:14:01Z</dcterms:modified>
</cp:coreProperties>
</file>