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91" r:id="rId2"/>
  </p:sldMasterIdLst>
  <p:notesMasterIdLst>
    <p:notesMasterId r:id="rId15"/>
  </p:notesMasterIdLst>
  <p:handoutMasterIdLst>
    <p:handoutMasterId r:id="rId16"/>
  </p:handoutMasterIdLst>
  <p:sldIdLst>
    <p:sldId id="258" r:id="rId3"/>
    <p:sldId id="309" r:id="rId4"/>
    <p:sldId id="346" r:id="rId5"/>
    <p:sldId id="348" r:id="rId6"/>
    <p:sldId id="349" r:id="rId7"/>
    <p:sldId id="351" r:id="rId8"/>
    <p:sldId id="350" r:id="rId9"/>
    <p:sldId id="358" r:id="rId10"/>
    <p:sldId id="360" r:id="rId11"/>
    <p:sldId id="354" r:id="rId12"/>
    <p:sldId id="356" r:id="rId13"/>
    <p:sldId id="352" r:id="rId1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E0A3A4-FFBD-9951-F27B-B6B94F9F8A44}" name="Michael E. Mast" initials="MEM" userId="S::MMast@belfint.com::789474ff-2246-47e1-95bb-c0dd45a5ab2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840A4D"/>
    <a:srgbClr val="BFBFBF"/>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46" autoAdjust="0"/>
    <p:restoredTop sz="94705"/>
  </p:normalViewPr>
  <p:slideViewPr>
    <p:cSldViewPr>
      <p:cViewPr varScale="1">
        <p:scale>
          <a:sx n="108" d="100"/>
          <a:sy n="108" d="100"/>
        </p:scale>
        <p:origin x="152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8/10/relationships/authors" Targe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3FD4A1-E7EC-4C5C-A2DC-032A792D07A6}"/>
              </a:ext>
            </a:extLst>
          </p:cNvPr>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8A0564C-9395-4F16-80FA-F3EDA7601676}"/>
              </a:ext>
            </a:extLst>
          </p:cNvPr>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a:defRPr sz="1200"/>
            </a:lvl1pPr>
          </a:lstStyle>
          <a:p>
            <a:fld id="{B6095FFD-3EEA-436D-A848-D7EECDDEAEA2}" type="datetimeFigureOut">
              <a:rPr lang="en-US" smtClean="0"/>
              <a:t>4/2/2024</a:t>
            </a:fld>
            <a:endParaRPr lang="en-US" dirty="0"/>
          </a:p>
        </p:txBody>
      </p:sp>
      <p:sp>
        <p:nvSpPr>
          <p:cNvPr id="4" name="Footer Placeholder 3">
            <a:extLst>
              <a:ext uri="{FF2B5EF4-FFF2-40B4-BE49-F238E27FC236}">
                <a16:creationId xmlns:a16="http://schemas.microsoft.com/office/drawing/2014/main" id="{B9B0FC78-DC8E-4DBE-A524-F7A091F7DF49}"/>
              </a:ext>
            </a:extLst>
          </p:cNvPr>
          <p:cNvSpPr>
            <a:spLocks noGrp="1"/>
          </p:cNvSpPr>
          <p:nvPr>
            <p:ph type="ftr" sz="quarter" idx="2"/>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67D3FB9-32EB-4F93-B8DA-AF6CC86F0F09}"/>
              </a:ext>
            </a:extLst>
          </p:cNvPr>
          <p:cNvSpPr>
            <a:spLocks noGrp="1"/>
          </p:cNvSpPr>
          <p:nvPr>
            <p:ph type="sldNum" sz="quarter" idx="3"/>
          </p:nvPr>
        </p:nvSpPr>
        <p:spPr>
          <a:xfrm>
            <a:off x="3970338" y="8772525"/>
            <a:ext cx="3038475" cy="463550"/>
          </a:xfrm>
          <a:prstGeom prst="rect">
            <a:avLst/>
          </a:prstGeom>
        </p:spPr>
        <p:txBody>
          <a:bodyPr vert="horz" lIns="91440" tIns="45720" rIns="91440" bIns="45720" rtlCol="0" anchor="b"/>
          <a:lstStyle>
            <a:lvl1pPr algn="r">
              <a:defRPr sz="1200"/>
            </a:lvl1pPr>
          </a:lstStyle>
          <a:p>
            <a:fld id="{D4FC77EB-E30C-4347-9197-2E5265CC950C}" type="slidenum">
              <a:rPr lang="en-US" smtClean="0"/>
              <a:t>‹#›</a:t>
            </a:fld>
            <a:endParaRPr lang="en-US" dirty="0"/>
          </a:p>
        </p:txBody>
      </p:sp>
    </p:spTree>
    <p:extLst>
      <p:ext uri="{BB962C8B-B14F-4D97-AF65-F5344CB8AC3E}">
        <p14:creationId xmlns:p14="http://schemas.microsoft.com/office/powerpoint/2010/main" val="428590835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0DA19ADE-D219-4F14-8FB7-02973BE0414F}" type="datetimeFigureOut">
              <a:rPr lang="en-US" smtClean="0"/>
              <a:t>4/2/2024</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6C92DC49-F780-4FB7-9B08-B7330C0C68FD}" type="slidenum">
              <a:rPr lang="en-US" smtClean="0"/>
              <a:t>‹#›</a:t>
            </a:fld>
            <a:endParaRPr lang="en-US" dirty="0"/>
          </a:p>
        </p:txBody>
      </p:sp>
    </p:spTree>
    <p:extLst>
      <p:ext uri="{BB962C8B-B14F-4D97-AF65-F5344CB8AC3E}">
        <p14:creationId xmlns:p14="http://schemas.microsoft.com/office/powerpoint/2010/main" val="40512368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2082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84035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013456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160665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BENY background master page2.JPG"/>
          <p:cNvPicPr>
            <a:picLocks noChangeAspect="1"/>
          </p:cNvPicPr>
          <p:nvPr userDrawn="1"/>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9" name="Title 8"/>
          <p:cNvSpPr>
            <a:spLocks noGrp="1"/>
          </p:cNvSpPr>
          <p:nvPr>
            <p:ph type="ctrTitle"/>
          </p:nvPr>
        </p:nvSpPr>
        <p:spPr>
          <a:xfrm>
            <a:off x="533400" y="1905000"/>
            <a:ext cx="7851648" cy="1295400"/>
          </a:xfrm>
          <a:prstGeom prst="rect">
            <a:avLst/>
          </a:prstGeo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ctr" rtl="0">
              <a:spcBef>
                <a:spcPct val="0"/>
              </a:spcBef>
              <a:buNone/>
              <a:defRPr sz="4000" b="1">
                <a:ln>
                  <a:noFill/>
                </a:ln>
                <a:solidFill>
                  <a:schemeClr val="accent3">
                    <a:tint val="90000"/>
                    <a:satMod val="120000"/>
                  </a:schemeClr>
                </a:solidFill>
                <a:effectLst>
                  <a:outerShdw blurRad="38100" dist="25400" dir="5400000" algn="tl" rotWithShape="0">
                    <a:srgbClr val="000000">
                      <a:alpha val="43000"/>
                    </a:srgbClr>
                  </a:outerShdw>
                </a:effectLst>
                <a:latin typeface="Times New Roman" pitchFamily="18" charset="0"/>
                <a:ea typeface="+mj-ea"/>
                <a:cs typeface="Times New Roman" pitchFamily="18" charset="0"/>
              </a:defRPr>
            </a:lvl1pPr>
          </a:lstStyle>
          <a:p>
            <a:r>
              <a:rPr lang="en-US" dirty="0"/>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Tree>
    <p:extLst>
      <p:ext uri="{BB962C8B-B14F-4D97-AF65-F5344CB8AC3E}">
        <p14:creationId xmlns:p14="http://schemas.microsoft.com/office/powerpoint/2010/main" val="1119389099"/>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8969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5895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905000"/>
            <a:ext cx="4040188" cy="609600"/>
          </a:xfrm>
        </p:spPr>
        <p:txBody>
          <a:bodyPr lIns="45720" tIns="0" rIns="45720" bIns="0" anchor="ctr">
            <a:noAutofit/>
          </a:bodyPr>
          <a:lstStyle>
            <a:lvl1pPr marL="0" indent="0">
              <a:buNone/>
              <a:defRPr sz="2400" b="1" cap="none" baseline="0">
                <a:solidFill>
                  <a:srgbClr val="002060"/>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4" name="Text Placeholder 3"/>
          <p:cNvSpPr>
            <a:spLocks noGrp="1"/>
          </p:cNvSpPr>
          <p:nvPr>
            <p:ph type="body" sz="half" idx="3"/>
          </p:nvPr>
        </p:nvSpPr>
        <p:spPr>
          <a:xfrm>
            <a:off x="4645025" y="1905000"/>
            <a:ext cx="4041775" cy="609600"/>
          </a:xfrm>
        </p:spPr>
        <p:txBody>
          <a:bodyPr lIns="45720" tIns="0" rIns="45720" bIns="0" anchor="ctr"/>
          <a:lstStyle>
            <a:lvl1pPr marL="0" indent="0">
              <a:buNone/>
              <a:defRPr sz="2400" b="1" cap="none" baseline="0">
                <a:solidFill>
                  <a:srgbClr val="002060"/>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5015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3503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057400"/>
            <a:ext cx="2743200" cy="1162050"/>
          </a:xfrm>
          <a:prstGeom prst="rect">
            <a:avLst/>
          </a:prstGeom>
        </p:spPr>
        <p:txBody>
          <a:bodyPr lIns="0" anchor="b">
            <a:noAutofit/>
          </a:bodyPr>
          <a:lstStyle>
            <a:lvl1pPr algn="l" rtl="0">
              <a:spcBef>
                <a:spcPct val="0"/>
              </a:spcBef>
              <a:buNone/>
              <a:defRPr sz="2600" b="0">
                <a:ln>
                  <a:noFill/>
                </a:ln>
                <a:solidFill>
                  <a:srgbClr val="002060"/>
                </a:solidFill>
                <a:effectLst/>
                <a:latin typeface="Times New Roman" pitchFamily="18" charset="0"/>
                <a:ea typeface="+mj-ea"/>
                <a:cs typeface="Times New Roman" pitchFamily="18" charset="0"/>
              </a:defRPr>
            </a:lvl1pPr>
          </a:lstStyle>
          <a:p>
            <a:r>
              <a:rPr lang="en-US" dirty="0"/>
              <a:t>Click to edit Master title style</a:t>
            </a:r>
          </a:p>
        </p:txBody>
      </p:sp>
      <p:sp>
        <p:nvSpPr>
          <p:cNvPr id="3" name="Text Placeholder 2"/>
          <p:cNvSpPr>
            <a:spLocks noGrp="1"/>
          </p:cNvSpPr>
          <p:nvPr>
            <p:ph type="body" idx="2"/>
          </p:nvPr>
        </p:nvSpPr>
        <p:spPr>
          <a:xfrm>
            <a:off x="685800" y="3352800"/>
            <a:ext cx="2743200" cy="28956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dirty="0"/>
              <a:t>Click to edit Master text styles</a:t>
            </a:r>
          </a:p>
        </p:txBody>
      </p:sp>
      <p:sp>
        <p:nvSpPr>
          <p:cNvPr id="4" name="Content Placeholder 3"/>
          <p:cNvSpPr>
            <a:spLocks noGrp="1"/>
          </p:cNvSpPr>
          <p:nvPr>
            <p:ph sz="half" idx="1"/>
          </p:nvPr>
        </p:nvSpPr>
        <p:spPr>
          <a:xfrm>
            <a:off x="3575050" y="1981200"/>
            <a:ext cx="5111750" cy="4267200"/>
          </a:xfrm>
        </p:spPr>
        <p:txBody>
          <a:bodyPr tIns="0"/>
          <a:lstStyle>
            <a:lvl1pPr>
              <a:defRPr sz="2800"/>
            </a:lvl1pPr>
            <a:lvl2pPr>
              <a:defRPr sz="2600"/>
            </a:lvl2pPr>
            <a:lvl3pPr>
              <a:defRPr sz="2400"/>
            </a:lvl3pPr>
            <a:lvl4pPr>
              <a:defRPr sz="20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8499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7" name="Freeform 9"/>
          <p:cNvSpPr>
            <a:spLocks/>
          </p:cNvSpPr>
          <p:nvPr userDrawn="1"/>
        </p:nvSpPr>
        <p:spPr bwMode="auto">
          <a:xfrm flipV="1">
            <a:off x="-19050"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solidFill>
                <a:srgbClr val="FFFFFF"/>
              </a:solidFill>
            </a:endParaRPr>
          </a:p>
        </p:txBody>
      </p:sp>
      <p:sp>
        <p:nvSpPr>
          <p:cNvPr id="8" name="Freeform 10"/>
          <p:cNvSpPr>
            <a:spLocks/>
          </p:cNvSpPr>
          <p:nvPr/>
        </p:nvSpPr>
        <p:spPr bwMode="auto">
          <a:xfrm flipV="1">
            <a:off x="4381500" y="6019800"/>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dirty="0">
              <a:solidFill>
                <a:srgbClr val="FFFFFF"/>
              </a:solidFill>
            </a:endParaRPr>
          </a:p>
        </p:txBody>
      </p:sp>
      <p:sp>
        <p:nvSpPr>
          <p:cNvPr id="2" name="Title 1"/>
          <p:cNvSpPr>
            <a:spLocks noGrp="1"/>
          </p:cNvSpPr>
          <p:nvPr>
            <p:ph type="title"/>
          </p:nvPr>
        </p:nvSpPr>
        <p:spPr>
          <a:xfrm>
            <a:off x="609600" y="1176996"/>
            <a:ext cx="2212848" cy="1582621"/>
          </a:xfrm>
          <a:prstGeom prst="rect">
            <a:avLst/>
          </a:prstGeom>
        </p:spPr>
        <p:txBody>
          <a:bodyPr vert="horz" lIns="45720" tIns="45720" rIns="45720" bIns="45720" anchor="b"/>
          <a:lstStyle>
            <a:lvl1pPr algn="l">
              <a:buNone/>
              <a:defRPr sz="2000" b="1">
                <a:solidFill>
                  <a:srgbClr val="002060"/>
                </a:solidFill>
              </a:defRPr>
            </a:lvl1pPr>
          </a:lstStyle>
          <a:p>
            <a:r>
              <a:rPr lang="en-US" dirty="0"/>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dirty="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Tree>
    <p:extLst>
      <p:ext uri="{BB962C8B-B14F-4D97-AF65-F5344CB8AC3E}">
        <p14:creationId xmlns:p14="http://schemas.microsoft.com/office/powerpoint/2010/main" val="772376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2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9116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40761741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12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772366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3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460853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4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639341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15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84922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16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114563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7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329917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18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821099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1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48409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20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744048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userDrawn="1">
  <p:cSld name="23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247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AICPA ENGAGE  </a:t>
            </a:r>
          </a:p>
        </p:txBody>
      </p:sp>
      <p:sp>
        <p:nvSpPr>
          <p:cNvPr id="6" name="Slide Number Placeholder 5"/>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0349885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24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96021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25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492218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2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01600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9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25539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userDrawn="1">
  <p:cSld name="30_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BFE4917E-505F-4F36-9C1D-F00283E1D627}" type="slidenum">
              <a:rPr lang="en-US" smtClean="0"/>
              <a:pPr/>
              <a:t>‹#›</a:t>
            </a:fld>
            <a:endParaRPr lang="en-US" dirty="0"/>
          </a:p>
        </p:txBody>
      </p:sp>
      <p:sp>
        <p:nvSpPr>
          <p:cNvPr id="8" name="Text Placeholder 7"/>
          <p:cNvSpPr>
            <a:spLocks noGrp="1"/>
          </p:cNvSpPr>
          <p:nvPr>
            <p:ph type="body" sz="quarter" idx="13"/>
          </p:nvPr>
        </p:nvSpPr>
        <p:spPr>
          <a:xfrm>
            <a:off x="4572000" y="0"/>
            <a:ext cx="4572000" cy="533400"/>
          </a:xfrm>
        </p:spPr>
        <p:txBody>
          <a:bodyPr/>
          <a:lstStyle>
            <a:lvl1pPr>
              <a:buNone/>
              <a:defRPr b="1"/>
            </a:lvl1pPr>
            <a:lvl2pPr>
              <a:buNone/>
              <a:defRPr b="1"/>
            </a:lvl2pPr>
            <a:lvl3pPr>
              <a:buNone/>
              <a:defRPr b="1"/>
            </a:lvl3pPr>
            <a:lvl4pPr>
              <a:buNone/>
              <a:defRPr b="1"/>
            </a:lvl4pPr>
            <a:lvl5pPr>
              <a:buNone/>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38071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17935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a:t>AICPA ENGAGE  </a:t>
            </a:r>
          </a:p>
        </p:txBody>
      </p:sp>
      <p:sp>
        <p:nvSpPr>
          <p:cNvPr id="9" name="Slide Number Placeholder 8"/>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773597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AICPA ENGAGE  </a:t>
            </a:r>
          </a:p>
        </p:txBody>
      </p:sp>
      <p:sp>
        <p:nvSpPr>
          <p:cNvPr id="5" name="Slide Number Placeholder 4"/>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146296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AICPA ENGAGE  </a:t>
            </a:r>
          </a:p>
        </p:txBody>
      </p:sp>
      <p:sp>
        <p:nvSpPr>
          <p:cNvPr id="4" name="Slide Number Placeholder 3"/>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4102095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3788706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AICPA ENGAGE  </a:t>
            </a:r>
          </a:p>
        </p:txBody>
      </p:sp>
      <p:sp>
        <p:nvSpPr>
          <p:cNvPr id="7" name="Slide Number Placeholder 6"/>
          <p:cNvSpPr>
            <a:spLocks noGrp="1"/>
          </p:cNvSpPr>
          <p:nvPr>
            <p:ph type="sldNum" sz="quarter" idx="12"/>
          </p:nvPr>
        </p:nvSpPr>
        <p:spPr/>
        <p:txBody>
          <a:bodyPr/>
          <a:lstStyle/>
          <a:p>
            <a:fld id="{79E6BBA7-545C-48A5-AEAB-8917EB9DEBB0}" type="slidenum">
              <a:rPr lang="en-US" smtClean="0"/>
              <a:t>‹#›</a:t>
            </a:fld>
            <a:endParaRPr lang="en-US" dirty="0"/>
          </a:p>
        </p:txBody>
      </p:sp>
    </p:spTree>
    <p:extLst>
      <p:ext uri="{BB962C8B-B14F-4D97-AF65-F5344CB8AC3E}">
        <p14:creationId xmlns:p14="http://schemas.microsoft.com/office/powerpoint/2010/main" val="273233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image" Target="../media/image3.png"/><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AICPA ENGAGE  </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E6BBA7-545C-48A5-AEAB-8917EB9DEBB0}" type="slidenum">
              <a:rPr lang="en-US" smtClean="0"/>
              <a:t>‹#›</a:t>
            </a:fld>
            <a:endParaRPr lang="en-US" dirty="0"/>
          </a:p>
        </p:txBody>
      </p:sp>
    </p:spTree>
    <p:extLst>
      <p:ext uri="{BB962C8B-B14F-4D97-AF65-F5344CB8AC3E}">
        <p14:creationId xmlns:p14="http://schemas.microsoft.com/office/powerpoint/2010/main" val="1645738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1026"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dirty="0">
              <a:solidFill>
                <a:srgbClr val="FFFFFF">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r>
              <a:rPr lang="en-US" dirty="0">
                <a:solidFill>
                  <a:srgbClr val="FFFFFF">
                    <a:shade val="90000"/>
                  </a:srgbClr>
                </a:solidFill>
              </a:rPr>
              <a:t>AICPA ENGAGE  </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8E7772CB-F5FE-473B-9CF5-7807F58012E9}" type="slidenum">
              <a:rPr lang="en-US">
                <a:solidFill>
                  <a:srgbClr val="FFFFFF">
                    <a:shade val="90000"/>
                  </a:srgbClr>
                </a:solidFill>
              </a:rPr>
              <a:pPr>
                <a:defRPr/>
              </a:pPr>
              <a:t>‹#›</a:t>
            </a:fld>
            <a:endParaRPr lang="en-US" dirty="0">
              <a:solidFill>
                <a:srgbClr val="FFFFFF">
                  <a:shade val="90000"/>
                </a:srgbClr>
              </a:solidFill>
            </a:endParaRPr>
          </a:p>
        </p:txBody>
      </p:sp>
      <p:pic>
        <p:nvPicPr>
          <p:cNvPr id="1030" name="Picture 13"/>
          <p:cNvPicPr>
            <a:picLocks noChangeAspect="1" noChangeArrowheads="1"/>
          </p:cNvPicPr>
          <p:nvPr/>
        </p:nvPicPr>
        <p:blipFill>
          <a:blip r:embed="rId25" cstate="print"/>
          <a:srcRect/>
          <a:stretch>
            <a:fillRect/>
          </a:stretch>
        </p:blipFill>
        <p:spPr bwMode="auto">
          <a:xfrm>
            <a:off x="3429000" y="228600"/>
            <a:ext cx="5410200" cy="1143000"/>
          </a:xfrm>
          <a:prstGeom prst="rect">
            <a:avLst/>
          </a:prstGeom>
          <a:noFill/>
          <a:ln w="9525">
            <a:noFill/>
            <a:miter lim="800000"/>
            <a:headEnd/>
            <a:tailEnd/>
          </a:ln>
        </p:spPr>
      </p:pic>
      <p:pic>
        <p:nvPicPr>
          <p:cNvPr id="1031" name="Picture 3"/>
          <p:cNvPicPr>
            <a:picLocks noChangeAspect="1" noChangeArrowheads="1"/>
          </p:cNvPicPr>
          <p:nvPr/>
        </p:nvPicPr>
        <p:blipFill>
          <a:blip r:embed="rId26" cstate="print"/>
          <a:srcRect/>
          <a:stretch>
            <a:fillRect/>
          </a:stretch>
        </p:blipFill>
        <p:spPr bwMode="auto">
          <a:xfrm>
            <a:off x="304800" y="228600"/>
            <a:ext cx="3125788" cy="1143000"/>
          </a:xfrm>
          <a:prstGeom prst="rect">
            <a:avLst/>
          </a:prstGeom>
          <a:noFill/>
          <a:ln w="9525">
            <a:noFill/>
            <a:miter lim="800000"/>
            <a:headEnd/>
            <a:tailEnd/>
          </a:ln>
        </p:spPr>
      </p:pic>
    </p:spTree>
    <p:extLst>
      <p:ext uri="{BB962C8B-B14F-4D97-AF65-F5344CB8AC3E}">
        <p14:creationId xmlns:p14="http://schemas.microsoft.com/office/powerpoint/2010/main" val="140676787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 id="2147483714" r:id="rId23"/>
  </p:sldLayoutIdLst>
  <p:hf hdr="0" ftr="0" dt="0"/>
  <p:txStyles>
    <p:titleStyle>
      <a:lvl1pPr algn="l" rtl="0" eaLnBrk="0" fontAlgn="base" hangingPunct="0">
        <a:spcBef>
          <a:spcPct val="0"/>
        </a:spcBef>
        <a:spcAft>
          <a:spcPct val="0"/>
        </a:spcAft>
        <a:defRPr sz="3600" kern="1200">
          <a:solidFill>
            <a:srgbClr val="002060"/>
          </a:solidFill>
          <a:latin typeface="Times New Roman" pitchFamily="18" charset="0"/>
          <a:ea typeface="+mj-ea"/>
          <a:cs typeface="Times New Roman" pitchFamily="18" charset="0"/>
        </a:defRPr>
      </a:lvl1pPr>
      <a:lvl2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2pPr>
      <a:lvl3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3pPr>
      <a:lvl4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4pPr>
      <a:lvl5pPr algn="l" rtl="0" eaLnBrk="0" fontAlgn="base" hangingPunct="0">
        <a:spcBef>
          <a:spcPct val="0"/>
        </a:spcBef>
        <a:spcAft>
          <a:spcPct val="0"/>
        </a:spcAft>
        <a:defRPr sz="3600">
          <a:solidFill>
            <a:srgbClr val="002060"/>
          </a:solidFill>
          <a:latin typeface="Times New Roman" pitchFamily="18" charset="0"/>
          <a:cs typeface="Times New Roman" pitchFamily="18" charset="0"/>
        </a:defRPr>
      </a:lvl5pPr>
      <a:lvl6pPr marL="457200" algn="l" rtl="0" fontAlgn="base">
        <a:spcBef>
          <a:spcPct val="0"/>
        </a:spcBef>
        <a:spcAft>
          <a:spcPct val="0"/>
        </a:spcAft>
        <a:defRPr sz="3600">
          <a:solidFill>
            <a:srgbClr val="002060"/>
          </a:solidFill>
          <a:latin typeface="Times New Roman" pitchFamily="18" charset="0"/>
          <a:cs typeface="Times New Roman" pitchFamily="18" charset="0"/>
        </a:defRPr>
      </a:lvl6pPr>
      <a:lvl7pPr marL="914400" algn="l" rtl="0" fontAlgn="base">
        <a:spcBef>
          <a:spcPct val="0"/>
        </a:spcBef>
        <a:spcAft>
          <a:spcPct val="0"/>
        </a:spcAft>
        <a:defRPr sz="3600">
          <a:solidFill>
            <a:srgbClr val="002060"/>
          </a:solidFill>
          <a:latin typeface="Times New Roman" pitchFamily="18" charset="0"/>
          <a:cs typeface="Times New Roman" pitchFamily="18" charset="0"/>
        </a:defRPr>
      </a:lvl7pPr>
      <a:lvl8pPr marL="1371600" algn="l" rtl="0" fontAlgn="base">
        <a:spcBef>
          <a:spcPct val="0"/>
        </a:spcBef>
        <a:spcAft>
          <a:spcPct val="0"/>
        </a:spcAft>
        <a:defRPr sz="3600">
          <a:solidFill>
            <a:srgbClr val="002060"/>
          </a:solidFill>
          <a:latin typeface="Times New Roman" pitchFamily="18" charset="0"/>
          <a:cs typeface="Times New Roman" pitchFamily="18" charset="0"/>
        </a:defRPr>
      </a:lvl8pPr>
      <a:lvl9pPr marL="1828800" algn="l" rtl="0" fontAlgn="base">
        <a:spcBef>
          <a:spcPct val="0"/>
        </a:spcBef>
        <a:spcAft>
          <a:spcPct val="0"/>
        </a:spcAft>
        <a:defRPr sz="3600">
          <a:solidFill>
            <a:srgbClr val="002060"/>
          </a:solidFill>
          <a:latin typeface="Times New Roman" pitchFamily="18" charset="0"/>
          <a:cs typeface="Times New Roman" pitchFamily="18" charset="0"/>
        </a:defRPr>
      </a:lvl9pPr>
    </p:titleStyle>
    <p:bodyStyle>
      <a:lvl1pPr marL="273050" indent="-273050" algn="l" rtl="0" eaLnBrk="0" fontAlgn="base" hangingPunct="0">
        <a:spcBef>
          <a:spcPct val="20000"/>
        </a:spcBef>
        <a:spcAft>
          <a:spcPct val="0"/>
        </a:spcAft>
        <a:buClr>
          <a:srgbClr val="FFFCD1"/>
        </a:buClr>
        <a:buSzPct val="95000"/>
        <a:buFont typeface="Wingdings 2" pitchFamily="18" charset="2"/>
        <a:buChar char=""/>
        <a:defRPr sz="2600" kern="1200">
          <a:solidFill>
            <a:srgbClr val="002060"/>
          </a:solidFill>
          <a:latin typeface="Times New Roman" pitchFamily="18" charset="0"/>
          <a:ea typeface="+mn-ea"/>
          <a:cs typeface="Times New Roman" pitchFamily="18" charset="0"/>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rgbClr val="002060"/>
          </a:solidFill>
          <a:latin typeface="Times New Roman" pitchFamily="18" charset="0"/>
          <a:ea typeface="+mn-ea"/>
          <a:cs typeface="Times New Roman" pitchFamily="18" charset="0"/>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rgbClr val="002060"/>
          </a:solidFill>
          <a:latin typeface="Times New Roman" pitchFamily="18" charset="0"/>
          <a:ea typeface="+mn-ea"/>
          <a:cs typeface="Times New Roman" pitchFamily="18" charset="0"/>
        </a:defRPr>
      </a:lvl3pPr>
      <a:lvl4pPr marL="1187450" indent="-209550" algn="l" rtl="0" eaLnBrk="0" fontAlgn="base" hangingPunct="0">
        <a:spcBef>
          <a:spcPct val="20000"/>
        </a:spcBef>
        <a:spcAft>
          <a:spcPct val="0"/>
        </a:spcAft>
        <a:buClr>
          <a:srgbClr val="FFFCD1"/>
        </a:buClr>
        <a:buSzPct val="65000"/>
        <a:buFont typeface="Wingdings 2" pitchFamily="18" charset="2"/>
        <a:buChar char=""/>
        <a:defRPr sz="2000" kern="1200">
          <a:solidFill>
            <a:srgbClr val="002060"/>
          </a:solidFill>
          <a:latin typeface="Times New Roman" pitchFamily="18" charset="0"/>
          <a:ea typeface="+mn-ea"/>
          <a:cs typeface="Times New Roman" pitchFamily="18" charset="0"/>
        </a:defRPr>
      </a:lvl4pPr>
      <a:lvl5pPr marL="1462088" indent="-209550" algn="l" rtl="0" eaLnBrk="0" fontAlgn="base" hangingPunct="0">
        <a:spcBef>
          <a:spcPct val="20000"/>
        </a:spcBef>
        <a:spcAft>
          <a:spcPct val="0"/>
        </a:spcAft>
        <a:buClr>
          <a:srgbClr val="002060"/>
        </a:buClr>
        <a:buSzPct val="65000"/>
        <a:buFont typeface="Wingdings 2" pitchFamily="18" charset="2"/>
        <a:buChar char=""/>
        <a:defRPr sz="2000" kern="1200">
          <a:solidFill>
            <a:srgbClr val="002060"/>
          </a:solidFill>
          <a:latin typeface="Times New Roman" pitchFamily="18" charset="0"/>
          <a:ea typeface="+mn-ea"/>
          <a:cs typeface="Times New Roman" pitchFamily="18"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fournaris@belfint.com"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mailto:gfournarismmast@belfint.com"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5562600"/>
            <a:ext cx="9144000" cy="1295400"/>
            <a:chOff x="0" y="5562600"/>
            <a:chExt cx="9144000" cy="1295400"/>
          </a:xfrm>
        </p:grpSpPr>
        <p:sp>
          <p:nvSpPr>
            <p:cNvPr id="20" name="Rectangle 19"/>
            <p:cNvSpPr/>
            <p:nvPr/>
          </p:nvSpPr>
          <p:spPr>
            <a:xfrm>
              <a:off x="0" y="5715000"/>
              <a:ext cx="9144000" cy="1143000"/>
            </a:xfrm>
            <a:prstGeom prst="rect">
              <a:avLst/>
            </a:prstGeom>
            <a:solidFill>
              <a:srgbClr val="840A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0" y="5619750"/>
              <a:ext cx="9144000" cy="9525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p:cNvSpPr/>
            <p:nvPr/>
          </p:nvSpPr>
          <p:spPr>
            <a:xfrm>
              <a:off x="685800" y="5762625"/>
              <a:ext cx="1409700" cy="1047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123950" y="5562600"/>
              <a:ext cx="266700" cy="129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5" name="Rectangle 24"/>
          <p:cNvSpPr/>
          <p:nvPr/>
        </p:nvSpPr>
        <p:spPr>
          <a:xfrm>
            <a:off x="1238250" y="5715000"/>
            <a:ext cx="790575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itle 28"/>
          <p:cNvSpPr>
            <a:spLocks noGrp="1"/>
          </p:cNvSpPr>
          <p:nvPr>
            <p:ph type="ctrTitle"/>
          </p:nvPr>
        </p:nvSpPr>
        <p:spPr>
          <a:xfrm>
            <a:off x="352784" y="304801"/>
            <a:ext cx="8229600" cy="1828800"/>
          </a:xfrm>
        </p:spPr>
        <p:txBody>
          <a:bodyPr>
            <a:noAutofit/>
          </a:bodyPr>
          <a:lstStyle/>
          <a:p>
            <a:pPr algn="l"/>
            <a:r>
              <a:rPr lang="en-US" sz="3500" b="1" dirty="0">
                <a:solidFill>
                  <a:srgbClr val="840A4D"/>
                </a:solidFill>
                <a:latin typeface="Garamond" panose="02020404030301010803" pitchFamily="18" charset="0"/>
              </a:rPr>
              <a:t>City of Wilmington Audit</a:t>
            </a:r>
            <a:br>
              <a:rPr lang="en-US" sz="3500" b="1" dirty="0">
                <a:solidFill>
                  <a:srgbClr val="840A4D"/>
                </a:solidFill>
                <a:latin typeface="Garamond" panose="02020404030301010803" pitchFamily="18" charset="0"/>
              </a:rPr>
            </a:br>
            <a:r>
              <a:rPr lang="en-US" sz="3500" b="1" dirty="0">
                <a:solidFill>
                  <a:srgbClr val="840A4D"/>
                </a:solidFill>
                <a:latin typeface="Garamond" panose="02020404030301010803" pitchFamily="18" charset="0"/>
              </a:rPr>
              <a:t>June 30, 2023</a:t>
            </a:r>
            <a:endParaRPr lang="en-US" sz="2500" dirty="0">
              <a:solidFill>
                <a:srgbClr val="840A4D"/>
              </a:solidFill>
              <a:latin typeface="Garamond" panose="02020404030301010803" pitchFamily="18" charset="0"/>
            </a:endParaRP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86600" y="5837914"/>
            <a:ext cx="1870387" cy="594360"/>
          </a:xfrm>
          <a:prstGeom prst="rect">
            <a:avLst/>
          </a:prstGeom>
        </p:spPr>
      </p:pic>
      <p:sp>
        <p:nvSpPr>
          <p:cNvPr id="16" name="TextBox 15"/>
          <p:cNvSpPr txBox="1"/>
          <p:nvPr/>
        </p:nvSpPr>
        <p:spPr>
          <a:xfrm>
            <a:off x="6490386" y="655518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17" name="Subtitle 5"/>
          <p:cNvSpPr>
            <a:spLocks noGrp="1"/>
          </p:cNvSpPr>
          <p:nvPr>
            <p:ph type="subTitle" idx="4294967295"/>
          </p:nvPr>
        </p:nvSpPr>
        <p:spPr>
          <a:xfrm>
            <a:off x="372034" y="2286000"/>
            <a:ext cx="6714566" cy="2190750"/>
          </a:xfrm>
        </p:spPr>
        <p:txBody>
          <a:bodyPr>
            <a:normAutofit/>
          </a:bodyPr>
          <a:lstStyle/>
          <a:p>
            <a:pPr marL="0" indent="0">
              <a:spcBef>
                <a:spcPts val="600"/>
              </a:spcBef>
              <a:buNone/>
            </a:pPr>
            <a:endParaRPr lang="en-US" sz="2000" dirty="0">
              <a:cs typeface="Calibri"/>
            </a:endParaRPr>
          </a:p>
          <a:p>
            <a:pPr>
              <a:buNone/>
            </a:pPr>
            <a:endParaRPr lang="en-US" sz="2000" i="1" dirty="0">
              <a:solidFill>
                <a:srgbClr val="080808"/>
              </a:solidFill>
              <a:cs typeface="Calibri"/>
            </a:endParaRPr>
          </a:p>
          <a:p>
            <a:pPr>
              <a:buNone/>
            </a:pPr>
            <a:r>
              <a:rPr lang="en-US" sz="2000" i="1" dirty="0">
                <a:solidFill>
                  <a:srgbClr val="080808"/>
                </a:solidFill>
                <a:cs typeface="Calibri"/>
              </a:rPr>
              <a:t>Presented by:</a:t>
            </a:r>
          </a:p>
          <a:p>
            <a:pPr>
              <a:buNone/>
            </a:pPr>
            <a:r>
              <a:rPr lang="en-US" sz="2000" dirty="0">
                <a:solidFill>
                  <a:srgbClr val="080808"/>
                </a:solidFill>
                <a:cs typeface="Calibri"/>
              </a:rPr>
              <a:t>George G. </a:t>
            </a:r>
            <a:r>
              <a:rPr lang="en-US" sz="2000" dirty="0" err="1">
                <a:solidFill>
                  <a:srgbClr val="080808"/>
                </a:solidFill>
                <a:cs typeface="Calibri"/>
              </a:rPr>
              <a:t>Fournaris</a:t>
            </a:r>
            <a:r>
              <a:rPr lang="en-US" sz="2000" dirty="0">
                <a:solidFill>
                  <a:srgbClr val="080808"/>
                </a:solidFill>
                <a:cs typeface="Calibri"/>
              </a:rPr>
              <a:t>, CPA, CGFM (</a:t>
            </a:r>
            <a:r>
              <a:rPr lang="en-US" sz="2000" dirty="0">
                <a:solidFill>
                  <a:srgbClr val="080808"/>
                </a:solidFill>
                <a:cs typeface="Calibri"/>
                <a:hlinkClick r:id="rId3"/>
              </a:rPr>
              <a:t>gfournaris@belfint.com</a:t>
            </a:r>
            <a:r>
              <a:rPr lang="en-US" sz="2000" dirty="0">
                <a:solidFill>
                  <a:srgbClr val="080808"/>
                </a:solidFill>
                <a:cs typeface="Calibri"/>
              </a:rPr>
              <a:t>)</a:t>
            </a:r>
          </a:p>
          <a:p>
            <a:pPr>
              <a:buNone/>
            </a:pPr>
            <a:r>
              <a:rPr lang="en-US" sz="2000" dirty="0">
                <a:solidFill>
                  <a:srgbClr val="080808"/>
                </a:solidFill>
                <a:cs typeface="Calibri"/>
              </a:rPr>
              <a:t>Michael E. Mast, CPA, CFE (</a:t>
            </a:r>
            <a:r>
              <a:rPr lang="en-US" sz="2000" dirty="0">
                <a:solidFill>
                  <a:srgbClr val="080808"/>
                </a:solidFill>
                <a:cs typeface="Calibri"/>
                <a:hlinkClick r:id="rId4"/>
              </a:rPr>
              <a:t>mmast@belfint.com</a:t>
            </a:r>
            <a:r>
              <a:rPr lang="en-US" sz="2000" dirty="0">
                <a:solidFill>
                  <a:srgbClr val="080808"/>
                </a:solidFill>
                <a:cs typeface="Calibri"/>
              </a:rPr>
              <a:t>)</a:t>
            </a:r>
          </a:p>
          <a:p>
            <a:pPr>
              <a:buNone/>
            </a:pPr>
            <a:endParaRPr lang="en-US" sz="1900" dirty="0">
              <a:solidFill>
                <a:srgbClr val="080808"/>
              </a:solidFill>
              <a:latin typeface="Calibri"/>
              <a:cs typeface="Calibri"/>
            </a:endParaRPr>
          </a:p>
          <a:p>
            <a:pPr>
              <a:buNone/>
            </a:pPr>
            <a:endParaRPr lang="en-US" sz="1900" dirty="0">
              <a:solidFill>
                <a:srgbClr val="080808"/>
              </a:solidFill>
              <a:latin typeface="Calibri"/>
              <a:cs typeface="Calibri"/>
            </a:endParaRPr>
          </a:p>
          <a:p>
            <a:pPr>
              <a:buNone/>
            </a:pPr>
            <a:endParaRPr lang="en-US" dirty="0">
              <a:solidFill>
                <a:srgbClr val="080808"/>
              </a:solidFill>
              <a:latin typeface="Calibri"/>
              <a:cs typeface="Calibri"/>
            </a:endParaRPr>
          </a:p>
          <a:p>
            <a:pPr>
              <a:buNone/>
            </a:pPr>
            <a:endParaRPr lang="en-US" sz="3100" dirty="0">
              <a:solidFill>
                <a:srgbClr val="080808"/>
              </a:solidFill>
              <a:latin typeface="Calibri"/>
              <a:cs typeface="Calibri"/>
            </a:endParaRPr>
          </a:p>
          <a:p>
            <a:endParaRPr lang="en-US" sz="3200" dirty="0">
              <a:solidFill>
                <a:srgbClr val="080808"/>
              </a:solidFill>
              <a:latin typeface="Calibri"/>
              <a:cs typeface="Calibri"/>
            </a:endParaRPr>
          </a:p>
        </p:txBody>
      </p:sp>
    </p:spTree>
    <p:extLst>
      <p:ext uri="{BB962C8B-B14F-4D97-AF65-F5344CB8AC3E}">
        <p14:creationId xmlns:p14="http://schemas.microsoft.com/office/powerpoint/2010/main" val="146835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9"/>
            <a:ext cx="7772400" cy="4739157"/>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Related Party Receivable Balance Policy</a:t>
            </a:r>
          </a:p>
          <a:p>
            <a:pPr marL="0" indent="0">
              <a:spcBef>
                <a:spcPts val="200"/>
              </a:spcBef>
              <a:spcAft>
                <a:spcPts val="400"/>
              </a:spcAft>
              <a:buClr>
                <a:srgbClr val="840A4D"/>
              </a:buClr>
              <a:buSzPct val="115000"/>
              <a:buNone/>
            </a:pPr>
            <a:endParaRPr lang="en-US" sz="1800" dirty="0">
              <a:solidFill>
                <a:schemeClr val="tx1">
                  <a:lumMod val="95000"/>
                  <a:lumOff val="5000"/>
                </a:schemeClr>
              </a:solidFill>
            </a:endParaRPr>
          </a:p>
          <a:p>
            <a:pPr marL="228600" indent="-228600">
              <a:spcBef>
                <a:spcPts val="200"/>
              </a:spcBef>
              <a:spcAft>
                <a:spcPts val="400"/>
              </a:spcAft>
              <a:buClr>
                <a:srgbClr val="840A4D"/>
              </a:buClr>
              <a:buSzPct val="115000"/>
            </a:pPr>
            <a:r>
              <a:rPr lang="en-US" sz="1800" dirty="0">
                <a:solidFill>
                  <a:schemeClr val="tx1">
                    <a:lumMod val="95000"/>
                    <a:lumOff val="5000"/>
                  </a:schemeClr>
                </a:solidFill>
              </a:rPr>
              <a:t>New Accounting Standards </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GASB 94, </a:t>
            </a:r>
            <a:r>
              <a:rPr lang="en-US" sz="1400" i="1" dirty="0">
                <a:solidFill>
                  <a:schemeClr val="tx1">
                    <a:lumMod val="95000"/>
                    <a:lumOff val="5000"/>
                  </a:schemeClr>
                </a:solidFill>
              </a:rPr>
              <a:t>Public-Private and Public-Public Partnerships and Availability Payment Arrangements, </a:t>
            </a:r>
            <a:r>
              <a:rPr lang="en-US" sz="1400" dirty="0">
                <a:solidFill>
                  <a:schemeClr val="tx1">
                    <a:lumMod val="95000"/>
                    <a:lumOff val="5000"/>
                  </a:schemeClr>
                </a:solidFill>
              </a:rPr>
              <a:t>became</a:t>
            </a:r>
            <a:r>
              <a:rPr lang="en-US" sz="1400" i="1" dirty="0">
                <a:solidFill>
                  <a:schemeClr val="tx1">
                    <a:lumMod val="95000"/>
                    <a:lumOff val="5000"/>
                  </a:schemeClr>
                </a:solidFill>
              </a:rPr>
              <a:t> </a:t>
            </a:r>
            <a:r>
              <a:rPr lang="en-US" sz="1400" dirty="0">
                <a:solidFill>
                  <a:schemeClr val="tx1">
                    <a:lumMod val="95000"/>
                    <a:lumOff val="5000"/>
                  </a:schemeClr>
                </a:solidFill>
              </a:rPr>
              <a:t>effective fiscal year 2023. Addresses issues related to public-private and public-public partnership arrangements (PPPs). City has no PPPs.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GASB 96, </a:t>
            </a:r>
            <a:r>
              <a:rPr lang="en-US" sz="1400" i="1" dirty="0">
                <a:solidFill>
                  <a:schemeClr val="tx1">
                    <a:lumMod val="95000"/>
                    <a:lumOff val="5000"/>
                  </a:schemeClr>
                </a:solidFill>
              </a:rPr>
              <a:t>Subscription-Based Information Technology Arrangements, </a:t>
            </a:r>
            <a:r>
              <a:rPr lang="en-US" sz="1400" dirty="0">
                <a:solidFill>
                  <a:schemeClr val="tx1">
                    <a:lumMod val="95000"/>
                    <a:lumOff val="5000"/>
                  </a:schemeClr>
                </a:solidFill>
              </a:rPr>
              <a:t>effective  fiscal year 2023. Addresses accounting and financial reporting for subscription-based information technology arrangements for governments. City reviewed contracts, one SBITA recorded and disclosed in 2023.</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GASB 99, </a:t>
            </a:r>
            <a:r>
              <a:rPr lang="en-US" sz="1400" i="1" dirty="0">
                <a:solidFill>
                  <a:schemeClr val="tx1">
                    <a:lumMod val="95000"/>
                    <a:lumOff val="5000"/>
                  </a:schemeClr>
                </a:solidFill>
              </a:rPr>
              <a:t>Omnibus 2022, </a:t>
            </a:r>
            <a:r>
              <a:rPr lang="en-US" sz="1400" dirty="0">
                <a:solidFill>
                  <a:schemeClr val="tx1">
                    <a:lumMod val="95000"/>
                    <a:lumOff val="5000"/>
                  </a:schemeClr>
                </a:solidFill>
              </a:rPr>
              <a:t>effective fiscal year 2023. Addresses practice issues associated with certain GASB Statements. City adopted in 2023. No major changes as a result.</a:t>
            </a:r>
          </a:p>
          <a:p>
            <a:pPr marL="628650" lvl="1" indent="-228600">
              <a:spcBef>
                <a:spcPts val="200"/>
              </a:spcBef>
              <a:spcAft>
                <a:spcPts val="400"/>
              </a:spcAft>
              <a:buClr>
                <a:srgbClr val="840A4D"/>
              </a:buClr>
              <a:buSzPct val="115000"/>
            </a:pPr>
            <a:r>
              <a:rPr lang="en-US" sz="1400" dirty="0" err="1">
                <a:solidFill>
                  <a:schemeClr val="tx1">
                    <a:lumMod val="95000"/>
                    <a:lumOff val="5000"/>
                  </a:schemeClr>
                </a:solidFill>
              </a:rPr>
              <a:t>GASB</a:t>
            </a:r>
            <a:r>
              <a:rPr lang="en-US" sz="1400" dirty="0">
                <a:solidFill>
                  <a:schemeClr val="tx1">
                    <a:lumMod val="95000"/>
                    <a:lumOff val="5000"/>
                  </a:schemeClr>
                </a:solidFill>
              </a:rPr>
              <a:t> 100, Accounting Changes and Error Corrections, effective fiscal year 2024. Addresses changes in accounting principles, changes in accounting estimates, and changes to or within the financial reporting entity.</a:t>
            </a:r>
          </a:p>
          <a:p>
            <a:pPr marL="628650" lvl="1" indent="-228600">
              <a:spcBef>
                <a:spcPts val="200"/>
              </a:spcBef>
              <a:spcAft>
                <a:spcPts val="400"/>
              </a:spcAft>
              <a:buClr>
                <a:srgbClr val="840A4D"/>
              </a:buClr>
              <a:buSzPct val="115000"/>
            </a:pPr>
            <a:r>
              <a:rPr lang="en-US" sz="1400" dirty="0" err="1">
                <a:solidFill>
                  <a:schemeClr val="tx1">
                    <a:lumMod val="95000"/>
                    <a:lumOff val="5000"/>
                  </a:schemeClr>
                </a:solidFill>
              </a:rPr>
              <a:t>GASB</a:t>
            </a:r>
            <a:r>
              <a:rPr lang="en-US" sz="1400" dirty="0">
                <a:solidFill>
                  <a:schemeClr val="tx1">
                    <a:lumMod val="95000"/>
                    <a:lumOff val="5000"/>
                  </a:schemeClr>
                </a:solidFill>
              </a:rPr>
              <a:t> 101, Compensated Absences, effective fiscal year 2024. Updates recognition and measurement guidance for compensated absences.</a:t>
            </a:r>
          </a:p>
          <a:p>
            <a:pPr marL="628650" lvl="1" indent="-228600">
              <a:spcBef>
                <a:spcPts val="200"/>
              </a:spcBef>
              <a:spcAft>
                <a:spcPts val="400"/>
              </a:spcAft>
              <a:buClr>
                <a:srgbClr val="840A4D"/>
              </a:buClr>
              <a:buSzPct val="115000"/>
            </a:pPr>
            <a:endParaRPr lang="en-US" sz="14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Other Audit Matters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1</a:t>
            </a:r>
          </a:p>
        </p:txBody>
      </p:sp>
    </p:spTree>
    <p:extLst>
      <p:ext uri="{BB962C8B-B14F-4D97-AF65-F5344CB8AC3E}">
        <p14:creationId xmlns:p14="http://schemas.microsoft.com/office/powerpoint/2010/main" val="2191864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9"/>
            <a:ext cx="7772400" cy="4739157"/>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New Accounting Standards (cont.)</a:t>
            </a:r>
          </a:p>
          <a:p>
            <a:pPr marL="628650" lvl="1" indent="-228600">
              <a:spcBef>
                <a:spcPts val="200"/>
              </a:spcBef>
              <a:spcAft>
                <a:spcPts val="400"/>
              </a:spcAft>
              <a:buClr>
                <a:srgbClr val="840A4D"/>
              </a:buClr>
              <a:buSzPct val="115000"/>
            </a:pPr>
            <a:r>
              <a:rPr lang="en-US" sz="1400" dirty="0" err="1">
                <a:solidFill>
                  <a:schemeClr val="tx1">
                    <a:lumMod val="95000"/>
                    <a:lumOff val="5000"/>
                  </a:schemeClr>
                </a:solidFill>
              </a:rPr>
              <a:t>GASB</a:t>
            </a:r>
            <a:r>
              <a:rPr lang="en-US" sz="1400" dirty="0">
                <a:solidFill>
                  <a:schemeClr val="tx1">
                    <a:lumMod val="95000"/>
                    <a:lumOff val="5000"/>
                  </a:schemeClr>
                </a:solidFill>
              </a:rPr>
              <a:t> 102, Certain Risk Disclosures, effective fiscal year 2025. Requires assessment of whether a concentration or constraint makes the primary government reporting unit or other reporting units that report a liability for revenue debt vulnerable to the risk of a substantial impact. Also, this requires  assessment of whether an event associated with a concentration or constraint that could cause the substantial impact has occurred, begun to occur, or is more likely than not to begin to occur within 12 months of the date the financial statements are issued.</a:t>
            </a: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Other Audit Matters (cont.)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1</a:t>
            </a:r>
          </a:p>
        </p:txBody>
      </p:sp>
    </p:spTree>
    <p:extLst>
      <p:ext uri="{BB962C8B-B14F-4D97-AF65-F5344CB8AC3E}">
        <p14:creationId xmlns:p14="http://schemas.microsoft.com/office/powerpoint/2010/main" val="1055786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09611" y="1364005"/>
            <a:ext cx="7772400" cy="4110372"/>
          </a:xfrm>
        </p:spPr>
      </p:pic>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Questions &amp; Comments</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7</a:t>
            </a:r>
          </a:p>
        </p:txBody>
      </p:sp>
    </p:spTree>
    <p:extLst>
      <p:ext uri="{BB962C8B-B14F-4D97-AF65-F5344CB8AC3E}">
        <p14:creationId xmlns:p14="http://schemas.microsoft.com/office/powerpoint/2010/main" val="1110745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9"/>
            <a:ext cx="7772400" cy="4739157"/>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Audit the financial statements of the year ended June 30, 2023.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Audits were performed under: </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dirty="0">
                <a:solidFill>
                  <a:schemeClr val="tx1">
                    <a:lumMod val="95000"/>
                    <a:lumOff val="5000"/>
                  </a:schemeClr>
                </a:solidFill>
              </a:rPr>
              <a:t>Generally Accepted Auditing Standards and</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dirty="0">
                <a:solidFill>
                  <a:schemeClr val="tx1">
                    <a:lumMod val="95000"/>
                    <a:lumOff val="5000"/>
                  </a:schemeClr>
                </a:solidFill>
              </a:rPr>
              <a:t>Government Auditing Standards</a:t>
            </a:r>
          </a:p>
          <a:p>
            <a:pPr marL="457200" lvl="1" indent="-228600">
              <a:spcBef>
                <a:spcPts val="200"/>
              </a:spcBef>
              <a:spcAft>
                <a:spcPts val="400"/>
              </a:spcAft>
              <a:buClr>
                <a:srgbClr val="840A4D"/>
              </a:buClr>
              <a:buSzPct val="90000"/>
              <a:buFont typeface="Courier New" panose="02070309020205020404" pitchFamily="49" charset="0"/>
              <a:buChar char="o"/>
            </a:pPr>
            <a:r>
              <a:rPr lang="en-US" sz="1800" dirty="0">
                <a:solidFill>
                  <a:schemeClr val="tx1">
                    <a:lumMod val="95000"/>
                    <a:lumOff val="5000"/>
                  </a:schemeClr>
                </a:solidFill>
              </a:rPr>
              <a:t>Uniform Guidance</a:t>
            </a:r>
          </a:p>
          <a:p>
            <a:pPr marL="0" indent="0">
              <a:spcBef>
                <a:spcPts val="200"/>
              </a:spcBef>
              <a:spcAft>
                <a:spcPts val="400"/>
              </a:spcAft>
              <a:buClr>
                <a:srgbClr val="840A4D"/>
              </a:buClr>
              <a:buSzPct val="115000"/>
              <a:buNone/>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Engagement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1</a:t>
            </a:r>
          </a:p>
        </p:txBody>
      </p:sp>
    </p:spTree>
    <p:extLst>
      <p:ext uri="{BB962C8B-B14F-4D97-AF65-F5344CB8AC3E}">
        <p14:creationId xmlns:p14="http://schemas.microsoft.com/office/powerpoint/2010/main" val="241543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3418"/>
            <a:ext cx="7772400" cy="3121381"/>
          </a:xfrm>
        </p:spPr>
        <p:txBody>
          <a:bodyPr>
            <a:noAutofit/>
          </a:bodyPr>
          <a:lstStyle/>
          <a:p>
            <a:pPr marL="228600" indent="-228600">
              <a:spcBef>
                <a:spcPts val="200"/>
              </a:spcBef>
              <a:spcAft>
                <a:spcPts val="400"/>
              </a:spcAft>
              <a:buClr>
                <a:srgbClr val="840A4D"/>
              </a:buClr>
              <a:buSzPct val="115000"/>
            </a:pPr>
            <a:r>
              <a:rPr lang="en-US" sz="1800" dirty="0">
                <a:solidFill>
                  <a:schemeClr val="tx1">
                    <a:lumMod val="95000"/>
                    <a:lumOff val="5000"/>
                  </a:schemeClr>
                </a:solidFill>
              </a:rPr>
              <a:t>Financial audit of the year ended June 30, 2023, financial statements with an unqualified (clean) opinion.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Independent Auditor’s Report required for an audit performed in accordance with </a:t>
            </a:r>
            <a:r>
              <a:rPr lang="en-US" sz="1800" i="1" dirty="0">
                <a:solidFill>
                  <a:schemeClr val="tx1">
                    <a:lumMod val="95000"/>
                    <a:lumOff val="5000"/>
                  </a:schemeClr>
                </a:solidFill>
              </a:rPr>
              <a:t>Government Auditing Standards</a:t>
            </a:r>
            <a:r>
              <a:rPr lang="en-US" sz="1800" dirty="0">
                <a:solidFill>
                  <a:schemeClr val="tx1">
                    <a:lumMod val="95000"/>
                    <a:lumOff val="5000"/>
                  </a:schemeClr>
                </a:solidFill>
              </a:rPr>
              <a:t>, for the year ended June 30, 2023, with findings and recommendations. </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Independent Auditor’s Report on Compliance for Each Major Program and on Internal Control Over Compliance Required by the Uniform Guidance (Single Audit). Includes a finding regarding internal control and compliance for a Major Federal Program.</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Engagement Results and Deliverables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2</a:t>
            </a:r>
          </a:p>
        </p:txBody>
      </p:sp>
    </p:spTree>
    <p:extLst>
      <p:ext uri="{BB962C8B-B14F-4D97-AF65-F5344CB8AC3E}">
        <p14:creationId xmlns:p14="http://schemas.microsoft.com/office/powerpoint/2010/main" val="240817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599"/>
            <a:ext cx="7772400" cy="4826151"/>
          </a:xfrm>
        </p:spPr>
        <p:txBody>
          <a:bodyPr>
            <a:noAutofit/>
          </a:bodyPr>
          <a:lstStyle/>
          <a:p>
            <a:pPr marL="0" indent="0">
              <a:spcBef>
                <a:spcPts val="200"/>
              </a:spcBef>
              <a:spcAft>
                <a:spcPts val="400"/>
              </a:spcAft>
              <a:buClr>
                <a:srgbClr val="840A4D"/>
              </a:buClr>
              <a:buSzPct val="115000"/>
              <a:buNone/>
            </a:pPr>
            <a:r>
              <a:rPr lang="en-US" sz="2000" b="1" dirty="0">
                <a:solidFill>
                  <a:schemeClr val="tx1">
                    <a:lumMod val="95000"/>
                    <a:lumOff val="5000"/>
                  </a:schemeClr>
                </a:solidFill>
              </a:rPr>
              <a:t>Significant Audit Matters</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Management is responsible for the preparation and fair presentation of these financial statements in accordance with accounting principles generally accepted in the United States of America.</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The Auditor's responsibility is to express opinions on these financial statements based on the results of the audit.</a:t>
            </a:r>
          </a:p>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Auditor's Report on the Financial Statements is an Unmodified (Clean) Opinion.</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New Accounting Policy – Subscription Based Information Technology Arrangements – Implemented effective July 1, 2023</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We evaluated the significant</a:t>
            </a:r>
            <a:r>
              <a:rPr lang="en-US" sz="1800" dirty="0">
                <a:effectLst/>
                <a:latin typeface="+mj-lt"/>
                <a:ea typeface="Calibri" panose="020F0502020204030204" pitchFamily="34" charset="0"/>
                <a:cs typeface="Times New Roman" panose="02020603050405020304" pitchFamily="18" charset="0"/>
              </a:rPr>
              <a:t> estimates used to prepare the statements which include the following: accounts receivable and allowances, pensions and OPEB, self insurance liabilities, depreciation).</a:t>
            </a: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Financial Audit - Required Communications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3</a:t>
            </a:r>
          </a:p>
        </p:txBody>
      </p:sp>
    </p:spTree>
    <p:extLst>
      <p:ext uri="{BB962C8B-B14F-4D97-AF65-F5344CB8AC3E}">
        <p14:creationId xmlns:p14="http://schemas.microsoft.com/office/powerpoint/2010/main" val="1338078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0" indent="0">
              <a:spcBef>
                <a:spcPts val="200"/>
              </a:spcBef>
              <a:spcAft>
                <a:spcPts val="400"/>
              </a:spcAft>
              <a:buClr>
                <a:srgbClr val="840A4D"/>
              </a:buClr>
              <a:buSzPct val="115000"/>
              <a:buNone/>
            </a:pPr>
            <a:r>
              <a:rPr lang="en-US" sz="2000" b="1" dirty="0">
                <a:solidFill>
                  <a:schemeClr val="tx1">
                    <a:lumMod val="95000"/>
                    <a:lumOff val="5000"/>
                  </a:schemeClr>
                </a:solidFill>
              </a:rPr>
              <a:t>Significant Audit Matters (cont.)</a:t>
            </a:r>
          </a:p>
          <a:p>
            <a:pPr>
              <a:lnSpc>
                <a:spcPct val="115000"/>
              </a:lnSpc>
              <a:spcBef>
                <a:spcPts val="0"/>
              </a:spcBef>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S</a:t>
            </a:r>
            <a:r>
              <a:rPr lang="en-US" sz="1800" dirty="0">
                <a:effectLst/>
                <a:latin typeface="+mj-lt"/>
                <a:ea typeface="Calibri" panose="020F0502020204030204" pitchFamily="34" charset="0"/>
                <a:cs typeface="Times New Roman" panose="02020603050405020304" pitchFamily="18" charset="0"/>
              </a:rPr>
              <a:t>ignificant disclosures in the notes to the statements are neutral, consistent and clear which include the following Notes: #9 Debt, #15 Pensions, #16 OPEB). </a:t>
            </a:r>
            <a:endParaRPr lang="en-US" sz="1800" dirty="0">
              <a:solidFill>
                <a:schemeClr val="tx1">
                  <a:lumMod val="95000"/>
                  <a:lumOff val="5000"/>
                </a:schemeClr>
              </a:solidFill>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We did not encounter difficulties dealing with management. </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We reviewed the material corrected and the uncorrected misstatements discovered in our audit (provided to Management).</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There were no disagreements with management. </a:t>
            </a:r>
          </a:p>
          <a:p>
            <a:pPr marL="342900" marR="0" lvl="0" indent="-342900">
              <a:lnSpc>
                <a:spcPct val="115000"/>
              </a:lnSpc>
              <a:spcBef>
                <a:spcPts val="0"/>
              </a:spcBef>
              <a:spcAft>
                <a:spcPts val="0"/>
              </a:spcAft>
              <a:buFont typeface="Symbol" panose="05050102010706020507" pitchFamily="18" charset="2"/>
              <a:buChar char=""/>
            </a:pPr>
            <a:r>
              <a:rPr lang="en-US" sz="1800" dirty="0">
                <a:latin typeface="+mj-lt"/>
                <a:ea typeface="Calibri" panose="020F0502020204030204" pitchFamily="34" charset="0"/>
                <a:cs typeface="Times New Roman" panose="02020603050405020304" pitchFamily="18" charset="0"/>
              </a:rPr>
              <a:t>We r</a:t>
            </a:r>
            <a:r>
              <a:rPr lang="en-US" sz="1800" dirty="0">
                <a:effectLst/>
                <a:latin typeface="+mj-lt"/>
                <a:ea typeface="Calibri" panose="020F0502020204030204" pitchFamily="34" charset="0"/>
                <a:cs typeface="Times New Roman" panose="02020603050405020304" pitchFamily="18" charset="0"/>
              </a:rPr>
              <a:t>eceived all requested management representations.</a:t>
            </a: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There were no management consultations with other accountants, to our knowledge.</a:t>
            </a: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Financial Audit - Required Comm. (cont.)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4</a:t>
            </a:r>
          </a:p>
        </p:txBody>
      </p:sp>
    </p:spTree>
    <p:extLst>
      <p:ext uri="{BB962C8B-B14F-4D97-AF65-F5344CB8AC3E}">
        <p14:creationId xmlns:p14="http://schemas.microsoft.com/office/powerpoint/2010/main" val="1913930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Report on Internal Control Over Financial Reporting and on Compliance and Other Matters Based on an Audit of the Financial Statements Required by </a:t>
            </a:r>
            <a:r>
              <a:rPr lang="en-US" sz="1800" i="1" dirty="0">
                <a:solidFill>
                  <a:schemeClr val="tx1">
                    <a:lumMod val="95000"/>
                    <a:lumOff val="5000"/>
                  </a:schemeClr>
                </a:solidFill>
              </a:rPr>
              <a:t>Government Auditing Standards</a:t>
            </a:r>
            <a:r>
              <a:rPr lang="en-US" sz="1800" dirty="0">
                <a:solidFill>
                  <a:schemeClr val="tx1">
                    <a:lumMod val="95000"/>
                    <a:lumOff val="5000"/>
                  </a:schemeClr>
                </a:solidFill>
              </a:rPr>
              <a:t>,</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Performed under standards issued by the Comptroller General of the United States,</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Considers Internal Control Over Financial Reporting,</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One Material Weakness Identified,</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Seven Internal Control Significant Deficiencies Identified,</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Tests Compliance with Laws and Regulation – no related findings</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a:t>
            </a:r>
            <a:r>
              <a:rPr lang="en-US" sz="2900" b="1" i="1" dirty="0">
                <a:solidFill>
                  <a:srgbClr val="840A4D"/>
                </a:solidFill>
                <a:latin typeface="Garamond" panose="02020404030301010803" pitchFamily="18" charset="0"/>
              </a:rPr>
              <a:t>Government Auditing Standards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6</a:t>
            </a:r>
          </a:p>
        </p:txBody>
      </p:sp>
    </p:spTree>
    <p:extLst>
      <p:ext uri="{BB962C8B-B14F-4D97-AF65-F5344CB8AC3E}">
        <p14:creationId xmlns:p14="http://schemas.microsoft.com/office/powerpoint/2010/main" val="1134022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1219200"/>
            <a:ext cx="7772400" cy="4571999"/>
          </a:xfrm>
        </p:spPr>
        <p:txBody>
          <a:bodyPr>
            <a:noAutofit/>
          </a:bodyPr>
          <a:lstStyle/>
          <a:p>
            <a:pPr marL="228600" lvl="1" indent="0">
              <a:spcBef>
                <a:spcPts val="200"/>
              </a:spcBef>
              <a:spcAft>
                <a:spcPts val="400"/>
              </a:spcAft>
              <a:buClr>
                <a:srgbClr val="840A4D"/>
              </a:buClr>
              <a:buSzPct val="90000"/>
              <a:buNone/>
            </a:pPr>
            <a:r>
              <a:rPr lang="en-US" b="1" dirty="0">
                <a:solidFill>
                  <a:schemeClr val="tx1">
                    <a:lumMod val="95000"/>
                    <a:lumOff val="5000"/>
                  </a:schemeClr>
                </a:solidFill>
              </a:rPr>
              <a:t>Audit Findings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2023-001, Material Weakness, Finance - Financial Reporting Close Process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2023-002, Significant Deficiency, Human Resources - Payroll Superusers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2023-003, Significant Deficiency, Human Resources &amp; Police Department - Police Vacation and Compensatory Hour Tracking</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2023-004, Significant Deficiency, Human Resources - Benefits -  Medical Claims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2023-005, Significant Deficiency, Human Resources – Timecard Approvals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2023-006, Significant Deficiency, Finance – Bank Reconciliations</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2023-007, Significant Deficiency, Finance &amp; Police Departments - Police and Fire Extra-Duty Revenue </a:t>
            </a:r>
          </a:p>
          <a:p>
            <a:pPr marL="228600" lvl="1" indent="0">
              <a:spcBef>
                <a:spcPts val="0"/>
              </a:spcBef>
              <a:spcAft>
                <a:spcPts val="1200"/>
              </a:spcAft>
              <a:buClr>
                <a:srgbClr val="840A4D"/>
              </a:buClr>
              <a:buSzPct val="90000"/>
              <a:buNone/>
            </a:pPr>
            <a:r>
              <a:rPr lang="en-US" sz="1800" dirty="0">
                <a:solidFill>
                  <a:schemeClr val="tx1">
                    <a:lumMod val="95000"/>
                    <a:lumOff val="5000"/>
                  </a:schemeClr>
                </a:solidFill>
              </a:rPr>
              <a:t>2023-008, Significant Deficiency, Finance - Revenue Adjustments</a:t>
            </a:r>
            <a:endParaRPr lang="en-US" sz="1800" dirty="0">
              <a:solidFill>
                <a:schemeClr val="tx1">
                  <a:lumMod val="95000"/>
                  <a:lumOff val="5000"/>
                </a:schemeClr>
              </a:solidFill>
              <a:highlight>
                <a:srgbClr val="FFFF00"/>
              </a:highlight>
            </a:endParaRPr>
          </a:p>
          <a:p>
            <a:pPr marL="228600" lvl="1" indent="0">
              <a:spcBef>
                <a:spcPts val="200"/>
              </a:spcBef>
              <a:spcAft>
                <a:spcPts val="400"/>
              </a:spcAft>
              <a:buClr>
                <a:srgbClr val="840A4D"/>
              </a:buClr>
              <a:buSzPct val="90000"/>
              <a:buNone/>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Government Auditing Standards</a:t>
            </a:r>
          </a:p>
          <a:p>
            <a:pPr algn="l"/>
            <a:r>
              <a:rPr lang="en-US" sz="2900" b="1" dirty="0">
                <a:solidFill>
                  <a:srgbClr val="840A4D"/>
                </a:solidFill>
                <a:latin typeface="Garamond" panose="02020404030301010803" pitchFamily="18" charset="0"/>
              </a:rPr>
              <a:t>(cont.)</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5</a:t>
            </a:r>
          </a:p>
        </p:txBody>
      </p:sp>
    </p:spTree>
    <p:extLst>
      <p:ext uri="{BB962C8B-B14F-4D97-AF65-F5344CB8AC3E}">
        <p14:creationId xmlns:p14="http://schemas.microsoft.com/office/powerpoint/2010/main" val="208960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Report on Compliance for Each Major Program; and Internal Control Over Compliance Required by the Uniform Guidance; and report on Schedule of Expenditures of Federal Awards, required by the Uniform Guidance,</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Required by the OMB’s Uniform Guidance,</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Federal Funds expended in 2023 - $32,267,171.</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Identification of Major Programs: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Housing Opportunities for Persons with AIDS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Coronavirus State and Local Fiscal Recovery Funds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Capitalization Grants for Drinking Water Revolving Loan Fund,</a:t>
            </a:r>
          </a:p>
          <a:p>
            <a:pPr marL="228600" indent="-228600">
              <a:spcBef>
                <a:spcPts val="200"/>
              </a:spcBef>
              <a:spcAft>
                <a:spcPts val="400"/>
              </a:spcAft>
              <a:buClr>
                <a:srgbClr val="840A4D"/>
              </a:buClr>
              <a:buSzPct val="115000"/>
            </a:pPr>
            <a:r>
              <a:rPr lang="en-US" sz="1800" dirty="0">
                <a:solidFill>
                  <a:schemeClr val="tx1">
                    <a:lumMod val="95000"/>
                    <a:lumOff val="5000"/>
                  </a:schemeClr>
                </a:solidFill>
              </a:rPr>
              <a:t>Tests Compliance with Laws and Regulations,</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No Material Weaknesses Identified,</a:t>
            </a:r>
          </a:p>
          <a:p>
            <a:pPr marL="628650" lvl="1" indent="-228600">
              <a:spcBef>
                <a:spcPts val="200"/>
              </a:spcBef>
              <a:spcAft>
                <a:spcPts val="400"/>
              </a:spcAft>
              <a:buClr>
                <a:srgbClr val="840A4D"/>
              </a:buClr>
              <a:buSzPct val="115000"/>
            </a:pPr>
            <a:r>
              <a:rPr lang="en-US" sz="1400" dirty="0">
                <a:solidFill>
                  <a:schemeClr val="tx1">
                    <a:lumMod val="95000"/>
                    <a:lumOff val="5000"/>
                  </a:schemeClr>
                </a:solidFill>
              </a:rPr>
              <a:t>One Noncompliance Significant Deficiency Identified. Required to be reported in accordance with 2 CFR Section 200.516(a).</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the Uniform Guidance (Single Audit)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6</a:t>
            </a:r>
          </a:p>
        </p:txBody>
      </p:sp>
    </p:spTree>
    <p:extLst>
      <p:ext uri="{BB962C8B-B14F-4D97-AF65-F5344CB8AC3E}">
        <p14:creationId xmlns:p14="http://schemas.microsoft.com/office/powerpoint/2010/main" val="89725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Straight Connector 31"/>
          <p:cNvCxnSpPr/>
          <p:nvPr/>
        </p:nvCxnSpPr>
        <p:spPr>
          <a:xfrm>
            <a:off x="0" y="914400"/>
            <a:ext cx="8229600" cy="0"/>
          </a:xfrm>
          <a:prstGeom prst="line">
            <a:avLst/>
          </a:prstGeom>
          <a:ln w="41275" cap="rnd" cmpd="sng">
            <a:solidFill>
              <a:srgbClr val="840A4D">
                <a:alpha val="50000"/>
              </a:srgbClr>
            </a:solidFill>
            <a:headEnd w="med" len="med"/>
            <a:tailEnd type="none" w="sm" len="sm"/>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610600" y="6477000"/>
            <a:ext cx="533400" cy="381000"/>
          </a:xfrm>
          <a:prstGeom prst="rect">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p:nvPr/>
        </p:nvGrpSpPr>
        <p:grpSpPr>
          <a:xfrm>
            <a:off x="0" y="6477000"/>
            <a:ext cx="9144000" cy="381000"/>
            <a:chOff x="0" y="6477000"/>
            <a:chExt cx="9144000" cy="381000"/>
          </a:xfrm>
        </p:grpSpPr>
        <p:sp>
          <p:nvSpPr>
            <p:cNvPr id="40" name="Trapezoid 39"/>
            <p:cNvSpPr/>
            <p:nvPr/>
          </p:nvSpPr>
          <p:spPr>
            <a:xfrm>
              <a:off x="6096000" y="6477000"/>
              <a:ext cx="3048000" cy="381000"/>
            </a:xfrm>
            <a:prstGeom prst="trapezoid">
              <a:avLst/>
            </a:prstGeom>
            <a:solidFill>
              <a:srgbClr val="840A4D"/>
            </a:solidFill>
            <a:ln>
              <a:solidFill>
                <a:srgbClr val="840A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3" name="Trapezoid 42"/>
            <p:cNvSpPr/>
            <p:nvPr/>
          </p:nvSpPr>
          <p:spPr>
            <a:xfrm rot="10800000">
              <a:off x="0" y="6667500"/>
              <a:ext cx="6019800" cy="190500"/>
            </a:xfrm>
            <a:prstGeom prst="trapezoid">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Rectangle 43"/>
          <p:cNvSpPr/>
          <p:nvPr/>
        </p:nvSpPr>
        <p:spPr>
          <a:xfrm>
            <a:off x="0" y="6667500"/>
            <a:ext cx="533400" cy="190500"/>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sz="half" idx="2"/>
          </p:nvPr>
        </p:nvSpPr>
        <p:spPr>
          <a:xfrm>
            <a:off x="381000" y="990600"/>
            <a:ext cx="7772400" cy="4739158"/>
          </a:xfrm>
        </p:spPr>
        <p:txBody>
          <a:bodyPr>
            <a:noAutofit/>
          </a:bodyPr>
          <a:lstStyle/>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a:p>
            <a:pPr marL="228600" lvl="1" indent="0">
              <a:spcBef>
                <a:spcPts val="200"/>
              </a:spcBef>
              <a:spcAft>
                <a:spcPts val="400"/>
              </a:spcAft>
              <a:buClr>
                <a:srgbClr val="840A4D"/>
              </a:buClr>
              <a:buSzPct val="90000"/>
              <a:buNone/>
            </a:pPr>
            <a:r>
              <a:rPr lang="en-US" sz="1600" b="1" dirty="0">
                <a:solidFill>
                  <a:schemeClr val="tx1">
                    <a:lumMod val="95000"/>
                    <a:lumOff val="5000"/>
                  </a:schemeClr>
                </a:solidFill>
              </a:rPr>
              <a:t>Audit Finding</a:t>
            </a:r>
          </a:p>
          <a:p>
            <a:pPr marL="228600" lvl="1" indent="0">
              <a:spcBef>
                <a:spcPts val="200"/>
              </a:spcBef>
              <a:spcAft>
                <a:spcPts val="400"/>
              </a:spcAft>
              <a:buClr>
                <a:srgbClr val="840A4D"/>
              </a:buClr>
              <a:buSzPct val="90000"/>
              <a:buNone/>
            </a:pPr>
            <a:r>
              <a:rPr lang="en-US" sz="1800" dirty="0">
                <a:solidFill>
                  <a:schemeClr val="tx1">
                    <a:lumMod val="95000"/>
                    <a:lumOff val="5000"/>
                  </a:schemeClr>
                </a:solidFill>
              </a:rPr>
              <a:t>2023-009, Significant Deficiency, Internal Controls Over Compliance – Housing Opportunities for Persons with AIDS Program.</a:t>
            </a:r>
          </a:p>
          <a:p>
            <a:pPr marL="228600" indent="-228600">
              <a:spcBef>
                <a:spcPts val="200"/>
              </a:spcBef>
              <a:spcAft>
                <a:spcPts val="400"/>
              </a:spcAft>
              <a:buClr>
                <a:srgbClr val="840A4D"/>
              </a:buClr>
              <a:buSzPct val="115000"/>
            </a:pPr>
            <a:endParaRPr lang="en-US" sz="1800" dirty="0">
              <a:solidFill>
                <a:schemeClr val="tx1">
                  <a:lumMod val="95000"/>
                  <a:lumOff val="5000"/>
                </a:schemeClr>
              </a:solidFill>
            </a:endParaRPr>
          </a:p>
        </p:txBody>
      </p:sp>
      <p:sp>
        <p:nvSpPr>
          <p:cNvPr id="16" name="Title 45"/>
          <p:cNvSpPr txBox="1">
            <a:spLocks/>
          </p:cNvSpPr>
          <p:nvPr/>
        </p:nvSpPr>
        <p:spPr>
          <a:xfrm>
            <a:off x="352424" y="228600"/>
            <a:ext cx="8486775"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900" b="1" dirty="0">
                <a:solidFill>
                  <a:srgbClr val="840A4D"/>
                </a:solidFill>
                <a:latin typeface="Garamond" panose="02020404030301010803" pitchFamily="18" charset="0"/>
              </a:rPr>
              <a:t>Audit Under the Uniform Guidance (Single Audit)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2424" y="5931016"/>
            <a:ext cx="1870387" cy="594360"/>
          </a:xfrm>
          <a:prstGeom prst="rect">
            <a:avLst/>
          </a:prstGeom>
        </p:spPr>
      </p:pic>
      <p:sp>
        <p:nvSpPr>
          <p:cNvPr id="19" name="TextBox 18"/>
          <p:cNvSpPr txBox="1"/>
          <p:nvPr/>
        </p:nvSpPr>
        <p:spPr>
          <a:xfrm>
            <a:off x="102597" y="6639639"/>
            <a:ext cx="2667000" cy="246221"/>
          </a:xfrm>
          <a:prstGeom prst="rect">
            <a:avLst/>
          </a:prstGeom>
          <a:noFill/>
        </p:spPr>
        <p:txBody>
          <a:bodyPr wrap="square" rtlCol="0">
            <a:spAutoFit/>
          </a:bodyPr>
          <a:lstStyle/>
          <a:p>
            <a:r>
              <a:rPr lang="en-US" sz="1000" i="1" dirty="0">
                <a:solidFill>
                  <a:srgbClr val="080808"/>
                </a:solidFill>
                <a:latin typeface="+mj-lt"/>
              </a:rPr>
              <a:t>Copyright © 2021 Belfint, Lyons &amp; Shuman, P.A.</a:t>
            </a:r>
            <a:endParaRPr lang="en-US" sz="1000" dirty="0">
              <a:solidFill>
                <a:srgbClr val="080808"/>
              </a:solidFill>
              <a:latin typeface="+mj-lt"/>
            </a:endParaRPr>
          </a:p>
        </p:txBody>
      </p:sp>
      <p:sp>
        <p:nvSpPr>
          <p:cNvPr id="2" name="Slide Number Placeholder 1">
            <a:extLst>
              <a:ext uri="{FF2B5EF4-FFF2-40B4-BE49-F238E27FC236}">
                <a16:creationId xmlns:a16="http://schemas.microsoft.com/office/drawing/2014/main" id="{F3F76723-C653-4123-B9D9-48E7B1BB6705}"/>
              </a:ext>
            </a:extLst>
          </p:cNvPr>
          <p:cNvSpPr>
            <a:spLocks noGrp="1"/>
          </p:cNvSpPr>
          <p:nvPr>
            <p:ph type="sldNum" sz="quarter" idx="12"/>
          </p:nvPr>
        </p:nvSpPr>
        <p:spPr>
          <a:xfrm>
            <a:off x="6553200" y="6416675"/>
            <a:ext cx="2133600" cy="365125"/>
          </a:xfrm>
        </p:spPr>
        <p:txBody>
          <a:bodyPr/>
          <a:lstStyle/>
          <a:p>
            <a:r>
              <a:rPr lang="en-US" dirty="0"/>
              <a:t>6</a:t>
            </a:r>
          </a:p>
        </p:txBody>
      </p:sp>
    </p:spTree>
    <p:extLst>
      <p:ext uri="{BB962C8B-B14F-4D97-AF65-F5344CB8AC3E}">
        <p14:creationId xmlns:p14="http://schemas.microsoft.com/office/powerpoint/2010/main" val="341451685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S Powerpoint - Professio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Flow">
  <a:themeElements>
    <a:clrScheme name="Custom 4">
      <a:dk1>
        <a:srgbClr val="FFFFFF"/>
      </a:dk1>
      <a:lt1>
        <a:srgbClr val="FFFFFF"/>
      </a:lt1>
      <a:dk2>
        <a:srgbClr val="FFFFFF"/>
      </a:dk2>
      <a:lt2>
        <a:srgbClr val="FFFFFF"/>
      </a:lt2>
      <a:accent1>
        <a:srgbClr val="0070C0"/>
      </a:accent1>
      <a:accent2>
        <a:srgbClr val="045167"/>
      </a:accent2>
      <a:accent3>
        <a:srgbClr val="FFFCD1"/>
      </a:accent3>
      <a:accent4>
        <a:srgbClr val="002060"/>
      </a:accent4>
      <a:accent5>
        <a:srgbClr val="7CBBF5"/>
      </a:accent5>
      <a:accent6>
        <a:srgbClr val="083E6F"/>
      </a:accent6>
      <a:hlink>
        <a:srgbClr val="387025"/>
      </a:hlink>
      <a:folHlink>
        <a:srgbClr val="154722"/>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
    <a:dk1>
      <a:srgbClr val="FFFFFF"/>
    </a:dk1>
    <a:lt1>
      <a:srgbClr val="FFFFFF"/>
    </a:lt1>
    <a:dk2>
      <a:srgbClr val="FFFFFF"/>
    </a:dk2>
    <a:lt2>
      <a:srgbClr val="FFFFFF"/>
    </a:lt2>
    <a:accent1>
      <a:srgbClr val="0070C0"/>
    </a:accent1>
    <a:accent2>
      <a:srgbClr val="045167"/>
    </a:accent2>
    <a:accent3>
      <a:srgbClr val="FFFCD1"/>
    </a:accent3>
    <a:accent4>
      <a:srgbClr val="002060"/>
    </a:accent4>
    <a:accent5>
      <a:srgbClr val="7CBBF5"/>
    </a:accent5>
    <a:accent6>
      <a:srgbClr val="083E6F"/>
    </a:accent6>
    <a:hlink>
      <a:srgbClr val="387025"/>
    </a:hlink>
    <a:folHlink>
      <a:srgbClr val="154722"/>
    </a:folHlink>
  </a:clrScheme>
</a:themeOverride>
</file>

<file path=docProps/app.xml><?xml version="1.0" encoding="utf-8"?>
<Properties xmlns="http://schemas.openxmlformats.org/officeDocument/2006/extended-properties" xmlns:vt="http://schemas.openxmlformats.org/officeDocument/2006/docPropsVTypes">
  <Template>BLS Powerpoint - Professional</Template>
  <TotalTime>2657</TotalTime>
  <Words>1152</Words>
  <Application>Microsoft Office PowerPoint</Application>
  <PresentationFormat>On-screen Show (4:3)</PresentationFormat>
  <Paragraphs>105</Paragraphs>
  <Slides>12</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Arial</vt:lpstr>
      <vt:lpstr>Calibri</vt:lpstr>
      <vt:lpstr>Constantia</vt:lpstr>
      <vt:lpstr>Courier New</vt:lpstr>
      <vt:lpstr>Garamond</vt:lpstr>
      <vt:lpstr>Symbol</vt:lpstr>
      <vt:lpstr>Times New Roman</vt:lpstr>
      <vt:lpstr>Wingdings 2</vt:lpstr>
      <vt:lpstr>BLS Powerpoint - Professional</vt:lpstr>
      <vt:lpstr>4_Flow</vt:lpstr>
      <vt:lpstr>City of Wilmington Audit June 30, 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Belfint, Lyons &amp; Shuman, 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Here</dc:title>
  <dc:creator>Jenni Fleck Jones</dc:creator>
  <cp:lastModifiedBy>George G. Fournaris</cp:lastModifiedBy>
  <cp:revision>159</cp:revision>
  <cp:lastPrinted>2017-09-08T11:45:17Z</cp:lastPrinted>
  <dcterms:created xsi:type="dcterms:W3CDTF">2015-06-16T15:48:22Z</dcterms:created>
  <dcterms:modified xsi:type="dcterms:W3CDTF">2024-04-02T15:46:21Z</dcterms:modified>
</cp:coreProperties>
</file>