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17"/>
  </p:notesMasterIdLst>
  <p:handoutMasterIdLst>
    <p:handoutMasterId r:id="rId18"/>
  </p:handoutMasterIdLst>
  <p:sldIdLst>
    <p:sldId id="289" r:id="rId5"/>
    <p:sldId id="292" r:id="rId6"/>
    <p:sldId id="312" r:id="rId7"/>
    <p:sldId id="330" r:id="rId8"/>
    <p:sldId id="326" r:id="rId9"/>
    <p:sldId id="321" r:id="rId10"/>
    <p:sldId id="331" r:id="rId11"/>
    <p:sldId id="332" r:id="rId12"/>
    <p:sldId id="333" r:id="rId13"/>
    <p:sldId id="334" r:id="rId14"/>
    <p:sldId id="302" r:id="rId15"/>
    <p:sldId id="327" r:id="rId16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FB3B2"/>
    <a:srgbClr val="929292"/>
    <a:srgbClr val="8EB04E"/>
    <a:srgbClr val="8685EA"/>
    <a:srgbClr val="7A81FF"/>
    <a:srgbClr val="639149"/>
    <a:srgbClr val="FFD579"/>
    <a:srgbClr val="FF9300"/>
    <a:srgbClr val="00659B"/>
    <a:srgbClr val="A465C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D27102A9-8310-4765-A935-A1911B00CA55}" styleName="Light Style 1 - Acc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1E171933-4619-4E11-9A3F-F7608DF75F80}" styleName="Medium Style 1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286"/>
    <p:restoredTop sz="89425" autoAdjust="0"/>
  </p:normalViewPr>
  <p:slideViewPr>
    <p:cSldViewPr snapToGrid="0" snapToObjects="1">
      <p:cViewPr varScale="1">
        <p:scale>
          <a:sx n="98" d="100"/>
          <a:sy n="98" d="100"/>
        </p:scale>
        <p:origin x="1068" y="84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05348" cy="474208"/>
          </a:xfrm>
          <a:prstGeom prst="rect">
            <a:avLst/>
          </a:prstGeom>
        </p:spPr>
        <p:txBody>
          <a:bodyPr vert="horz" lIns="94947" tIns="47474" rIns="94947" bIns="47474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059181" y="0"/>
            <a:ext cx="3105348" cy="474208"/>
          </a:xfrm>
          <a:prstGeom prst="rect">
            <a:avLst/>
          </a:prstGeom>
        </p:spPr>
        <p:txBody>
          <a:bodyPr vert="horz" lIns="94947" tIns="47474" rIns="94947" bIns="47474" rtlCol="0"/>
          <a:lstStyle>
            <a:lvl1pPr algn="r">
              <a:defRPr sz="1200"/>
            </a:lvl1pPr>
          </a:lstStyle>
          <a:p>
            <a:fld id="{18BE729E-9E29-437C-B874-374C37AD3B83}" type="datetimeFigureOut">
              <a:rPr lang="en-US" smtClean="0"/>
              <a:t>5/9/2024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977134"/>
            <a:ext cx="3105348" cy="474207"/>
          </a:xfrm>
          <a:prstGeom prst="rect">
            <a:avLst/>
          </a:prstGeom>
        </p:spPr>
        <p:txBody>
          <a:bodyPr vert="horz" lIns="94947" tIns="47474" rIns="94947" bIns="47474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59181" y="8977134"/>
            <a:ext cx="3105348" cy="474207"/>
          </a:xfrm>
          <a:prstGeom prst="rect">
            <a:avLst/>
          </a:prstGeom>
        </p:spPr>
        <p:txBody>
          <a:bodyPr vert="horz" lIns="94947" tIns="47474" rIns="94947" bIns="47474" rtlCol="0" anchor="b"/>
          <a:lstStyle>
            <a:lvl1pPr algn="r">
              <a:defRPr sz="1200"/>
            </a:lvl1pPr>
          </a:lstStyle>
          <a:p>
            <a:fld id="{54D8382A-A9FC-494B-A685-2FF7D617DF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881725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05348" cy="474208"/>
          </a:xfrm>
          <a:prstGeom prst="rect">
            <a:avLst/>
          </a:prstGeom>
        </p:spPr>
        <p:txBody>
          <a:bodyPr vert="horz" lIns="94947" tIns="47474" rIns="94947" bIns="47474" rtlCol="0"/>
          <a:lstStyle>
            <a:lvl1pPr algn="l">
              <a:defRPr sz="1200" b="0" i="0">
                <a:latin typeface="Open Sans" panose="020B0606030504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59181" y="0"/>
            <a:ext cx="3105348" cy="474208"/>
          </a:xfrm>
          <a:prstGeom prst="rect">
            <a:avLst/>
          </a:prstGeom>
        </p:spPr>
        <p:txBody>
          <a:bodyPr vert="horz" lIns="94947" tIns="47474" rIns="94947" bIns="47474" rtlCol="0"/>
          <a:lstStyle>
            <a:lvl1pPr algn="r">
              <a:defRPr sz="1200" b="0" i="0">
                <a:latin typeface="Open Sans" panose="020B0606030504020204" pitchFamily="34" charset="0"/>
              </a:defRPr>
            </a:lvl1pPr>
          </a:lstStyle>
          <a:p>
            <a:fld id="{5C3C6860-7219-6A4C-AD10-F531E8546E17}" type="datetimeFigureOut">
              <a:rPr lang="en-US" smtClean="0"/>
              <a:pPr/>
              <a:t>5/9/2024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47713" y="1181100"/>
            <a:ext cx="5670550" cy="31892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947" tIns="47474" rIns="94947" bIns="47474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16619" y="4548457"/>
            <a:ext cx="5732949" cy="3721466"/>
          </a:xfrm>
          <a:prstGeom prst="rect">
            <a:avLst/>
          </a:prstGeom>
        </p:spPr>
        <p:txBody>
          <a:bodyPr vert="horz" lIns="94947" tIns="47474" rIns="94947" bIns="47474" rtlCol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977134"/>
            <a:ext cx="3105348" cy="474207"/>
          </a:xfrm>
          <a:prstGeom prst="rect">
            <a:avLst/>
          </a:prstGeom>
        </p:spPr>
        <p:txBody>
          <a:bodyPr vert="horz" lIns="94947" tIns="47474" rIns="94947" bIns="47474" rtlCol="0" anchor="b"/>
          <a:lstStyle>
            <a:lvl1pPr algn="l">
              <a:defRPr sz="1200" b="0" i="0">
                <a:latin typeface="Open Sans" panose="020B0606030504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59181" y="8977134"/>
            <a:ext cx="3105348" cy="474207"/>
          </a:xfrm>
          <a:prstGeom prst="rect">
            <a:avLst/>
          </a:prstGeom>
        </p:spPr>
        <p:txBody>
          <a:bodyPr vert="horz" lIns="94947" tIns="47474" rIns="94947" bIns="47474" rtlCol="0" anchor="b"/>
          <a:lstStyle>
            <a:lvl1pPr algn="r">
              <a:defRPr sz="1200" b="0" i="0">
                <a:latin typeface="Open Sans" panose="020B0606030504020204" pitchFamily="34" charset="0"/>
              </a:defRPr>
            </a:lvl1pPr>
          </a:lstStyle>
          <a:p>
            <a:fld id="{40852003-A696-4C41-9402-CB97C93E029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26468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b="0" i="0" kern="1200">
        <a:solidFill>
          <a:schemeClr val="tx1"/>
        </a:solidFill>
        <a:latin typeface="Open Sans" panose="020B0606030504020204" pitchFamily="34" charset="0"/>
        <a:ea typeface="+mn-ea"/>
        <a:cs typeface="+mn-cs"/>
      </a:defRPr>
    </a:lvl1pPr>
    <a:lvl2pPr marL="457200" algn="l" defTabSz="914400" rtl="0" eaLnBrk="1" latinLnBrk="0" hangingPunct="1">
      <a:defRPr sz="1200" b="0" i="0" kern="1200">
        <a:solidFill>
          <a:schemeClr val="tx1"/>
        </a:solidFill>
        <a:latin typeface="Open Sans" panose="020B0606030504020204" pitchFamily="34" charset="0"/>
        <a:ea typeface="+mn-ea"/>
        <a:cs typeface="+mn-cs"/>
      </a:defRPr>
    </a:lvl2pPr>
    <a:lvl3pPr marL="914400" algn="l" defTabSz="914400" rtl="0" eaLnBrk="1" latinLnBrk="0" hangingPunct="1">
      <a:defRPr sz="1200" b="0" i="0" kern="1200">
        <a:solidFill>
          <a:schemeClr val="tx1"/>
        </a:solidFill>
        <a:latin typeface="Open Sans" panose="020B0606030504020204" pitchFamily="34" charset="0"/>
        <a:ea typeface="+mn-ea"/>
        <a:cs typeface="+mn-cs"/>
      </a:defRPr>
    </a:lvl3pPr>
    <a:lvl4pPr marL="1371600" algn="l" defTabSz="914400" rtl="0" eaLnBrk="1" latinLnBrk="0" hangingPunct="1">
      <a:defRPr sz="1200" b="0" i="0" kern="1200">
        <a:solidFill>
          <a:schemeClr val="tx1"/>
        </a:solidFill>
        <a:latin typeface="Open Sans" panose="020B0606030504020204" pitchFamily="34" charset="0"/>
        <a:ea typeface="+mn-ea"/>
        <a:cs typeface="+mn-cs"/>
      </a:defRPr>
    </a:lvl4pPr>
    <a:lvl5pPr marL="1828800" algn="l" defTabSz="914400" rtl="0" eaLnBrk="1" latinLnBrk="0" hangingPunct="1">
      <a:defRPr sz="1200" b="0" i="0" kern="1200">
        <a:solidFill>
          <a:schemeClr val="tx1"/>
        </a:solidFill>
        <a:latin typeface="Open Sans" panose="020B0606030504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0852003-A696-4C41-9402-CB97C93E029A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1899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A45D0A-103C-0140-82CA-9C7869D6389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9600" y="3429000"/>
            <a:ext cx="10972800" cy="1466559"/>
          </a:xfrm>
        </p:spPr>
        <p:txBody>
          <a:bodyPr anchor="b">
            <a:normAutofit/>
          </a:bodyPr>
          <a:lstStyle>
            <a:lvl1pPr algn="ctr">
              <a:defRPr sz="4800" cap="all" baseline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CADBB02-FB01-7A4E-8CA6-C340D69D057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9599" y="5060706"/>
            <a:ext cx="10972799" cy="365126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163F32B-73CB-CF4A-87C0-E46EC7BE9AE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724400" y="5956106"/>
            <a:ext cx="2743200" cy="365125"/>
          </a:xfrm>
        </p:spPr>
        <p:txBody>
          <a:bodyPr/>
          <a:lstStyle>
            <a:lvl1pPr algn="ctr">
              <a:defRPr sz="1400" b="1" i="0">
                <a:solidFill>
                  <a:schemeClr val="bg1"/>
                </a:solidFill>
                <a:latin typeface="Open Sans Semibold" panose="020B0606030504020204" pitchFamily="34" charset="0"/>
                <a:ea typeface="Open Sans Semibold" panose="020B0606030504020204" pitchFamily="34" charset="0"/>
                <a:cs typeface="Open Sans Semibold" panose="020B0606030504020204" pitchFamily="34" charset="0"/>
              </a:defRPr>
            </a:lvl1pPr>
          </a:lstStyle>
          <a:p>
            <a:fld id="{EA2FC7EC-47D0-AB4E-91CA-68E943324ED9}" type="datetimeFigureOut">
              <a:rPr lang="en-US" smtClean="0"/>
              <a:pPr/>
              <a:t>5/9/2024</a:t>
            </a:fld>
            <a:endParaRPr lang="en-US" dirty="0"/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1D2BC865-4CDA-6C4B-88E4-648DB5E52376}"/>
              </a:ext>
            </a:extLst>
          </p:cNvPr>
          <p:cNvCxnSpPr>
            <a:cxnSpLocks/>
          </p:cNvCxnSpPr>
          <p:nvPr userDrawn="1"/>
        </p:nvCxnSpPr>
        <p:spPr>
          <a:xfrm>
            <a:off x="609599" y="4876899"/>
            <a:ext cx="10972799" cy="0"/>
          </a:xfrm>
          <a:prstGeom prst="line">
            <a:avLst/>
          </a:prstGeom>
          <a:ln w="15875">
            <a:solidFill>
              <a:srgbClr val="FEBE10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842633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498C254-6755-8F48-BD1A-A7DD6099416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04D1027-0883-2043-AFCD-49B6A3E64DC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1A84FC8-D2D2-CE4A-B5A4-25A6BFC92F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2FC7EC-47D0-AB4E-91CA-68E943324ED9}" type="datetimeFigureOut">
              <a:rPr lang="en-US" smtClean="0"/>
              <a:t>5/9/2024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91DB179-6A3F-6646-A689-8647B7F0D2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40DEBA5-965B-A142-B757-F6264A414F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5E0D4-1C04-CD49-9D42-D96A754C5F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89039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338299-B39B-0D48-AC02-10BC52F692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48677" y="365126"/>
            <a:ext cx="9364201" cy="941154"/>
          </a:xfrm>
        </p:spPr>
        <p:txBody>
          <a:bodyPr/>
          <a:lstStyle>
            <a:lvl1pPr>
              <a:defRPr cap="all" baseline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0C9EC5-5B8D-1545-A849-B605DF9EE2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9121" y="1632861"/>
            <a:ext cx="11033758" cy="4544102"/>
          </a:xfrm>
        </p:spPr>
        <p:txBody>
          <a:bodyPr/>
          <a:lstStyle>
            <a:lvl1pPr marL="457200" indent="-457200">
              <a:lnSpc>
                <a:spcPct val="125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/>
            </a:lvl1pPr>
            <a:lvl2pPr>
              <a:lnSpc>
                <a:spcPct val="140000"/>
              </a:lnSpc>
              <a:spcBef>
                <a:spcPts val="0"/>
              </a:spcBef>
              <a:defRPr/>
            </a:lvl2pPr>
            <a:lvl3pPr>
              <a:lnSpc>
                <a:spcPct val="140000"/>
              </a:lnSpc>
              <a:spcBef>
                <a:spcPts val="0"/>
              </a:spcBef>
              <a:spcAft>
                <a:spcPts val="500"/>
              </a:spcAft>
              <a:defRPr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52A3A84D-35F5-464C-9032-E6AC253453C6}"/>
              </a:ext>
            </a:extLst>
          </p:cNvPr>
          <p:cNvCxnSpPr/>
          <p:nvPr userDrawn="1"/>
        </p:nvCxnSpPr>
        <p:spPr>
          <a:xfrm>
            <a:off x="0" y="1306286"/>
            <a:ext cx="11612880" cy="0"/>
          </a:xfrm>
          <a:prstGeom prst="line">
            <a:avLst/>
          </a:prstGeom>
          <a:ln w="15875">
            <a:solidFill>
              <a:srgbClr val="FEBE10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13">
            <a:extLst>
              <a:ext uri="{FF2B5EF4-FFF2-40B4-BE49-F238E27FC236}">
                <a16:creationId xmlns:a16="http://schemas.microsoft.com/office/drawing/2014/main" id="{36A26936-2508-434C-9EAD-A5F585673A6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79121" y="295216"/>
            <a:ext cx="1113369" cy="8203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88843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2F60E6-14E2-E143-AB2D-A6DEB95437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9120" y="1709738"/>
            <a:ext cx="11033760" cy="2852737"/>
          </a:xfrm>
        </p:spPr>
        <p:txBody>
          <a:bodyPr anchor="b"/>
          <a:lstStyle>
            <a:lvl1pPr>
              <a:defRPr sz="6000" cap="all" baseline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30A6518-7894-C347-972A-E8D4AE8DFE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79120" y="4805275"/>
            <a:ext cx="11033760" cy="1284375"/>
          </a:xfrm>
        </p:spPr>
        <p:txBody>
          <a:bodyPr>
            <a:normAutofit/>
          </a:bodyPr>
          <a:lstStyle>
            <a:lvl1pPr marL="0" indent="0" algn="r">
              <a:buNone/>
              <a:defRPr sz="28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366F948-5A7D-1947-AC88-1804500530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2FC7EC-47D0-AB4E-91CA-68E943324ED9}" type="datetimeFigureOut">
              <a:rPr lang="en-US" smtClean="0"/>
              <a:t>5/9/2024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B66109A-438B-6C42-9BE3-0C46625789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E6A9315-BF46-7847-9129-106640475D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5E0D4-1C04-CD49-9D42-D96A754C5F59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43C3B67A-C948-B644-8322-78155022060A}"/>
              </a:ext>
            </a:extLst>
          </p:cNvPr>
          <p:cNvCxnSpPr/>
          <p:nvPr userDrawn="1"/>
        </p:nvCxnSpPr>
        <p:spPr>
          <a:xfrm>
            <a:off x="0" y="4562475"/>
            <a:ext cx="11612880" cy="0"/>
          </a:xfrm>
          <a:prstGeom prst="line">
            <a:avLst/>
          </a:prstGeom>
          <a:ln w="15875">
            <a:solidFill>
              <a:srgbClr val="FEBE10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>
            <a:extLst>
              <a:ext uri="{FF2B5EF4-FFF2-40B4-BE49-F238E27FC236}">
                <a16:creationId xmlns:a16="http://schemas.microsoft.com/office/drawing/2014/main" id="{E076AEEC-6A20-3145-9ADC-A25B184F2DD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79121" y="295216"/>
            <a:ext cx="1113369" cy="8203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75584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8524564D-69C1-C14F-8329-E509916E6132}"/>
              </a:ext>
            </a:extLst>
          </p:cNvPr>
          <p:cNvCxnSpPr/>
          <p:nvPr userDrawn="1"/>
        </p:nvCxnSpPr>
        <p:spPr>
          <a:xfrm>
            <a:off x="0" y="1716834"/>
            <a:ext cx="11612880" cy="0"/>
          </a:xfrm>
          <a:prstGeom prst="line">
            <a:avLst/>
          </a:prstGeom>
          <a:ln w="15875">
            <a:solidFill>
              <a:srgbClr val="FEBE10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F14D385B-EA0D-7648-8C8D-8A35EC7062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87411" y="365125"/>
            <a:ext cx="5025469" cy="1325563"/>
          </a:xfrm>
        </p:spPr>
        <p:txBody>
          <a:bodyPr>
            <a:normAutofit/>
          </a:bodyPr>
          <a:lstStyle>
            <a:lvl1pPr algn="l">
              <a:defRPr sz="3600" b="1" i="0" baseline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9DA3B72-9FF7-1148-AF13-1D54F66204F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587411" y="1894113"/>
            <a:ext cx="5025468" cy="4282849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Picture Placeholder 2">
            <a:extLst>
              <a:ext uri="{FF2B5EF4-FFF2-40B4-BE49-F238E27FC236}">
                <a16:creationId xmlns:a16="http://schemas.microsoft.com/office/drawing/2014/main" id="{3B78AF73-6BEA-1C4C-A004-22B1F1D5302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0" y="0"/>
            <a:ext cx="5943600" cy="6858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43364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3CAE98C-12CC-5447-8CE5-DDCD1CF68E8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79122" y="1681163"/>
            <a:ext cx="526184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2F5D989-6358-A348-85E9-93630F169F8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79122" y="2621901"/>
            <a:ext cx="5261841" cy="3567761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3DCE117-A73A-2442-89F6-F3CFB093A07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351036" y="1681163"/>
            <a:ext cx="526184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853EF33-CF2B-8349-B3D3-4E98991E186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351034" y="2621901"/>
            <a:ext cx="5261842" cy="3567762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1EC68CB5-380E-894E-B884-4CA4208A6B59}"/>
              </a:ext>
            </a:extLst>
          </p:cNvPr>
          <p:cNvCxnSpPr/>
          <p:nvPr userDrawn="1"/>
        </p:nvCxnSpPr>
        <p:spPr>
          <a:xfrm>
            <a:off x="0" y="1306286"/>
            <a:ext cx="11612880" cy="0"/>
          </a:xfrm>
          <a:prstGeom prst="line">
            <a:avLst/>
          </a:prstGeom>
          <a:ln w="15875">
            <a:solidFill>
              <a:srgbClr val="FEBE10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itle 1">
            <a:extLst>
              <a:ext uri="{FF2B5EF4-FFF2-40B4-BE49-F238E27FC236}">
                <a16:creationId xmlns:a16="http://schemas.microsoft.com/office/drawing/2014/main" id="{069D3D77-1611-0F48-A010-670D467F46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48677" y="365126"/>
            <a:ext cx="9364201" cy="941154"/>
          </a:xfrm>
        </p:spPr>
        <p:txBody>
          <a:bodyPr/>
          <a:lstStyle>
            <a:lvl1pPr>
              <a:defRPr cap="all" baseline="0"/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5B5CAD01-2E3D-E143-862F-B3D35A9A4A1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79121" y="295216"/>
            <a:ext cx="1113369" cy="8203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50694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58353EC7-D3F7-4F48-9E19-EF975AFA029B}"/>
              </a:ext>
            </a:extLst>
          </p:cNvPr>
          <p:cNvSpPr txBox="1">
            <a:spLocks/>
          </p:cNvSpPr>
          <p:nvPr userDrawn="1"/>
        </p:nvSpPr>
        <p:spPr>
          <a:xfrm>
            <a:off x="579121" y="365126"/>
            <a:ext cx="11033758" cy="941154"/>
          </a:xfrm>
          <a:prstGeom prst="rect">
            <a:avLst/>
          </a:prstGeom>
        </p:spPr>
        <p:txBody>
          <a:bodyPr vert="horz" lIns="0" tIns="45720" rIns="0" bIns="45720" rtlCol="0" anchor="b" anchorCtr="0">
            <a:normAutofit/>
          </a:bodyPr>
          <a:lstStyle>
            <a:lvl1pPr algn="r" defTabSz="914400" rtl="0" eaLnBrk="1" fontAlgn="b" latinLnBrk="0" hangingPunct="1">
              <a:lnSpc>
                <a:spcPct val="90000"/>
              </a:lnSpc>
              <a:spcBef>
                <a:spcPct val="0"/>
              </a:spcBef>
              <a:buNone/>
              <a:defRPr sz="4400" b="0" i="0" kern="1200">
                <a:solidFill>
                  <a:schemeClr val="bg1"/>
                </a:solidFill>
                <a:latin typeface="Open Sans Light" panose="020B0306030504020204" pitchFamily="34" charset="0"/>
                <a:ea typeface="+mj-ea"/>
                <a:cs typeface="+mj-cs"/>
              </a:defRPr>
            </a:lvl1pPr>
          </a:lstStyle>
          <a:p>
            <a:r>
              <a:rPr lang="en-US" cap="all" baseline="0" dirty="0"/>
              <a:t>Click to edit Master title style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53C07E78-64B3-8B45-BBC3-3789218545CE}"/>
              </a:ext>
            </a:extLst>
          </p:cNvPr>
          <p:cNvCxnSpPr/>
          <p:nvPr userDrawn="1"/>
        </p:nvCxnSpPr>
        <p:spPr>
          <a:xfrm>
            <a:off x="0" y="1306286"/>
            <a:ext cx="11612880" cy="0"/>
          </a:xfrm>
          <a:prstGeom prst="line">
            <a:avLst/>
          </a:prstGeom>
          <a:ln w="15875">
            <a:solidFill>
              <a:srgbClr val="FEBE10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083295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286364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E81935-5207-BA4B-8FC8-5C346F58B1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4148E60-4415-394B-A143-F1DC433E4AF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Picture Placeholder 2">
            <a:extLst>
              <a:ext uri="{FF2B5EF4-FFF2-40B4-BE49-F238E27FC236}">
                <a16:creationId xmlns:a16="http://schemas.microsoft.com/office/drawing/2014/main" id="{F912FED9-D082-B542-9BBF-CCEF07FF34F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248400" y="0"/>
            <a:ext cx="5943600" cy="6858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8FF3AD3A-D023-6846-8EA4-710BA0BC96FC}"/>
              </a:ext>
            </a:extLst>
          </p:cNvPr>
          <p:cNvCxnSpPr/>
          <p:nvPr userDrawn="1"/>
        </p:nvCxnSpPr>
        <p:spPr>
          <a:xfrm>
            <a:off x="0" y="6375920"/>
            <a:ext cx="11612880" cy="0"/>
          </a:xfrm>
          <a:prstGeom prst="line">
            <a:avLst/>
          </a:prstGeom>
          <a:ln w="15875">
            <a:solidFill>
              <a:srgbClr val="FEBE10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88036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613812-E255-F944-A9C9-41DA83CA0F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B6B4614-DF9E-D14D-AE8C-634BCA22C09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4CDB7A7-F471-2F4D-AC16-C945056DDF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2FC7EC-47D0-AB4E-91CA-68E943324ED9}" type="datetimeFigureOut">
              <a:rPr lang="en-US" smtClean="0"/>
              <a:t>5/9/2024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BA66C86-C84B-E246-8B54-578F71BD2A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6CA6035-1025-A240-9944-8A771C264E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5E0D4-1C04-CD49-9D42-D96A754C5F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40932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3C45275-C630-0C4A-933F-1E21AE4FF4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9121" y="365125"/>
            <a:ext cx="11140128" cy="1325563"/>
          </a:xfrm>
          <a:prstGeom prst="rect">
            <a:avLst/>
          </a:prstGeom>
        </p:spPr>
        <p:txBody>
          <a:bodyPr vert="horz" lIns="0" tIns="45720" rIns="0" bIns="45720" rtlCol="0" anchor="b" anchorCtr="0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B8D9B66-15B7-D046-856A-9BE4EB8A7D3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79121" y="1825625"/>
            <a:ext cx="11140128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2371607-ADF8-4746-AF1F-EC27AE96161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79121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 i="0">
                <a:solidFill>
                  <a:schemeClr val="tx1">
                    <a:tint val="75000"/>
                  </a:schemeClr>
                </a:solidFill>
                <a:latin typeface="Open Sans" panose="020B0606030504020204" pitchFamily="34" charset="0"/>
              </a:defRPr>
            </a:lvl1pPr>
          </a:lstStyle>
          <a:p>
            <a:fld id="{EA2FC7EC-47D0-AB4E-91CA-68E943324ED9}" type="datetimeFigureOut">
              <a:rPr lang="en-US" smtClean="0"/>
              <a:pPr/>
              <a:t>5/9/2024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51A8A43-AB50-E040-B2B8-2ACD55E0E79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0" i="0">
                <a:solidFill>
                  <a:schemeClr val="tx1">
                    <a:tint val="75000"/>
                  </a:schemeClr>
                </a:solidFill>
                <a:latin typeface="Open Sans" panose="020B0606030504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84E6968-0F1D-AE40-96FB-5FA794654C7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976049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0">
                <a:solidFill>
                  <a:schemeClr val="tx1">
                    <a:tint val="75000"/>
                  </a:schemeClr>
                </a:solidFill>
                <a:latin typeface="Open Sans" panose="020B0606030504020204" pitchFamily="34" charset="0"/>
              </a:defRPr>
            </a:lvl1pPr>
          </a:lstStyle>
          <a:p>
            <a:fld id="{27C5E0D4-1C04-CD49-9D42-D96A754C5F5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71703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7" r:id="rId8"/>
    <p:sldLayoutId id="2147483658" r:id="rId9"/>
    <p:sldLayoutId id="2147483659" r:id="rId10"/>
  </p:sldLayoutIdLst>
  <p:txStyles>
    <p:titleStyle>
      <a:lvl1pPr algn="r" defTabSz="914400" rtl="0" eaLnBrk="1" fontAlgn="b" latinLnBrk="0" hangingPunct="1">
        <a:lnSpc>
          <a:spcPct val="90000"/>
        </a:lnSpc>
        <a:spcBef>
          <a:spcPct val="0"/>
        </a:spcBef>
        <a:buNone/>
        <a:defRPr sz="4400" b="0" i="0" kern="1200">
          <a:solidFill>
            <a:schemeClr val="bg1"/>
          </a:solidFill>
          <a:latin typeface="Open Sans Light" panose="020B0306030504020204" pitchFamily="34" charset="0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spcAft>
          <a:spcPts val="1200"/>
        </a:spcAft>
        <a:buFont typeface="Arial" panose="020B0604020202020204" pitchFamily="34" charset="0"/>
        <a:buNone/>
        <a:defRPr sz="3200" b="0" i="0" kern="1200">
          <a:solidFill>
            <a:schemeClr val="bg1"/>
          </a:solidFill>
          <a:latin typeface="Open Sans" panose="020B060603050402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spcAft>
          <a:spcPts val="500"/>
        </a:spcAft>
        <a:buFont typeface="Arial" panose="020B0604020202020204" pitchFamily="34" charset="0"/>
        <a:buChar char="•"/>
        <a:defRPr sz="2800" b="0" i="0" kern="1200">
          <a:solidFill>
            <a:schemeClr val="bg1"/>
          </a:solidFill>
          <a:latin typeface="Open Sans" panose="020B0606030504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Courier New" panose="02070309020205020404" pitchFamily="49" charset="0"/>
        <a:buChar char="o"/>
        <a:defRPr sz="2200" b="0" i="0" kern="1200">
          <a:solidFill>
            <a:schemeClr val="bg1"/>
          </a:solidFill>
          <a:latin typeface="Open Sans" panose="020B0606030504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bg1"/>
          </a:solidFill>
          <a:latin typeface="Open Sans" panose="020B0606030504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bg1"/>
          </a:solidFill>
          <a:latin typeface="Open Sans" panose="020B0606030504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mailto:realestatehousing@wilmingtonde.gov" TargetMode="External"/><Relationship Id="rId2" Type="http://schemas.openxmlformats.org/officeDocument/2006/relationships/hyperlink" Target="http://www.wilmingtonde.gov/" TargetMode="Externa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hudexchange.info/community-development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.png"/><Relationship Id="rId5" Type="http://schemas.openxmlformats.org/officeDocument/2006/relationships/hyperlink" Target="https://www.hudexchange.info/esg/" TargetMode="External"/><Relationship Id="rId4" Type="http://schemas.openxmlformats.org/officeDocument/2006/relationships/hyperlink" Target="https://www.hudexchange.info/home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slideLayout" Target="../slideLayouts/slideLayout4.xml"/><Relationship Id="rId1" Type="http://schemas.openxmlformats.org/officeDocument/2006/relationships/themeOverride" Target="../theme/themeOverride1.xml"/><Relationship Id="rId5" Type="http://schemas.openxmlformats.org/officeDocument/2006/relationships/image" Target="../media/image3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slideLayout" Target="../slideLayouts/slideLayout4.xml"/><Relationship Id="rId1" Type="http://schemas.openxmlformats.org/officeDocument/2006/relationships/themeOverride" Target="../theme/themeOverride2.xml"/><Relationship Id="rId5" Type="http://schemas.openxmlformats.org/officeDocument/2006/relationships/image" Target="../media/image3.pn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F0EC6A-57D8-4566-8A43-45E25FB8ED0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90070" y="4966855"/>
            <a:ext cx="10972800" cy="770558"/>
          </a:xfrm>
        </p:spPr>
        <p:txBody>
          <a:bodyPr>
            <a:normAutofit fontScale="90000"/>
          </a:bodyPr>
          <a:lstStyle/>
          <a:p>
            <a:br>
              <a:rPr lang="en-US" dirty="0">
                <a:latin typeface="Open Sans Light"/>
              </a:rPr>
            </a:br>
            <a:br>
              <a:rPr lang="en-US" sz="4400" dirty="0">
                <a:latin typeface="Open Sans Light"/>
              </a:rPr>
            </a:br>
            <a:br>
              <a:rPr lang="en-US" sz="4400" dirty="0">
                <a:latin typeface="Open Sans Light"/>
              </a:rPr>
            </a:br>
            <a:br>
              <a:rPr lang="en-US" sz="4400" dirty="0">
                <a:latin typeface="Open Sans Light"/>
              </a:rPr>
            </a:br>
            <a:br>
              <a:rPr lang="en-US" sz="4400" dirty="0">
                <a:latin typeface="Open Sans Light"/>
              </a:rPr>
            </a:br>
            <a:br>
              <a:rPr lang="en-US" sz="4400" dirty="0">
                <a:latin typeface="Open Sans Light"/>
              </a:rPr>
            </a:br>
            <a:br>
              <a:rPr lang="en-US" sz="4400" dirty="0">
                <a:latin typeface="Open Sans Light"/>
              </a:rPr>
            </a:br>
            <a:br>
              <a:rPr lang="en-US" sz="4400" dirty="0">
                <a:latin typeface="Open Sans Light"/>
              </a:rPr>
            </a:br>
            <a:br>
              <a:rPr lang="en-US" sz="4400" dirty="0">
                <a:latin typeface="Open Sans Light"/>
              </a:rPr>
            </a:br>
            <a:br>
              <a:rPr lang="en-US" sz="4400" dirty="0">
                <a:latin typeface="Open Sans Light"/>
              </a:rPr>
            </a:br>
            <a:br>
              <a:rPr lang="en-US" sz="4400" dirty="0">
                <a:latin typeface="Open Sans Light"/>
              </a:rPr>
            </a:br>
            <a:br>
              <a:rPr lang="en-US" sz="4400" dirty="0">
                <a:latin typeface="Open Sans Light"/>
              </a:rPr>
            </a:br>
            <a:br>
              <a:rPr lang="en-US" sz="4400" dirty="0">
                <a:latin typeface="Open Sans Light"/>
              </a:rPr>
            </a:br>
            <a:br>
              <a:rPr lang="en-US" sz="4400" dirty="0">
                <a:latin typeface="Open Sans Light"/>
              </a:rPr>
            </a:br>
            <a:br>
              <a:rPr lang="en-US" sz="4400" dirty="0">
                <a:latin typeface="Open Sans Light"/>
              </a:rPr>
            </a:br>
            <a:br>
              <a:rPr lang="en-US" sz="4400" dirty="0">
                <a:latin typeface="Open Sans Light"/>
              </a:rPr>
            </a:br>
            <a:br>
              <a:rPr lang="en-US" sz="4400" dirty="0">
                <a:latin typeface="Open Sans Light"/>
              </a:rPr>
            </a:br>
            <a:br>
              <a:rPr lang="en-US" sz="4400" dirty="0">
                <a:latin typeface="Open Sans Light"/>
              </a:rPr>
            </a:br>
            <a:br>
              <a:rPr lang="en-US" sz="4400" dirty="0">
                <a:latin typeface="Open Sans Light"/>
              </a:rPr>
            </a:br>
            <a:br>
              <a:rPr lang="en-US" sz="4400" dirty="0">
                <a:latin typeface="Open Sans Light"/>
              </a:rPr>
            </a:br>
            <a:br>
              <a:rPr lang="en-US" sz="4400" dirty="0">
                <a:latin typeface="Open Sans Light"/>
              </a:rPr>
            </a:br>
            <a:br>
              <a:rPr lang="en-US" sz="4400" dirty="0">
                <a:latin typeface="Open Sans Light"/>
              </a:rPr>
            </a:br>
            <a:br>
              <a:rPr lang="en-US" sz="4400" dirty="0">
                <a:latin typeface="Open Sans Light"/>
              </a:rPr>
            </a:br>
            <a:br>
              <a:rPr lang="en-US" sz="4400" dirty="0">
                <a:latin typeface="Open Sans Light"/>
              </a:rPr>
            </a:br>
            <a:br>
              <a:rPr lang="en-US" sz="4400" dirty="0">
                <a:latin typeface="Open Sans Light"/>
              </a:rPr>
            </a:br>
            <a:br>
              <a:rPr lang="en-US" sz="4400" dirty="0">
                <a:latin typeface="Open Sans Light"/>
              </a:rPr>
            </a:br>
            <a:br>
              <a:rPr lang="en-US" sz="4400" dirty="0">
                <a:latin typeface="Open Sans Light"/>
              </a:rPr>
            </a:br>
            <a:br>
              <a:rPr lang="en-US" sz="4400" dirty="0">
                <a:latin typeface="Open Sans Light"/>
              </a:rPr>
            </a:br>
            <a:br>
              <a:rPr lang="en-US" sz="4400" dirty="0">
                <a:latin typeface="Open Sans Light"/>
              </a:rPr>
            </a:br>
            <a:br>
              <a:rPr lang="en-US" sz="4400" dirty="0">
                <a:latin typeface="Open Sans Light"/>
              </a:rPr>
            </a:br>
            <a:br>
              <a:rPr lang="en-US" sz="4400" dirty="0">
                <a:latin typeface="Open Sans Light"/>
              </a:rPr>
            </a:br>
            <a:br>
              <a:rPr lang="en-US" sz="4400" dirty="0">
                <a:latin typeface="Open Sans Light"/>
              </a:rPr>
            </a:br>
            <a:br>
              <a:rPr lang="en-US" sz="4400" dirty="0">
                <a:latin typeface="Open Sans Light"/>
              </a:rPr>
            </a:br>
            <a:r>
              <a:rPr lang="en-US" sz="4400" dirty="0">
                <a:latin typeface="+mj-lt"/>
              </a:rPr>
              <a:t>2024/2025 annual action plan</a:t>
            </a:r>
            <a:br>
              <a:rPr lang="en-US" sz="4400" dirty="0">
                <a:latin typeface="+mj-lt"/>
              </a:rPr>
            </a:br>
            <a:br>
              <a:rPr lang="en-US" sz="4400" dirty="0">
                <a:latin typeface="+mj-lt"/>
              </a:rPr>
            </a:br>
            <a:r>
              <a:rPr lang="en-US" sz="4400" dirty="0">
                <a:latin typeface="+mj-lt"/>
              </a:rPr>
              <a:t>2021/2022 SUBSTANTIAL AMENDMENT</a:t>
            </a:r>
            <a:br>
              <a:rPr lang="en-US" sz="4400" dirty="0">
                <a:latin typeface="+mj-lt"/>
              </a:rPr>
            </a:br>
            <a:r>
              <a:rPr lang="en-US" sz="4400" dirty="0">
                <a:latin typeface="+mj-lt"/>
              </a:rPr>
              <a:t>FOR HOME-ARP</a:t>
            </a:r>
            <a:br>
              <a:rPr lang="en-US" dirty="0">
                <a:latin typeface="Open Sans Light"/>
              </a:rPr>
            </a:br>
            <a:br>
              <a:rPr lang="en-US" dirty="0">
                <a:latin typeface="Open Sans Light"/>
              </a:rPr>
            </a:b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7B8B0CB-AB2B-44AA-9A50-72B7710FEF8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9599" y="5157690"/>
            <a:ext cx="10972799" cy="938310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May 9, 2024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DDF6473E-D458-47FA-A87D-BA53CD08B02B}"/>
              </a:ext>
            </a:extLst>
          </p:cNvPr>
          <p:cNvSpPr txBox="1">
            <a:spLocks/>
          </p:cNvSpPr>
          <p:nvPr/>
        </p:nvSpPr>
        <p:spPr>
          <a:xfrm>
            <a:off x="658090" y="-20600"/>
            <a:ext cx="10972800" cy="1765130"/>
          </a:xfrm>
          <a:prstGeom prst="rect">
            <a:avLst/>
          </a:prstGeom>
        </p:spPr>
        <p:txBody>
          <a:bodyPr vert="horz" lIns="0" tIns="45720" rIns="0" bIns="45720" rtlCol="0" anchor="b" anchorCtr="0">
            <a:normAutofit/>
          </a:bodyPr>
          <a:lstStyle>
            <a:lvl1pPr algn="ctr" defTabSz="914400" rtl="0" eaLnBrk="1" fontAlgn="b" latinLnBrk="0" hangingPunct="1">
              <a:lnSpc>
                <a:spcPct val="90000"/>
              </a:lnSpc>
              <a:spcBef>
                <a:spcPct val="0"/>
              </a:spcBef>
              <a:buNone/>
              <a:defRPr sz="4800" b="0" i="0" kern="1200" cap="all" baseline="0">
                <a:solidFill>
                  <a:schemeClr val="bg1"/>
                </a:solidFill>
                <a:latin typeface="Open Sans Light" panose="020B0306030504020204" pitchFamily="34" charset="0"/>
                <a:ea typeface="+mj-ea"/>
                <a:cs typeface="+mj-cs"/>
              </a:defRPr>
            </a:lvl1pPr>
          </a:lstStyle>
          <a:p>
            <a:pPr fontAlgn="auto">
              <a:defRPr/>
            </a:pPr>
            <a:r>
              <a:rPr lang="en-US" b="1" dirty="0">
                <a:solidFill>
                  <a:srgbClr val="FFC000"/>
                </a:solidFill>
                <a:latin typeface="Avenir Next LT Pro" panose="020B0504020202020204" pitchFamily="34" charset="0"/>
              </a:rPr>
              <a:t>City of Wilmington</a:t>
            </a:r>
            <a:endParaRPr lang="en-US" sz="3200" dirty="0">
              <a:solidFill>
                <a:srgbClr val="FFC000"/>
              </a:solidFill>
            </a:endParaRPr>
          </a:p>
          <a:p>
            <a:pPr fontAlgn="auto">
              <a:defRPr/>
            </a:pPr>
            <a:r>
              <a:rPr lang="en-US" sz="2000" dirty="0">
                <a:solidFill>
                  <a:srgbClr val="FFC000"/>
                </a:solidFill>
              </a:rPr>
              <a:t> </a:t>
            </a:r>
            <a:endParaRPr lang="en-US" sz="2000" dirty="0">
              <a:solidFill>
                <a:srgbClr val="FFC000"/>
              </a:solidFill>
              <a:latin typeface="Open Sans Light" panose="020B0306030504020204"/>
            </a:endParaRPr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3E365BCE-8D13-7C90-4703-CB6E479064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/>
        </p:blipFill>
        <p:spPr bwMode="auto">
          <a:xfrm>
            <a:off x="381523" y="5134505"/>
            <a:ext cx="1520219" cy="15202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1408277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4822C50D-146C-951F-A427-9C0532F47E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This Year’s Budget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CCCDA6-66AF-0ADF-1077-EA81021D2A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9121" y="1632861"/>
            <a:ext cx="11033758" cy="4544102"/>
          </a:xfrm>
        </p:spPr>
        <p:txBody>
          <a:bodyPr>
            <a:normAutofit fontScale="40000" lnSpcReduction="20000"/>
          </a:bodyPr>
          <a:lstStyle/>
          <a:p>
            <a:r>
              <a:rPr lang="en-US" sz="3500" b="1" dirty="0"/>
              <a:t>This Budget will Create and Serve the following Affordable Housing and Number of People : </a:t>
            </a:r>
          </a:p>
          <a:p>
            <a:r>
              <a:rPr lang="en-US" dirty="0"/>
              <a:t>	130 new rental units constructed.</a:t>
            </a:r>
          </a:p>
          <a:p>
            <a:r>
              <a:rPr lang="en-US" dirty="0"/>
              <a:t>	11 rental units rehabilitated.</a:t>
            </a:r>
          </a:p>
          <a:p>
            <a:r>
              <a:rPr lang="en-US" dirty="0"/>
              <a:t>	80 homeowner housing units rehabilitated.</a:t>
            </a:r>
          </a:p>
          <a:p>
            <a:r>
              <a:rPr lang="en-US" dirty="0"/>
              <a:t>	2,905 persons will benefit from proposed infrastructure improvements.</a:t>
            </a:r>
          </a:p>
          <a:p>
            <a:r>
              <a:rPr lang="en-US" dirty="0"/>
              <a:t>	265 persons will benefit from homeless prevention activities.</a:t>
            </a:r>
          </a:p>
          <a:p>
            <a:r>
              <a:rPr lang="en-US" dirty="0"/>
              <a:t>	912 homeless persons will be provided overnight shelter.</a:t>
            </a:r>
          </a:p>
          <a:p>
            <a:r>
              <a:rPr lang="en-US" dirty="0"/>
              <a:t>	115 homeless or near-homeless households will benefit from tenant-based rental assistance/rapid rehousing.</a:t>
            </a:r>
          </a:p>
          <a:p>
            <a:r>
              <a:rPr lang="en-US" dirty="0"/>
              <a:t>	3,000 homeless or near-homeless households will benefit from public service activities.</a:t>
            </a:r>
          </a:p>
          <a:p>
            <a:r>
              <a:rPr lang="en-US" dirty="0"/>
              <a:t>	349 persons will benefit from public service activities for eligible youth and families.</a:t>
            </a:r>
          </a:p>
          <a:p>
            <a:r>
              <a:rPr lang="en-US" dirty="0"/>
              <a:t>	66 households with persons living with HIV/AIDS will benefit from tenant-based rental assistance/rapid rehousing. </a:t>
            </a:r>
          </a:p>
          <a:p>
            <a:r>
              <a:rPr lang="en-US" dirty="0"/>
              <a:t>	16 households with persons living with HIV/AIDS will be provided housing.</a:t>
            </a:r>
          </a:p>
          <a:p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5786C76-B2BA-9C3C-27E7-93FF7C48F04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3642" y="0"/>
            <a:ext cx="1518036" cy="15180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252391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B0F839-29DE-DD49-9C68-2F783FF151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2054" y="3238002"/>
            <a:ext cx="11050111" cy="1339940"/>
          </a:xfrm>
        </p:spPr>
        <p:txBody>
          <a:bodyPr>
            <a:noAutofit/>
          </a:bodyPr>
          <a:lstStyle/>
          <a:p>
            <a:pPr algn="ctr"/>
            <a:r>
              <a:rPr lang="en-US" sz="6000" b="0" dirty="0">
                <a:latin typeface="Avenir Next LT Pro" panose="020B0504020202020204" pitchFamily="34" charset="0"/>
              </a:rPr>
              <a:t>COMMENTS/</a:t>
            </a:r>
            <a:br>
              <a:rPr lang="en-US" sz="6000" b="0" dirty="0">
                <a:latin typeface="Avenir Next LT Pro" panose="020B0504020202020204" pitchFamily="34" charset="0"/>
              </a:rPr>
            </a:br>
            <a:r>
              <a:rPr lang="en-US" sz="6000" b="0" dirty="0">
                <a:latin typeface="Avenir Next LT Pro" panose="020B0504020202020204" pitchFamily="34" charset="0"/>
              </a:rPr>
              <a:t>QUESTIONS?</a:t>
            </a:r>
            <a:endParaRPr lang="en-US" sz="6000" dirty="0">
              <a:latin typeface="Avenir Next LT Pro" panose="020B0504020202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E7672B9-9A2D-2C3A-41CF-7DBB2FC642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/>
        </p:blipFill>
        <p:spPr bwMode="auto">
          <a:xfrm>
            <a:off x="323467" y="83248"/>
            <a:ext cx="1520219" cy="15202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3660947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9F53E420-F6C6-4C39-9B3E-1ED6300D7A8B}"/>
              </a:ext>
            </a:extLst>
          </p:cNvPr>
          <p:cNvSpPr txBox="1"/>
          <p:nvPr/>
        </p:nvSpPr>
        <p:spPr>
          <a:xfrm>
            <a:off x="1198308" y="2493473"/>
            <a:ext cx="9941969" cy="32624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0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City’s FY2024/2025 Annual Action Plan</a:t>
            </a:r>
            <a:r>
              <a:rPr lang="en-US" sz="20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and</a:t>
            </a:r>
            <a:br>
              <a:rPr lang="en-US" sz="20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20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FY2021/2022 Substantial Amendment are on display at: </a:t>
            </a:r>
          </a:p>
          <a:p>
            <a:pPr algn="ctr"/>
            <a:endParaRPr lang="en-US" sz="20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n-US" sz="28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u="sng" dirty="0">
                <a:hlinkClick r:id="rId2"/>
              </a:rPr>
              <a:t>www.wilmingtonde.gov</a:t>
            </a:r>
            <a:r>
              <a:rPr lang="en-US" sz="2800" u="sng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</a:p>
          <a:p>
            <a:pPr algn="ctr"/>
            <a:endParaRPr lang="en-US" sz="2000" u="sng" dirty="0">
              <a:solidFill>
                <a:schemeClr val="bg1"/>
              </a:solidFill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algn="ctr"/>
            <a:endParaRPr lang="en-US" sz="2000" b="1" u="sng" dirty="0">
              <a:solidFill>
                <a:schemeClr val="bg1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algn="ctr"/>
            <a:r>
              <a:rPr lang="en-US" sz="2000" dirty="0">
                <a:solidFill>
                  <a:schemeClr val="bg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Comments received by May 30, 2024 will be considered</a:t>
            </a:r>
          </a:p>
          <a:p>
            <a:endParaRPr lang="en-US" sz="2000" dirty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Email comments to </a:t>
            </a:r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hlinkClick r:id="rId3"/>
              </a:rPr>
              <a:t>realestatehousing@wilmingtonde.gov</a:t>
            </a:r>
            <a:endParaRPr lang="en-US" sz="2000" dirty="0">
              <a:solidFill>
                <a:schemeClr val="bg1"/>
              </a:solidFill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915F123-FD6E-2CA4-C005-4EEF68E21D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/>
          <a:srcRect/>
          <a:stretch/>
        </p:blipFill>
        <p:spPr bwMode="auto">
          <a:xfrm>
            <a:off x="323467" y="83248"/>
            <a:ext cx="1520219" cy="15202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008415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B0F839-29DE-DD49-9C68-2F783FF151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64695" y="365125"/>
            <a:ext cx="6348185" cy="1339940"/>
          </a:xfrm>
        </p:spPr>
        <p:txBody>
          <a:bodyPr>
            <a:normAutofit/>
          </a:bodyPr>
          <a:lstStyle/>
          <a:p>
            <a:pPr algn="r"/>
            <a:r>
              <a:rPr lang="en-US" sz="4400" b="0" dirty="0">
                <a:latin typeface="Avenir Next LT Pro" panose="020B0504020202020204" pitchFamily="34" charset="0"/>
              </a:rPr>
              <a:t>GENERAL OVERVIEW</a:t>
            </a:r>
            <a:endParaRPr lang="en-US" dirty="0">
              <a:latin typeface="Avenir Next LT Pro" panose="020B0504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6E1EBBB-E75A-466F-920A-BCF207A3E7FD}"/>
              </a:ext>
            </a:extLst>
          </p:cNvPr>
          <p:cNvSpPr txBox="1"/>
          <p:nvPr/>
        </p:nvSpPr>
        <p:spPr>
          <a:xfrm>
            <a:off x="695842" y="2184400"/>
            <a:ext cx="10457710" cy="489364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400" dirty="0">
                <a:solidFill>
                  <a:srgbClr val="FFFFFF"/>
                </a:solidFill>
                <a:ea typeface="+mn-lt"/>
                <a:cs typeface="+mn-lt"/>
              </a:rPr>
              <a:t>The 2024/2025 Annual Plan implements the goals and objectives of the Five-Year Consolidated Plan 2020-2024. </a:t>
            </a:r>
          </a:p>
          <a:p>
            <a:endParaRPr lang="en-US" sz="2400" dirty="0">
              <a:solidFill>
                <a:srgbClr val="FFFFFF"/>
              </a:solidFill>
              <a:ea typeface="+mn-lt"/>
              <a:cs typeface="+mn-lt"/>
            </a:endParaRPr>
          </a:p>
          <a:p>
            <a:r>
              <a:rPr lang="en-US" sz="2400" dirty="0">
                <a:solidFill>
                  <a:srgbClr val="FFFFFF"/>
                </a:solidFill>
                <a:ea typeface="+mn-lt"/>
                <a:cs typeface="+mn-lt"/>
              </a:rPr>
              <a:t>Focuses on funding from the CPD formula block grant programs: </a:t>
            </a:r>
            <a:r>
              <a:rPr lang="en-US" sz="2400" b="1" dirty="0">
                <a:solidFill>
                  <a:srgbClr val="0070C0"/>
                </a:solidFill>
                <a:ea typeface="+mn-lt"/>
                <a:cs typeface="+mn-lt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Community Development Block Grant (CDBG) Program</a:t>
            </a:r>
            <a:r>
              <a:rPr lang="en-US" sz="2400" b="1" dirty="0">
                <a:solidFill>
                  <a:srgbClr val="0070C0"/>
                </a:solidFill>
                <a:ea typeface="+mn-lt"/>
                <a:cs typeface="+mn-lt"/>
              </a:rPr>
              <a:t>, </a:t>
            </a:r>
            <a:r>
              <a:rPr lang="en-US" sz="2400" b="1" dirty="0">
                <a:solidFill>
                  <a:srgbClr val="0070C0"/>
                </a:solidFill>
                <a:ea typeface="+mn-lt"/>
                <a:cs typeface="+mn-lt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HOME Investment Partnerships (HOME) Program</a:t>
            </a:r>
            <a:r>
              <a:rPr lang="en-US" sz="2400" b="1" dirty="0">
                <a:solidFill>
                  <a:srgbClr val="0070C0"/>
                </a:solidFill>
                <a:ea typeface="+mn-lt"/>
                <a:cs typeface="+mn-lt"/>
              </a:rPr>
              <a:t>,  </a:t>
            </a:r>
            <a:r>
              <a:rPr lang="en-US" sz="2400" b="1" u="sng" dirty="0">
                <a:solidFill>
                  <a:srgbClr val="0070C0"/>
                </a:solidFill>
                <a:ea typeface="+mn-lt"/>
                <a:cs typeface="+mn-lt"/>
              </a:rPr>
              <a:t>Housing for Persons with AIDS (HOPWA) </a:t>
            </a:r>
            <a:r>
              <a:rPr lang="en-US" sz="2400" b="1" dirty="0">
                <a:solidFill>
                  <a:srgbClr val="0070C0"/>
                </a:solidFill>
                <a:ea typeface="+mn-lt"/>
                <a:cs typeface="+mn-lt"/>
              </a:rPr>
              <a:t>and </a:t>
            </a:r>
            <a:r>
              <a:rPr lang="en-US" sz="2400" b="1" dirty="0">
                <a:solidFill>
                  <a:srgbClr val="0070C0"/>
                </a:solidFill>
                <a:ea typeface="+mn-lt"/>
                <a:cs typeface="+mn-lt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Emergency Solutions Grants (ESG) Program</a:t>
            </a:r>
            <a:r>
              <a:rPr lang="en-US" sz="2400" b="1" dirty="0">
                <a:solidFill>
                  <a:srgbClr val="0070C0"/>
                </a:solidFill>
                <a:ea typeface="+mn-lt"/>
                <a:cs typeface="+mn-lt"/>
              </a:rPr>
              <a:t>.</a:t>
            </a:r>
          </a:p>
          <a:p>
            <a:endParaRPr lang="en-US" sz="2400" dirty="0">
              <a:solidFill>
                <a:srgbClr val="FFFFFF"/>
              </a:solidFill>
              <a:ea typeface="+mn-lt"/>
              <a:cs typeface="+mn-lt"/>
            </a:endParaRPr>
          </a:p>
          <a:p>
            <a:r>
              <a:rPr lang="en-US" sz="2400" dirty="0">
                <a:solidFill>
                  <a:srgbClr val="FFFFFF"/>
                </a:solidFill>
                <a:ea typeface="+mn-lt"/>
                <a:cs typeface="+mn-lt"/>
              </a:rPr>
              <a:t>The </a:t>
            </a:r>
            <a:r>
              <a:rPr lang="en-US" sz="2400" b="1" dirty="0">
                <a:solidFill>
                  <a:srgbClr val="FFFFFF"/>
                </a:solidFill>
                <a:ea typeface="+mn-lt"/>
                <a:cs typeface="+mn-lt"/>
              </a:rPr>
              <a:t>Annual Action Plan </a:t>
            </a:r>
            <a:r>
              <a:rPr lang="en-US" sz="2400" dirty="0">
                <a:solidFill>
                  <a:srgbClr val="FFFFFF"/>
                </a:solidFill>
                <a:ea typeface="+mn-lt"/>
                <a:cs typeface="+mn-lt"/>
              </a:rPr>
              <a:t>provides a concise summary of the actions, activities, and the specific federal and non-federal resources that will be used each year to address the priority needs and specific goals identified by the Consolidated Plan. </a:t>
            </a:r>
            <a:endParaRPr lang="en-US" sz="2400" dirty="0">
              <a:solidFill>
                <a:srgbClr val="FFFFFF"/>
              </a:solidFill>
            </a:endParaRPr>
          </a:p>
          <a:p>
            <a:endParaRPr lang="en-US" sz="1600" dirty="0">
              <a:solidFill>
                <a:srgbClr val="FFFFFF"/>
              </a:solidFill>
            </a:endParaRPr>
          </a:p>
          <a:p>
            <a:endParaRPr lang="en-US" sz="1600" dirty="0">
              <a:solidFill>
                <a:srgbClr val="FFFFFF"/>
              </a:solidFill>
            </a:endParaRPr>
          </a:p>
          <a:p>
            <a:endParaRPr lang="en-US" sz="1600" dirty="0">
              <a:solidFill>
                <a:srgbClr val="FFFFFF"/>
              </a:solidFill>
              <a:latin typeface="Arial Nova Light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B46E3EA-6B9E-9CCB-1582-E3FFF2454D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/>
          <a:srcRect/>
          <a:stretch/>
        </p:blipFill>
        <p:spPr bwMode="auto">
          <a:xfrm>
            <a:off x="323467" y="83248"/>
            <a:ext cx="1520219" cy="15202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226585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9">
            <a:extLst>
              <a:ext uri="{FF2B5EF4-FFF2-40B4-BE49-F238E27FC236}">
                <a16:creationId xmlns:a16="http://schemas.microsoft.com/office/drawing/2014/main" id="{D4B619B5-A676-41AA-BBFB-3AE485A49E5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7585" y="197869"/>
            <a:ext cx="1272038" cy="1272039"/>
          </a:xfrm>
          <a:prstGeom prst="rect">
            <a:avLst/>
          </a:prstGeom>
        </p:spPr>
      </p:pic>
      <p:sp>
        <p:nvSpPr>
          <p:cNvPr id="3" name="Content Placeholder 4">
            <a:extLst>
              <a:ext uri="{FF2B5EF4-FFF2-40B4-BE49-F238E27FC236}">
                <a16:creationId xmlns:a16="http://schemas.microsoft.com/office/drawing/2014/main" id="{26B0E290-F7A2-4622-9F56-8F05702073C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77585" y="1894113"/>
            <a:ext cx="11228877" cy="4282849"/>
          </a:xfrm>
        </p:spPr>
        <p:txBody>
          <a:bodyPr>
            <a:normAutofit/>
          </a:bodyPr>
          <a:lstStyle/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endParaRPr lang="en-US" sz="2800" b="1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4000" dirty="0">
                <a:latin typeface="+mn-lt"/>
              </a:rPr>
              <a:t>CDBG:  $2,250,876</a:t>
            </a:r>
          </a:p>
          <a:p>
            <a:pPr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4000" dirty="0">
                <a:latin typeface="+mn-lt"/>
              </a:rPr>
              <a:t>HOME:  $623,687</a:t>
            </a:r>
          </a:p>
          <a:p>
            <a:pPr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4000" dirty="0">
                <a:latin typeface="+mn-lt"/>
              </a:rPr>
              <a:t>HOPWA: $955,916</a:t>
            </a:r>
          </a:p>
          <a:p>
            <a:pPr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4000" dirty="0">
                <a:latin typeface="+mn-lt"/>
              </a:rPr>
              <a:t>ESG:  $193,282</a:t>
            </a:r>
          </a:p>
        </p:txBody>
      </p:sp>
      <p:sp>
        <p:nvSpPr>
          <p:cNvPr id="4" name="Content Placeholder 4">
            <a:extLst>
              <a:ext uri="{FF2B5EF4-FFF2-40B4-BE49-F238E27FC236}">
                <a16:creationId xmlns:a16="http://schemas.microsoft.com/office/drawing/2014/main" id="{AF6E0663-F2A5-4AE2-AD07-163B1B957FE8}"/>
              </a:ext>
            </a:extLst>
          </p:cNvPr>
          <p:cNvSpPr txBox="1">
            <a:spLocks/>
          </p:cNvSpPr>
          <p:nvPr/>
        </p:nvSpPr>
        <p:spPr>
          <a:xfrm>
            <a:off x="2685143" y="843357"/>
            <a:ext cx="9017572" cy="1021539"/>
          </a:xfrm>
          <a:prstGeom prst="rect">
            <a:avLst/>
          </a:prstGeom>
        </p:spPr>
        <p:txBody>
          <a:bodyPr vert="horz" lIns="91440" tIns="45720" rIns="91440" bIns="45720" rtlCol="0">
            <a:normAutofit fontScale="62500" lnSpcReduction="2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None/>
              <a:defRPr sz="3200" b="0" i="0" kern="1200">
                <a:solidFill>
                  <a:schemeClr val="bg1"/>
                </a:solidFill>
                <a:latin typeface="Open Sans" panose="020B0606030504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500"/>
              </a:spcAft>
              <a:buFont typeface="Arial" panose="020B0604020202020204" pitchFamily="34" charset="0"/>
              <a:buChar char="•"/>
              <a:defRPr sz="2800" b="0" i="0" kern="1200">
                <a:solidFill>
                  <a:schemeClr val="bg1"/>
                </a:solidFill>
                <a:latin typeface="Open Sans" panose="020B0606030504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ourier New" panose="02070309020205020404" pitchFamily="49" charset="0"/>
              <a:buChar char="o"/>
              <a:defRPr sz="2200" b="0" i="0" kern="1200">
                <a:solidFill>
                  <a:schemeClr val="bg1"/>
                </a:solidFill>
                <a:latin typeface="Open Sans" panose="020B0606030504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bg1"/>
                </a:solidFill>
                <a:latin typeface="Open Sans" panose="020B0606030504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bg1"/>
                </a:solidFill>
                <a:latin typeface="Open Sans" panose="020B0606030504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endParaRPr lang="en-US" sz="1600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algn="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6300" dirty="0">
                <a:latin typeface="Avenir Next LT Pro" panose="020B05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2024/2025 ANNUAL PLAN FUNDING </a:t>
            </a:r>
          </a:p>
          <a:p>
            <a:endParaRPr lang="en-US" sz="2800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4C0E8BA5-BE6D-49D7-B384-2D88E564A77B}"/>
              </a:ext>
            </a:extLst>
          </p:cNvPr>
          <p:cNvSpPr txBox="1">
            <a:spLocks/>
          </p:cNvSpPr>
          <p:nvPr/>
        </p:nvSpPr>
        <p:spPr>
          <a:xfrm>
            <a:off x="5540187" y="1908492"/>
            <a:ext cx="6066275" cy="42828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None/>
              <a:defRPr sz="3200" b="0" i="0" kern="1200">
                <a:solidFill>
                  <a:schemeClr val="bg1"/>
                </a:solidFill>
                <a:latin typeface="Open Sans" panose="020B0606030504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500"/>
              </a:spcAft>
              <a:buFont typeface="Arial" panose="020B0604020202020204" pitchFamily="34" charset="0"/>
              <a:buChar char="•"/>
              <a:defRPr sz="2800" b="0" i="0" kern="1200">
                <a:solidFill>
                  <a:schemeClr val="bg1"/>
                </a:solidFill>
                <a:latin typeface="Open Sans" panose="020B0606030504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ourier New" panose="02070309020205020404" pitchFamily="49" charset="0"/>
              <a:buChar char="o"/>
              <a:defRPr sz="2200" b="0" i="0" kern="1200">
                <a:solidFill>
                  <a:schemeClr val="bg1"/>
                </a:solidFill>
                <a:latin typeface="Open Sans" panose="020B0606030504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bg1"/>
                </a:solidFill>
                <a:latin typeface="Open Sans" panose="020B0606030504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bg1"/>
                </a:solidFill>
                <a:latin typeface="Open Sans" panose="020B0606030504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A8317F0-1F68-D636-5D62-F3DCA5C7CC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/>
          <a:srcRect/>
          <a:stretch/>
        </p:blipFill>
        <p:spPr bwMode="auto">
          <a:xfrm>
            <a:off x="323467" y="83248"/>
            <a:ext cx="1520219" cy="15202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6609232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venir Next LT Pro" panose="020B0504020202020204" pitchFamily="34" charset="0"/>
              </a:rPr>
              <a:t>PRIOR YEAR RESOURCES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39389" y="1912490"/>
            <a:ext cx="8913222" cy="454410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>
                <a:latin typeface="+mn-lt"/>
              </a:rPr>
              <a:t>Funds remaining from older years that will be reprogrammed:</a:t>
            </a:r>
          </a:p>
          <a:p>
            <a:r>
              <a:rPr lang="en-US" dirty="0">
                <a:latin typeface="+mn-lt"/>
              </a:rPr>
              <a:t>CDBG $700,000</a:t>
            </a:r>
          </a:p>
          <a:p>
            <a:r>
              <a:rPr lang="en-US" dirty="0">
                <a:latin typeface="+mn-lt"/>
              </a:rPr>
              <a:t>HOME $600,000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5FE3A07-77C5-FCA3-ED26-6AC1D20569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/>
        </p:blipFill>
        <p:spPr bwMode="auto">
          <a:xfrm>
            <a:off x="323467" y="83248"/>
            <a:ext cx="1520219" cy="15202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428741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9">
            <a:extLst>
              <a:ext uri="{FF2B5EF4-FFF2-40B4-BE49-F238E27FC236}">
                <a16:creationId xmlns:a16="http://schemas.microsoft.com/office/drawing/2014/main" id="{D4B619B5-A676-41AA-BBFB-3AE485A49E5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7585" y="197869"/>
            <a:ext cx="1272038" cy="1272039"/>
          </a:xfrm>
          <a:prstGeom prst="rect">
            <a:avLst/>
          </a:prstGeom>
        </p:spPr>
      </p:pic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8410B559-4F82-43B5-AEBE-4A2B27B7EF5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485692" y="1894113"/>
            <a:ext cx="9619187" cy="4282849"/>
          </a:xfrm>
        </p:spPr>
        <p:txBody>
          <a:bodyPr>
            <a:normAutofit/>
          </a:bodyPr>
          <a:lstStyle/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CDBG Proposed Use of Funds (including prior year funds)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>
                <a:ln w="0"/>
                <a:latin typeface="Calibri" panose="020F0502020204030204" pitchFamily="34" charset="0"/>
                <a:cs typeface="Calibri" panose="020F0502020204030204" pitchFamily="34" charset="0"/>
              </a:rPr>
              <a:t>Administration      		$450,175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>
                <a:ln w="0"/>
                <a:latin typeface="Calibri" panose="020F0502020204030204" pitchFamily="34" charset="0"/>
                <a:cs typeface="Calibri" panose="020F0502020204030204" pitchFamily="34" charset="0"/>
              </a:rPr>
              <a:t>Housing Rehabilitation	$967,421</a:t>
            </a:r>
            <a:r>
              <a:rPr lang="en-US" sz="3200" dirty="0">
                <a:ln w="0"/>
                <a:latin typeface="Calibri" panose="020F0502020204030204" pitchFamily="34" charset="0"/>
                <a:cs typeface="Calibri" panose="020F0502020204030204" pitchFamily="34" charset="0"/>
              </a:rPr>
              <a:t>		 </a:t>
            </a:r>
            <a:endParaRPr lang="en-US" dirty="0">
              <a:ln w="0"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>
                <a:ln w="0"/>
                <a:latin typeface="Calibri" panose="020F0502020204030204" pitchFamily="34" charset="0"/>
                <a:cs typeface="Calibri" panose="020F0502020204030204" pitchFamily="34" charset="0"/>
              </a:rPr>
              <a:t>Public Services 		$337,631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>
                <a:ln w="0"/>
                <a:latin typeface="Calibri" panose="020F0502020204030204" pitchFamily="34" charset="0"/>
                <a:cs typeface="Calibri" panose="020F0502020204030204" pitchFamily="34" charset="0"/>
              </a:rPr>
              <a:t>Public Infrastructure  	$1,203,780</a:t>
            </a:r>
            <a:endParaRPr lang="en-US" dirty="0">
              <a:ln w="0"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b="1" dirty="0">
                <a:ln w="0"/>
                <a:latin typeface="Calibri" panose="020F0502020204030204" pitchFamily="34" charset="0"/>
                <a:cs typeface="Calibri" panose="020F0502020204030204" pitchFamily="34" charset="0"/>
              </a:rPr>
              <a:t>TOTAL				$2,950,876</a:t>
            </a:r>
            <a:endParaRPr lang="en-US" sz="3200" b="1" dirty="0">
              <a:ln w="0"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ADB82B0D-E7F9-4B7C-A95F-7F21E96568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5657" y="365125"/>
            <a:ext cx="7897224" cy="1339940"/>
          </a:xfrm>
        </p:spPr>
        <p:txBody>
          <a:bodyPr>
            <a:normAutofit/>
          </a:bodyPr>
          <a:lstStyle/>
          <a:p>
            <a:pPr algn="r"/>
            <a:r>
              <a:rPr lang="en-US" b="0" dirty="0">
                <a:latin typeface="Avenir Next LT Pro" panose="020B0504020202020204" pitchFamily="34" charset="0"/>
              </a:rPr>
              <a:t>COMMUNITY DEVELOPMENT</a:t>
            </a:r>
            <a:br>
              <a:rPr lang="en-US" b="0" dirty="0">
                <a:latin typeface="Avenir Next LT Pro" panose="020B0504020202020204" pitchFamily="34" charset="0"/>
              </a:rPr>
            </a:br>
            <a:r>
              <a:rPr lang="en-US" b="0" dirty="0">
                <a:latin typeface="Avenir Next LT Pro" panose="020B0504020202020204" pitchFamily="34" charset="0"/>
              </a:rPr>
              <a:t>BLOCK GRANT (CDBG)</a:t>
            </a:r>
            <a:endParaRPr lang="en-US" sz="2800" dirty="0">
              <a:latin typeface="Avenir Next LT Pro" panose="020B0504020202020204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E950DB51-28AD-31B4-F896-2692959B7C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/>
        </p:blipFill>
        <p:spPr bwMode="auto">
          <a:xfrm>
            <a:off x="323467" y="83248"/>
            <a:ext cx="1520219" cy="15202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323788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F8D7D9-54F5-456C-B4FD-95E8B9AD079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993692" y="1894113"/>
            <a:ext cx="9619187" cy="4282849"/>
          </a:xfrm>
        </p:spPr>
        <p:txBody>
          <a:bodyPr>
            <a:normAutofit fontScale="85000" lnSpcReduction="20000"/>
          </a:bodyPr>
          <a:lstStyle/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HOME Proposed Use of Funds (including prior year funds)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Administration  				$62,638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New Construction Rental Housing  	$931,319</a:t>
            </a:r>
          </a:p>
          <a:p>
            <a:pPr marL="1143000" lvl="1" indent="-457200"/>
            <a:r>
              <a:rPr lang="en-US" sz="2300" dirty="0">
                <a:latin typeface="Calibri" panose="020F0502020204030204" pitchFamily="34" charset="0"/>
                <a:cs typeface="Calibri" panose="020F0502020204030204" pitchFamily="34" charset="0"/>
              </a:rPr>
              <a:t>The Vistas at St Francis $463,341</a:t>
            </a:r>
          </a:p>
          <a:p>
            <a:pPr marL="1143000" lvl="1" indent="-457200"/>
            <a:r>
              <a:rPr lang="en-US" sz="2300" dirty="0">
                <a:latin typeface="Calibri" panose="020F0502020204030204" pitchFamily="34" charset="0"/>
                <a:cs typeface="Calibri" panose="020F0502020204030204" pitchFamily="34" charset="0"/>
              </a:rPr>
              <a:t>Riverside Development Phase V $467,978</a:t>
            </a:r>
          </a:p>
          <a:p>
            <a:pPr marL="457200" lvl="1" indent="-457200">
              <a:spcBef>
                <a:spcPts val="1000"/>
              </a:spcBef>
              <a:spcAft>
                <a:spcPts val="1200"/>
              </a:spcAft>
            </a:pP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Rental Housing Rehabilitation		$160,000</a:t>
            </a:r>
          </a:p>
          <a:p>
            <a:pPr marL="1143000" lvl="1" indent="-457200"/>
            <a:r>
              <a:rPr lang="en-US" sz="2300" dirty="0" err="1">
                <a:latin typeface="Calibri" panose="020F0502020204030204" pitchFamily="34" charset="0"/>
                <a:cs typeface="Calibri" panose="020F0502020204030204" pitchFamily="34" charset="0"/>
              </a:rPr>
              <a:t>Tatnall</a:t>
            </a:r>
            <a:r>
              <a:rPr lang="en-US" sz="2300" dirty="0">
                <a:latin typeface="Calibri" panose="020F0502020204030204" pitchFamily="34" charset="0"/>
                <a:cs typeface="Calibri" panose="020F0502020204030204" pitchFamily="34" charset="0"/>
              </a:rPr>
              <a:t> West Phase II $160,000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HOME Program Delivery		$70,000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TOTAL					$1,223,687</a:t>
            </a:r>
          </a:p>
        </p:txBody>
      </p:sp>
      <p:pic>
        <p:nvPicPr>
          <p:cNvPr id="5" name="Picture 9">
            <a:extLst>
              <a:ext uri="{FF2B5EF4-FFF2-40B4-BE49-F238E27FC236}">
                <a16:creationId xmlns:a16="http://schemas.microsoft.com/office/drawing/2014/main" id="{DEAFB32E-6C97-4362-A6A2-C1642AE816D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7585" y="197869"/>
            <a:ext cx="1272038" cy="1272039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7C6A41BE-1D1F-43B8-BF94-64857CF271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12457" y="365125"/>
            <a:ext cx="8100423" cy="1339940"/>
          </a:xfrm>
        </p:spPr>
        <p:txBody>
          <a:bodyPr>
            <a:normAutofit/>
          </a:bodyPr>
          <a:lstStyle/>
          <a:p>
            <a:pPr algn="r"/>
            <a:r>
              <a:rPr lang="en-US" b="0" dirty="0">
                <a:latin typeface="Avenir Next LT Pro" panose="020B0504020202020204" pitchFamily="34" charset="0"/>
              </a:rPr>
              <a:t>HOME INVESTMENT</a:t>
            </a:r>
            <a:br>
              <a:rPr lang="en-US" b="0" dirty="0">
                <a:latin typeface="Avenir Next LT Pro" panose="020B0504020202020204" pitchFamily="34" charset="0"/>
              </a:rPr>
            </a:br>
            <a:r>
              <a:rPr lang="en-US" b="0" dirty="0">
                <a:latin typeface="Avenir Next LT Pro" panose="020B0504020202020204" pitchFamily="34" charset="0"/>
              </a:rPr>
              <a:t>PARTNERSHIP PROGRAM (HOME)</a:t>
            </a:r>
            <a:endParaRPr lang="en-US" sz="2800" dirty="0">
              <a:latin typeface="Avenir Next LT Pro" panose="020B0504020202020204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5FE026F-B9DD-1E04-B21F-8A72D92410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/>
        </p:blipFill>
        <p:spPr bwMode="auto">
          <a:xfrm>
            <a:off x="323467" y="83248"/>
            <a:ext cx="1520219" cy="15202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999022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48677" y="495755"/>
            <a:ext cx="9364201" cy="941154"/>
          </a:xfrm>
        </p:spPr>
        <p:txBody>
          <a:bodyPr>
            <a:noAutofit/>
          </a:bodyPr>
          <a:lstStyle/>
          <a:p>
            <a:r>
              <a:rPr lang="en-US" sz="3600" dirty="0">
                <a:latin typeface="Avenir Next LT Pro" panose="020B0504020202020204" pitchFamily="34" charset="0"/>
              </a:rPr>
              <a:t>Housing for Persons</a:t>
            </a:r>
            <a:br>
              <a:rPr lang="en-US" sz="3600" dirty="0">
                <a:latin typeface="Avenir Next LT Pro" panose="020B0504020202020204" pitchFamily="34" charset="0"/>
              </a:rPr>
            </a:br>
            <a:r>
              <a:rPr lang="en-US" sz="3600" dirty="0">
                <a:latin typeface="Avenir Next LT Pro" panose="020B0504020202020204" pitchFamily="34" charset="0"/>
              </a:rPr>
              <a:t>with AIDS (</a:t>
            </a:r>
            <a:r>
              <a:rPr lang="en-US" sz="3600" dirty="0" err="1">
                <a:latin typeface="Avenir Next LT Pro" panose="020B0504020202020204" pitchFamily="34" charset="0"/>
              </a:rPr>
              <a:t>hopwa</a:t>
            </a:r>
            <a:r>
              <a:rPr lang="en-US" sz="3600" dirty="0">
                <a:latin typeface="Avenir Next LT Pro" panose="020B0504020202020204" pitchFamily="34" charset="0"/>
              </a:rPr>
              <a:t>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43686" y="1632861"/>
            <a:ext cx="8521336" cy="4544102"/>
          </a:xfrm>
        </p:spPr>
        <p:txBody>
          <a:bodyPr>
            <a:normAutofit/>
          </a:bodyPr>
          <a:lstStyle/>
          <a:p>
            <a:r>
              <a:rPr lang="en-US" sz="2800" dirty="0">
                <a:ln w="0"/>
                <a:latin typeface="Calibri" panose="020F0502020204030204" pitchFamily="34" charset="0"/>
                <a:cs typeface="Calibri" panose="020F0502020204030204" pitchFamily="34" charset="0"/>
              </a:rPr>
              <a:t>Administration    $28,667</a:t>
            </a:r>
          </a:p>
          <a:p>
            <a:r>
              <a:rPr lang="en-US" sz="2800" dirty="0">
                <a:ln w="0"/>
                <a:latin typeface="Calibri" panose="020F0502020204030204" pitchFamily="34" charset="0"/>
                <a:cs typeface="Calibri" panose="020F0502020204030204" pitchFamily="34" charset="0"/>
              </a:rPr>
              <a:t>Cecil County Housing Assistance Program $67,800	</a:t>
            </a:r>
          </a:p>
          <a:p>
            <a:r>
              <a:rPr lang="en-US" sz="2800" dirty="0">
                <a:ln w="0"/>
                <a:latin typeface="Calibri" panose="020F0502020204030204" pitchFamily="34" charset="0"/>
                <a:cs typeface="Calibri" panose="020F0502020204030204" pitchFamily="34" charset="0"/>
              </a:rPr>
              <a:t>Ministry of Caring House of Joseph II $110,291</a:t>
            </a:r>
          </a:p>
          <a:p>
            <a:r>
              <a:rPr lang="en-US" sz="2800" dirty="0">
                <a:ln w="0"/>
                <a:latin typeface="Calibri" panose="020F0502020204030204" pitchFamily="34" charset="0"/>
                <a:cs typeface="Calibri" panose="020F0502020204030204" pitchFamily="34" charset="0"/>
              </a:rPr>
              <a:t>Delaware Housing Assistance Program $749,148</a:t>
            </a:r>
          </a:p>
          <a:p>
            <a:r>
              <a:rPr lang="en-US" sz="2800" b="1" dirty="0">
                <a:ln w="0"/>
                <a:latin typeface="Calibri" panose="020F0502020204030204" pitchFamily="34" charset="0"/>
                <a:cs typeface="Calibri" panose="020F0502020204030204" pitchFamily="34" charset="0"/>
              </a:rPr>
              <a:t>TOTAL $955,916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8FB39D2-3CD9-56EA-7799-2DD12EA66E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/>
        </p:blipFill>
        <p:spPr bwMode="auto">
          <a:xfrm>
            <a:off x="323467" y="83248"/>
            <a:ext cx="1520219" cy="15202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733172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EMERGENCY SOLUTIONS GRANT (ESG)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43687" y="1632861"/>
            <a:ext cx="8853342" cy="4544102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100000"/>
              </a:lnSpc>
            </a:pPr>
            <a:r>
              <a:rPr lang="en-US" dirty="0">
                <a:ln w="0"/>
                <a:latin typeface="Calibri Light" panose="020F0302020204030204" pitchFamily="34" charset="0"/>
              </a:rPr>
              <a:t>Administration    			$14,496</a:t>
            </a:r>
          </a:p>
          <a:p>
            <a:pPr>
              <a:lnSpc>
                <a:spcPct val="100000"/>
              </a:lnSpc>
            </a:pPr>
            <a:r>
              <a:rPr lang="en-US" dirty="0">
                <a:ln w="0"/>
                <a:latin typeface="Calibri Light" panose="020F0302020204030204" pitchFamily="34" charset="0"/>
              </a:rPr>
              <a:t>Emergency Shelter 			$63,784</a:t>
            </a:r>
          </a:p>
          <a:p>
            <a:pPr lvl="2">
              <a:lnSpc>
                <a:spcPct val="100000"/>
              </a:lnSpc>
            </a:pPr>
            <a:r>
              <a:rPr lang="en-US" sz="1800" dirty="0">
                <a:ln w="0"/>
                <a:latin typeface="Calibri Light" panose="020F0302020204030204" pitchFamily="34" charset="0"/>
              </a:rPr>
              <a:t>Ministry of Caring $39,392</a:t>
            </a:r>
          </a:p>
          <a:p>
            <a:pPr lvl="2">
              <a:lnSpc>
                <a:spcPct val="100000"/>
              </a:lnSpc>
            </a:pPr>
            <a:r>
              <a:rPr lang="en-US" sz="1800" dirty="0">
                <a:ln w="0"/>
                <a:latin typeface="Calibri Light" panose="020F0302020204030204" pitchFamily="34" charset="0"/>
              </a:rPr>
              <a:t>Salvation Army $24,392	</a:t>
            </a:r>
          </a:p>
          <a:p>
            <a:pPr>
              <a:lnSpc>
                <a:spcPct val="100000"/>
              </a:lnSpc>
            </a:pPr>
            <a:r>
              <a:rPr lang="en-US" dirty="0">
                <a:ln w="0"/>
                <a:latin typeface="Calibri Light" panose="020F0302020204030204" pitchFamily="34" charset="0"/>
              </a:rPr>
              <a:t>DE CMIS (HMIS) 			$9,576</a:t>
            </a:r>
          </a:p>
          <a:p>
            <a:pPr>
              <a:lnSpc>
                <a:spcPct val="100000"/>
              </a:lnSpc>
            </a:pPr>
            <a:r>
              <a:rPr lang="en-US" dirty="0">
                <a:ln w="0"/>
                <a:latin typeface="Calibri Light" panose="020F0302020204030204" pitchFamily="34" charset="0"/>
              </a:rPr>
              <a:t>Homeless Prevention 		$14,392</a:t>
            </a:r>
          </a:p>
          <a:p>
            <a:pPr lvl="2">
              <a:lnSpc>
                <a:spcPct val="100000"/>
              </a:lnSpc>
            </a:pPr>
            <a:r>
              <a:rPr lang="en-US" sz="1800" dirty="0">
                <a:ln w="0"/>
                <a:latin typeface="Calibri Light" panose="020F0302020204030204" pitchFamily="34" charset="0"/>
              </a:rPr>
              <a:t>West End Neighborhood House $14,392</a:t>
            </a:r>
          </a:p>
          <a:p>
            <a:pPr>
              <a:lnSpc>
                <a:spcPct val="100000"/>
              </a:lnSpc>
            </a:pPr>
            <a:r>
              <a:rPr lang="en-US" dirty="0">
                <a:ln w="0"/>
                <a:latin typeface="Calibri Light" panose="020F0302020204030204" pitchFamily="34" charset="0"/>
              </a:rPr>
              <a:t>Rapid Rehousing 			$91,034</a:t>
            </a:r>
          </a:p>
          <a:p>
            <a:pPr lvl="2">
              <a:lnSpc>
                <a:spcPct val="100000"/>
              </a:lnSpc>
            </a:pPr>
            <a:r>
              <a:rPr lang="en-US" sz="1800" dirty="0">
                <a:ln w="0"/>
                <a:latin typeface="Calibri Light" panose="020F0302020204030204" pitchFamily="34" charset="0"/>
              </a:rPr>
              <a:t>YWCA Delaware $58,392</a:t>
            </a:r>
          </a:p>
          <a:p>
            <a:pPr lvl="2">
              <a:lnSpc>
                <a:spcPct val="100000"/>
              </a:lnSpc>
            </a:pPr>
            <a:r>
              <a:rPr lang="en-US" sz="1800" dirty="0">
                <a:ln w="0"/>
                <a:latin typeface="Calibri Light" panose="020F0302020204030204" pitchFamily="34" charset="0"/>
              </a:rPr>
              <a:t>West End Neighborhood House $32,642</a:t>
            </a:r>
          </a:p>
          <a:p>
            <a:pPr>
              <a:lnSpc>
                <a:spcPct val="100000"/>
              </a:lnSpc>
            </a:pPr>
            <a:r>
              <a:rPr lang="en-US" b="1" dirty="0">
                <a:ln w="0"/>
                <a:latin typeface="Calibri Light" panose="020F0302020204030204" pitchFamily="34" charset="0"/>
              </a:rPr>
              <a:t>TOTAL 					$193,282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E7F3805-3B9E-FE5C-E651-CAEF319E12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/>
        </p:blipFill>
        <p:spPr bwMode="auto">
          <a:xfrm>
            <a:off x="323467" y="83248"/>
            <a:ext cx="1520219" cy="15202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9509730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9">
            <a:extLst>
              <a:ext uri="{FF2B5EF4-FFF2-40B4-BE49-F238E27FC236}">
                <a16:creationId xmlns:a16="http://schemas.microsoft.com/office/drawing/2014/main" id="{D4B619B5-A676-41AA-BBFB-3AE485A49E5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7585" y="197869"/>
            <a:ext cx="1272038" cy="1272039"/>
          </a:xfrm>
          <a:prstGeom prst="rect">
            <a:avLst/>
          </a:prstGeom>
        </p:spPr>
      </p:pic>
      <p:sp>
        <p:nvSpPr>
          <p:cNvPr id="3" name="Content Placeholder 4">
            <a:extLst>
              <a:ext uri="{FF2B5EF4-FFF2-40B4-BE49-F238E27FC236}">
                <a16:creationId xmlns:a16="http://schemas.microsoft.com/office/drawing/2014/main" id="{26B0E290-F7A2-4622-9F56-8F05702073C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81561" y="1952088"/>
            <a:ext cx="11228877" cy="4282849"/>
          </a:xfrm>
        </p:spPr>
        <p:txBody>
          <a:bodyPr>
            <a:normAutofit/>
          </a:bodyPr>
          <a:lstStyle/>
          <a:p>
            <a:pPr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4000" dirty="0">
                <a:latin typeface="+mn-lt"/>
              </a:rPr>
              <a:t>Proposed use of HOME-ARP funds:</a:t>
            </a:r>
          </a:p>
          <a:p>
            <a:pPr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4000" dirty="0">
                <a:latin typeface="+mn-lt"/>
              </a:rPr>
              <a:t>	Administration  					$315,109</a:t>
            </a:r>
          </a:p>
          <a:p>
            <a:pPr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4000" dirty="0">
                <a:latin typeface="+mn-lt"/>
              </a:rPr>
              <a:t>	Riverside Development Phase V 	$1,785,618</a:t>
            </a:r>
          </a:p>
          <a:p>
            <a:pPr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4000" dirty="0">
                <a:latin typeface="+mn-lt"/>
              </a:rPr>
              <a:t>	</a:t>
            </a:r>
            <a:r>
              <a:rPr lang="en-US" sz="4000" b="1" dirty="0">
                <a:latin typeface="+mn-lt"/>
              </a:rPr>
              <a:t>TOTAL 							$2,100,727</a:t>
            </a:r>
          </a:p>
        </p:txBody>
      </p:sp>
      <p:sp>
        <p:nvSpPr>
          <p:cNvPr id="4" name="Content Placeholder 4">
            <a:extLst>
              <a:ext uri="{FF2B5EF4-FFF2-40B4-BE49-F238E27FC236}">
                <a16:creationId xmlns:a16="http://schemas.microsoft.com/office/drawing/2014/main" id="{AF6E0663-F2A5-4AE2-AD07-163B1B957FE8}"/>
              </a:ext>
            </a:extLst>
          </p:cNvPr>
          <p:cNvSpPr txBox="1">
            <a:spLocks/>
          </p:cNvSpPr>
          <p:nvPr/>
        </p:nvSpPr>
        <p:spPr>
          <a:xfrm>
            <a:off x="2685143" y="843357"/>
            <a:ext cx="9017572" cy="1021539"/>
          </a:xfrm>
          <a:prstGeom prst="rect">
            <a:avLst/>
          </a:prstGeom>
        </p:spPr>
        <p:txBody>
          <a:bodyPr vert="horz" lIns="91440" tIns="45720" rIns="91440" bIns="45720" rtlCol="0">
            <a:normAutofit fontScale="55000" lnSpcReduction="2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None/>
              <a:defRPr sz="3200" b="0" i="0" kern="1200">
                <a:solidFill>
                  <a:schemeClr val="bg1"/>
                </a:solidFill>
                <a:latin typeface="Open Sans" panose="020B0606030504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500"/>
              </a:spcAft>
              <a:buFont typeface="Arial" panose="020B0604020202020204" pitchFamily="34" charset="0"/>
              <a:buChar char="•"/>
              <a:defRPr sz="2800" b="0" i="0" kern="1200">
                <a:solidFill>
                  <a:schemeClr val="bg1"/>
                </a:solidFill>
                <a:latin typeface="Open Sans" panose="020B0606030504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ourier New" panose="02070309020205020404" pitchFamily="49" charset="0"/>
              <a:buChar char="o"/>
              <a:defRPr sz="2200" b="0" i="0" kern="1200">
                <a:solidFill>
                  <a:schemeClr val="bg1"/>
                </a:solidFill>
                <a:latin typeface="Open Sans" panose="020B0606030504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bg1"/>
                </a:solidFill>
                <a:latin typeface="Open Sans" panose="020B0606030504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bg1"/>
                </a:solidFill>
                <a:latin typeface="Open Sans" panose="020B0606030504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endParaRPr lang="en-US" sz="1600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algn="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6300" dirty="0">
                <a:latin typeface="Avenir Next LT Pro" panose="020B05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2021/2022 SUBSTANTIAL AMENDMENT</a:t>
            </a:r>
          </a:p>
          <a:p>
            <a:endParaRPr lang="en-US" sz="2800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4C0E8BA5-BE6D-49D7-B384-2D88E564A77B}"/>
              </a:ext>
            </a:extLst>
          </p:cNvPr>
          <p:cNvSpPr txBox="1">
            <a:spLocks/>
          </p:cNvSpPr>
          <p:nvPr/>
        </p:nvSpPr>
        <p:spPr>
          <a:xfrm>
            <a:off x="5540187" y="1908492"/>
            <a:ext cx="6066275" cy="42828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None/>
              <a:defRPr sz="3200" b="0" i="0" kern="1200">
                <a:solidFill>
                  <a:schemeClr val="bg1"/>
                </a:solidFill>
                <a:latin typeface="Open Sans" panose="020B0606030504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500"/>
              </a:spcAft>
              <a:buFont typeface="Arial" panose="020B0604020202020204" pitchFamily="34" charset="0"/>
              <a:buChar char="•"/>
              <a:defRPr sz="2800" b="0" i="0" kern="1200">
                <a:solidFill>
                  <a:schemeClr val="bg1"/>
                </a:solidFill>
                <a:latin typeface="Open Sans" panose="020B0606030504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ourier New" panose="02070309020205020404" pitchFamily="49" charset="0"/>
              <a:buChar char="o"/>
              <a:defRPr sz="2200" b="0" i="0" kern="1200">
                <a:solidFill>
                  <a:schemeClr val="bg1"/>
                </a:solidFill>
                <a:latin typeface="Open Sans" panose="020B0606030504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bg1"/>
                </a:solidFill>
                <a:latin typeface="Open Sans" panose="020B0606030504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bg1"/>
                </a:solidFill>
                <a:latin typeface="Open Sans" panose="020B0606030504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A8317F0-1F68-D636-5D62-F3DCA5C7CC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/>
          <a:srcRect/>
          <a:stretch/>
        </p:blipFill>
        <p:spPr bwMode="auto">
          <a:xfrm>
            <a:off x="323467" y="83248"/>
            <a:ext cx="1520219" cy="15202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6601952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F6110EF141E4949B62B509E733BEDE5" ma:contentTypeVersion="8" ma:contentTypeDescription="Create a new document." ma:contentTypeScope="" ma:versionID="b2ce64cbb1705cfc469e0522f17978f5">
  <xsd:schema xmlns:xsd="http://www.w3.org/2001/XMLSchema" xmlns:xs="http://www.w3.org/2001/XMLSchema" xmlns:p="http://schemas.microsoft.com/office/2006/metadata/properties" xmlns:ns3="d317dca2-3612-462d-8b3e-587ee17b7fd1" targetNamespace="http://schemas.microsoft.com/office/2006/metadata/properties" ma:root="true" ma:fieldsID="086b782dc06b225128475cef2e1836e3" ns3:_="">
    <xsd:import namespace="d317dca2-3612-462d-8b3e-587ee17b7fd1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Location" minOccurs="0"/>
                <xsd:element ref="ns3:MediaServiceOCR" minOccurs="0"/>
                <xsd:element ref="ns3:MediaServiceGenerationTime" minOccurs="0"/>
                <xsd:element ref="ns3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317dca2-3612-462d-8b3e-587ee17b7fd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Location" ma:index="12" nillable="true" ma:displayName="Location" ma:internalName="MediaServiceLocation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2DABFAA9-A2F7-4905-999D-B927C52274CB}">
  <ds:schemaRefs>
    <ds:schemaRef ds:uri="http://schemas.microsoft.com/office/infopath/2007/PartnerControls"/>
    <ds:schemaRef ds:uri="http://purl.org/dc/terms/"/>
    <ds:schemaRef ds:uri="http://schemas.microsoft.com/office/2006/metadata/properties"/>
    <ds:schemaRef ds:uri="http://schemas.microsoft.com/office/2006/documentManagement/types"/>
    <ds:schemaRef ds:uri="http://purl.org/dc/elements/1.1/"/>
    <ds:schemaRef ds:uri="http://schemas.openxmlformats.org/package/2006/metadata/core-properties"/>
    <ds:schemaRef ds:uri="d317dca2-3612-462d-8b3e-587ee17b7fd1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D75E0167-1A5E-4F83-AF54-A3DA1052624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317dca2-3612-462d-8b3e-587ee17b7fd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FE90D0ED-08A1-4E57-8D32-114351FD9E35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758</TotalTime>
  <Words>666</Words>
  <Application>Microsoft Office PowerPoint</Application>
  <PresentationFormat>Widescreen</PresentationFormat>
  <Paragraphs>86</Paragraphs>
  <Slides>12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22" baseType="lpstr">
      <vt:lpstr>Arial</vt:lpstr>
      <vt:lpstr>Arial Nova Light</vt:lpstr>
      <vt:lpstr>Avenir Next LT Pro</vt:lpstr>
      <vt:lpstr>Calibri</vt:lpstr>
      <vt:lpstr>Calibri Light</vt:lpstr>
      <vt:lpstr>Courier New</vt:lpstr>
      <vt:lpstr>Open Sans</vt:lpstr>
      <vt:lpstr>Open Sans Light</vt:lpstr>
      <vt:lpstr>Open Sans Semibold</vt:lpstr>
      <vt:lpstr>Office Theme</vt:lpstr>
      <vt:lpstr>                                 2024/2025 annual action plan  2021/2022 SUBSTANTIAL AMENDMENT FOR HOME-ARP  </vt:lpstr>
      <vt:lpstr>GENERAL OVERVIEW</vt:lpstr>
      <vt:lpstr>PowerPoint Presentation</vt:lpstr>
      <vt:lpstr>PRIOR YEAR RESOURCES</vt:lpstr>
      <vt:lpstr>COMMUNITY DEVELOPMENT BLOCK GRANT (CDBG)</vt:lpstr>
      <vt:lpstr>HOME INVESTMENT PARTNERSHIP PROGRAM (HOME)</vt:lpstr>
      <vt:lpstr>Housing for Persons with AIDS (hopwa)</vt:lpstr>
      <vt:lpstr>EMERGENCY SOLUTIONS GRANT (ESG)</vt:lpstr>
      <vt:lpstr>PowerPoint Presentation</vt:lpstr>
      <vt:lpstr>This Year’s Budget </vt:lpstr>
      <vt:lpstr>COMMENTS/ QUESTIONS?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Zapata, Magdalena</dc:creator>
  <cp:lastModifiedBy>Nicole D. Sammons-Johnson</cp:lastModifiedBy>
  <cp:revision>1079</cp:revision>
  <cp:lastPrinted>2024-05-09T15:35:47Z</cp:lastPrinted>
  <dcterms:created xsi:type="dcterms:W3CDTF">2019-03-25T14:14:09Z</dcterms:created>
  <dcterms:modified xsi:type="dcterms:W3CDTF">2024-05-09T15:44:29Z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0x0101003F6110EF141E4949B62B509E733BEDE5</vt:lpwstr>
  </property>
</Properties>
</file>