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1" r:id="rId2"/>
    <p:sldId id="500" r:id="rId3"/>
    <p:sldId id="469" r:id="rId4"/>
    <p:sldId id="380" r:id="rId5"/>
    <p:sldId id="494" r:id="rId6"/>
    <p:sldId id="499" r:id="rId7"/>
    <p:sldId id="493" r:id="rId8"/>
    <p:sldId id="453" r:id="rId9"/>
    <p:sldId id="495" r:id="rId10"/>
    <p:sldId id="417" r:id="rId11"/>
    <p:sldId id="333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377"/>
    <a:srgbClr val="76714A"/>
    <a:srgbClr val="71DAFF"/>
    <a:srgbClr val="0066FF"/>
    <a:srgbClr val="009900"/>
    <a:srgbClr val="FF3300"/>
    <a:srgbClr val="A8FD1F"/>
    <a:srgbClr val="D8FE9A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3" autoAdjust="0"/>
    <p:restoredTop sz="95360" autoAdjust="0"/>
  </p:normalViewPr>
  <p:slideViewPr>
    <p:cSldViewPr snapToGrid="0">
      <p:cViewPr varScale="1">
        <p:scale>
          <a:sx n="142" d="100"/>
          <a:sy n="142" d="100"/>
        </p:scale>
        <p:origin x="14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74A3016-A733-400E-8B9A-2708989A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1D1C8-38F7-4703-8C42-A6AA52F5E893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C66E3-FEE6-490D-8E1A-D933609D8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16800" y="3276600"/>
            <a:ext cx="44704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Resolution 12-15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70F7-48C5-4B68-AE77-F548F5E4B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4672-18B0-4217-8474-AD30D5CD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6D2C-51C3-4C31-A9F7-3272D77A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59C3-F4CA-4BCD-97F0-730B4C1F5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16800" y="3276600"/>
            <a:ext cx="44704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Resolution 12-15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16800" y="3276600"/>
            <a:ext cx="44704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Resolution 12-15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B022-E18D-41E4-BE0F-3A281FD8B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CA38-4E1C-4EE5-B294-0A4C60ED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C84E-0ED8-4C84-839B-51ADBC61E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14B4-4C23-4153-9D37-76F4CC51B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05E1-9164-48EB-99DB-F4DB33DEB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Resolution 12-15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D5FB-7D9D-4A6A-84DA-8EB7B5546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r>
              <a:rPr lang="en-US"/>
              <a:t>September 15,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r>
              <a:rPr lang="en-US"/>
              <a:t>Resolution 12-15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D24E6E-78CD-443A-81AF-9570C0F0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Franklin Gothic Medium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Franklin Gothic Medium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Franklin Gothic Medium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Franklin Gothic Medium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A59E1A-A827-E020-0C11-BA6E9BF7F3D2}"/>
              </a:ext>
            </a:extLst>
          </p:cNvPr>
          <p:cNvSpPr/>
          <p:nvPr/>
        </p:nvSpPr>
        <p:spPr>
          <a:xfrm>
            <a:off x="7169727" y="2431473"/>
            <a:ext cx="4897582" cy="4357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48" y="293235"/>
            <a:ext cx="10665303" cy="2290638"/>
          </a:xfrm>
        </p:spPr>
        <p:txBody>
          <a:bodyPr/>
          <a:lstStyle/>
          <a:p>
            <a:r>
              <a:rPr lang="en-US" sz="4000" dirty="0"/>
              <a:t>Amendments to the Wilmington Flats Large Scale Redevelopment Plan</a:t>
            </a:r>
            <a:br>
              <a:rPr lang="en-US" dirty="0"/>
            </a:br>
            <a:br>
              <a:rPr lang="en-US" sz="1100" dirty="0"/>
            </a:br>
            <a:r>
              <a:rPr lang="en-US" sz="2800" dirty="0" err="1"/>
              <a:t>CD&amp;UP</a:t>
            </a:r>
            <a:r>
              <a:rPr lang="en-US" sz="2800" dirty="0"/>
              <a:t> Committee</a:t>
            </a:r>
            <a:br>
              <a:rPr lang="en-US" sz="2800" dirty="0"/>
            </a:br>
            <a:r>
              <a:rPr lang="en-US" sz="2800" dirty="0"/>
              <a:t>March 14,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25" y="2981325"/>
            <a:ext cx="34099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5826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27" y="391562"/>
            <a:ext cx="11035145" cy="1606346"/>
          </a:xfrm>
        </p:spPr>
        <p:txBody>
          <a:bodyPr/>
          <a:lstStyle/>
          <a:p>
            <a:r>
              <a:rPr lang="en-US" sz="3200" dirty="0"/>
              <a:t>Findings and Recommendations</a:t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27" y="1918260"/>
            <a:ext cx="10539846" cy="3388658"/>
          </a:xfrm>
        </p:spPr>
        <p:txBody>
          <a:bodyPr/>
          <a:lstStyle/>
          <a:p>
            <a:pPr lvl="4"/>
            <a:endParaRPr lang="en-US" dirty="0"/>
          </a:p>
          <a:p>
            <a:pPr lvl="1"/>
            <a:r>
              <a:rPr lang="en-US" dirty="0"/>
              <a:t>City Planning Commission Resolution 10-23: </a:t>
            </a:r>
          </a:p>
          <a:p>
            <a:pPr lvl="2"/>
            <a:r>
              <a:rPr lang="en-US" dirty="0"/>
              <a:t>The proposed amendments were found to be consistent with the original intent of the 2013 redevelopment plans</a:t>
            </a:r>
          </a:p>
          <a:p>
            <a:pPr lvl="2"/>
            <a:r>
              <a:rPr lang="en-US" dirty="0"/>
              <a:t>CPC recommends approval of the amended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68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A087C-61AB-2762-0174-FF27F69188B4}"/>
              </a:ext>
            </a:extLst>
          </p:cNvPr>
          <p:cNvSpPr/>
          <p:nvPr/>
        </p:nvSpPr>
        <p:spPr>
          <a:xfrm>
            <a:off x="7169727" y="2431473"/>
            <a:ext cx="4897582" cy="4357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3124200"/>
            <a:ext cx="36576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8" y="1983278"/>
            <a:ext cx="4110644" cy="41106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9A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6A48E-02B4-4C7B-ACF5-4BC18A7D574E}"/>
              </a:ext>
            </a:extLst>
          </p:cNvPr>
          <p:cNvSpPr txBox="1"/>
          <p:nvPr/>
        </p:nvSpPr>
        <p:spPr>
          <a:xfrm rot="16576589">
            <a:off x="-1807068" y="552623"/>
            <a:ext cx="1740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Walnut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69A4B-ECA2-4F9B-B49A-DCB96873E613}"/>
              </a:ext>
            </a:extLst>
          </p:cNvPr>
          <p:cNvSpPr txBox="1"/>
          <p:nvPr/>
        </p:nvSpPr>
        <p:spPr>
          <a:xfrm rot="1308034">
            <a:off x="-2895250" y="2305027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Garasches</a:t>
            </a:r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 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91143-D2EC-45DD-962A-846EF196D1FA}"/>
              </a:ext>
            </a:extLst>
          </p:cNvPr>
          <p:cNvSpPr txBox="1"/>
          <p:nvPr/>
        </p:nvSpPr>
        <p:spPr>
          <a:xfrm rot="19918039">
            <a:off x="-2650209" y="4710010"/>
            <a:ext cx="127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Maryland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675F6-4580-48B8-939F-08AAD8AFCD7F}"/>
              </a:ext>
            </a:extLst>
          </p:cNvPr>
          <p:cNvSpPr txBox="1"/>
          <p:nvPr/>
        </p:nvSpPr>
        <p:spPr>
          <a:xfrm rot="15982063">
            <a:off x="-2138445" y="556375"/>
            <a:ext cx="175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Market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-11702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Context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EB7EA-32E6-A263-91C1-1CCC1058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0" y="69273"/>
            <a:ext cx="8507475" cy="477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346" y="3041072"/>
            <a:ext cx="6023774" cy="3747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2E8B2-405A-CBDD-984E-A3C4C8C21038}"/>
              </a:ext>
            </a:extLst>
          </p:cNvPr>
          <p:cNvSpPr txBox="1"/>
          <p:nvPr/>
        </p:nvSpPr>
        <p:spPr>
          <a:xfrm>
            <a:off x="2819399" y="4840548"/>
            <a:ext cx="1607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Plans from 1903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2CC75-0391-224B-5136-44ADA0536C9F}"/>
              </a:ext>
            </a:extLst>
          </p:cNvPr>
          <p:cNvSpPr txBox="1"/>
          <p:nvPr/>
        </p:nvSpPr>
        <p:spPr>
          <a:xfrm>
            <a:off x="9457986" y="2664542"/>
            <a:ext cx="2317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Photo Circa 1910 ~ 1920</a:t>
            </a:r>
          </a:p>
        </p:txBody>
      </p:sp>
    </p:spTree>
    <p:extLst>
      <p:ext uri="{BB962C8B-B14F-4D97-AF65-F5344CB8AC3E}">
        <p14:creationId xmlns:p14="http://schemas.microsoft.com/office/powerpoint/2010/main" val="6630606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D147DB-797E-47F7-A73C-897DE604BB0F}"/>
              </a:ext>
            </a:extLst>
          </p:cNvPr>
          <p:cNvSpPr/>
          <p:nvPr/>
        </p:nvSpPr>
        <p:spPr>
          <a:xfrm>
            <a:off x="5943600" y="2743200"/>
            <a:ext cx="45720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9292"/>
            <a:ext cx="12191429" cy="6179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6A48E-02B4-4C7B-ACF5-4BC18A7D574E}"/>
              </a:ext>
            </a:extLst>
          </p:cNvPr>
          <p:cNvSpPr txBox="1"/>
          <p:nvPr/>
        </p:nvSpPr>
        <p:spPr>
          <a:xfrm rot="16576589">
            <a:off x="-1807068" y="552623"/>
            <a:ext cx="1740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Walnut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69A4B-ECA2-4F9B-B49A-DCB96873E613}"/>
              </a:ext>
            </a:extLst>
          </p:cNvPr>
          <p:cNvSpPr txBox="1"/>
          <p:nvPr/>
        </p:nvSpPr>
        <p:spPr>
          <a:xfrm rot="1308034">
            <a:off x="-2895250" y="2305027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Garasches</a:t>
            </a:r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 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91143-D2EC-45DD-962A-846EF196D1FA}"/>
              </a:ext>
            </a:extLst>
          </p:cNvPr>
          <p:cNvSpPr txBox="1"/>
          <p:nvPr/>
        </p:nvSpPr>
        <p:spPr>
          <a:xfrm rot="19918039">
            <a:off x="-2650209" y="4710010"/>
            <a:ext cx="127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Maryland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675F6-4580-48B8-939F-08AAD8AFCD7F}"/>
              </a:ext>
            </a:extLst>
          </p:cNvPr>
          <p:cNvSpPr txBox="1"/>
          <p:nvPr/>
        </p:nvSpPr>
        <p:spPr>
          <a:xfrm rot="15982063">
            <a:off x="-2138445" y="556375"/>
            <a:ext cx="175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Market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-11702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Context Map</a:t>
            </a:r>
          </a:p>
        </p:txBody>
      </p:sp>
    </p:spTree>
    <p:extLst>
      <p:ext uri="{BB962C8B-B14F-4D97-AF65-F5344CB8AC3E}">
        <p14:creationId xmlns:p14="http://schemas.microsoft.com/office/powerpoint/2010/main" val="20351284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6688" y="0"/>
            <a:ext cx="10098623" cy="1190385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</a:rPr>
              <a:t>Proposed Amendments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6688" y="1619623"/>
            <a:ext cx="9953718" cy="4628777"/>
          </a:xfrm>
        </p:spPr>
        <p:txBody>
          <a:bodyPr/>
          <a:lstStyle/>
          <a:p>
            <a:r>
              <a:rPr lang="en-US" dirty="0"/>
              <a:t>Large Scale Redevelopment Application:</a:t>
            </a:r>
          </a:p>
          <a:p>
            <a:pPr lvl="1"/>
            <a:r>
              <a:rPr lang="en-US" sz="2800" dirty="0"/>
              <a:t>September 2023 submission by Woodlawn Trustees, Inc. to amend the Large Scale Redevelopment Project application originally approved in 2013</a:t>
            </a:r>
          </a:p>
          <a:p>
            <a:pPr lvl="1"/>
            <a:r>
              <a:rPr lang="en-US" sz="2800" dirty="0"/>
              <a:t>Includes changes to site and building designs:</a:t>
            </a:r>
          </a:p>
          <a:p>
            <a:pPr lvl="2"/>
            <a:r>
              <a:rPr lang="en-US" sz="2400" dirty="0"/>
              <a:t>Minor changes to blocks E/F, G, and H</a:t>
            </a:r>
          </a:p>
          <a:p>
            <a:pPr lvl="2"/>
            <a:r>
              <a:rPr lang="en-US" sz="2400" dirty="0"/>
              <a:t>Block M has been redesigned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D147DB-797E-47F7-A73C-897DE604BB0F}"/>
              </a:ext>
            </a:extLst>
          </p:cNvPr>
          <p:cNvSpPr/>
          <p:nvPr/>
        </p:nvSpPr>
        <p:spPr>
          <a:xfrm>
            <a:off x="5943600" y="2743200"/>
            <a:ext cx="45720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07" y="5181"/>
            <a:ext cx="10116185" cy="6849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6A48E-02B4-4C7B-ACF5-4BC18A7D574E}"/>
              </a:ext>
            </a:extLst>
          </p:cNvPr>
          <p:cNvSpPr txBox="1"/>
          <p:nvPr/>
        </p:nvSpPr>
        <p:spPr>
          <a:xfrm rot="16576589">
            <a:off x="-1807068" y="552623"/>
            <a:ext cx="1740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Walnut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69A4B-ECA2-4F9B-B49A-DCB96873E613}"/>
              </a:ext>
            </a:extLst>
          </p:cNvPr>
          <p:cNvSpPr txBox="1"/>
          <p:nvPr/>
        </p:nvSpPr>
        <p:spPr>
          <a:xfrm rot="1308034">
            <a:off x="-2895250" y="2305027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Garasches</a:t>
            </a:r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 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91143-D2EC-45DD-962A-846EF196D1FA}"/>
              </a:ext>
            </a:extLst>
          </p:cNvPr>
          <p:cNvSpPr txBox="1"/>
          <p:nvPr/>
        </p:nvSpPr>
        <p:spPr>
          <a:xfrm rot="19918039">
            <a:off x="-2650209" y="4710010"/>
            <a:ext cx="127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Maryland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675F6-4580-48B8-939F-08AAD8AFCD7F}"/>
              </a:ext>
            </a:extLst>
          </p:cNvPr>
          <p:cNvSpPr txBox="1"/>
          <p:nvPr/>
        </p:nvSpPr>
        <p:spPr>
          <a:xfrm rot="15982063">
            <a:off x="-2138445" y="556375"/>
            <a:ext cx="175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Market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-11702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Context Map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C4FFD9-F5DF-4556-C967-D8266982D042}"/>
              </a:ext>
            </a:extLst>
          </p:cNvPr>
          <p:cNvGrpSpPr/>
          <p:nvPr/>
        </p:nvGrpSpPr>
        <p:grpSpPr>
          <a:xfrm>
            <a:off x="3318164" y="2027087"/>
            <a:ext cx="3446910" cy="2205477"/>
            <a:chOff x="3318164" y="2027087"/>
            <a:chExt cx="3446910" cy="22054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575BCD-AE31-BF68-31D9-A4BC8E3494FA}"/>
                </a:ext>
              </a:extLst>
            </p:cNvPr>
            <p:cNvSpPr/>
            <p:nvPr/>
          </p:nvSpPr>
          <p:spPr>
            <a:xfrm>
              <a:off x="3318164" y="2027087"/>
              <a:ext cx="114300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67488C-2906-2E1B-92BA-0FE7D126C2C2}"/>
                </a:ext>
              </a:extLst>
            </p:cNvPr>
            <p:cNvSpPr/>
            <p:nvPr/>
          </p:nvSpPr>
          <p:spPr>
            <a:xfrm>
              <a:off x="4461164" y="2027087"/>
              <a:ext cx="114300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B44CE8-8E48-0783-A26B-1370BDB974C3}"/>
                </a:ext>
              </a:extLst>
            </p:cNvPr>
            <p:cNvSpPr/>
            <p:nvPr/>
          </p:nvSpPr>
          <p:spPr>
            <a:xfrm>
              <a:off x="5622074" y="2027087"/>
              <a:ext cx="114300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7F2ABC-A880-A6F8-68B8-33EE6916A15A}"/>
                </a:ext>
              </a:extLst>
            </p:cNvPr>
            <p:cNvSpPr/>
            <p:nvPr/>
          </p:nvSpPr>
          <p:spPr>
            <a:xfrm>
              <a:off x="5616116" y="2861050"/>
              <a:ext cx="1143000" cy="13715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24568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D147DB-797E-47F7-A73C-897DE604BB0F}"/>
              </a:ext>
            </a:extLst>
          </p:cNvPr>
          <p:cNvSpPr/>
          <p:nvPr/>
        </p:nvSpPr>
        <p:spPr>
          <a:xfrm>
            <a:off x="5943600" y="2743200"/>
            <a:ext cx="45720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491" y="282911"/>
            <a:ext cx="12240491" cy="6269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6A48E-02B4-4C7B-ACF5-4BC18A7D574E}"/>
              </a:ext>
            </a:extLst>
          </p:cNvPr>
          <p:cNvSpPr txBox="1"/>
          <p:nvPr/>
        </p:nvSpPr>
        <p:spPr>
          <a:xfrm rot="16576589">
            <a:off x="-1807068" y="552623"/>
            <a:ext cx="1740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Walnut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69A4B-ECA2-4F9B-B49A-DCB96873E613}"/>
              </a:ext>
            </a:extLst>
          </p:cNvPr>
          <p:cNvSpPr txBox="1"/>
          <p:nvPr/>
        </p:nvSpPr>
        <p:spPr>
          <a:xfrm rot="1308034">
            <a:off x="-2895250" y="2305027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Garasches</a:t>
            </a:r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 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91143-D2EC-45DD-962A-846EF196D1FA}"/>
              </a:ext>
            </a:extLst>
          </p:cNvPr>
          <p:cNvSpPr txBox="1"/>
          <p:nvPr/>
        </p:nvSpPr>
        <p:spPr>
          <a:xfrm rot="19918039">
            <a:off x="-2650209" y="4710010"/>
            <a:ext cx="127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Maryland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675F6-4580-48B8-939F-08AAD8AFCD7F}"/>
              </a:ext>
            </a:extLst>
          </p:cNvPr>
          <p:cNvSpPr txBox="1"/>
          <p:nvPr/>
        </p:nvSpPr>
        <p:spPr>
          <a:xfrm rot="15982063">
            <a:off x="-2138445" y="556375"/>
            <a:ext cx="175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Market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-11702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Context Map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0D4E95-0621-0C5E-FD4D-4DF14B38E919}"/>
              </a:ext>
            </a:extLst>
          </p:cNvPr>
          <p:cNvSpPr/>
          <p:nvPr/>
        </p:nvSpPr>
        <p:spPr>
          <a:xfrm>
            <a:off x="2917757" y="1035199"/>
            <a:ext cx="2385789" cy="2034690"/>
          </a:xfrm>
          <a:prstGeom prst="ellipse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601228-8AE1-6004-CE26-0716EF495164}"/>
              </a:ext>
            </a:extLst>
          </p:cNvPr>
          <p:cNvSpPr/>
          <p:nvPr/>
        </p:nvSpPr>
        <p:spPr>
          <a:xfrm>
            <a:off x="7125356" y="1461655"/>
            <a:ext cx="2385789" cy="2286000"/>
          </a:xfrm>
          <a:prstGeom prst="ellipse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66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6688" y="0"/>
            <a:ext cx="10098623" cy="1190385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</a:rPr>
              <a:t>Block/Building Changes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4609" y="1848223"/>
            <a:ext cx="9391835" cy="462877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/>
              <a:t>Proposed changes to Blocks E/F, G, H, and M: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45C167-1AF8-A256-6E2A-8F806A14D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5213"/>
              </p:ext>
            </p:extLst>
          </p:nvPr>
        </p:nvGraphicFramePr>
        <p:xfrm>
          <a:off x="1766455" y="2637834"/>
          <a:ext cx="7987144" cy="2453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093">
                  <a:extLst>
                    <a:ext uri="{9D8B030D-6E8A-4147-A177-3AD203B41FA5}">
                      <a16:colId xmlns:a16="http://schemas.microsoft.com/office/drawing/2014/main" val="2030605414"/>
                    </a:ext>
                  </a:extLst>
                </a:gridCol>
                <a:gridCol w="1184972">
                  <a:extLst>
                    <a:ext uri="{9D8B030D-6E8A-4147-A177-3AD203B41FA5}">
                      <a16:colId xmlns:a16="http://schemas.microsoft.com/office/drawing/2014/main" val="204823623"/>
                    </a:ext>
                  </a:extLst>
                </a:gridCol>
                <a:gridCol w="1363513">
                  <a:extLst>
                    <a:ext uri="{9D8B030D-6E8A-4147-A177-3AD203B41FA5}">
                      <a16:colId xmlns:a16="http://schemas.microsoft.com/office/drawing/2014/main" val="2532395768"/>
                    </a:ext>
                  </a:extLst>
                </a:gridCol>
                <a:gridCol w="1817294">
                  <a:extLst>
                    <a:ext uri="{9D8B030D-6E8A-4147-A177-3AD203B41FA5}">
                      <a16:colId xmlns:a16="http://schemas.microsoft.com/office/drawing/2014/main" val="2335160076"/>
                    </a:ext>
                  </a:extLst>
                </a:gridCol>
                <a:gridCol w="1974272">
                  <a:extLst>
                    <a:ext uri="{9D8B030D-6E8A-4147-A177-3AD203B41FA5}">
                      <a16:colId xmlns:a16="http://schemas.microsoft.com/office/drawing/2014/main" val="3780205475"/>
                    </a:ext>
                  </a:extLst>
                </a:gridCol>
              </a:tblGrid>
              <a:tr h="393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Project Block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Original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Proposed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Increase/Decrease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92576"/>
                  </a:ext>
                </a:extLst>
              </a:tr>
              <a:tr h="393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Block E/F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Building #3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 Units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 Units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- 11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56164"/>
                  </a:ext>
                </a:extLst>
              </a:tr>
              <a:tr h="393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Block 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Building #2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 Units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Units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+ 2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51409"/>
                  </a:ext>
                </a:extLst>
              </a:tr>
              <a:tr h="393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Block 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Building #2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 Units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Units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+ 2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60918"/>
                  </a:ext>
                </a:extLst>
              </a:tr>
              <a:tr h="393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Block 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Buildings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 Total Units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Building, 53 Units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17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442220"/>
                  </a:ext>
                </a:extLst>
              </a:tr>
              <a:tr h="196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+10 Units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18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2820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857" y="218485"/>
            <a:ext cx="7772400" cy="1123575"/>
          </a:xfrm>
        </p:spPr>
        <p:txBody>
          <a:bodyPr/>
          <a:lstStyle/>
          <a:p>
            <a:r>
              <a:rPr lang="en-US" dirty="0"/>
              <a:t>Plan and Zoning Review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2664" y="1743923"/>
            <a:ext cx="884278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Lucida Sans" panose="020B0602030504020204" pitchFamily="34" charset="0"/>
              </a:rPr>
              <a:t>Parking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ucida Sans" panose="020B0602030504020204" pitchFamily="34" charset="0"/>
              </a:rPr>
              <a:t>Zoning Board of Adjustment – October 23, 2023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ucida Sans" panose="020B0602030504020204" pitchFamily="34" charset="0"/>
              </a:rPr>
              <a:t>Approved to provide 341 parking spaces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ucida Sans" panose="020B0602030504020204" pitchFamily="34" charset="0"/>
              </a:rPr>
              <a:t>Massing and Scale</a:t>
            </a:r>
            <a:endParaRPr lang="en-US" sz="2400" b="1" dirty="0">
              <a:latin typeface="Lucida Sans" panose="020B06020305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ucida Sans" panose="020B0602030504020204" pitchFamily="34" charset="0"/>
              </a:rPr>
              <a:t>Floor to Area Ratio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ucida Sans" panose="020B0602030504020204" pitchFamily="34" charset="0"/>
              </a:rPr>
              <a:t>Building Coverage Ratio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Lucida Sans" panose="020B0602030504020204" pitchFamily="34" charset="0"/>
              </a:rPr>
              <a:t>Building 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723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D147DB-797E-47F7-A73C-897DE604BB0F}"/>
              </a:ext>
            </a:extLst>
          </p:cNvPr>
          <p:cNvSpPr/>
          <p:nvPr/>
        </p:nvSpPr>
        <p:spPr>
          <a:xfrm>
            <a:off x="5943600" y="2743200"/>
            <a:ext cx="45720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612" y="338805"/>
            <a:ext cx="11761480" cy="6366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6A48E-02B4-4C7B-ACF5-4BC18A7D574E}"/>
              </a:ext>
            </a:extLst>
          </p:cNvPr>
          <p:cNvSpPr txBox="1"/>
          <p:nvPr/>
        </p:nvSpPr>
        <p:spPr>
          <a:xfrm rot="16576589">
            <a:off x="-1807068" y="552623"/>
            <a:ext cx="1740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Walnut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69A4B-ECA2-4F9B-B49A-DCB96873E613}"/>
              </a:ext>
            </a:extLst>
          </p:cNvPr>
          <p:cNvSpPr txBox="1"/>
          <p:nvPr/>
        </p:nvSpPr>
        <p:spPr>
          <a:xfrm rot="1308034">
            <a:off x="-2895250" y="2305027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Garasches</a:t>
            </a:r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 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91143-D2EC-45DD-962A-846EF196D1FA}"/>
              </a:ext>
            </a:extLst>
          </p:cNvPr>
          <p:cNvSpPr txBox="1"/>
          <p:nvPr/>
        </p:nvSpPr>
        <p:spPr>
          <a:xfrm rot="19918039">
            <a:off x="-2650209" y="4710010"/>
            <a:ext cx="127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Maryland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675F6-4580-48B8-939F-08AAD8AFCD7F}"/>
              </a:ext>
            </a:extLst>
          </p:cNvPr>
          <p:cNvSpPr txBox="1"/>
          <p:nvPr/>
        </p:nvSpPr>
        <p:spPr>
          <a:xfrm rot="15982063">
            <a:off x="-2138445" y="556375"/>
            <a:ext cx="175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highlight>
                  <a:srgbClr val="808080"/>
                </a:highlight>
              </a:rPr>
              <a:t>South Market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3031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Block M - Phase V</a:t>
            </a:r>
          </a:p>
          <a:p>
            <a:pPr algn="ctr"/>
            <a:r>
              <a:rPr lang="en-US" b="1" dirty="0">
                <a:latin typeface="Lucida Sans" pitchFamily="34" charset="0"/>
              </a:rPr>
              <a:t>(View from Ferris Street)</a:t>
            </a:r>
          </a:p>
        </p:txBody>
      </p:sp>
    </p:spTree>
    <p:extLst>
      <p:ext uri="{BB962C8B-B14F-4D97-AF65-F5344CB8AC3E}">
        <p14:creationId xmlns:p14="http://schemas.microsoft.com/office/powerpoint/2010/main" val="5567023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13425</TotalTime>
  <Words>316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Medium</vt:lpstr>
      <vt:lpstr>Lucida Sans</vt:lpstr>
      <vt:lpstr>Times New Roman</vt:lpstr>
      <vt:lpstr>Default Design</vt:lpstr>
      <vt:lpstr>Amendments to the Wilmington Flats Large Scale Redevelopment Plan  CD&amp;UP Committee March 14, 2024</vt:lpstr>
      <vt:lpstr>PowerPoint Presentation</vt:lpstr>
      <vt:lpstr>PowerPoint Presentation</vt:lpstr>
      <vt:lpstr>Proposed Amendments</vt:lpstr>
      <vt:lpstr>PowerPoint Presentation</vt:lpstr>
      <vt:lpstr>PowerPoint Presentation</vt:lpstr>
      <vt:lpstr>Block/Building Changes</vt:lpstr>
      <vt:lpstr>Plan and Zoning Review</vt:lpstr>
      <vt:lpstr>PowerPoint Presentation</vt:lpstr>
      <vt:lpstr>Findings and Recommendations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C. Lucas</dc:creator>
  <cp:lastModifiedBy>Timothy C. Lucas</cp:lastModifiedBy>
  <cp:revision>641</cp:revision>
  <cp:lastPrinted>2024-03-14T14:46:40Z</cp:lastPrinted>
  <dcterms:created xsi:type="dcterms:W3CDTF">2008-12-12T19:52:30Z</dcterms:created>
  <dcterms:modified xsi:type="dcterms:W3CDTF">2024-03-14T19:11:24Z</dcterms:modified>
</cp:coreProperties>
</file>