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266" r:id="rId4"/>
    <p:sldId id="495" r:id="rId5"/>
    <p:sldId id="499" r:id="rId6"/>
    <p:sldId id="258" r:id="rId7"/>
    <p:sldId id="267" r:id="rId8"/>
    <p:sldId id="264" r:id="rId9"/>
    <p:sldId id="287" r:id="rId10"/>
    <p:sldId id="507" r:id="rId11"/>
    <p:sldId id="496" r:id="rId12"/>
    <p:sldId id="506" r:id="rId13"/>
    <p:sldId id="260" r:id="rId14"/>
    <p:sldId id="486" r:id="rId15"/>
    <p:sldId id="489" r:id="rId16"/>
    <p:sldId id="280" r:id="rId17"/>
    <p:sldId id="485" r:id="rId18"/>
    <p:sldId id="284" r:id="rId19"/>
    <p:sldId id="487" r:id="rId20"/>
    <p:sldId id="277" r:id="rId21"/>
    <p:sldId id="492" r:id="rId22"/>
    <p:sldId id="279" r:id="rId23"/>
    <p:sldId id="278" r:id="rId24"/>
    <p:sldId id="500" r:id="rId25"/>
    <p:sldId id="502" r:id="rId26"/>
    <p:sldId id="270" r:id="rId27"/>
    <p:sldId id="503" r:id="rId28"/>
    <p:sldId id="262" r:id="rId29"/>
    <p:sldId id="504" r:id="rId30"/>
    <p:sldId id="505" r:id="rId31"/>
    <p:sldId id="261" r:id="rId32"/>
    <p:sldId id="498" r:id="rId3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0AF"/>
    <a:srgbClr val="74762C"/>
    <a:srgbClr val="765A00"/>
    <a:srgbClr val="808000"/>
    <a:srgbClr val="96B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514AB-CA2D-4AC3-B45E-94F74FFBB20D}" v="3" dt="2024-05-20T18:43:31.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pe, Rob (OMC)" userId="d1e216c2-491f-468c-b973-3718d152868e" providerId="ADAL" clId="{AA4514AB-CA2D-4AC3-B45E-94F74FFBB20D}"/>
    <pc:docChg chg="undo custSel addSld delSld modSld sldOrd">
      <pc:chgData name="Coupe, Rob (OMC)" userId="d1e216c2-491f-468c-b973-3718d152868e" providerId="ADAL" clId="{AA4514AB-CA2D-4AC3-B45E-94F74FFBB20D}" dt="2024-05-21T00:18:38.111" v="1289" actId="113"/>
      <pc:docMkLst>
        <pc:docMk/>
      </pc:docMkLst>
      <pc:sldChg chg="addSp modSp mod">
        <pc:chgData name="Coupe, Rob (OMC)" userId="d1e216c2-491f-468c-b973-3718d152868e" providerId="ADAL" clId="{AA4514AB-CA2D-4AC3-B45E-94F74FFBB20D}" dt="2024-05-20T16:16:18.416" v="124" actId="14100"/>
        <pc:sldMkLst>
          <pc:docMk/>
          <pc:sldMk cId="3882322929" sldId="256"/>
        </pc:sldMkLst>
        <pc:spChg chg="mod">
          <ac:chgData name="Coupe, Rob (OMC)" userId="d1e216c2-491f-468c-b973-3718d152868e" providerId="ADAL" clId="{AA4514AB-CA2D-4AC3-B45E-94F74FFBB20D}" dt="2024-05-20T16:16:08.402" v="123" actId="1076"/>
          <ac:spMkLst>
            <pc:docMk/>
            <pc:sldMk cId="3882322929" sldId="256"/>
            <ac:spMk id="2" creationId="{86B1597B-E0C2-FA42-7595-6376E8D873FD}"/>
          </ac:spMkLst>
        </pc:spChg>
        <pc:spChg chg="mod">
          <ac:chgData name="Coupe, Rob (OMC)" userId="d1e216c2-491f-468c-b973-3718d152868e" providerId="ADAL" clId="{AA4514AB-CA2D-4AC3-B45E-94F74FFBB20D}" dt="2024-05-20T16:12:30.171" v="47" actId="27636"/>
          <ac:spMkLst>
            <pc:docMk/>
            <pc:sldMk cId="3882322929" sldId="256"/>
            <ac:spMk id="6" creationId="{BA2220A0-8DA8-A15B-A3AD-46037333A2EE}"/>
          </ac:spMkLst>
        </pc:spChg>
        <pc:picChg chg="add mod">
          <ac:chgData name="Coupe, Rob (OMC)" userId="d1e216c2-491f-468c-b973-3718d152868e" providerId="ADAL" clId="{AA4514AB-CA2D-4AC3-B45E-94F74FFBB20D}" dt="2024-05-20T16:16:18.416" v="124" actId="14100"/>
          <ac:picMkLst>
            <pc:docMk/>
            <pc:sldMk cId="3882322929" sldId="256"/>
            <ac:picMk id="7" creationId="{0AB6DF4C-4173-9284-E94B-6AF90E413690}"/>
          </ac:picMkLst>
        </pc:picChg>
      </pc:sldChg>
      <pc:sldChg chg="modSp mod">
        <pc:chgData name="Coupe, Rob (OMC)" userId="d1e216c2-491f-468c-b973-3718d152868e" providerId="ADAL" clId="{AA4514AB-CA2D-4AC3-B45E-94F74FFBB20D}" dt="2024-05-20T16:16:47.796" v="133" actId="20577"/>
        <pc:sldMkLst>
          <pc:docMk/>
          <pc:sldMk cId="2269388397" sldId="257"/>
        </pc:sldMkLst>
        <pc:spChg chg="mod">
          <ac:chgData name="Coupe, Rob (OMC)" userId="d1e216c2-491f-468c-b973-3718d152868e" providerId="ADAL" clId="{AA4514AB-CA2D-4AC3-B45E-94F74FFBB20D}" dt="2024-05-20T16:16:47.796" v="133" actId="20577"/>
          <ac:spMkLst>
            <pc:docMk/>
            <pc:sldMk cId="2269388397" sldId="257"/>
            <ac:spMk id="3" creationId="{9DC3DBAD-EC4A-229E-9BBD-0B694048F933}"/>
          </ac:spMkLst>
        </pc:spChg>
      </pc:sldChg>
      <pc:sldChg chg="modSp mod">
        <pc:chgData name="Coupe, Rob (OMC)" userId="d1e216c2-491f-468c-b973-3718d152868e" providerId="ADAL" clId="{AA4514AB-CA2D-4AC3-B45E-94F74FFBB20D}" dt="2024-05-20T23:35:08.145" v="457" actId="20577"/>
        <pc:sldMkLst>
          <pc:docMk/>
          <pc:sldMk cId="2424196322" sldId="260"/>
        </pc:sldMkLst>
        <pc:spChg chg="mod">
          <ac:chgData name="Coupe, Rob (OMC)" userId="d1e216c2-491f-468c-b973-3718d152868e" providerId="ADAL" clId="{AA4514AB-CA2D-4AC3-B45E-94F74FFBB20D}" dt="2024-05-20T23:35:08.145" v="457" actId="20577"/>
          <ac:spMkLst>
            <pc:docMk/>
            <pc:sldMk cId="2424196322" sldId="260"/>
            <ac:spMk id="6" creationId="{81844F94-C765-3D11-5E5E-32068B8C0FCE}"/>
          </ac:spMkLst>
        </pc:spChg>
      </pc:sldChg>
      <pc:sldChg chg="addSp delSp modSp mod">
        <pc:chgData name="Coupe, Rob (OMC)" userId="d1e216c2-491f-468c-b973-3718d152868e" providerId="ADAL" clId="{AA4514AB-CA2D-4AC3-B45E-94F74FFBB20D}" dt="2024-05-20T18:47:48.282" v="261" actId="20577"/>
        <pc:sldMkLst>
          <pc:docMk/>
          <pc:sldMk cId="1129869063" sldId="266"/>
        </pc:sldMkLst>
        <pc:spChg chg="mod">
          <ac:chgData name="Coupe, Rob (OMC)" userId="d1e216c2-491f-468c-b973-3718d152868e" providerId="ADAL" clId="{AA4514AB-CA2D-4AC3-B45E-94F74FFBB20D}" dt="2024-05-20T18:38:23.902" v="139" actId="1076"/>
          <ac:spMkLst>
            <pc:docMk/>
            <pc:sldMk cId="1129869063" sldId="266"/>
            <ac:spMk id="6" creationId="{39F520F5-CBEE-BF8B-985F-173C2E6EF307}"/>
          </ac:spMkLst>
        </pc:spChg>
        <pc:spChg chg="mod">
          <ac:chgData name="Coupe, Rob (OMC)" userId="d1e216c2-491f-468c-b973-3718d152868e" providerId="ADAL" clId="{AA4514AB-CA2D-4AC3-B45E-94F74FFBB20D}" dt="2024-05-20T18:47:48.282" v="261" actId="20577"/>
          <ac:spMkLst>
            <pc:docMk/>
            <pc:sldMk cId="1129869063" sldId="266"/>
            <ac:spMk id="15" creationId="{FE957622-379D-42C2-6F8B-294A74B0D167}"/>
          </ac:spMkLst>
        </pc:spChg>
        <pc:spChg chg="mod">
          <ac:chgData name="Coupe, Rob (OMC)" userId="d1e216c2-491f-468c-b973-3718d152868e" providerId="ADAL" clId="{AA4514AB-CA2D-4AC3-B45E-94F74FFBB20D}" dt="2024-05-20T18:38:26.861" v="140" actId="1076"/>
          <ac:spMkLst>
            <pc:docMk/>
            <pc:sldMk cId="1129869063" sldId="266"/>
            <ac:spMk id="16" creationId="{0D69D1AD-FBB6-376B-3FAF-F7600BDFFDEC}"/>
          </ac:spMkLst>
        </pc:spChg>
        <pc:picChg chg="add del mod ord">
          <ac:chgData name="Coupe, Rob (OMC)" userId="d1e216c2-491f-468c-b973-3718d152868e" providerId="ADAL" clId="{AA4514AB-CA2D-4AC3-B45E-94F74FFBB20D}" dt="2024-05-20T18:44:02.749" v="192" actId="478"/>
          <ac:picMkLst>
            <pc:docMk/>
            <pc:sldMk cId="1129869063" sldId="266"/>
            <ac:picMk id="14" creationId="{6CE0BB21-EF1B-C323-D6E0-DB0CE06E1ED8}"/>
          </ac:picMkLst>
        </pc:picChg>
        <pc:picChg chg="del">
          <ac:chgData name="Coupe, Rob (OMC)" userId="d1e216c2-491f-468c-b973-3718d152868e" providerId="ADAL" clId="{AA4514AB-CA2D-4AC3-B45E-94F74FFBB20D}" dt="2024-05-20T18:37:36.940" v="134" actId="21"/>
          <ac:picMkLst>
            <pc:docMk/>
            <pc:sldMk cId="1129869063" sldId="266"/>
            <ac:picMk id="18" creationId="{FDDA2E8D-A94C-20F0-A9DA-E734E6E3313A}"/>
          </ac:picMkLst>
        </pc:picChg>
        <pc:picChg chg="add mod ord">
          <ac:chgData name="Coupe, Rob (OMC)" userId="d1e216c2-491f-468c-b973-3718d152868e" providerId="ADAL" clId="{AA4514AB-CA2D-4AC3-B45E-94F74FFBB20D}" dt="2024-05-20T18:46:51.692" v="197" actId="167"/>
          <ac:picMkLst>
            <pc:docMk/>
            <pc:sldMk cId="1129869063" sldId="266"/>
            <ac:picMk id="19" creationId="{D6EB00BF-7F8D-4887-F6DD-BFD69FF46359}"/>
          </ac:picMkLst>
        </pc:picChg>
      </pc:sldChg>
      <pc:sldChg chg="modSp mod">
        <pc:chgData name="Coupe, Rob (OMC)" userId="d1e216c2-491f-468c-b973-3718d152868e" providerId="ADAL" clId="{AA4514AB-CA2D-4AC3-B45E-94F74FFBB20D}" dt="2024-05-21T00:18:38.111" v="1289" actId="113"/>
        <pc:sldMkLst>
          <pc:docMk/>
          <pc:sldMk cId="3863854847" sldId="270"/>
        </pc:sldMkLst>
        <pc:spChg chg="mod">
          <ac:chgData name="Coupe, Rob (OMC)" userId="d1e216c2-491f-468c-b973-3718d152868e" providerId="ADAL" clId="{AA4514AB-CA2D-4AC3-B45E-94F74FFBB20D}" dt="2024-05-21T00:18:38.111" v="1289" actId="113"/>
          <ac:spMkLst>
            <pc:docMk/>
            <pc:sldMk cId="3863854847" sldId="270"/>
            <ac:spMk id="3" creationId="{18A866BB-B70E-114D-C5E1-060804EC7999}"/>
          </ac:spMkLst>
        </pc:spChg>
      </pc:sldChg>
      <pc:sldChg chg="modSp mod">
        <pc:chgData name="Coupe, Rob (OMC)" userId="d1e216c2-491f-468c-b973-3718d152868e" providerId="ADAL" clId="{AA4514AB-CA2D-4AC3-B45E-94F74FFBB20D}" dt="2024-05-21T00:11:00.358" v="1209" actId="20577"/>
        <pc:sldMkLst>
          <pc:docMk/>
          <pc:sldMk cId="3863690535" sldId="277"/>
        </pc:sldMkLst>
        <pc:spChg chg="mod">
          <ac:chgData name="Coupe, Rob (OMC)" userId="d1e216c2-491f-468c-b973-3718d152868e" providerId="ADAL" clId="{AA4514AB-CA2D-4AC3-B45E-94F74FFBB20D}" dt="2024-05-21T00:11:00.358" v="1209" actId="20577"/>
          <ac:spMkLst>
            <pc:docMk/>
            <pc:sldMk cId="3863690535" sldId="277"/>
            <ac:spMk id="3" creationId="{FECB908F-368F-3DBB-3E20-6B039E8E0696}"/>
          </ac:spMkLst>
        </pc:spChg>
        <pc:picChg chg="mod">
          <ac:chgData name="Coupe, Rob (OMC)" userId="d1e216c2-491f-468c-b973-3718d152868e" providerId="ADAL" clId="{AA4514AB-CA2D-4AC3-B45E-94F74FFBB20D}" dt="2024-05-20T23:47:59.457" v="643" actId="1076"/>
          <ac:picMkLst>
            <pc:docMk/>
            <pc:sldMk cId="3863690535" sldId="277"/>
            <ac:picMk id="13" creationId="{BB8C9485-D08D-B1BB-1AD5-19EBEF75E68D}"/>
          </ac:picMkLst>
        </pc:picChg>
      </pc:sldChg>
      <pc:sldChg chg="modSp mod modNotesTx">
        <pc:chgData name="Coupe, Rob (OMC)" userId="d1e216c2-491f-468c-b973-3718d152868e" providerId="ADAL" clId="{AA4514AB-CA2D-4AC3-B45E-94F74FFBB20D}" dt="2024-05-21T00:10:18.760" v="1197" actId="6549"/>
        <pc:sldMkLst>
          <pc:docMk/>
          <pc:sldMk cId="598778220" sldId="284"/>
        </pc:sldMkLst>
        <pc:spChg chg="mod">
          <ac:chgData name="Coupe, Rob (OMC)" userId="d1e216c2-491f-468c-b973-3718d152868e" providerId="ADAL" clId="{AA4514AB-CA2D-4AC3-B45E-94F74FFBB20D}" dt="2024-05-21T00:10:18.760" v="1197" actId="6549"/>
          <ac:spMkLst>
            <pc:docMk/>
            <pc:sldMk cId="598778220" sldId="284"/>
            <ac:spMk id="3" creationId="{87D5DA60-9016-534C-7994-61A7A2CA9821}"/>
          </ac:spMkLst>
        </pc:spChg>
      </pc:sldChg>
      <pc:sldChg chg="addSp delSp modSp mod">
        <pc:chgData name="Coupe, Rob (OMC)" userId="d1e216c2-491f-468c-b973-3718d152868e" providerId="ADAL" clId="{AA4514AB-CA2D-4AC3-B45E-94F74FFBB20D}" dt="2024-05-21T00:15:17.514" v="1232" actId="1076"/>
        <pc:sldMkLst>
          <pc:docMk/>
          <pc:sldMk cId="1903730984" sldId="486"/>
        </pc:sldMkLst>
        <pc:picChg chg="del">
          <ac:chgData name="Coupe, Rob (OMC)" userId="d1e216c2-491f-468c-b973-3718d152868e" providerId="ADAL" clId="{AA4514AB-CA2D-4AC3-B45E-94F74FFBB20D}" dt="2024-05-21T00:14:36.538" v="1227" actId="21"/>
          <ac:picMkLst>
            <pc:docMk/>
            <pc:sldMk cId="1903730984" sldId="486"/>
            <ac:picMk id="4" creationId="{EC30F1C6-8B3A-6CE9-35E2-E85EC3438820}"/>
          </ac:picMkLst>
        </pc:picChg>
        <pc:picChg chg="add mod">
          <ac:chgData name="Coupe, Rob (OMC)" userId="d1e216c2-491f-468c-b973-3718d152868e" providerId="ADAL" clId="{AA4514AB-CA2D-4AC3-B45E-94F74FFBB20D}" dt="2024-05-21T00:13:11.434" v="1215" actId="1076"/>
          <ac:picMkLst>
            <pc:docMk/>
            <pc:sldMk cId="1903730984" sldId="486"/>
            <ac:picMk id="6" creationId="{8902CAED-499D-7A1F-7B78-657E8B34C921}"/>
          </ac:picMkLst>
        </pc:picChg>
        <pc:picChg chg="add mod">
          <ac:chgData name="Coupe, Rob (OMC)" userId="d1e216c2-491f-468c-b973-3718d152868e" providerId="ADAL" clId="{AA4514AB-CA2D-4AC3-B45E-94F74FFBB20D}" dt="2024-05-21T00:13:46.293" v="1220" actId="14100"/>
          <ac:picMkLst>
            <pc:docMk/>
            <pc:sldMk cId="1903730984" sldId="486"/>
            <ac:picMk id="8" creationId="{6BCB4E5E-7975-95EC-7CD6-6626C22BC06D}"/>
          </ac:picMkLst>
        </pc:picChg>
        <pc:picChg chg="del mod">
          <ac:chgData name="Coupe, Rob (OMC)" userId="d1e216c2-491f-468c-b973-3718d152868e" providerId="ADAL" clId="{AA4514AB-CA2D-4AC3-B45E-94F74FFBB20D}" dt="2024-05-21T00:13:06.406" v="1214" actId="21"/>
          <ac:picMkLst>
            <pc:docMk/>
            <pc:sldMk cId="1903730984" sldId="486"/>
            <ac:picMk id="9" creationId="{EFDF5A49-3E0F-1371-C220-4F327D954C0E}"/>
          </ac:picMkLst>
        </pc:picChg>
        <pc:picChg chg="del">
          <ac:chgData name="Coupe, Rob (OMC)" userId="d1e216c2-491f-468c-b973-3718d152868e" providerId="ADAL" clId="{AA4514AB-CA2D-4AC3-B45E-94F74FFBB20D}" dt="2024-05-21T00:13:54.992" v="1221" actId="21"/>
          <ac:picMkLst>
            <pc:docMk/>
            <pc:sldMk cId="1903730984" sldId="486"/>
            <ac:picMk id="11" creationId="{725938BE-ED04-ABEF-C208-04BB96ACC470}"/>
          </ac:picMkLst>
        </pc:picChg>
        <pc:picChg chg="add mod">
          <ac:chgData name="Coupe, Rob (OMC)" userId="d1e216c2-491f-468c-b973-3718d152868e" providerId="ADAL" clId="{AA4514AB-CA2D-4AC3-B45E-94F74FFBB20D}" dt="2024-05-21T00:15:08.475" v="1231" actId="1076"/>
          <ac:picMkLst>
            <pc:docMk/>
            <pc:sldMk cId="1903730984" sldId="486"/>
            <ac:picMk id="12" creationId="{6D3DFA38-55DA-8079-B7C0-B6CED373AE57}"/>
          </ac:picMkLst>
        </pc:picChg>
        <pc:picChg chg="add mod">
          <ac:chgData name="Coupe, Rob (OMC)" userId="d1e216c2-491f-468c-b973-3718d152868e" providerId="ADAL" clId="{AA4514AB-CA2D-4AC3-B45E-94F74FFBB20D}" dt="2024-05-21T00:15:17.514" v="1232" actId="1076"/>
          <ac:picMkLst>
            <pc:docMk/>
            <pc:sldMk cId="1903730984" sldId="486"/>
            <ac:picMk id="14" creationId="{D9142638-AF48-0242-270C-0A246160E26A}"/>
          </ac:picMkLst>
        </pc:picChg>
        <pc:picChg chg="del">
          <ac:chgData name="Coupe, Rob (OMC)" userId="d1e216c2-491f-468c-b973-3718d152868e" providerId="ADAL" clId="{AA4514AB-CA2D-4AC3-B45E-94F74FFBB20D}" dt="2024-05-21T00:13:21.268" v="1216" actId="21"/>
          <ac:picMkLst>
            <pc:docMk/>
            <pc:sldMk cId="1903730984" sldId="486"/>
            <ac:picMk id="15" creationId="{51D6406B-719C-FA3B-9B1E-0D09C077E8F5}"/>
          </ac:picMkLst>
        </pc:picChg>
      </pc:sldChg>
      <pc:sldChg chg="modNotesTx">
        <pc:chgData name="Coupe, Rob (OMC)" userId="d1e216c2-491f-468c-b973-3718d152868e" providerId="ADAL" clId="{AA4514AB-CA2D-4AC3-B45E-94F74FFBB20D}" dt="2024-05-20T23:42:25.855" v="564" actId="20577"/>
        <pc:sldMkLst>
          <pc:docMk/>
          <pc:sldMk cId="1275781226" sldId="487"/>
        </pc:sldMkLst>
      </pc:sldChg>
      <pc:sldChg chg="modSp mod">
        <pc:chgData name="Coupe, Rob (OMC)" userId="d1e216c2-491f-468c-b973-3718d152868e" providerId="ADAL" clId="{AA4514AB-CA2D-4AC3-B45E-94F74FFBB20D}" dt="2024-05-20T23:57:38.722" v="935" actId="20577"/>
        <pc:sldMkLst>
          <pc:docMk/>
          <pc:sldMk cId="794221080" sldId="492"/>
        </pc:sldMkLst>
        <pc:spChg chg="mod">
          <ac:chgData name="Coupe, Rob (OMC)" userId="d1e216c2-491f-468c-b973-3718d152868e" providerId="ADAL" clId="{AA4514AB-CA2D-4AC3-B45E-94F74FFBB20D}" dt="2024-05-20T23:57:38.722" v="935" actId="20577"/>
          <ac:spMkLst>
            <pc:docMk/>
            <pc:sldMk cId="794221080" sldId="492"/>
            <ac:spMk id="3" creationId="{744378C1-1336-B2CE-AFD5-88BB544EA0E2}"/>
          </ac:spMkLst>
        </pc:spChg>
      </pc:sldChg>
      <pc:sldChg chg="del">
        <pc:chgData name="Coupe, Rob (OMC)" userId="d1e216c2-491f-468c-b973-3718d152868e" providerId="ADAL" clId="{AA4514AB-CA2D-4AC3-B45E-94F74FFBB20D}" dt="2024-05-20T23:31:48.891" v="262" actId="2696"/>
        <pc:sldMkLst>
          <pc:docMk/>
          <pc:sldMk cId="4241253104" sldId="497"/>
        </pc:sldMkLst>
      </pc:sldChg>
      <pc:sldChg chg="modSp mod">
        <pc:chgData name="Coupe, Rob (OMC)" userId="d1e216c2-491f-468c-b973-3718d152868e" providerId="ADAL" clId="{AA4514AB-CA2D-4AC3-B45E-94F74FFBB20D}" dt="2024-05-21T00:01:11.734" v="982" actId="113"/>
        <pc:sldMkLst>
          <pc:docMk/>
          <pc:sldMk cId="4267917740" sldId="503"/>
        </pc:sldMkLst>
        <pc:spChg chg="mod">
          <ac:chgData name="Coupe, Rob (OMC)" userId="d1e216c2-491f-468c-b973-3718d152868e" providerId="ADAL" clId="{AA4514AB-CA2D-4AC3-B45E-94F74FFBB20D}" dt="2024-05-21T00:01:11.734" v="982" actId="113"/>
          <ac:spMkLst>
            <pc:docMk/>
            <pc:sldMk cId="4267917740" sldId="503"/>
            <ac:spMk id="7" creationId="{6483E68B-27C3-FF60-7041-1BB17A893EA3}"/>
          </ac:spMkLst>
        </pc:spChg>
      </pc:sldChg>
      <pc:sldChg chg="delSp modSp add mod">
        <pc:chgData name="Coupe, Rob (OMC)" userId="d1e216c2-491f-468c-b973-3718d152868e" providerId="ADAL" clId="{AA4514AB-CA2D-4AC3-B45E-94F74FFBB20D}" dt="2024-05-21T00:17:50.482" v="1288" actId="20577"/>
        <pc:sldMkLst>
          <pc:docMk/>
          <pc:sldMk cId="3855205999" sldId="506"/>
        </pc:sldMkLst>
        <pc:spChg chg="mod">
          <ac:chgData name="Coupe, Rob (OMC)" userId="d1e216c2-491f-468c-b973-3718d152868e" providerId="ADAL" clId="{AA4514AB-CA2D-4AC3-B45E-94F74FFBB20D}" dt="2024-05-21T00:02:28.791" v="996" actId="20577"/>
          <ac:spMkLst>
            <pc:docMk/>
            <pc:sldMk cId="3855205999" sldId="506"/>
            <ac:spMk id="2" creationId="{57D2AAB7-D3BE-FC11-D948-805CADF331F6}"/>
          </ac:spMkLst>
        </pc:spChg>
        <pc:spChg chg="mod">
          <ac:chgData name="Coupe, Rob (OMC)" userId="d1e216c2-491f-468c-b973-3718d152868e" providerId="ADAL" clId="{AA4514AB-CA2D-4AC3-B45E-94F74FFBB20D}" dt="2024-05-21T00:17:36.286" v="1279" actId="5793"/>
          <ac:spMkLst>
            <pc:docMk/>
            <pc:sldMk cId="3855205999" sldId="506"/>
            <ac:spMk id="4" creationId="{0DADC5E7-F748-A430-A7C8-4BBB5A0F5DE5}"/>
          </ac:spMkLst>
        </pc:spChg>
        <pc:spChg chg="del mod">
          <ac:chgData name="Coupe, Rob (OMC)" userId="d1e216c2-491f-468c-b973-3718d152868e" providerId="ADAL" clId="{AA4514AB-CA2D-4AC3-B45E-94F74FFBB20D}" dt="2024-05-21T00:16:21.446" v="1233" actId="21"/>
          <ac:spMkLst>
            <pc:docMk/>
            <pc:sldMk cId="3855205999" sldId="506"/>
            <ac:spMk id="6" creationId="{050D8FC7-FC32-6F4B-1586-4E8BF2595DAE}"/>
          </ac:spMkLst>
        </pc:spChg>
        <pc:spChg chg="mod">
          <ac:chgData name="Coupe, Rob (OMC)" userId="d1e216c2-491f-468c-b973-3718d152868e" providerId="ADAL" clId="{AA4514AB-CA2D-4AC3-B45E-94F74FFBB20D}" dt="2024-05-21T00:17:50.482" v="1288" actId="20577"/>
          <ac:spMkLst>
            <pc:docMk/>
            <pc:sldMk cId="3855205999" sldId="506"/>
            <ac:spMk id="8" creationId="{AE995B33-319E-3940-4010-BE9453011CFF}"/>
          </ac:spMkLst>
        </pc:spChg>
      </pc:sldChg>
      <pc:sldChg chg="delSp modSp add mod ord">
        <pc:chgData name="Coupe, Rob (OMC)" userId="d1e216c2-491f-468c-b973-3718d152868e" providerId="ADAL" clId="{AA4514AB-CA2D-4AC3-B45E-94F74FFBB20D}" dt="2024-05-21T00:09:10.779" v="1196" actId="20577"/>
        <pc:sldMkLst>
          <pc:docMk/>
          <pc:sldMk cId="774594641" sldId="507"/>
        </pc:sldMkLst>
        <pc:spChg chg="mod">
          <ac:chgData name="Coupe, Rob (OMC)" userId="d1e216c2-491f-468c-b973-3718d152868e" providerId="ADAL" clId="{AA4514AB-CA2D-4AC3-B45E-94F74FFBB20D}" dt="2024-05-21T00:09:10.779" v="1196" actId="20577"/>
          <ac:spMkLst>
            <pc:docMk/>
            <pc:sldMk cId="774594641" sldId="507"/>
            <ac:spMk id="4" creationId="{0DADC5E7-F748-A430-A7C8-4BBB5A0F5DE5}"/>
          </ac:spMkLst>
        </pc:spChg>
        <pc:spChg chg="del">
          <ac:chgData name="Coupe, Rob (OMC)" userId="d1e216c2-491f-468c-b973-3718d152868e" providerId="ADAL" clId="{AA4514AB-CA2D-4AC3-B45E-94F74FFBB20D}" dt="2024-05-21T00:07:02.249" v="1181" actId="21"/>
          <ac:spMkLst>
            <pc:docMk/>
            <pc:sldMk cId="774594641" sldId="507"/>
            <ac:spMk id="6" creationId="{050D8FC7-FC32-6F4B-1586-4E8BF2595DAE}"/>
          </ac:spMkLst>
        </pc:spChg>
        <pc:spChg chg="del">
          <ac:chgData name="Coupe, Rob (OMC)" userId="d1e216c2-491f-468c-b973-3718d152868e" providerId="ADAL" clId="{AA4514AB-CA2D-4AC3-B45E-94F74FFBB20D}" dt="2024-05-21T00:06:51.849" v="1180" actId="21"/>
          <ac:spMkLst>
            <pc:docMk/>
            <pc:sldMk cId="774594641" sldId="507"/>
            <ac:spMk id="7" creationId="{F0BB0970-2697-0F8F-9ACC-74FAAD441A9B}"/>
          </ac:spMkLst>
        </pc:spChg>
        <pc:spChg chg="del mod">
          <ac:chgData name="Coupe, Rob (OMC)" userId="d1e216c2-491f-468c-b973-3718d152868e" providerId="ADAL" clId="{AA4514AB-CA2D-4AC3-B45E-94F74FFBB20D}" dt="2024-05-21T00:06:48.006" v="1179" actId="21"/>
          <ac:spMkLst>
            <pc:docMk/>
            <pc:sldMk cId="774594641" sldId="507"/>
            <ac:spMk id="8" creationId="{AE995B33-319E-3940-4010-BE9453011C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CC5BA-EA90-443C-BE1F-784A53DD7FA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2566A244-B2F1-4997-ACEB-56CDDE273448}">
      <dgm:prSet phldrT="[Text]" custT="1"/>
      <dgm:spPr>
        <a:xfrm>
          <a:off x="2" y="0"/>
          <a:ext cx="1603937" cy="1005473"/>
        </a:xfrm>
        <a:prstGeom prst="roundRect">
          <a:avLst/>
        </a:prstGeom>
        <a:solidFill>
          <a:srgbClr val="A53010">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Text" lastClr="000000"/>
              </a:solidFill>
              <a:latin typeface="Calibri" panose="020F0502020204030204"/>
              <a:ea typeface="+mn-ea"/>
              <a:cs typeface="+mn-cs"/>
            </a:rPr>
            <a:t>July 11, 2024</a:t>
          </a:r>
        </a:p>
      </dgm:t>
    </dgm:pt>
    <dgm:pt modelId="{3CFAD277-62BB-435B-8C2D-7FEAEF892749}" type="parTrans" cxnId="{C1A27253-E55F-42B9-89A8-9FBDBC1E3551}">
      <dgm:prSet/>
      <dgm:spPr/>
      <dgm:t>
        <a:bodyPr/>
        <a:lstStyle/>
        <a:p>
          <a:endParaRPr lang="en-US"/>
        </a:p>
      </dgm:t>
    </dgm:pt>
    <dgm:pt modelId="{FE00B5E9-1A25-4026-99CA-3C320C722A37}" type="sibTrans" cxnId="{C1A27253-E55F-42B9-89A8-9FBDBC1E3551}">
      <dgm:prSet/>
      <dgm:spPr/>
      <dgm:t>
        <a:bodyPr/>
        <a:lstStyle/>
        <a:p>
          <a:endParaRPr lang="en-US"/>
        </a:p>
      </dgm:t>
    </dgm:pt>
    <dgm:pt modelId="{44705A6A-096C-489A-884B-C34AA0BAA12E}">
      <dgm:prSet phldrT="[Text]"/>
      <dgm:spPr>
        <a:xfrm>
          <a:off x="1605669" y="257"/>
          <a:ext cx="2162592" cy="100547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Adopt regulations for licensing adult use recreational  marijuana businesses</a:t>
          </a:r>
        </a:p>
      </dgm:t>
    </dgm:pt>
    <dgm:pt modelId="{F55A4DCA-8AB2-4997-B80D-09AC2F699C07}" type="parTrans" cxnId="{51EF1A48-D862-4A77-BDC0-9CC5490797F5}">
      <dgm:prSet/>
      <dgm:spPr/>
      <dgm:t>
        <a:bodyPr/>
        <a:lstStyle/>
        <a:p>
          <a:endParaRPr lang="en-US"/>
        </a:p>
      </dgm:t>
    </dgm:pt>
    <dgm:pt modelId="{03D1D3CB-FD45-43B0-9F46-A0D6EFD61AE8}" type="sibTrans" cxnId="{51EF1A48-D862-4A77-BDC0-9CC5490797F5}">
      <dgm:prSet/>
      <dgm:spPr/>
      <dgm:t>
        <a:bodyPr/>
        <a:lstStyle/>
        <a:p>
          <a:endParaRPr lang="en-US"/>
        </a:p>
      </dgm:t>
    </dgm:pt>
    <dgm:pt modelId="{723C9727-1126-4DE8-A21B-7F241BC57BB5}">
      <dgm:prSet phldrT="[Text]" custT="1"/>
      <dgm:spPr>
        <a:xfrm>
          <a:off x="1541" y="1106278"/>
          <a:ext cx="1670588" cy="1005473"/>
        </a:xfrm>
        <a:prstGeom prst="roundRect">
          <a:avLst/>
        </a:prstGeom>
        <a:solidFill>
          <a:srgbClr val="A53010">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Text" lastClr="000000"/>
              </a:solidFill>
              <a:latin typeface="Calibri" panose="020F0502020204030204"/>
              <a:ea typeface="+mn-ea"/>
              <a:cs typeface="+mn-cs"/>
            </a:rPr>
            <a:t>September 1, 2024</a:t>
          </a:r>
        </a:p>
      </dgm:t>
    </dgm:pt>
    <dgm:pt modelId="{A8DD884F-6DB4-42CB-A99D-D0EF47602B03}" type="parTrans" cxnId="{EC876206-5C03-4B2C-ABFF-DD3AFBD04602}">
      <dgm:prSet/>
      <dgm:spPr/>
      <dgm:t>
        <a:bodyPr/>
        <a:lstStyle/>
        <a:p>
          <a:endParaRPr lang="en-US"/>
        </a:p>
      </dgm:t>
    </dgm:pt>
    <dgm:pt modelId="{63CA971C-CD6D-4ADF-947F-73B89D45F051}" type="sibTrans" cxnId="{EC876206-5C03-4B2C-ABFF-DD3AFBD04602}">
      <dgm:prSet/>
      <dgm:spPr/>
      <dgm:t>
        <a:bodyPr/>
        <a:lstStyle/>
        <a:p>
          <a:endParaRPr lang="en-US"/>
        </a:p>
      </dgm:t>
    </dgm:pt>
    <dgm:pt modelId="{D037F3AD-57C1-485F-BDE4-295BA839ACB8}">
      <dgm:prSet phldrT="[Text]"/>
      <dgm:spPr>
        <a:xfrm>
          <a:off x="1672129" y="1106278"/>
          <a:ext cx="2096323" cy="100547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Shall begin accepting license applications</a:t>
          </a:r>
        </a:p>
      </dgm:t>
    </dgm:pt>
    <dgm:pt modelId="{0A0DB81C-433E-460B-B60B-088776401126}" type="parTrans" cxnId="{8B952FAC-595C-439E-B6B6-56AE9659B3CD}">
      <dgm:prSet/>
      <dgm:spPr/>
      <dgm:t>
        <a:bodyPr/>
        <a:lstStyle/>
        <a:p>
          <a:endParaRPr lang="en-US"/>
        </a:p>
      </dgm:t>
    </dgm:pt>
    <dgm:pt modelId="{1E930680-3B91-41EB-99C6-6CDD9D152696}" type="sibTrans" cxnId="{8B952FAC-595C-439E-B6B6-56AE9659B3CD}">
      <dgm:prSet/>
      <dgm:spPr/>
      <dgm:t>
        <a:bodyPr/>
        <a:lstStyle/>
        <a:p>
          <a:endParaRPr lang="en-US"/>
        </a:p>
      </dgm:t>
    </dgm:pt>
    <dgm:pt modelId="{B4118171-E8AF-4F13-996F-801485284738}" type="pres">
      <dgm:prSet presAssocID="{C20CC5BA-EA90-443C-BE1F-784A53DD7FA9}" presName="Name0" presStyleCnt="0">
        <dgm:presLayoutVars>
          <dgm:dir/>
          <dgm:animLvl val="lvl"/>
          <dgm:resizeHandles/>
        </dgm:presLayoutVars>
      </dgm:prSet>
      <dgm:spPr/>
    </dgm:pt>
    <dgm:pt modelId="{3572EBD0-63CD-4CFF-993A-10CEC0D8E08A}" type="pres">
      <dgm:prSet presAssocID="{2566A244-B2F1-4997-ACEB-56CDDE273448}" presName="linNode" presStyleCnt="0"/>
      <dgm:spPr/>
    </dgm:pt>
    <dgm:pt modelId="{99B76AEB-B5FE-4415-8D67-62C9C3FF2ACB}" type="pres">
      <dgm:prSet presAssocID="{2566A244-B2F1-4997-ACEB-56CDDE273448}" presName="parentShp" presStyleLbl="node1" presStyleIdx="0" presStyleCnt="2" custScaleX="111251" custLinFactNeighborX="-879" custLinFactNeighborY="-26">
        <dgm:presLayoutVars>
          <dgm:bulletEnabled val="1"/>
        </dgm:presLayoutVars>
      </dgm:prSet>
      <dgm:spPr/>
    </dgm:pt>
    <dgm:pt modelId="{635DEE20-63C1-4C8E-818D-966C716EC8C7}" type="pres">
      <dgm:prSet presAssocID="{2566A244-B2F1-4997-ACEB-56CDDE273448}" presName="childShp" presStyleLbl="bgAccFollowNode1" presStyleIdx="0" presStyleCnt="2">
        <dgm:presLayoutVars>
          <dgm:bulletEnabled val="1"/>
        </dgm:presLayoutVars>
      </dgm:prSet>
      <dgm:spPr/>
    </dgm:pt>
    <dgm:pt modelId="{327F0C09-E130-4917-BB51-E7E49B4961D7}" type="pres">
      <dgm:prSet presAssocID="{FE00B5E9-1A25-4026-99CA-3C320C722A37}" presName="spacing" presStyleCnt="0"/>
      <dgm:spPr/>
    </dgm:pt>
    <dgm:pt modelId="{B6080F54-0B16-4896-B5F9-CE65D74237FC}" type="pres">
      <dgm:prSet presAssocID="{723C9727-1126-4DE8-A21B-7F241BC57BB5}" presName="linNode" presStyleCnt="0"/>
      <dgm:spPr/>
    </dgm:pt>
    <dgm:pt modelId="{44AE6468-CA63-46A5-9A1D-8A767E7FF223}" type="pres">
      <dgm:prSet presAssocID="{723C9727-1126-4DE8-A21B-7F241BC57BB5}" presName="parentShp" presStyleLbl="node1" presStyleIdx="1" presStyleCnt="2" custScaleX="119537">
        <dgm:presLayoutVars>
          <dgm:bulletEnabled val="1"/>
        </dgm:presLayoutVars>
      </dgm:prSet>
      <dgm:spPr/>
    </dgm:pt>
    <dgm:pt modelId="{EFF1B93A-F71C-4DFD-BC65-828E005A534F}" type="pres">
      <dgm:prSet presAssocID="{723C9727-1126-4DE8-A21B-7F241BC57BB5}" presName="childShp" presStyleLbl="bgAccFollowNode1" presStyleIdx="1" presStyleCnt="2">
        <dgm:presLayoutVars>
          <dgm:bulletEnabled val="1"/>
        </dgm:presLayoutVars>
      </dgm:prSet>
      <dgm:spPr/>
    </dgm:pt>
  </dgm:ptLst>
  <dgm:cxnLst>
    <dgm:cxn modelId="{B2125704-D447-46DE-9BD5-DEA0AB13EAE0}" type="presOf" srcId="{44705A6A-096C-489A-884B-C34AA0BAA12E}" destId="{635DEE20-63C1-4C8E-818D-966C716EC8C7}" srcOrd="0" destOrd="0" presId="urn:microsoft.com/office/officeart/2005/8/layout/vList6"/>
    <dgm:cxn modelId="{EC876206-5C03-4B2C-ABFF-DD3AFBD04602}" srcId="{C20CC5BA-EA90-443C-BE1F-784A53DD7FA9}" destId="{723C9727-1126-4DE8-A21B-7F241BC57BB5}" srcOrd="1" destOrd="0" parTransId="{A8DD884F-6DB4-42CB-A99D-D0EF47602B03}" sibTransId="{63CA971C-CD6D-4ADF-947F-73B89D45F051}"/>
    <dgm:cxn modelId="{812C1A23-8533-4BDD-8F2E-6C455ABCE7CD}" type="presOf" srcId="{2566A244-B2F1-4997-ACEB-56CDDE273448}" destId="{99B76AEB-B5FE-4415-8D67-62C9C3FF2ACB}" srcOrd="0" destOrd="0" presId="urn:microsoft.com/office/officeart/2005/8/layout/vList6"/>
    <dgm:cxn modelId="{51EF1A48-D862-4A77-BDC0-9CC5490797F5}" srcId="{2566A244-B2F1-4997-ACEB-56CDDE273448}" destId="{44705A6A-096C-489A-884B-C34AA0BAA12E}" srcOrd="0" destOrd="0" parTransId="{F55A4DCA-8AB2-4997-B80D-09AC2F699C07}" sibTransId="{03D1D3CB-FD45-43B0-9F46-A0D6EFD61AE8}"/>
    <dgm:cxn modelId="{BF2C4B48-276B-4528-A38B-60B58CE62AEA}" type="presOf" srcId="{723C9727-1126-4DE8-A21B-7F241BC57BB5}" destId="{44AE6468-CA63-46A5-9A1D-8A767E7FF223}" srcOrd="0" destOrd="0" presId="urn:microsoft.com/office/officeart/2005/8/layout/vList6"/>
    <dgm:cxn modelId="{C1A27253-E55F-42B9-89A8-9FBDBC1E3551}" srcId="{C20CC5BA-EA90-443C-BE1F-784A53DD7FA9}" destId="{2566A244-B2F1-4997-ACEB-56CDDE273448}" srcOrd="0" destOrd="0" parTransId="{3CFAD277-62BB-435B-8C2D-7FEAEF892749}" sibTransId="{FE00B5E9-1A25-4026-99CA-3C320C722A37}"/>
    <dgm:cxn modelId="{A7B7F17D-44C8-41E8-A28A-CB3A9F2A0E4B}" type="presOf" srcId="{D037F3AD-57C1-485F-BDE4-295BA839ACB8}" destId="{EFF1B93A-F71C-4DFD-BC65-828E005A534F}" srcOrd="0" destOrd="0" presId="urn:microsoft.com/office/officeart/2005/8/layout/vList6"/>
    <dgm:cxn modelId="{8B952FAC-595C-439E-B6B6-56AE9659B3CD}" srcId="{723C9727-1126-4DE8-A21B-7F241BC57BB5}" destId="{D037F3AD-57C1-485F-BDE4-295BA839ACB8}" srcOrd="0" destOrd="0" parTransId="{0A0DB81C-433E-460B-B60B-088776401126}" sibTransId="{1E930680-3B91-41EB-99C6-6CDD9D152696}"/>
    <dgm:cxn modelId="{6F053CD1-ADF0-43BE-BD40-882883983E81}" type="presOf" srcId="{C20CC5BA-EA90-443C-BE1F-784A53DD7FA9}" destId="{B4118171-E8AF-4F13-996F-801485284738}" srcOrd="0" destOrd="0" presId="urn:microsoft.com/office/officeart/2005/8/layout/vList6"/>
    <dgm:cxn modelId="{1E652E8B-128B-4791-9172-B97D35C5FEDC}" type="presParOf" srcId="{B4118171-E8AF-4F13-996F-801485284738}" destId="{3572EBD0-63CD-4CFF-993A-10CEC0D8E08A}" srcOrd="0" destOrd="0" presId="urn:microsoft.com/office/officeart/2005/8/layout/vList6"/>
    <dgm:cxn modelId="{2ED08166-32B4-4AEE-A970-C241D71DFA45}" type="presParOf" srcId="{3572EBD0-63CD-4CFF-993A-10CEC0D8E08A}" destId="{99B76AEB-B5FE-4415-8D67-62C9C3FF2ACB}" srcOrd="0" destOrd="0" presId="urn:microsoft.com/office/officeart/2005/8/layout/vList6"/>
    <dgm:cxn modelId="{25869359-32A6-4A0C-9E05-FA3A30D8E524}" type="presParOf" srcId="{3572EBD0-63CD-4CFF-993A-10CEC0D8E08A}" destId="{635DEE20-63C1-4C8E-818D-966C716EC8C7}" srcOrd="1" destOrd="0" presId="urn:microsoft.com/office/officeart/2005/8/layout/vList6"/>
    <dgm:cxn modelId="{0C0A16BF-5483-47BA-821F-E153FB166146}" type="presParOf" srcId="{B4118171-E8AF-4F13-996F-801485284738}" destId="{327F0C09-E130-4917-BB51-E7E49B4961D7}" srcOrd="1" destOrd="0" presId="urn:microsoft.com/office/officeart/2005/8/layout/vList6"/>
    <dgm:cxn modelId="{AD533766-78D3-4620-8BC9-2F22EC577D93}" type="presParOf" srcId="{B4118171-E8AF-4F13-996F-801485284738}" destId="{B6080F54-0B16-4896-B5F9-CE65D74237FC}" srcOrd="2" destOrd="0" presId="urn:microsoft.com/office/officeart/2005/8/layout/vList6"/>
    <dgm:cxn modelId="{F4ED39A5-512D-47FE-8F87-A6FE9CF04196}" type="presParOf" srcId="{B6080F54-0B16-4896-B5F9-CE65D74237FC}" destId="{44AE6468-CA63-46A5-9A1D-8A767E7FF223}" srcOrd="0" destOrd="0" presId="urn:microsoft.com/office/officeart/2005/8/layout/vList6"/>
    <dgm:cxn modelId="{A6A92DD8-8306-458B-8BA8-AB7C40E013DE}" type="presParOf" srcId="{B6080F54-0B16-4896-B5F9-CE65D74237FC}" destId="{EFF1B93A-F71C-4DFD-BC65-828E005A534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CC5BA-EA90-443C-BE1F-784A53DD7FA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23C9727-1126-4DE8-A21B-7F241BC57BB5}">
      <dgm:prSet phldrT="[Text]" custT="1"/>
      <dgm:spPr>
        <a:xfrm>
          <a:off x="1550" y="1237329"/>
          <a:ext cx="1645786" cy="1124582"/>
        </a:xfrm>
        <a:prstGeom prst="roundRect">
          <a:avLst/>
        </a:prstGeom>
        <a:solidFill>
          <a:srgbClr val="A53010">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Text" lastClr="000000"/>
              </a:solidFill>
              <a:latin typeface="Calibri" panose="020F0502020204030204"/>
              <a:ea typeface="+mn-ea"/>
              <a:cs typeface="+mn-cs"/>
            </a:rPr>
            <a:t>November 1, 2024</a:t>
          </a:r>
        </a:p>
      </dgm:t>
    </dgm:pt>
    <dgm:pt modelId="{A8DD884F-6DB4-42CB-A99D-D0EF47602B03}" type="parTrans" cxnId="{EC876206-5C03-4B2C-ABFF-DD3AFBD04602}">
      <dgm:prSet/>
      <dgm:spPr/>
      <dgm:t>
        <a:bodyPr/>
        <a:lstStyle/>
        <a:p>
          <a:endParaRPr lang="en-US"/>
        </a:p>
      </dgm:t>
    </dgm:pt>
    <dgm:pt modelId="{63CA971C-CD6D-4ADF-947F-73B89D45F051}" type="sibTrans" cxnId="{EC876206-5C03-4B2C-ABFF-DD3AFBD04602}">
      <dgm:prSet/>
      <dgm:spPr/>
      <dgm:t>
        <a:bodyPr/>
        <a:lstStyle/>
        <a:p>
          <a:endParaRPr lang="en-US"/>
        </a:p>
      </dgm:t>
    </dgm:pt>
    <dgm:pt modelId="{D037F3AD-57C1-485F-BDE4-295BA839ACB8}">
      <dgm:prSet phldrT="[Text]"/>
      <dgm:spPr>
        <a:xfrm>
          <a:off x="1647337" y="1237329"/>
          <a:ext cx="2176352" cy="1124582"/>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Shall begin to issue  60 Cultivation Facility Licenses</a:t>
          </a:r>
        </a:p>
      </dgm:t>
    </dgm:pt>
    <dgm:pt modelId="{0A0DB81C-433E-460B-B60B-088776401126}" type="parTrans" cxnId="{8B952FAC-595C-439E-B6B6-56AE9659B3CD}">
      <dgm:prSet/>
      <dgm:spPr/>
      <dgm:t>
        <a:bodyPr/>
        <a:lstStyle/>
        <a:p>
          <a:endParaRPr lang="en-US"/>
        </a:p>
      </dgm:t>
    </dgm:pt>
    <dgm:pt modelId="{1E930680-3B91-41EB-99C6-6CDD9D152696}" type="sibTrans" cxnId="{8B952FAC-595C-439E-B6B6-56AE9659B3CD}">
      <dgm:prSet/>
      <dgm:spPr/>
      <dgm:t>
        <a:bodyPr/>
        <a:lstStyle/>
        <a:p>
          <a:endParaRPr lang="en-US"/>
        </a:p>
      </dgm:t>
    </dgm:pt>
    <dgm:pt modelId="{B27E6EF9-E476-4908-A978-99379CE4A9A8}">
      <dgm:prSet phldrT="[Text]"/>
      <dgm:spPr>
        <a:xfrm>
          <a:off x="1647337" y="1237329"/>
          <a:ext cx="2176352" cy="1124582"/>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n-US">
            <a:solidFill>
              <a:sysClr val="windowText" lastClr="000000">
                <a:hueOff val="0"/>
                <a:satOff val="0"/>
                <a:lumOff val="0"/>
                <a:alphaOff val="0"/>
              </a:sysClr>
            </a:solidFill>
            <a:latin typeface="Calibri" panose="020F0502020204030204"/>
            <a:ea typeface="+mn-ea"/>
            <a:cs typeface="+mn-cs"/>
          </a:endParaRPr>
        </a:p>
      </dgm:t>
    </dgm:pt>
    <dgm:pt modelId="{9E0E2EFE-23AB-46AF-9181-A90581255F20}" type="parTrans" cxnId="{79E2D384-898A-4432-B45E-26A840295AC6}">
      <dgm:prSet/>
      <dgm:spPr/>
      <dgm:t>
        <a:bodyPr/>
        <a:lstStyle/>
        <a:p>
          <a:endParaRPr lang="en-US"/>
        </a:p>
      </dgm:t>
    </dgm:pt>
    <dgm:pt modelId="{C3206034-30AA-44E6-9DC6-274DE0214CB0}" type="sibTrans" cxnId="{79E2D384-898A-4432-B45E-26A840295AC6}">
      <dgm:prSet/>
      <dgm:spPr/>
      <dgm:t>
        <a:bodyPr/>
        <a:lstStyle/>
        <a:p>
          <a:endParaRPr lang="en-US"/>
        </a:p>
      </dgm:t>
    </dgm:pt>
    <dgm:pt modelId="{B4118171-E8AF-4F13-996F-801485284738}" type="pres">
      <dgm:prSet presAssocID="{C20CC5BA-EA90-443C-BE1F-784A53DD7FA9}" presName="Name0" presStyleCnt="0">
        <dgm:presLayoutVars>
          <dgm:dir/>
          <dgm:animLvl val="lvl"/>
          <dgm:resizeHandles/>
        </dgm:presLayoutVars>
      </dgm:prSet>
      <dgm:spPr/>
    </dgm:pt>
    <dgm:pt modelId="{B6080F54-0B16-4896-B5F9-CE65D74237FC}" type="pres">
      <dgm:prSet presAssocID="{723C9727-1126-4DE8-A21B-7F241BC57BB5}" presName="linNode" presStyleCnt="0"/>
      <dgm:spPr/>
    </dgm:pt>
    <dgm:pt modelId="{44AE6468-CA63-46A5-9A1D-8A767E7FF223}" type="pres">
      <dgm:prSet presAssocID="{723C9727-1126-4DE8-A21B-7F241BC57BB5}" presName="parentShp" presStyleLbl="node1" presStyleIdx="0" presStyleCnt="1" custScaleX="113432" custLinFactNeighborX="404" custLinFactNeighborY="-250">
        <dgm:presLayoutVars>
          <dgm:bulletEnabled val="1"/>
        </dgm:presLayoutVars>
      </dgm:prSet>
      <dgm:spPr/>
    </dgm:pt>
    <dgm:pt modelId="{EFF1B93A-F71C-4DFD-BC65-828E005A534F}" type="pres">
      <dgm:prSet presAssocID="{723C9727-1126-4DE8-A21B-7F241BC57BB5}" presName="childShp" presStyleLbl="bgAccFollowNode1" presStyleIdx="0" presStyleCnt="1">
        <dgm:presLayoutVars>
          <dgm:bulletEnabled val="1"/>
        </dgm:presLayoutVars>
      </dgm:prSet>
      <dgm:spPr/>
    </dgm:pt>
  </dgm:ptLst>
  <dgm:cxnLst>
    <dgm:cxn modelId="{EC876206-5C03-4B2C-ABFF-DD3AFBD04602}" srcId="{C20CC5BA-EA90-443C-BE1F-784A53DD7FA9}" destId="{723C9727-1126-4DE8-A21B-7F241BC57BB5}" srcOrd="0" destOrd="0" parTransId="{A8DD884F-6DB4-42CB-A99D-D0EF47602B03}" sibTransId="{63CA971C-CD6D-4ADF-947F-73B89D45F051}"/>
    <dgm:cxn modelId="{BF2C4B48-276B-4528-A38B-60B58CE62AEA}" type="presOf" srcId="{723C9727-1126-4DE8-A21B-7F241BC57BB5}" destId="{44AE6468-CA63-46A5-9A1D-8A767E7FF223}" srcOrd="0" destOrd="0" presId="urn:microsoft.com/office/officeart/2005/8/layout/vList6"/>
    <dgm:cxn modelId="{A7B7F17D-44C8-41E8-A28A-CB3A9F2A0E4B}" type="presOf" srcId="{D037F3AD-57C1-485F-BDE4-295BA839ACB8}" destId="{EFF1B93A-F71C-4DFD-BC65-828E005A534F}" srcOrd="0" destOrd="0" presId="urn:microsoft.com/office/officeart/2005/8/layout/vList6"/>
    <dgm:cxn modelId="{79E2D384-898A-4432-B45E-26A840295AC6}" srcId="{723C9727-1126-4DE8-A21B-7F241BC57BB5}" destId="{B27E6EF9-E476-4908-A978-99379CE4A9A8}" srcOrd="1" destOrd="0" parTransId="{9E0E2EFE-23AB-46AF-9181-A90581255F20}" sibTransId="{C3206034-30AA-44E6-9DC6-274DE0214CB0}"/>
    <dgm:cxn modelId="{8B952FAC-595C-439E-B6B6-56AE9659B3CD}" srcId="{723C9727-1126-4DE8-A21B-7F241BC57BB5}" destId="{D037F3AD-57C1-485F-BDE4-295BA839ACB8}" srcOrd="0" destOrd="0" parTransId="{0A0DB81C-433E-460B-B60B-088776401126}" sibTransId="{1E930680-3B91-41EB-99C6-6CDD9D152696}"/>
    <dgm:cxn modelId="{6F053CD1-ADF0-43BE-BD40-882883983E81}" type="presOf" srcId="{C20CC5BA-EA90-443C-BE1F-784A53DD7FA9}" destId="{B4118171-E8AF-4F13-996F-801485284738}" srcOrd="0" destOrd="0" presId="urn:microsoft.com/office/officeart/2005/8/layout/vList6"/>
    <dgm:cxn modelId="{9BA266E4-C50A-4699-BDDA-F828594A567D}" type="presOf" srcId="{B27E6EF9-E476-4908-A978-99379CE4A9A8}" destId="{EFF1B93A-F71C-4DFD-BC65-828E005A534F}" srcOrd="0" destOrd="1" presId="urn:microsoft.com/office/officeart/2005/8/layout/vList6"/>
    <dgm:cxn modelId="{AD533766-78D3-4620-8BC9-2F22EC577D93}" type="presParOf" srcId="{B4118171-E8AF-4F13-996F-801485284738}" destId="{B6080F54-0B16-4896-B5F9-CE65D74237FC}" srcOrd="0" destOrd="0" presId="urn:microsoft.com/office/officeart/2005/8/layout/vList6"/>
    <dgm:cxn modelId="{F4ED39A5-512D-47FE-8F87-A6FE9CF04196}" type="presParOf" srcId="{B6080F54-0B16-4896-B5F9-CE65D74237FC}" destId="{44AE6468-CA63-46A5-9A1D-8A767E7FF223}" srcOrd="0" destOrd="0" presId="urn:microsoft.com/office/officeart/2005/8/layout/vList6"/>
    <dgm:cxn modelId="{A6A92DD8-8306-458B-8BA8-AB7C40E013DE}" type="presParOf" srcId="{B6080F54-0B16-4896-B5F9-CE65D74237FC}" destId="{EFF1B93A-F71C-4DFD-BC65-828E005A534F}"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CC5BA-EA90-443C-BE1F-784A53DD7FA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2566A244-B2F1-4997-ACEB-56CDDE273448}">
      <dgm:prSet phldrT="[Text]" custT="1"/>
      <dgm:spPr>
        <a:xfrm>
          <a:off x="699" y="265"/>
          <a:ext cx="1600056" cy="1037286"/>
        </a:xfrm>
        <a:prstGeom prst="roundRect">
          <a:avLst/>
        </a:prstGeom>
        <a:solidFill>
          <a:srgbClr val="A53010">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900" dirty="0">
              <a:solidFill>
                <a:sysClr val="windowText" lastClr="000000"/>
              </a:solidFill>
              <a:latin typeface="Calibri" panose="020F0502020204030204"/>
              <a:ea typeface="+mn-ea"/>
              <a:cs typeface="+mn-cs"/>
            </a:rPr>
            <a:t>December 1, 2024</a:t>
          </a:r>
        </a:p>
      </dgm:t>
    </dgm:pt>
    <dgm:pt modelId="{3CFAD277-62BB-435B-8C2D-7FEAEF892749}" type="parTrans" cxnId="{C1A27253-E55F-42B9-89A8-9FBDBC1E3551}">
      <dgm:prSet/>
      <dgm:spPr/>
      <dgm:t>
        <a:bodyPr/>
        <a:lstStyle/>
        <a:p>
          <a:endParaRPr lang="en-US"/>
        </a:p>
      </dgm:t>
    </dgm:pt>
    <dgm:pt modelId="{FE00B5E9-1A25-4026-99CA-3C320C722A37}" type="sibTrans" cxnId="{C1A27253-E55F-42B9-89A8-9FBDBC1E3551}">
      <dgm:prSet/>
      <dgm:spPr/>
      <dgm:t>
        <a:bodyPr/>
        <a:lstStyle/>
        <a:p>
          <a:endParaRPr lang="en-US"/>
        </a:p>
      </dgm:t>
    </dgm:pt>
    <dgm:pt modelId="{44705A6A-096C-489A-884B-C34AA0BAA12E}">
      <dgm:prSet phldrT="[Text]"/>
      <dgm:spPr>
        <a:xfrm>
          <a:off x="1600756" y="265"/>
          <a:ext cx="1922159" cy="1037286"/>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Shall begin to issue 30 Manufacturing Facility Licenses</a:t>
          </a:r>
        </a:p>
      </dgm:t>
    </dgm:pt>
    <dgm:pt modelId="{F55A4DCA-8AB2-4997-B80D-09AC2F699C07}" type="parTrans" cxnId="{51EF1A48-D862-4A77-BDC0-9CC5490797F5}">
      <dgm:prSet/>
      <dgm:spPr/>
      <dgm:t>
        <a:bodyPr/>
        <a:lstStyle/>
        <a:p>
          <a:endParaRPr lang="en-US"/>
        </a:p>
      </dgm:t>
    </dgm:pt>
    <dgm:pt modelId="{03D1D3CB-FD45-43B0-9F46-A0D6EFD61AE8}" type="sibTrans" cxnId="{51EF1A48-D862-4A77-BDC0-9CC5490797F5}">
      <dgm:prSet/>
      <dgm:spPr/>
      <dgm:t>
        <a:bodyPr/>
        <a:lstStyle/>
        <a:p>
          <a:endParaRPr lang="en-US"/>
        </a:p>
      </dgm:t>
    </dgm:pt>
    <dgm:pt modelId="{723C9727-1126-4DE8-A21B-7F241BC57BB5}">
      <dgm:prSet phldrT="[Text]" custT="1"/>
      <dgm:spPr>
        <a:xfrm>
          <a:off x="24" y="1141281"/>
          <a:ext cx="1562179" cy="1037286"/>
        </a:xfrm>
        <a:prstGeom prst="roundRect">
          <a:avLst/>
        </a:prstGeom>
        <a:solidFill>
          <a:srgbClr val="A5301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900" dirty="0">
              <a:solidFill>
                <a:sysClr val="windowText" lastClr="000000"/>
              </a:solidFill>
              <a:latin typeface="Calibri" panose="020F0502020204030204"/>
              <a:ea typeface="+mn-ea"/>
              <a:cs typeface="+mn-cs"/>
            </a:rPr>
            <a:t>March 1, 2025</a:t>
          </a:r>
        </a:p>
      </dgm:t>
    </dgm:pt>
    <dgm:pt modelId="{A8DD884F-6DB4-42CB-A99D-D0EF47602B03}" type="parTrans" cxnId="{EC876206-5C03-4B2C-ABFF-DD3AFBD04602}">
      <dgm:prSet/>
      <dgm:spPr/>
      <dgm:t>
        <a:bodyPr/>
        <a:lstStyle/>
        <a:p>
          <a:endParaRPr lang="en-US"/>
        </a:p>
      </dgm:t>
    </dgm:pt>
    <dgm:pt modelId="{63CA971C-CD6D-4ADF-947F-73B89D45F051}" type="sibTrans" cxnId="{EC876206-5C03-4B2C-ABFF-DD3AFBD04602}">
      <dgm:prSet/>
      <dgm:spPr/>
      <dgm:t>
        <a:bodyPr/>
        <a:lstStyle/>
        <a:p>
          <a:endParaRPr lang="en-US"/>
        </a:p>
      </dgm:t>
    </dgm:pt>
    <dgm:pt modelId="{D037F3AD-57C1-485F-BDE4-295BA839ACB8}">
      <dgm:prSet phldrT="[Text]"/>
      <dgm:spPr>
        <a:xfrm>
          <a:off x="1562203" y="1141281"/>
          <a:ext cx="1961387" cy="1037286"/>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Shall begin to issue 30 Retail Store Licenses</a:t>
          </a:r>
        </a:p>
      </dgm:t>
    </dgm:pt>
    <dgm:pt modelId="{0A0DB81C-433E-460B-B60B-088776401126}" type="parTrans" cxnId="{8B952FAC-595C-439E-B6B6-56AE9659B3CD}">
      <dgm:prSet/>
      <dgm:spPr/>
      <dgm:t>
        <a:bodyPr/>
        <a:lstStyle/>
        <a:p>
          <a:endParaRPr lang="en-US"/>
        </a:p>
      </dgm:t>
    </dgm:pt>
    <dgm:pt modelId="{1E930680-3B91-41EB-99C6-6CDD9D152696}" type="sibTrans" cxnId="{8B952FAC-595C-439E-B6B6-56AE9659B3CD}">
      <dgm:prSet/>
      <dgm:spPr/>
      <dgm:t>
        <a:bodyPr/>
        <a:lstStyle/>
        <a:p>
          <a:endParaRPr lang="en-US"/>
        </a:p>
      </dgm:t>
    </dgm:pt>
    <dgm:pt modelId="{B27E6EF9-E476-4908-A978-99379CE4A9A8}">
      <dgm:prSet phldrT="[Text]"/>
      <dgm:spPr>
        <a:xfrm>
          <a:off x="1562203" y="1141281"/>
          <a:ext cx="1961387" cy="1037286"/>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n-US">
            <a:solidFill>
              <a:sysClr val="windowText" lastClr="000000">
                <a:hueOff val="0"/>
                <a:satOff val="0"/>
                <a:lumOff val="0"/>
                <a:alphaOff val="0"/>
              </a:sysClr>
            </a:solidFill>
            <a:latin typeface="Calibri" panose="020F0502020204030204"/>
            <a:ea typeface="+mn-ea"/>
            <a:cs typeface="+mn-cs"/>
          </a:endParaRPr>
        </a:p>
      </dgm:t>
    </dgm:pt>
    <dgm:pt modelId="{9E0E2EFE-23AB-46AF-9181-A90581255F20}" type="parTrans" cxnId="{79E2D384-898A-4432-B45E-26A840295AC6}">
      <dgm:prSet/>
      <dgm:spPr/>
      <dgm:t>
        <a:bodyPr/>
        <a:lstStyle/>
        <a:p>
          <a:endParaRPr lang="en-US"/>
        </a:p>
      </dgm:t>
    </dgm:pt>
    <dgm:pt modelId="{C3206034-30AA-44E6-9DC6-274DE0214CB0}" type="sibTrans" cxnId="{79E2D384-898A-4432-B45E-26A840295AC6}">
      <dgm:prSet/>
      <dgm:spPr/>
      <dgm:t>
        <a:bodyPr/>
        <a:lstStyle/>
        <a:p>
          <a:endParaRPr lang="en-US"/>
        </a:p>
      </dgm:t>
    </dgm:pt>
    <dgm:pt modelId="{B4118171-E8AF-4F13-996F-801485284738}" type="pres">
      <dgm:prSet presAssocID="{C20CC5BA-EA90-443C-BE1F-784A53DD7FA9}" presName="Name0" presStyleCnt="0">
        <dgm:presLayoutVars>
          <dgm:dir/>
          <dgm:animLvl val="lvl"/>
          <dgm:resizeHandles/>
        </dgm:presLayoutVars>
      </dgm:prSet>
      <dgm:spPr/>
    </dgm:pt>
    <dgm:pt modelId="{3572EBD0-63CD-4CFF-993A-10CEC0D8E08A}" type="pres">
      <dgm:prSet presAssocID="{2566A244-B2F1-4997-ACEB-56CDDE273448}" presName="linNode" presStyleCnt="0"/>
      <dgm:spPr/>
    </dgm:pt>
    <dgm:pt modelId="{99B76AEB-B5FE-4415-8D67-62C9C3FF2ACB}" type="pres">
      <dgm:prSet presAssocID="{2566A244-B2F1-4997-ACEB-56CDDE273448}" presName="parentShp" presStyleLbl="node1" presStyleIdx="0" presStyleCnt="2" custScaleX="124864" custLinFactNeighborX="-1297" custLinFactNeighborY="-696">
        <dgm:presLayoutVars>
          <dgm:bulletEnabled val="1"/>
        </dgm:presLayoutVars>
      </dgm:prSet>
      <dgm:spPr/>
    </dgm:pt>
    <dgm:pt modelId="{635DEE20-63C1-4C8E-818D-966C716EC8C7}" type="pres">
      <dgm:prSet presAssocID="{2566A244-B2F1-4997-ACEB-56CDDE273448}" presName="childShp" presStyleLbl="bgAccFollowNode1" presStyleIdx="0" presStyleCnt="2">
        <dgm:presLayoutVars>
          <dgm:bulletEnabled val="1"/>
        </dgm:presLayoutVars>
      </dgm:prSet>
      <dgm:spPr/>
    </dgm:pt>
    <dgm:pt modelId="{327F0C09-E130-4917-BB51-E7E49B4961D7}" type="pres">
      <dgm:prSet presAssocID="{FE00B5E9-1A25-4026-99CA-3C320C722A37}" presName="spacing" presStyleCnt="0"/>
      <dgm:spPr/>
    </dgm:pt>
    <dgm:pt modelId="{B6080F54-0B16-4896-B5F9-CE65D74237FC}" type="pres">
      <dgm:prSet presAssocID="{723C9727-1126-4DE8-A21B-7F241BC57BB5}" presName="linNode" presStyleCnt="0"/>
      <dgm:spPr/>
    </dgm:pt>
    <dgm:pt modelId="{44AE6468-CA63-46A5-9A1D-8A767E7FF223}" type="pres">
      <dgm:prSet presAssocID="{723C9727-1126-4DE8-A21B-7F241BC57BB5}" presName="parentShp" presStyleLbl="node1" presStyleIdx="1" presStyleCnt="2" custScaleX="119470">
        <dgm:presLayoutVars>
          <dgm:bulletEnabled val="1"/>
        </dgm:presLayoutVars>
      </dgm:prSet>
      <dgm:spPr/>
    </dgm:pt>
    <dgm:pt modelId="{EFF1B93A-F71C-4DFD-BC65-828E005A534F}" type="pres">
      <dgm:prSet presAssocID="{723C9727-1126-4DE8-A21B-7F241BC57BB5}" presName="childShp" presStyleLbl="bgAccFollowNode1" presStyleIdx="1" presStyleCnt="2">
        <dgm:presLayoutVars>
          <dgm:bulletEnabled val="1"/>
        </dgm:presLayoutVars>
      </dgm:prSet>
      <dgm:spPr/>
    </dgm:pt>
  </dgm:ptLst>
  <dgm:cxnLst>
    <dgm:cxn modelId="{B2125704-D447-46DE-9BD5-DEA0AB13EAE0}" type="presOf" srcId="{44705A6A-096C-489A-884B-C34AA0BAA12E}" destId="{635DEE20-63C1-4C8E-818D-966C716EC8C7}" srcOrd="0" destOrd="0" presId="urn:microsoft.com/office/officeart/2005/8/layout/vList6"/>
    <dgm:cxn modelId="{EC876206-5C03-4B2C-ABFF-DD3AFBD04602}" srcId="{C20CC5BA-EA90-443C-BE1F-784A53DD7FA9}" destId="{723C9727-1126-4DE8-A21B-7F241BC57BB5}" srcOrd="1" destOrd="0" parTransId="{A8DD884F-6DB4-42CB-A99D-D0EF47602B03}" sibTransId="{63CA971C-CD6D-4ADF-947F-73B89D45F051}"/>
    <dgm:cxn modelId="{812C1A23-8533-4BDD-8F2E-6C455ABCE7CD}" type="presOf" srcId="{2566A244-B2F1-4997-ACEB-56CDDE273448}" destId="{99B76AEB-B5FE-4415-8D67-62C9C3FF2ACB}" srcOrd="0" destOrd="0" presId="urn:microsoft.com/office/officeart/2005/8/layout/vList6"/>
    <dgm:cxn modelId="{51EF1A48-D862-4A77-BDC0-9CC5490797F5}" srcId="{2566A244-B2F1-4997-ACEB-56CDDE273448}" destId="{44705A6A-096C-489A-884B-C34AA0BAA12E}" srcOrd="0" destOrd="0" parTransId="{F55A4DCA-8AB2-4997-B80D-09AC2F699C07}" sibTransId="{03D1D3CB-FD45-43B0-9F46-A0D6EFD61AE8}"/>
    <dgm:cxn modelId="{BF2C4B48-276B-4528-A38B-60B58CE62AEA}" type="presOf" srcId="{723C9727-1126-4DE8-A21B-7F241BC57BB5}" destId="{44AE6468-CA63-46A5-9A1D-8A767E7FF223}" srcOrd="0" destOrd="0" presId="urn:microsoft.com/office/officeart/2005/8/layout/vList6"/>
    <dgm:cxn modelId="{C1A27253-E55F-42B9-89A8-9FBDBC1E3551}" srcId="{C20CC5BA-EA90-443C-BE1F-784A53DD7FA9}" destId="{2566A244-B2F1-4997-ACEB-56CDDE273448}" srcOrd="0" destOrd="0" parTransId="{3CFAD277-62BB-435B-8C2D-7FEAEF892749}" sibTransId="{FE00B5E9-1A25-4026-99CA-3C320C722A37}"/>
    <dgm:cxn modelId="{A7B7F17D-44C8-41E8-A28A-CB3A9F2A0E4B}" type="presOf" srcId="{D037F3AD-57C1-485F-BDE4-295BA839ACB8}" destId="{EFF1B93A-F71C-4DFD-BC65-828E005A534F}" srcOrd="0" destOrd="0" presId="urn:microsoft.com/office/officeart/2005/8/layout/vList6"/>
    <dgm:cxn modelId="{79E2D384-898A-4432-B45E-26A840295AC6}" srcId="{723C9727-1126-4DE8-A21B-7F241BC57BB5}" destId="{B27E6EF9-E476-4908-A978-99379CE4A9A8}" srcOrd="1" destOrd="0" parTransId="{9E0E2EFE-23AB-46AF-9181-A90581255F20}" sibTransId="{C3206034-30AA-44E6-9DC6-274DE0214CB0}"/>
    <dgm:cxn modelId="{8B952FAC-595C-439E-B6B6-56AE9659B3CD}" srcId="{723C9727-1126-4DE8-A21B-7F241BC57BB5}" destId="{D037F3AD-57C1-485F-BDE4-295BA839ACB8}" srcOrd="0" destOrd="0" parTransId="{0A0DB81C-433E-460B-B60B-088776401126}" sibTransId="{1E930680-3B91-41EB-99C6-6CDD9D152696}"/>
    <dgm:cxn modelId="{6F053CD1-ADF0-43BE-BD40-882883983E81}" type="presOf" srcId="{C20CC5BA-EA90-443C-BE1F-784A53DD7FA9}" destId="{B4118171-E8AF-4F13-996F-801485284738}" srcOrd="0" destOrd="0" presId="urn:microsoft.com/office/officeart/2005/8/layout/vList6"/>
    <dgm:cxn modelId="{9BA266E4-C50A-4699-BDDA-F828594A567D}" type="presOf" srcId="{B27E6EF9-E476-4908-A978-99379CE4A9A8}" destId="{EFF1B93A-F71C-4DFD-BC65-828E005A534F}" srcOrd="0" destOrd="1" presId="urn:microsoft.com/office/officeart/2005/8/layout/vList6"/>
    <dgm:cxn modelId="{1E652E8B-128B-4791-9172-B97D35C5FEDC}" type="presParOf" srcId="{B4118171-E8AF-4F13-996F-801485284738}" destId="{3572EBD0-63CD-4CFF-993A-10CEC0D8E08A}" srcOrd="0" destOrd="0" presId="urn:microsoft.com/office/officeart/2005/8/layout/vList6"/>
    <dgm:cxn modelId="{2ED08166-32B4-4AEE-A970-C241D71DFA45}" type="presParOf" srcId="{3572EBD0-63CD-4CFF-993A-10CEC0D8E08A}" destId="{99B76AEB-B5FE-4415-8D67-62C9C3FF2ACB}" srcOrd="0" destOrd="0" presId="urn:microsoft.com/office/officeart/2005/8/layout/vList6"/>
    <dgm:cxn modelId="{25869359-32A6-4A0C-9E05-FA3A30D8E524}" type="presParOf" srcId="{3572EBD0-63CD-4CFF-993A-10CEC0D8E08A}" destId="{635DEE20-63C1-4C8E-818D-966C716EC8C7}" srcOrd="1" destOrd="0" presId="urn:microsoft.com/office/officeart/2005/8/layout/vList6"/>
    <dgm:cxn modelId="{0C0A16BF-5483-47BA-821F-E153FB166146}" type="presParOf" srcId="{B4118171-E8AF-4F13-996F-801485284738}" destId="{327F0C09-E130-4917-BB51-E7E49B4961D7}" srcOrd="1" destOrd="0" presId="urn:microsoft.com/office/officeart/2005/8/layout/vList6"/>
    <dgm:cxn modelId="{AD533766-78D3-4620-8BC9-2F22EC577D93}" type="presParOf" srcId="{B4118171-E8AF-4F13-996F-801485284738}" destId="{B6080F54-0B16-4896-B5F9-CE65D74237FC}" srcOrd="2" destOrd="0" presId="urn:microsoft.com/office/officeart/2005/8/layout/vList6"/>
    <dgm:cxn modelId="{F4ED39A5-512D-47FE-8F87-A6FE9CF04196}" type="presParOf" srcId="{B6080F54-0B16-4896-B5F9-CE65D74237FC}" destId="{44AE6468-CA63-46A5-9A1D-8A767E7FF223}" srcOrd="0" destOrd="0" presId="urn:microsoft.com/office/officeart/2005/8/layout/vList6"/>
    <dgm:cxn modelId="{A6A92DD8-8306-458B-8BA8-AB7C40E013DE}" type="presParOf" srcId="{B6080F54-0B16-4896-B5F9-CE65D74237FC}" destId="{EFF1B93A-F71C-4DFD-BC65-828E005A534F}" srcOrd="1" destOrd="0" presId="urn:microsoft.com/office/officeart/2005/8/layout/vList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CC5BA-EA90-443C-BE1F-784A53DD7FA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2566A244-B2F1-4997-ACEB-56CDDE273448}">
      <dgm:prSet phldrT="[Text]" custT="1"/>
      <dgm:spPr>
        <a:xfrm>
          <a:off x="0" y="0"/>
          <a:ext cx="1516995" cy="1072794"/>
        </a:xfrm>
        <a:prstGeom prst="roundRect">
          <a:avLst/>
        </a:prstGeom>
        <a:solidFill>
          <a:srgbClr val="A5301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Text" lastClr="000000"/>
              </a:solidFill>
              <a:latin typeface="Calibri" panose="020F0502020204030204"/>
              <a:ea typeface="+mn-ea"/>
              <a:cs typeface="+mn-cs"/>
            </a:rPr>
            <a:t>March 1, 2025</a:t>
          </a:r>
        </a:p>
      </dgm:t>
    </dgm:pt>
    <dgm:pt modelId="{3CFAD277-62BB-435B-8C2D-7FEAEF892749}" type="parTrans" cxnId="{C1A27253-E55F-42B9-89A8-9FBDBC1E3551}">
      <dgm:prSet/>
      <dgm:spPr/>
      <dgm:t>
        <a:bodyPr/>
        <a:lstStyle/>
        <a:p>
          <a:endParaRPr lang="en-US"/>
        </a:p>
      </dgm:t>
    </dgm:pt>
    <dgm:pt modelId="{FE00B5E9-1A25-4026-99CA-3C320C722A37}" type="sibTrans" cxnId="{C1A27253-E55F-42B9-89A8-9FBDBC1E3551}">
      <dgm:prSet/>
      <dgm:spPr/>
      <dgm:t>
        <a:bodyPr/>
        <a:lstStyle/>
        <a:p>
          <a:endParaRPr lang="en-US"/>
        </a:p>
      </dgm:t>
    </dgm:pt>
    <dgm:pt modelId="{44705A6A-096C-489A-884B-C34AA0BAA12E}">
      <dgm:prSet phldrT="[Text]"/>
      <dgm:spPr>
        <a:xfrm>
          <a:off x="1517195" y="85410"/>
          <a:ext cx="1873604" cy="983076"/>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Shall begin to issue 5 Testing Facility Licenses</a:t>
          </a:r>
        </a:p>
      </dgm:t>
    </dgm:pt>
    <dgm:pt modelId="{F55A4DCA-8AB2-4997-B80D-09AC2F699C07}" type="parTrans" cxnId="{51EF1A48-D862-4A77-BDC0-9CC5490797F5}">
      <dgm:prSet/>
      <dgm:spPr/>
      <dgm:t>
        <a:bodyPr/>
        <a:lstStyle/>
        <a:p>
          <a:endParaRPr lang="en-US"/>
        </a:p>
      </dgm:t>
    </dgm:pt>
    <dgm:pt modelId="{03D1D3CB-FD45-43B0-9F46-A0D6EFD61AE8}" type="sibTrans" cxnId="{51EF1A48-D862-4A77-BDC0-9CC5490797F5}">
      <dgm:prSet/>
      <dgm:spPr/>
      <dgm:t>
        <a:bodyPr/>
        <a:lstStyle/>
        <a:p>
          <a:endParaRPr lang="en-US"/>
        </a:p>
      </dgm:t>
    </dgm:pt>
    <dgm:pt modelId="{B4118171-E8AF-4F13-996F-801485284738}" type="pres">
      <dgm:prSet presAssocID="{C20CC5BA-EA90-443C-BE1F-784A53DD7FA9}" presName="Name0" presStyleCnt="0">
        <dgm:presLayoutVars>
          <dgm:dir/>
          <dgm:animLvl val="lvl"/>
          <dgm:resizeHandles/>
        </dgm:presLayoutVars>
      </dgm:prSet>
      <dgm:spPr/>
    </dgm:pt>
    <dgm:pt modelId="{3572EBD0-63CD-4CFF-993A-10CEC0D8E08A}" type="pres">
      <dgm:prSet presAssocID="{2566A244-B2F1-4997-ACEB-56CDDE273448}" presName="linNode" presStyleCnt="0"/>
      <dgm:spPr/>
    </dgm:pt>
    <dgm:pt modelId="{99B76AEB-B5FE-4415-8D67-62C9C3FF2ACB}" type="pres">
      <dgm:prSet presAssocID="{2566A244-B2F1-4997-ACEB-56CDDE273448}" presName="parentShp" presStyleLbl="node1" presStyleIdx="0" presStyleCnt="1" custScaleX="121450" custLinFactNeighborX="-3550" custLinFactNeighborY="-45182">
        <dgm:presLayoutVars>
          <dgm:bulletEnabled val="1"/>
        </dgm:presLayoutVars>
      </dgm:prSet>
      <dgm:spPr/>
    </dgm:pt>
    <dgm:pt modelId="{635DEE20-63C1-4C8E-818D-966C716EC8C7}" type="pres">
      <dgm:prSet presAssocID="{2566A244-B2F1-4997-ACEB-56CDDE273448}" presName="childShp" presStyleLbl="bgAccFollowNode1" presStyleIdx="0" presStyleCnt="1" custScaleY="91637" custLinFactNeighborX="4" custLinFactNeighborY="3780">
        <dgm:presLayoutVars>
          <dgm:bulletEnabled val="1"/>
        </dgm:presLayoutVars>
      </dgm:prSet>
      <dgm:spPr/>
    </dgm:pt>
  </dgm:ptLst>
  <dgm:cxnLst>
    <dgm:cxn modelId="{B2125704-D447-46DE-9BD5-DEA0AB13EAE0}" type="presOf" srcId="{44705A6A-096C-489A-884B-C34AA0BAA12E}" destId="{635DEE20-63C1-4C8E-818D-966C716EC8C7}" srcOrd="0" destOrd="0" presId="urn:microsoft.com/office/officeart/2005/8/layout/vList6"/>
    <dgm:cxn modelId="{812C1A23-8533-4BDD-8F2E-6C455ABCE7CD}" type="presOf" srcId="{2566A244-B2F1-4997-ACEB-56CDDE273448}" destId="{99B76AEB-B5FE-4415-8D67-62C9C3FF2ACB}" srcOrd="0" destOrd="0" presId="urn:microsoft.com/office/officeart/2005/8/layout/vList6"/>
    <dgm:cxn modelId="{51EF1A48-D862-4A77-BDC0-9CC5490797F5}" srcId="{2566A244-B2F1-4997-ACEB-56CDDE273448}" destId="{44705A6A-096C-489A-884B-C34AA0BAA12E}" srcOrd="0" destOrd="0" parTransId="{F55A4DCA-8AB2-4997-B80D-09AC2F699C07}" sibTransId="{03D1D3CB-FD45-43B0-9F46-A0D6EFD61AE8}"/>
    <dgm:cxn modelId="{C1A27253-E55F-42B9-89A8-9FBDBC1E3551}" srcId="{C20CC5BA-EA90-443C-BE1F-784A53DD7FA9}" destId="{2566A244-B2F1-4997-ACEB-56CDDE273448}" srcOrd="0" destOrd="0" parTransId="{3CFAD277-62BB-435B-8C2D-7FEAEF892749}" sibTransId="{FE00B5E9-1A25-4026-99CA-3C320C722A37}"/>
    <dgm:cxn modelId="{6F053CD1-ADF0-43BE-BD40-882883983E81}" type="presOf" srcId="{C20CC5BA-EA90-443C-BE1F-784A53DD7FA9}" destId="{B4118171-E8AF-4F13-996F-801485284738}" srcOrd="0" destOrd="0" presId="urn:microsoft.com/office/officeart/2005/8/layout/vList6"/>
    <dgm:cxn modelId="{1E652E8B-128B-4791-9172-B97D35C5FEDC}" type="presParOf" srcId="{B4118171-E8AF-4F13-996F-801485284738}" destId="{3572EBD0-63CD-4CFF-993A-10CEC0D8E08A}" srcOrd="0" destOrd="0" presId="urn:microsoft.com/office/officeart/2005/8/layout/vList6"/>
    <dgm:cxn modelId="{2ED08166-32B4-4AEE-A970-C241D71DFA45}" type="presParOf" srcId="{3572EBD0-63CD-4CFF-993A-10CEC0D8E08A}" destId="{99B76AEB-B5FE-4415-8D67-62C9C3FF2ACB}" srcOrd="0" destOrd="0" presId="urn:microsoft.com/office/officeart/2005/8/layout/vList6"/>
    <dgm:cxn modelId="{25869359-32A6-4A0C-9E05-FA3A30D8E524}" type="presParOf" srcId="{3572EBD0-63CD-4CFF-993A-10CEC0D8E08A}" destId="{635DEE20-63C1-4C8E-818D-966C716EC8C7}" srcOrd="1" destOrd="0" presId="urn:microsoft.com/office/officeart/2005/8/layout/vList6"/>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DEE20-63C1-4C8E-818D-966C716EC8C7}">
      <dsp:nvSpPr>
        <dsp:cNvPr id="0" name=""/>
        <dsp:cNvSpPr/>
      </dsp:nvSpPr>
      <dsp:spPr>
        <a:xfrm>
          <a:off x="1605669" y="308"/>
          <a:ext cx="2162592" cy="1203335"/>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Adopt regulations for licensing adult use recreational  marijuana businesses</a:t>
          </a:r>
        </a:p>
      </dsp:txBody>
      <dsp:txXfrm>
        <a:off x="1605669" y="150725"/>
        <a:ext cx="1711341" cy="902501"/>
      </dsp:txXfrm>
    </dsp:sp>
    <dsp:sp modelId="{99B76AEB-B5FE-4415-8D67-62C9C3FF2ACB}">
      <dsp:nvSpPr>
        <dsp:cNvPr id="0" name=""/>
        <dsp:cNvSpPr/>
      </dsp:nvSpPr>
      <dsp:spPr>
        <a:xfrm>
          <a:off x="0" y="0"/>
          <a:ext cx="1603937" cy="1203335"/>
        </a:xfrm>
        <a:prstGeom prst="roundRect">
          <a:avLst/>
        </a:prstGeom>
        <a:solidFill>
          <a:srgbClr val="A53010">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Calibri" panose="020F0502020204030204"/>
              <a:ea typeface="+mn-ea"/>
              <a:cs typeface="+mn-cs"/>
            </a:rPr>
            <a:t>July 11, 2024</a:t>
          </a:r>
        </a:p>
      </dsp:txBody>
      <dsp:txXfrm>
        <a:off x="58742" y="58742"/>
        <a:ext cx="1486453" cy="1085851"/>
      </dsp:txXfrm>
    </dsp:sp>
    <dsp:sp modelId="{EFF1B93A-F71C-4DFD-BC65-828E005A534F}">
      <dsp:nvSpPr>
        <dsp:cNvPr id="0" name=""/>
        <dsp:cNvSpPr/>
      </dsp:nvSpPr>
      <dsp:spPr>
        <a:xfrm>
          <a:off x="1672129" y="1323977"/>
          <a:ext cx="2096323" cy="1203335"/>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Shall begin accepting license applications</a:t>
          </a:r>
        </a:p>
      </dsp:txBody>
      <dsp:txXfrm>
        <a:off x="1672129" y="1474394"/>
        <a:ext cx="1645072" cy="902501"/>
      </dsp:txXfrm>
    </dsp:sp>
    <dsp:sp modelId="{44AE6468-CA63-46A5-9A1D-8A767E7FF223}">
      <dsp:nvSpPr>
        <dsp:cNvPr id="0" name=""/>
        <dsp:cNvSpPr/>
      </dsp:nvSpPr>
      <dsp:spPr>
        <a:xfrm>
          <a:off x="1541" y="1323977"/>
          <a:ext cx="1670588" cy="1203335"/>
        </a:xfrm>
        <a:prstGeom prst="roundRect">
          <a:avLst/>
        </a:prstGeom>
        <a:solidFill>
          <a:srgbClr val="A53010">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Calibri" panose="020F0502020204030204"/>
              <a:ea typeface="+mn-ea"/>
              <a:cs typeface="+mn-cs"/>
            </a:rPr>
            <a:t>September 1, 2024</a:t>
          </a:r>
        </a:p>
      </dsp:txBody>
      <dsp:txXfrm>
        <a:off x="60283" y="1382719"/>
        <a:ext cx="1553104" cy="1085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1B93A-F71C-4DFD-BC65-828E005A534F}">
      <dsp:nvSpPr>
        <dsp:cNvPr id="0" name=""/>
        <dsp:cNvSpPr/>
      </dsp:nvSpPr>
      <dsp:spPr>
        <a:xfrm>
          <a:off x="1647337" y="0"/>
          <a:ext cx="2176352" cy="11632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Shall begin to issue  60 Cultivation Facility Licenses</a:t>
          </a:r>
        </a:p>
        <a:p>
          <a:pPr marL="114300" lvl="1" indent="-114300" algn="l" defTabSz="622300">
            <a:lnSpc>
              <a:spcPct val="90000"/>
            </a:lnSpc>
            <a:spcBef>
              <a:spcPct val="0"/>
            </a:spcBef>
            <a:spcAft>
              <a:spcPct val="15000"/>
            </a:spcAft>
            <a:buChar char="•"/>
          </a:pPr>
          <a:endParaRPr lang="en-US" sz="1400" kern="1200">
            <a:solidFill>
              <a:sysClr val="windowText" lastClr="000000">
                <a:hueOff val="0"/>
                <a:satOff val="0"/>
                <a:lumOff val="0"/>
                <a:alphaOff val="0"/>
              </a:sysClr>
            </a:solidFill>
            <a:latin typeface="Calibri" panose="020F0502020204030204"/>
            <a:ea typeface="+mn-ea"/>
            <a:cs typeface="+mn-cs"/>
          </a:endParaRPr>
        </a:p>
      </dsp:txBody>
      <dsp:txXfrm>
        <a:off x="1647337" y="145412"/>
        <a:ext cx="1740117" cy="872469"/>
      </dsp:txXfrm>
    </dsp:sp>
    <dsp:sp modelId="{44AE6468-CA63-46A5-9A1D-8A767E7FF223}">
      <dsp:nvSpPr>
        <dsp:cNvPr id="0" name=""/>
        <dsp:cNvSpPr/>
      </dsp:nvSpPr>
      <dsp:spPr>
        <a:xfrm>
          <a:off x="10342" y="0"/>
          <a:ext cx="1645786" cy="1163293"/>
        </a:xfrm>
        <a:prstGeom prst="roundRect">
          <a:avLst/>
        </a:prstGeom>
        <a:solidFill>
          <a:srgbClr val="A53010">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Calibri" panose="020F0502020204030204"/>
              <a:ea typeface="+mn-ea"/>
              <a:cs typeface="+mn-cs"/>
            </a:rPr>
            <a:t>November 1, 2024</a:t>
          </a:r>
        </a:p>
      </dsp:txBody>
      <dsp:txXfrm>
        <a:off x="67129" y="56787"/>
        <a:ext cx="1532212" cy="1049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DEE20-63C1-4C8E-818D-966C716EC8C7}">
      <dsp:nvSpPr>
        <dsp:cNvPr id="0" name=""/>
        <dsp:cNvSpPr/>
      </dsp:nvSpPr>
      <dsp:spPr>
        <a:xfrm>
          <a:off x="1600756" y="308"/>
          <a:ext cx="1922159" cy="1203335"/>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Shall begin to issue 30 Manufacturing Facility Licenses</a:t>
          </a:r>
        </a:p>
      </dsp:txBody>
      <dsp:txXfrm>
        <a:off x="1600756" y="150725"/>
        <a:ext cx="1470908" cy="902501"/>
      </dsp:txXfrm>
    </dsp:sp>
    <dsp:sp modelId="{99B76AEB-B5FE-4415-8D67-62C9C3FF2ACB}">
      <dsp:nvSpPr>
        <dsp:cNvPr id="0" name=""/>
        <dsp:cNvSpPr/>
      </dsp:nvSpPr>
      <dsp:spPr>
        <a:xfrm>
          <a:off x="0" y="0"/>
          <a:ext cx="1600056" cy="1203335"/>
        </a:xfrm>
        <a:prstGeom prst="roundRect">
          <a:avLst/>
        </a:prstGeom>
        <a:solidFill>
          <a:srgbClr val="A53010">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solidFill>
              <a:latin typeface="Calibri" panose="020F0502020204030204"/>
              <a:ea typeface="+mn-ea"/>
              <a:cs typeface="+mn-cs"/>
            </a:rPr>
            <a:t>December 1, 2024</a:t>
          </a:r>
        </a:p>
      </dsp:txBody>
      <dsp:txXfrm>
        <a:off x="58742" y="58742"/>
        <a:ext cx="1482572" cy="1085851"/>
      </dsp:txXfrm>
    </dsp:sp>
    <dsp:sp modelId="{EFF1B93A-F71C-4DFD-BC65-828E005A534F}">
      <dsp:nvSpPr>
        <dsp:cNvPr id="0" name=""/>
        <dsp:cNvSpPr/>
      </dsp:nvSpPr>
      <dsp:spPr>
        <a:xfrm>
          <a:off x="1562203" y="1323977"/>
          <a:ext cx="1961387" cy="1203335"/>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Shall begin to issue 30 Retail Store Licenses</a:t>
          </a:r>
        </a:p>
        <a:p>
          <a:pPr marL="114300" lvl="1" indent="-114300" algn="l" defTabSz="622300">
            <a:lnSpc>
              <a:spcPct val="90000"/>
            </a:lnSpc>
            <a:spcBef>
              <a:spcPct val="0"/>
            </a:spcBef>
            <a:spcAft>
              <a:spcPct val="15000"/>
            </a:spcAft>
            <a:buChar char="•"/>
          </a:pPr>
          <a:endParaRPr lang="en-US" sz="1400" kern="1200">
            <a:solidFill>
              <a:sysClr val="windowText" lastClr="000000">
                <a:hueOff val="0"/>
                <a:satOff val="0"/>
                <a:lumOff val="0"/>
                <a:alphaOff val="0"/>
              </a:sysClr>
            </a:solidFill>
            <a:latin typeface="Calibri" panose="020F0502020204030204"/>
            <a:ea typeface="+mn-ea"/>
            <a:cs typeface="+mn-cs"/>
          </a:endParaRPr>
        </a:p>
      </dsp:txBody>
      <dsp:txXfrm>
        <a:off x="1562203" y="1474394"/>
        <a:ext cx="1510136" cy="902501"/>
      </dsp:txXfrm>
    </dsp:sp>
    <dsp:sp modelId="{44AE6468-CA63-46A5-9A1D-8A767E7FF223}">
      <dsp:nvSpPr>
        <dsp:cNvPr id="0" name=""/>
        <dsp:cNvSpPr/>
      </dsp:nvSpPr>
      <dsp:spPr>
        <a:xfrm>
          <a:off x="24" y="1323977"/>
          <a:ext cx="1562179" cy="1203335"/>
        </a:xfrm>
        <a:prstGeom prst="roundRect">
          <a:avLst/>
        </a:prstGeom>
        <a:solidFill>
          <a:srgbClr val="A5301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solidFill>
              <a:latin typeface="Calibri" panose="020F0502020204030204"/>
              <a:ea typeface="+mn-ea"/>
              <a:cs typeface="+mn-cs"/>
            </a:rPr>
            <a:t>March 1, 2025</a:t>
          </a:r>
        </a:p>
      </dsp:txBody>
      <dsp:txXfrm>
        <a:off x="58766" y="1382719"/>
        <a:ext cx="1444695" cy="1085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DEE20-63C1-4C8E-818D-966C716EC8C7}">
      <dsp:nvSpPr>
        <dsp:cNvPr id="0" name=""/>
        <dsp:cNvSpPr/>
      </dsp:nvSpPr>
      <dsp:spPr>
        <a:xfrm>
          <a:off x="1517195" y="91466"/>
          <a:ext cx="1873604" cy="1052777"/>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ysClr val="windowText" lastClr="000000">
                  <a:hueOff val="0"/>
                  <a:satOff val="0"/>
                  <a:lumOff val="0"/>
                  <a:alphaOff val="0"/>
                </a:sysClr>
              </a:solidFill>
              <a:latin typeface="Calibri" panose="020F0502020204030204"/>
              <a:ea typeface="+mn-ea"/>
              <a:cs typeface="+mn-cs"/>
            </a:rPr>
            <a:t>Shall begin to issue 5 Testing Facility Licenses</a:t>
          </a:r>
        </a:p>
      </dsp:txBody>
      <dsp:txXfrm>
        <a:off x="1517195" y="223063"/>
        <a:ext cx="1478813" cy="789583"/>
      </dsp:txXfrm>
    </dsp:sp>
    <dsp:sp modelId="{99B76AEB-B5FE-4415-8D67-62C9C3FF2ACB}">
      <dsp:nvSpPr>
        <dsp:cNvPr id="0" name=""/>
        <dsp:cNvSpPr/>
      </dsp:nvSpPr>
      <dsp:spPr>
        <a:xfrm>
          <a:off x="0" y="0"/>
          <a:ext cx="1516995" cy="1148856"/>
        </a:xfrm>
        <a:prstGeom prst="roundRect">
          <a:avLst/>
        </a:prstGeom>
        <a:solidFill>
          <a:srgbClr val="A5301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Calibri" panose="020F0502020204030204"/>
              <a:ea typeface="+mn-ea"/>
              <a:cs typeface="+mn-cs"/>
            </a:rPr>
            <a:t>March 1, 2025</a:t>
          </a:r>
        </a:p>
      </dsp:txBody>
      <dsp:txXfrm>
        <a:off x="56083" y="56083"/>
        <a:ext cx="1404829" cy="103669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E0588AF-CD00-4388-BA1A-1995DA5BCB36}" type="datetimeFigureOut">
              <a:rPr lang="en-US" smtClean="0"/>
              <a:t>5/20/2024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98EE1D0-35FE-49DA-80E2-BA1F5740D2EB}" type="slidenum">
              <a:rPr lang="en-US" smtClean="0"/>
              <a:t>‹#›</a:t>
            </a:fld>
            <a:endParaRPr lang="en-US"/>
          </a:p>
        </p:txBody>
      </p:sp>
    </p:spTree>
    <p:extLst>
      <p:ext uri="{BB962C8B-B14F-4D97-AF65-F5344CB8AC3E}">
        <p14:creationId xmlns:p14="http://schemas.microsoft.com/office/powerpoint/2010/main" val="365054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bcwashington.com/news/national-international/where-is-marijuana-legal-in-the-us-a-state-by-state-guide/349346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washingtonpost.com/politics/2023/legal-weed-states-ma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rsreports.congress.gov/product/pdf/IN/IN1224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ports.ncsanalytics.com/ibi_apps/WFServlet.ibfs?IBIMR_savedParamFile=IBIMR_savedParamFile&amp;IBFS1_action=RUNFEX&amp;IBFS_path=%2FWFC%2FRepository%2FPublic%2FTransparencyReports%2FPortals%2FTransparency_Report_State_Responsive_DE.htm&amp;storageKey=&amp;NCS_TRANSPARENCY_STATE=DE&amp;NCS_TRANSPARENCY_REGION=_FOC_NULL&amp;NCS_TRANSPARENCY_AGGREGATION_LEVEL=Stat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hss.delaware.gov/dhss/dph/hsp/medmarhom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used by cultures all over the world for millennia for its medicinal, religious and recreational properties (for 4, 823 years)</a:t>
            </a:r>
          </a:p>
          <a:p>
            <a:r>
              <a:rPr lang="en-US" dirty="0"/>
              <a:t>Marihuana Tax Act of 1937 under which the importation, cultivation, possession and/or distribution of marijuana were regulated. www.cbp.gov </a:t>
            </a:r>
          </a:p>
          <a:p>
            <a:r>
              <a:rPr lang="en-US" dirty="0"/>
              <a:t>Among the act's provisions was one requiring importers to register and pay an annual tax of $24. A Marihuana Tax Act stamp, affixed to each original order form and marked by the revenue collector, insured that proper payments were made. </a:t>
            </a:r>
          </a:p>
          <a:p>
            <a:r>
              <a:rPr lang="en-US" dirty="0"/>
              <a:t>Recreational 24 States + DC (25)</a:t>
            </a:r>
          </a:p>
          <a:p>
            <a:r>
              <a:rPr lang="en-US" dirty="0">
                <a:hlinkClick r:id="rId3"/>
              </a:rPr>
              <a:t>US states where recreation and medical marijuana is legal in 2024 – NBC4 Washington (nbcwashington.com)</a:t>
            </a:r>
            <a:endParaRPr lang="en-US" dirty="0"/>
          </a:p>
          <a:p>
            <a:r>
              <a:rPr lang="en-US" dirty="0">
                <a:hlinkClick r:id="rId4"/>
              </a:rPr>
              <a:t>Tracking where weed is legal by state - The Washington Post</a:t>
            </a:r>
            <a:endParaRPr lang="en-US" dirty="0"/>
          </a:p>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3</a:t>
            </a:fld>
            <a:endParaRPr lang="en-US" dirty="0"/>
          </a:p>
        </p:txBody>
      </p:sp>
    </p:spTree>
    <p:extLst>
      <p:ext uri="{BB962C8B-B14F-4D97-AF65-F5344CB8AC3E}">
        <p14:creationId xmlns:p14="http://schemas.microsoft.com/office/powerpoint/2010/main" val="359160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15</a:t>
            </a:fld>
            <a:endParaRPr lang="en-US" dirty="0"/>
          </a:p>
        </p:txBody>
      </p:sp>
    </p:spTree>
    <p:extLst>
      <p:ext uri="{BB962C8B-B14F-4D97-AF65-F5344CB8AC3E}">
        <p14:creationId xmlns:p14="http://schemas.microsoft.com/office/powerpoint/2010/main" val="400778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16</a:t>
            </a:fld>
            <a:endParaRPr lang="en-US" dirty="0"/>
          </a:p>
        </p:txBody>
      </p:sp>
    </p:spTree>
    <p:extLst>
      <p:ext uri="{BB962C8B-B14F-4D97-AF65-F5344CB8AC3E}">
        <p14:creationId xmlns:p14="http://schemas.microsoft.com/office/powerpoint/2010/main" val="45978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Delaware Mold Standard is 400 CFU/gram</a:t>
            </a:r>
          </a:p>
        </p:txBody>
      </p:sp>
      <p:sp>
        <p:nvSpPr>
          <p:cNvPr id="4" name="Slide Number Placeholder 3"/>
          <p:cNvSpPr>
            <a:spLocks noGrp="1"/>
          </p:cNvSpPr>
          <p:nvPr>
            <p:ph type="sldNum" sz="quarter" idx="5"/>
          </p:nvPr>
        </p:nvSpPr>
        <p:spPr/>
        <p:txBody>
          <a:bodyPr/>
          <a:lstStyle/>
          <a:p>
            <a:fld id="{C5BE1B2F-937B-425A-99A8-592324CA8EA9}" type="slidenum">
              <a:rPr lang="en-US" smtClean="0"/>
              <a:t>17</a:t>
            </a:fld>
            <a:endParaRPr lang="en-US" dirty="0"/>
          </a:p>
        </p:txBody>
      </p:sp>
    </p:spTree>
    <p:extLst>
      <p:ext uri="{BB962C8B-B14F-4D97-AF65-F5344CB8AC3E}">
        <p14:creationId xmlns:p14="http://schemas.microsoft.com/office/powerpoint/2010/main" val="3424201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pitchFamily="34" charset="0"/>
                <a:cs typeface="Times New Roman" panose="02020603050405020304" pitchFamily="18" charset="0"/>
              </a:rPr>
              <a:t>The products are identical with the same production and testing standards.</a:t>
            </a:r>
          </a:p>
          <a:p>
            <a:r>
              <a:rPr lang="en-US" dirty="0">
                <a:ea typeface="Calibri" panose="020F0502020204030204" pitchFamily="34" charset="0"/>
                <a:cs typeface="Times New Roman" panose="02020603050405020304" pitchFamily="18" charset="0"/>
              </a:rPr>
              <a:t>Medical patients are granted access to increased amounts of marijuana products and can participate in promotional sales and home delivery (purchase 3 ounces every two weeks, possess up to 6 ounces (T16 Sec 4903A), no taxes</a:t>
            </a:r>
          </a:p>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18</a:t>
            </a:fld>
            <a:endParaRPr lang="en-US" dirty="0"/>
          </a:p>
        </p:txBody>
      </p:sp>
    </p:spTree>
    <p:extLst>
      <p:ext uri="{BB962C8B-B14F-4D97-AF65-F5344CB8AC3E}">
        <p14:creationId xmlns:p14="http://schemas.microsoft.com/office/powerpoint/2010/main" val="87163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six licensed companies, five have active cultivation facilities, four have active manufacturing facilities, and combined there are 13 active retail locations, most recent opened in Milford, Delaware in May 2024. </a:t>
            </a:r>
          </a:p>
        </p:txBody>
      </p:sp>
      <p:sp>
        <p:nvSpPr>
          <p:cNvPr id="4" name="Slide Number Placeholder 3"/>
          <p:cNvSpPr>
            <a:spLocks noGrp="1"/>
          </p:cNvSpPr>
          <p:nvPr>
            <p:ph type="sldNum" sz="quarter" idx="5"/>
          </p:nvPr>
        </p:nvSpPr>
        <p:spPr/>
        <p:txBody>
          <a:bodyPr/>
          <a:lstStyle/>
          <a:p>
            <a:fld id="{C5BE1B2F-937B-425A-99A8-592324CA8EA9}" type="slidenum">
              <a:rPr lang="en-US" smtClean="0"/>
              <a:t>19</a:t>
            </a:fld>
            <a:endParaRPr lang="en-US" dirty="0"/>
          </a:p>
        </p:txBody>
      </p:sp>
    </p:spTree>
    <p:extLst>
      <p:ext uri="{BB962C8B-B14F-4D97-AF65-F5344CB8AC3E}">
        <p14:creationId xmlns:p14="http://schemas.microsoft.com/office/powerpoint/2010/main" val="3238241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20</a:t>
            </a:fld>
            <a:endParaRPr lang="en-US" dirty="0"/>
          </a:p>
        </p:txBody>
      </p:sp>
    </p:spTree>
    <p:extLst>
      <p:ext uri="{BB962C8B-B14F-4D97-AF65-F5344CB8AC3E}">
        <p14:creationId xmlns:p14="http://schemas.microsoft.com/office/powerpoint/2010/main" val="368272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of marijuana flower is about $11 gram</a:t>
            </a:r>
          </a:p>
          <a:p>
            <a:r>
              <a:rPr lang="en-US" dirty="0"/>
              <a:t>Purchase amounts is usually 1/8 ounce which is 3.54 grams</a:t>
            </a:r>
          </a:p>
        </p:txBody>
      </p:sp>
      <p:sp>
        <p:nvSpPr>
          <p:cNvPr id="4" name="Slide Number Placeholder 3"/>
          <p:cNvSpPr>
            <a:spLocks noGrp="1"/>
          </p:cNvSpPr>
          <p:nvPr>
            <p:ph type="sldNum" sz="quarter" idx="5"/>
          </p:nvPr>
        </p:nvSpPr>
        <p:spPr/>
        <p:txBody>
          <a:bodyPr/>
          <a:lstStyle/>
          <a:p>
            <a:fld id="{C5BE1B2F-937B-425A-99A8-592324CA8EA9}" type="slidenum">
              <a:rPr lang="en-US" smtClean="0"/>
              <a:t>21</a:t>
            </a:fld>
            <a:endParaRPr lang="en-US" dirty="0"/>
          </a:p>
        </p:txBody>
      </p:sp>
    </p:spTree>
    <p:extLst>
      <p:ext uri="{BB962C8B-B14F-4D97-AF65-F5344CB8AC3E}">
        <p14:creationId xmlns:p14="http://schemas.microsoft.com/office/powerpoint/2010/main" val="4058010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 print or broadcast media – can do promotional event sponsorships. T4 Sect 1331 Regulations (15) ---(15) Restrictions on the advertising, marketing, and signage of marijuana and marijuana products, including a prohibition on mass market campaigns that have a high likelihood of reaching minors.</a:t>
            </a:r>
          </a:p>
        </p:txBody>
      </p:sp>
      <p:sp>
        <p:nvSpPr>
          <p:cNvPr id="4" name="Slide Number Placeholder 3"/>
          <p:cNvSpPr>
            <a:spLocks noGrp="1"/>
          </p:cNvSpPr>
          <p:nvPr>
            <p:ph type="sldNum" sz="quarter" idx="5"/>
          </p:nvPr>
        </p:nvSpPr>
        <p:spPr/>
        <p:txBody>
          <a:bodyPr/>
          <a:lstStyle/>
          <a:p>
            <a:fld id="{C5BE1B2F-937B-425A-99A8-592324CA8EA9}" type="slidenum">
              <a:rPr lang="en-US" smtClean="0"/>
              <a:t>22</a:t>
            </a:fld>
            <a:endParaRPr lang="en-US" dirty="0"/>
          </a:p>
        </p:txBody>
      </p:sp>
    </p:spTree>
    <p:extLst>
      <p:ext uri="{BB962C8B-B14F-4D97-AF65-F5344CB8AC3E}">
        <p14:creationId xmlns:p14="http://schemas.microsoft.com/office/powerpoint/2010/main" val="267580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 municipality may prohibit the operation of marijuana cultivation facilities, marijuana product manufacturing facilities, marijuana testing facilities, or retail marijuana stores through the enactment of an ordinance or through an initiated or referred measure.</a:t>
            </a:r>
          </a:p>
          <a:p>
            <a:r>
              <a:rPr lang="en-US" dirty="0"/>
              <a:t>(b) A municipality or county may enact ordinances or regulations that are not in conflict with this chapter or in conflict with regulations enacted by the Commissioner, governing the time, place, manner, and number of marijuana establishment operations. A municipality or county may establish civil penalties for violation of an ordinance or regulations governing the time, place, and manner that a marijuana establishment may operate in such municipality or county.</a:t>
            </a:r>
          </a:p>
          <a:p>
            <a:endParaRPr lang="en-US" dirty="0"/>
          </a:p>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23</a:t>
            </a:fld>
            <a:endParaRPr lang="en-US" dirty="0"/>
          </a:p>
        </p:txBody>
      </p:sp>
    </p:spTree>
    <p:extLst>
      <p:ext uri="{BB962C8B-B14F-4D97-AF65-F5344CB8AC3E}">
        <p14:creationId xmlns:p14="http://schemas.microsoft.com/office/powerpoint/2010/main" val="74593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Turning Point of Tampa Delta 8 v. Delta 9 THC 8/10/2023</a:t>
            </a:r>
          </a:p>
        </p:txBody>
      </p:sp>
      <p:sp>
        <p:nvSpPr>
          <p:cNvPr id="4" name="Slide Number Placeholder 3"/>
          <p:cNvSpPr>
            <a:spLocks noGrp="1"/>
          </p:cNvSpPr>
          <p:nvPr>
            <p:ph type="sldNum" sz="quarter" idx="5"/>
          </p:nvPr>
        </p:nvSpPr>
        <p:spPr/>
        <p:txBody>
          <a:bodyPr/>
          <a:lstStyle/>
          <a:p>
            <a:fld id="{C5BE1B2F-937B-425A-99A8-592324CA8EA9}" type="slidenum">
              <a:rPr lang="en-US" smtClean="0"/>
              <a:t>24</a:t>
            </a:fld>
            <a:endParaRPr lang="en-US" dirty="0"/>
          </a:p>
        </p:txBody>
      </p:sp>
    </p:spTree>
    <p:extLst>
      <p:ext uri="{BB962C8B-B14F-4D97-AF65-F5344CB8AC3E}">
        <p14:creationId xmlns:p14="http://schemas.microsoft.com/office/powerpoint/2010/main" val="59654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1 Became law on April 23, 2023, without the Governor’s Signature.  HB2 Became law on April 27, 2023, without the Governor’s signature</a:t>
            </a:r>
          </a:p>
          <a:p>
            <a:r>
              <a:rPr lang="en-US" dirty="0"/>
              <a:t>Effective Date – the Act takes effect the later of the following Publication in the Register of Regulations of a notice by the Controller General – posted 8/01/2023. </a:t>
            </a:r>
          </a:p>
          <a:p>
            <a:r>
              <a:rPr lang="en-US" dirty="0"/>
              <a:t>Goal of legislation – eliminate illegal market – address criminal justice concerns, disparate impact, creates jobs, creates revenue for state, neighbors legalized NY, NJ, MD </a:t>
            </a:r>
          </a:p>
          <a:p>
            <a:r>
              <a:rPr lang="en-US" dirty="0"/>
              <a:t>Bartenders are now Budtenders </a:t>
            </a:r>
          </a:p>
        </p:txBody>
      </p:sp>
      <p:sp>
        <p:nvSpPr>
          <p:cNvPr id="4" name="Slide Number Placeholder 3"/>
          <p:cNvSpPr>
            <a:spLocks noGrp="1"/>
          </p:cNvSpPr>
          <p:nvPr>
            <p:ph type="sldNum" sz="quarter" idx="5"/>
          </p:nvPr>
        </p:nvSpPr>
        <p:spPr/>
        <p:txBody>
          <a:bodyPr/>
          <a:lstStyle/>
          <a:p>
            <a:fld id="{C5BE1B2F-937B-425A-99A8-592324CA8EA9}" type="slidenum">
              <a:rPr lang="en-US" smtClean="0"/>
              <a:t>4</a:t>
            </a:fld>
            <a:endParaRPr lang="en-US" dirty="0"/>
          </a:p>
        </p:txBody>
      </p:sp>
    </p:spTree>
    <p:extLst>
      <p:ext uri="{BB962C8B-B14F-4D97-AF65-F5344CB8AC3E}">
        <p14:creationId xmlns:p14="http://schemas.microsoft.com/office/powerpoint/2010/main" val="676206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BE1B2F-937B-425A-99A8-592324CA8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192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Department of Health and Human Services Recommendation to Reschedule Marijuana: Implications for Federal Policy (congress.gov)</a:t>
            </a:r>
            <a:r>
              <a:rPr lang="en-US" dirty="0"/>
              <a:t> Congressional Research Service Sept. 13,2023</a:t>
            </a:r>
          </a:p>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26</a:t>
            </a:fld>
            <a:endParaRPr lang="en-US" dirty="0"/>
          </a:p>
        </p:txBody>
      </p:sp>
    </p:spTree>
    <p:extLst>
      <p:ext uri="{BB962C8B-B14F-4D97-AF65-F5344CB8AC3E}">
        <p14:creationId xmlns:p14="http://schemas.microsoft.com/office/powerpoint/2010/main" val="378031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1 Became law on April 23, 2023, without the Governor’s Signature.  HB2 Became law on April 27, 2023, without the Governor’s signature</a:t>
            </a:r>
          </a:p>
          <a:p>
            <a:r>
              <a:rPr lang="en-US" dirty="0"/>
              <a:t>Effective Date – the Act takes effect the later of the following Publication in the Register of Regulations of a notice by the Controller General – posted 8/01/2023. </a:t>
            </a:r>
          </a:p>
          <a:p>
            <a:r>
              <a:rPr lang="en-US" dirty="0"/>
              <a:t>Goal of legislation – eliminate illegal market – address criminal justice concerns, disparate impact, creates jobs, creates revenue for state, neighbors legalized NY, NJ, MD </a:t>
            </a:r>
          </a:p>
          <a:p>
            <a:r>
              <a:rPr lang="en-US" dirty="0"/>
              <a:t>Bartenders are now Budtenders </a:t>
            </a:r>
          </a:p>
        </p:txBody>
      </p:sp>
      <p:sp>
        <p:nvSpPr>
          <p:cNvPr id="4" name="Slide Number Placeholder 3"/>
          <p:cNvSpPr>
            <a:spLocks noGrp="1"/>
          </p:cNvSpPr>
          <p:nvPr>
            <p:ph type="sldNum" sz="quarter" idx="5"/>
          </p:nvPr>
        </p:nvSpPr>
        <p:spPr/>
        <p:txBody>
          <a:bodyPr/>
          <a:lstStyle/>
          <a:p>
            <a:fld id="{C5BE1B2F-937B-425A-99A8-592324CA8EA9}" type="slidenum">
              <a:rPr lang="en-US" smtClean="0"/>
              <a:t>5</a:t>
            </a:fld>
            <a:endParaRPr lang="en-US" dirty="0"/>
          </a:p>
        </p:txBody>
      </p:sp>
    </p:spTree>
    <p:extLst>
      <p:ext uri="{BB962C8B-B14F-4D97-AF65-F5344CB8AC3E}">
        <p14:creationId xmlns:p14="http://schemas.microsoft.com/office/powerpoint/2010/main" val="60835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 1332 Retail marijuana store licenses</a:t>
            </a:r>
          </a:p>
          <a:p>
            <a:r>
              <a:rPr lang="en-US" dirty="0"/>
              <a:t>Sect 1333 Marijuana testing facility licenses</a:t>
            </a:r>
          </a:p>
          <a:p>
            <a:r>
              <a:rPr lang="en-US" dirty="0"/>
              <a:t>Sect 1334 Marijuana Cultivation facility licenses</a:t>
            </a:r>
          </a:p>
          <a:p>
            <a:r>
              <a:rPr lang="en-US" dirty="0"/>
              <a:t>Sect 1335 Marijuana product manufacturing licenses </a:t>
            </a:r>
          </a:p>
        </p:txBody>
      </p:sp>
      <p:sp>
        <p:nvSpPr>
          <p:cNvPr id="4" name="Slide Number Placeholder 3"/>
          <p:cNvSpPr>
            <a:spLocks noGrp="1"/>
          </p:cNvSpPr>
          <p:nvPr>
            <p:ph type="sldNum" sz="quarter" idx="5"/>
          </p:nvPr>
        </p:nvSpPr>
        <p:spPr/>
        <p:txBody>
          <a:bodyPr/>
          <a:lstStyle/>
          <a:p>
            <a:fld id="{998EE1D0-35FE-49DA-80E2-BA1F5740D2EB}" type="slidenum">
              <a:rPr lang="en-US" smtClean="0"/>
              <a:t>8</a:t>
            </a:fld>
            <a:endParaRPr lang="en-US"/>
          </a:p>
        </p:txBody>
      </p:sp>
    </p:spTree>
    <p:extLst>
      <p:ext uri="{BB962C8B-B14F-4D97-AF65-F5344CB8AC3E}">
        <p14:creationId xmlns:p14="http://schemas.microsoft.com/office/powerpoint/2010/main" val="101626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Use it is $10,000 for each license type </a:t>
            </a:r>
          </a:p>
          <a:p>
            <a:r>
              <a:rPr lang="en-US" dirty="0"/>
              <a:t>Sect 1334 Cultivation is based on canopy size from $2,500 to $10, 000</a:t>
            </a:r>
          </a:p>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9</a:t>
            </a:fld>
            <a:endParaRPr lang="en-US" dirty="0"/>
          </a:p>
        </p:txBody>
      </p:sp>
    </p:spTree>
    <p:extLst>
      <p:ext uri="{BB962C8B-B14F-4D97-AF65-F5344CB8AC3E}">
        <p14:creationId xmlns:p14="http://schemas.microsoft.com/office/powerpoint/2010/main" val="316866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10</a:t>
            </a:fld>
            <a:endParaRPr lang="en-US" dirty="0"/>
          </a:p>
        </p:txBody>
      </p:sp>
    </p:spTree>
    <p:extLst>
      <p:ext uri="{BB962C8B-B14F-4D97-AF65-F5344CB8AC3E}">
        <p14:creationId xmlns:p14="http://schemas.microsoft.com/office/powerpoint/2010/main" val="72858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11</a:t>
            </a:fld>
            <a:endParaRPr lang="en-US" dirty="0"/>
          </a:p>
        </p:txBody>
      </p:sp>
    </p:spTree>
    <p:extLst>
      <p:ext uri="{BB962C8B-B14F-4D97-AF65-F5344CB8AC3E}">
        <p14:creationId xmlns:p14="http://schemas.microsoft.com/office/powerpoint/2010/main" val="151651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12</a:t>
            </a:fld>
            <a:endParaRPr lang="en-US" dirty="0"/>
          </a:p>
        </p:txBody>
      </p:sp>
    </p:spTree>
    <p:extLst>
      <p:ext uri="{BB962C8B-B14F-4D97-AF65-F5344CB8AC3E}">
        <p14:creationId xmlns:p14="http://schemas.microsoft.com/office/powerpoint/2010/main" val="131163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Link to Office of Medical Marijuana (OMM) Transparency Project.  </a:t>
            </a:r>
            <a:r>
              <a:rPr lang="en-US" u="sng" dirty="0">
                <a:solidFill>
                  <a:srgbClr val="0563C1"/>
                </a:solidFill>
                <a:latin typeface="Calibri" panose="020F0502020204030204" pitchFamily="34" charset="0"/>
                <a:ea typeface="Calibri" panose="020F0502020204030204" pitchFamily="34" charset="0"/>
                <a:hlinkClick r:id="rId3"/>
              </a:rPr>
              <a:t>NCS Transparency Report (ncsanalytics.com)</a:t>
            </a:r>
            <a:r>
              <a:rPr lang="en-US" dirty="0">
                <a:latin typeface="Calibri" panose="020F0502020204030204" pitchFamily="34" charset="0"/>
                <a:ea typeface="Calibri" panose="020F0502020204030204" pitchFamily="34" charset="0"/>
              </a:rPr>
              <a:t>      The Transparency Project will continue with the OMC.  You can also connect to the page through the OMM website using the blue button near the bottom of the page “MMP Live Industry Snap Shot”. </a:t>
            </a:r>
            <a:r>
              <a:rPr lang="en-US" u="sng" dirty="0">
                <a:solidFill>
                  <a:srgbClr val="0563C1"/>
                </a:solidFill>
                <a:latin typeface="Calibri" panose="020F0502020204030204" pitchFamily="34" charset="0"/>
                <a:ea typeface="Calibri" panose="020F0502020204030204" pitchFamily="34" charset="0"/>
                <a:hlinkClick r:id="rId4"/>
              </a:rPr>
              <a:t>https://dhss.delaware.gov/dhss/dph/hsp/medmarhome.html</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14</a:t>
            </a:fld>
            <a:endParaRPr lang="en-US" dirty="0"/>
          </a:p>
        </p:txBody>
      </p:sp>
    </p:spTree>
    <p:extLst>
      <p:ext uri="{BB962C8B-B14F-4D97-AF65-F5344CB8AC3E}">
        <p14:creationId xmlns:p14="http://schemas.microsoft.com/office/powerpoint/2010/main" val="157259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4155-A3E1-CD42-BB04-C34D34FB44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0F069C-2AFD-5745-E39F-2388B3D5F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B3670-5510-B6C2-70C4-8D6446BAD7BD}"/>
              </a:ext>
            </a:extLst>
          </p:cNvPr>
          <p:cNvSpPr>
            <a:spLocks noGrp="1"/>
          </p:cNvSpPr>
          <p:nvPr>
            <p:ph type="dt" sz="half" idx="10"/>
          </p:nvPr>
        </p:nvSpPr>
        <p:spPr/>
        <p:txBody>
          <a:bodyPr/>
          <a:lstStyle/>
          <a:p>
            <a:fld id="{85734AD1-30F2-4B05-A1A8-9E8DC6C686AC}" type="datetime1">
              <a:rPr lang="en-US" smtClean="0"/>
              <a:t>5/20/2024</a:t>
            </a:fld>
            <a:endParaRPr lang="en-US"/>
          </a:p>
        </p:txBody>
      </p:sp>
      <p:sp>
        <p:nvSpPr>
          <p:cNvPr id="5" name="Footer Placeholder 4">
            <a:extLst>
              <a:ext uri="{FF2B5EF4-FFF2-40B4-BE49-F238E27FC236}">
                <a16:creationId xmlns:a16="http://schemas.microsoft.com/office/drawing/2014/main" id="{C84AEA73-F4F9-9CD1-AA24-BCDA3CC8A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5B8C9-9F38-D432-40F1-631F0C63CD82}"/>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9147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514C-318C-AD04-2C75-DB1F2AD2AD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16BB93-AA0D-150C-F88A-C676FE2CF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7B686-C0B2-3250-A77B-89D099304E3E}"/>
              </a:ext>
            </a:extLst>
          </p:cNvPr>
          <p:cNvSpPr>
            <a:spLocks noGrp="1"/>
          </p:cNvSpPr>
          <p:nvPr>
            <p:ph type="dt" sz="half" idx="10"/>
          </p:nvPr>
        </p:nvSpPr>
        <p:spPr/>
        <p:txBody>
          <a:bodyPr/>
          <a:lstStyle/>
          <a:p>
            <a:fld id="{8CFE9345-1554-4A0C-95C2-5CE891C4DD9A}" type="datetime1">
              <a:rPr lang="en-US" smtClean="0"/>
              <a:t>5/20/2024</a:t>
            </a:fld>
            <a:endParaRPr lang="en-US"/>
          </a:p>
        </p:txBody>
      </p:sp>
      <p:sp>
        <p:nvSpPr>
          <p:cNvPr id="5" name="Footer Placeholder 4">
            <a:extLst>
              <a:ext uri="{FF2B5EF4-FFF2-40B4-BE49-F238E27FC236}">
                <a16:creationId xmlns:a16="http://schemas.microsoft.com/office/drawing/2014/main" id="{9A384536-32A2-ADAE-B3AA-43E925E8D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7A06B-E658-9EAD-136A-9CE032D4C9BA}"/>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91924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10C6D-98D6-51DB-C92B-C4DAEFB674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DBD170-CB5E-1D18-3899-48D7367C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B67A2-9BB3-B6D6-1627-3F236738B071}"/>
              </a:ext>
            </a:extLst>
          </p:cNvPr>
          <p:cNvSpPr>
            <a:spLocks noGrp="1"/>
          </p:cNvSpPr>
          <p:nvPr>
            <p:ph type="dt" sz="half" idx="10"/>
          </p:nvPr>
        </p:nvSpPr>
        <p:spPr/>
        <p:txBody>
          <a:bodyPr/>
          <a:lstStyle/>
          <a:p>
            <a:fld id="{DF7FD820-AD14-4190-A6F3-9A344C66408D}" type="datetime1">
              <a:rPr lang="en-US" smtClean="0"/>
              <a:t>5/20/2024</a:t>
            </a:fld>
            <a:endParaRPr lang="en-US"/>
          </a:p>
        </p:txBody>
      </p:sp>
      <p:sp>
        <p:nvSpPr>
          <p:cNvPr id="5" name="Footer Placeholder 4">
            <a:extLst>
              <a:ext uri="{FF2B5EF4-FFF2-40B4-BE49-F238E27FC236}">
                <a16:creationId xmlns:a16="http://schemas.microsoft.com/office/drawing/2014/main" id="{C3D81D2D-BD9C-4FBF-12D8-7B88E0041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095C5-380A-8FB3-5F98-CE0047348D04}"/>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61483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80FD9-3F12-8699-C19B-B27E6329D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49FD4-0BFB-D77F-46BC-0FCBE94A5C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BB172-466D-A9A4-BCB2-F9094C7C84E2}"/>
              </a:ext>
            </a:extLst>
          </p:cNvPr>
          <p:cNvSpPr>
            <a:spLocks noGrp="1"/>
          </p:cNvSpPr>
          <p:nvPr>
            <p:ph type="dt" sz="half" idx="10"/>
          </p:nvPr>
        </p:nvSpPr>
        <p:spPr/>
        <p:txBody>
          <a:bodyPr/>
          <a:lstStyle/>
          <a:p>
            <a:fld id="{43768276-6BED-493C-9C6C-B059896C3FA9}" type="datetime1">
              <a:rPr lang="en-US" smtClean="0"/>
              <a:t>5/20/2024</a:t>
            </a:fld>
            <a:endParaRPr lang="en-US"/>
          </a:p>
        </p:txBody>
      </p:sp>
      <p:sp>
        <p:nvSpPr>
          <p:cNvPr id="5" name="Footer Placeholder 4">
            <a:extLst>
              <a:ext uri="{FF2B5EF4-FFF2-40B4-BE49-F238E27FC236}">
                <a16:creationId xmlns:a16="http://schemas.microsoft.com/office/drawing/2014/main" id="{1555CCDD-2F1C-7E67-3B0B-461192E37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4CF73-1774-CCA4-8D46-6176269B5F31}"/>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71054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B7A3-3E80-E92C-9A8E-C707455988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ABA2D8-7DC4-65CE-C19B-D103E0C9C2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C1D3E5-E3A4-45F9-B3CE-DAB893C91DF4}"/>
              </a:ext>
            </a:extLst>
          </p:cNvPr>
          <p:cNvSpPr>
            <a:spLocks noGrp="1"/>
          </p:cNvSpPr>
          <p:nvPr>
            <p:ph type="dt" sz="half" idx="10"/>
          </p:nvPr>
        </p:nvSpPr>
        <p:spPr/>
        <p:txBody>
          <a:bodyPr/>
          <a:lstStyle/>
          <a:p>
            <a:fld id="{B0F1D8A3-9768-44CA-A7F5-F7D44F239D70}" type="datetime1">
              <a:rPr lang="en-US" smtClean="0"/>
              <a:t>5/20/2024</a:t>
            </a:fld>
            <a:endParaRPr lang="en-US"/>
          </a:p>
        </p:txBody>
      </p:sp>
      <p:sp>
        <p:nvSpPr>
          <p:cNvPr id="5" name="Footer Placeholder 4">
            <a:extLst>
              <a:ext uri="{FF2B5EF4-FFF2-40B4-BE49-F238E27FC236}">
                <a16:creationId xmlns:a16="http://schemas.microsoft.com/office/drawing/2014/main" id="{E91E9BC1-C540-672E-25D2-F61E91202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08FCC-FF6A-E276-1FB3-776CB1BA2D28}"/>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98754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AC3-6800-108F-F3FE-1A8450A82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2872A-97A9-3682-9F20-4FB03C5C2B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E7E895-088C-225D-F3E5-46D411098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F07CCD-89D6-C40D-FB86-E669ADDA182A}"/>
              </a:ext>
            </a:extLst>
          </p:cNvPr>
          <p:cNvSpPr>
            <a:spLocks noGrp="1"/>
          </p:cNvSpPr>
          <p:nvPr>
            <p:ph type="dt" sz="half" idx="10"/>
          </p:nvPr>
        </p:nvSpPr>
        <p:spPr/>
        <p:txBody>
          <a:bodyPr/>
          <a:lstStyle/>
          <a:p>
            <a:fld id="{DD068AB0-BEE9-436A-A3C4-E78AD78D6497}" type="datetime1">
              <a:rPr lang="en-US" smtClean="0"/>
              <a:t>5/20/2024</a:t>
            </a:fld>
            <a:endParaRPr lang="en-US"/>
          </a:p>
        </p:txBody>
      </p:sp>
      <p:sp>
        <p:nvSpPr>
          <p:cNvPr id="6" name="Footer Placeholder 5">
            <a:extLst>
              <a:ext uri="{FF2B5EF4-FFF2-40B4-BE49-F238E27FC236}">
                <a16:creationId xmlns:a16="http://schemas.microsoft.com/office/drawing/2014/main" id="{C6CC066C-2B39-4823-3C18-DA2AD2EEE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10F2A-7F8A-7E8C-4206-CD3F6EFDA109}"/>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7785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6CA7-821F-CDCA-1285-8288A9B5F9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336EDB-8EF1-B575-7D76-0D1BA5DC6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E3B96-A1A1-ECA2-51C0-6E051F54E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87AD39-1A13-CD75-58ED-76596FA6A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CAB395-6B6E-49A3-96BB-77B8D7FC6F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C94913-3660-F2A7-C2CC-67E846565F16}"/>
              </a:ext>
            </a:extLst>
          </p:cNvPr>
          <p:cNvSpPr>
            <a:spLocks noGrp="1"/>
          </p:cNvSpPr>
          <p:nvPr>
            <p:ph type="dt" sz="half" idx="10"/>
          </p:nvPr>
        </p:nvSpPr>
        <p:spPr/>
        <p:txBody>
          <a:bodyPr/>
          <a:lstStyle/>
          <a:p>
            <a:fld id="{EF35E268-7147-4180-9760-42FD35CD51E8}" type="datetime1">
              <a:rPr lang="en-US" smtClean="0"/>
              <a:t>5/20/2024</a:t>
            </a:fld>
            <a:endParaRPr lang="en-US"/>
          </a:p>
        </p:txBody>
      </p:sp>
      <p:sp>
        <p:nvSpPr>
          <p:cNvPr id="8" name="Footer Placeholder 7">
            <a:extLst>
              <a:ext uri="{FF2B5EF4-FFF2-40B4-BE49-F238E27FC236}">
                <a16:creationId xmlns:a16="http://schemas.microsoft.com/office/drawing/2014/main" id="{292CED66-5F0B-A20E-9D57-EA2DFFB633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F6085-A499-80BB-62C9-08A39D9DBC94}"/>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19112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5675-930F-49A8-8CBC-4CCBB7007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83B56-EFB8-EE66-177C-80B05102388C}"/>
              </a:ext>
            </a:extLst>
          </p:cNvPr>
          <p:cNvSpPr>
            <a:spLocks noGrp="1"/>
          </p:cNvSpPr>
          <p:nvPr>
            <p:ph type="dt" sz="half" idx="10"/>
          </p:nvPr>
        </p:nvSpPr>
        <p:spPr/>
        <p:txBody>
          <a:bodyPr/>
          <a:lstStyle/>
          <a:p>
            <a:fld id="{D3F5247B-A160-41E5-BA51-B1C62A67735C}" type="datetime1">
              <a:rPr lang="en-US" smtClean="0"/>
              <a:t>5/20/2024</a:t>
            </a:fld>
            <a:endParaRPr lang="en-US"/>
          </a:p>
        </p:txBody>
      </p:sp>
      <p:sp>
        <p:nvSpPr>
          <p:cNvPr id="4" name="Footer Placeholder 3">
            <a:extLst>
              <a:ext uri="{FF2B5EF4-FFF2-40B4-BE49-F238E27FC236}">
                <a16:creationId xmlns:a16="http://schemas.microsoft.com/office/drawing/2014/main" id="{F5AB8ACD-C230-7C0E-6C4D-C5FD45F4D8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E9EACC-BA23-33AC-C83A-F713C26F5DD2}"/>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424204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30049-4ADB-0261-12BD-E4BAD026EA2E}"/>
              </a:ext>
            </a:extLst>
          </p:cNvPr>
          <p:cNvSpPr>
            <a:spLocks noGrp="1"/>
          </p:cNvSpPr>
          <p:nvPr>
            <p:ph type="dt" sz="half" idx="10"/>
          </p:nvPr>
        </p:nvSpPr>
        <p:spPr/>
        <p:txBody>
          <a:bodyPr/>
          <a:lstStyle/>
          <a:p>
            <a:fld id="{AAB89521-17ED-44F7-BDEA-267A49AF82C7}" type="datetime1">
              <a:rPr lang="en-US" smtClean="0"/>
              <a:t>5/20/2024</a:t>
            </a:fld>
            <a:endParaRPr lang="en-US"/>
          </a:p>
        </p:txBody>
      </p:sp>
      <p:sp>
        <p:nvSpPr>
          <p:cNvPr id="3" name="Footer Placeholder 2">
            <a:extLst>
              <a:ext uri="{FF2B5EF4-FFF2-40B4-BE49-F238E27FC236}">
                <a16:creationId xmlns:a16="http://schemas.microsoft.com/office/drawing/2014/main" id="{B223A000-D441-8D52-A208-EE39DC2BA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6FBCC9-D3D0-0723-B88C-A71F7333A482}"/>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248827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3099-8B81-FA54-6CE0-536C98600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5A792A-6F70-604A-670E-68B3C1017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B921C-4C2F-9716-45DB-0CE82CA2E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20E269-5640-9868-993F-769F96D3C54E}"/>
              </a:ext>
            </a:extLst>
          </p:cNvPr>
          <p:cNvSpPr>
            <a:spLocks noGrp="1"/>
          </p:cNvSpPr>
          <p:nvPr>
            <p:ph type="dt" sz="half" idx="10"/>
          </p:nvPr>
        </p:nvSpPr>
        <p:spPr/>
        <p:txBody>
          <a:bodyPr/>
          <a:lstStyle/>
          <a:p>
            <a:fld id="{9ECC677E-8D11-4BE9-B616-D9E30C2A9385}" type="datetime1">
              <a:rPr lang="en-US" smtClean="0"/>
              <a:t>5/20/2024</a:t>
            </a:fld>
            <a:endParaRPr lang="en-US"/>
          </a:p>
        </p:txBody>
      </p:sp>
      <p:sp>
        <p:nvSpPr>
          <p:cNvPr id="6" name="Footer Placeholder 5">
            <a:extLst>
              <a:ext uri="{FF2B5EF4-FFF2-40B4-BE49-F238E27FC236}">
                <a16:creationId xmlns:a16="http://schemas.microsoft.com/office/drawing/2014/main" id="{374A939E-5712-9F5E-EB45-C6962EA93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11B74-6FEC-B32C-C740-86209F9C181B}"/>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33551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1EC9-A56A-031D-6113-C441FB3F3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54ADF4-91F1-C922-B83E-F96DF2621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C57F17-458D-667A-A28E-82DB4ECEB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82F51-9B98-E3E8-69D0-05155CE9A335}"/>
              </a:ext>
            </a:extLst>
          </p:cNvPr>
          <p:cNvSpPr>
            <a:spLocks noGrp="1"/>
          </p:cNvSpPr>
          <p:nvPr>
            <p:ph type="dt" sz="half" idx="10"/>
          </p:nvPr>
        </p:nvSpPr>
        <p:spPr/>
        <p:txBody>
          <a:bodyPr/>
          <a:lstStyle/>
          <a:p>
            <a:fld id="{4A15A270-019C-4663-8441-16AE4B02E78C}" type="datetime1">
              <a:rPr lang="en-US" smtClean="0"/>
              <a:t>5/20/2024</a:t>
            </a:fld>
            <a:endParaRPr lang="en-US"/>
          </a:p>
        </p:txBody>
      </p:sp>
      <p:sp>
        <p:nvSpPr>
          <p:cNvPr id="6" name="Footer Placeholder 5">
            <a:extLst>
              <a:ext uri="{FF2B5EF4-FFF2-40B4-BE49-F238E27FC236}">
                <a16:creationId xmlns:a16="http://schemas.microsoft.com/office/drawing/2014/main" id="{F83555EC-2BAA-3450-4BAB-AFF921F0B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1C3CD-2DD4-15C1-05BB-100F102C1A47}"/>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415732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B58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FB424-9AB7-35E9-E28F-899538950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BABC8C-B8BA-376D-128B-27376797C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7E21C-6D32-D0F7-BE12-FDC820744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25EE6-E3FA-4721-BDE7-2CE3B4BC8E4E}" type="datetime1">
              <a:rPr lang="en-US" smtClean="0"/>
              <a:t>5/20/2024</a:t>
            </a:fld>
            <a:endParaRPr lang="en-US"/>
          </a:p>
        </p:txBody>
      </p:sp>
      <p:sp>
        <p:nvSpPr>
          <p:cNvPr id="5" name="Footer Placeholder 4">
            <a:extLst>
              <a:ext uri="{FF2B5EF4-FFF2-40B4-BE49-F238E27FC236}">
                <a16:creationId xmlns:a16="http://schemas.microsoft.com/office/drawing/2014/main" id="{34A66F9F-C92F-D067-DDB0-5CD60D69A4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66A82D-0B36-7579-9D78-2D67928D0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1BF7F-F920-45C1-8043-DC22DDF7273D}" type="slidenum">
              <a:rPr lang="en-US" smtClean="0"/>
              <a:t>‹#›</a:t>
            </a:fld>
            <a:endParaRPr lang="en-US"/>
          </a:p>
        </p:txBody>
      </p:sp>
    </p:spTree>
    <p:extLst>
      <p:ext uri="{BB962C8B-B14F-4D97-AF65-F5344CB8AC3E}">
        <p14:creationId xmlns:p14="http://schemas.microsoft.com/office/powerpoint/2010/main" val="3957393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labroots.com/trending/cannabis-sciences/25951/pesticide-residue-prevalent-illegal-cannabis-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1.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3.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image" Target="../media/image12.jpg"/><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A97C91-4361-2E22-2A10-38FEBEBCA054}"/>
              </a:ext>
            </a:extLst>
          </p:cNvPr>
          <p:cNvSpPr>
            <a:spLocks noGrp="1"/>
          </p:cNvSpPr>
          <p:nvPr>
            <p:ph type="subTitle" idx="1"/>
          </p:nvPr>
        </p:nvSpPr>
        <p:spPr>
          <a:xfrm>
            <a:off x="0" y="4632263"/>
            <a:ext cx="12192000" cy="2225737"/>
          </a:xfrm>
          <a:solidFill>
            <a:srgbClr val="74762C"/>
          </a:solidFill>
        </p:spPr>
        <p:txBody>
          <a:bodyPr/>
          <a:lstStyle/>
          <a:p>
            <a:r>
              <a:rPr lang="en-US" dirty="0">
                <a:solidFill>
                  <a:srgbClr val="74762C"/>
                </a:solidFill>
              </a:rPr>
              <a:t>.</a:t>
            </a:r>
          </a:p>
        </p:txBody>
      </p:sp>
      <p:pic>
        <p:nvPicPr>
          <p:cNvPr id="4" name="Picture 3">
            <a:extLst>
              <a:ext uri="{FF2B5EF4-FFF2-40B4-BE49-F238E27FC236}">
                <a16:creationId xmlns:a16="http://schemas.microsoft.com/office/drawing/2014/main" id="{158EAC0D-FB60-9BD2-C8E5-AEAB78BE34A5}"/>
              </a:ext>
            </a:extLst>
          </p:cNvPr>
          <p:cNvPicPr>
            <a:picLocks noChangeAspect="1"/>
          </p:cNvPicPr>
          <p:nvPr/>
        </p:nvPicPr>
        <p:blipFill>
          <a:blip r:embed="rId2"/>
          <a:stretch>
            <a:fillRect/>
          </a:stretch>
        </p:blipFill>
        <p:spPr>
          <a:xfrm>
            <a:off x="259691" y="185012"/>
            <a:ext cx="3481118" cy="3554276"/>
          </a:xfrm>
          <a:prstGeom prst="rect">
            <a:avLst/>
          </a:prstGeom>
        </p:spPr>
      </p:pic>
      <p:sp>
        <p:nvSpPr>
          <p:cNvPr id="5" name="Title 1">
            <a:extLst>
              <a:ext uri="{FF2B5EF4-FFF2-40B4-BE49-F238E27FC236}">
                <a16:creationId xmlns:a16="http://schemas.microsoft.com/office/drawing/2014/main" id="{D397F36A-8803-F5D9-1450-B70E5D312A20}"/>
              </a:ext>
            </a:extLst>
          </p:cNvPr>
          <p:cNvSpPr txBox="1">
            <a:spLocks/>
          </p:cNvSpPr>
          <p:nvPr/>
        </p:nvSpPr>
        <p:spPr>
          <a:xfrm>
            <a:off x="4270920" y="569975"/>
            <a:ext cx="7562492" cy="3410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a:ln>
                  <a:noFill/>
                </a:ln>
                <a:solidFill>
                  <a:srgbClr val="002060"/>
                </a:solidFill>
                <a:effectLst/>
                <a:uLnTx/>
                <a:uFillTx/>
                <a:latin typeface="Century Gothic" panose="020B0502020202020204"/>
                <a:ea typeface="+mj-ea"/>
                <a:cs typeface="+mj-cs"/>
              </a:rPr>
              <a:t>O</a:t>
            </a:r>
            <a:r>
              <a:rPr kumimoji="0" lang="en-US" sz="8000" b="0" i="0" u="none" strike="noStrike" kern="1200" cap="none" spc="0" normalizeH="0" baseline="0" noProof="0">
                <a:ln>
                  <a:noFill/>
                </a:ln>
                <a:solidFill>
                  <a:srgbClr val="002060"/>
                </a:solidFill>
                <a:effectLst/>
                <a:uLnTx/>
                <a:uFillTx/>
                <a:latin typeface="Century Gothic" panose="020B0502020202020204"/>
                <a:ea typeface="+mj-ea"/>
                <a:cs typeface="+mj-cs"/>
              </a:rPr>
              <a:t>ffice of the </a:t>
            </a:r>
            <a:br>
              <a:rPr kumimoji="0" lang="en-US" sz="8000" b="0" i="0" u="none" strike="noStrike" kern="1200" cap="none" spc="0" normalizeH="0" baseline="0" noProof="0">
                <a:ln>
                  <a:noFill/>
                </a:ln>
                <a:solidFill>
                  <a:srgbClr val="002060"/>
                </a:solidFill>
                <a:effectLst/>
                <a:uLnTx/>
                <a:uFillTx/>
                <a:latin typeface="Century Gothic" panose="020B0502020202020204"/>
                <a:ea typeface="+mj-ea"/>
                <a:cs typeface="+mj-cs"/>
              </a:rPr>
            </a:br>
            <a:r>
              <a:rPr kumimoji="0" lang="en-US" sz="8000" b="1" i="0" u="none" strike="noStrike" kern="1200" cap="none" spc="0" normalizeH="0" baseline="0" noProof="0">
                <a:ln>
                  <a:noFill/>
                </a:ln>
                <a:solidFill>
                  <a:srgbClr val="002060"/>
                </a:solidFill>
                <a:effectLst/>
                <a:uLnTx/>
                <a:uFillTx/>
                <a:latin typeface="Century Gothic" panose="020B0502020202020204"/>
                <a:ea typeface="+mj-ea"/>
                <a:cs typeface="+mj-cs"/>
              </a:rPr>
              <a:t>M</a:t>
            </a:r>
            <a:r>
              <a:rPr kumimoji="0" lang="en-US" sz="8000" b="0" i="0" u="none" strike="noStrike" kern="1200" cap="none" spc="0" normalizeH="0" baseline="0" noProof="0">
                <a:ln>
                  <a:noFill/>
                </a:ln>
                <a:solidFill>
                  <a:srgbClr val="002060"/>
                </a:solidFill>
                <a:effectLst/>
                <a:uLnTx/>
                <a:uFillTx/>
                <a:latin typeface="Century Gothic" panose="020B0502020202020204"/>
                <a:ea typeface="+mj-ea"/>
                <a:cs typeface="+mj-cs"/>
              </a:rPr>
              <a:t>arijuana </a:t>
            </a:r>
            <a:r>
              <a:rPr kumimoji="0" lang="en-US" sz="8000" b="1" i="0" u="none" strike="noStrike" kern="1200" cap="none" spc="0" normalizeH="0" baseline="0" noProof="0">
                <a:ln>
                  <a:noFill/>
                </a:ln>
                <a:solidFill>
                  <a:srgbClr val="002060"/>
                </a:solidFill>
                <a:effectLst/>
                <a:uLnTx/>
                <a:uFillTx/>
                <a:latin typeface="Century Gothic" panose="020B0502020202020204"/>
                <a:ea typeface="+mj-ea"/>
                <a:cs typeface="+mj-cs"/>
              </a:rPr>
              <a:t>C</a:t>
            </a:r>
            <a:r>
              <a:rPr kumimoji="0" lang="en-US" sz="8000" b="0" i="0" u="none" strike="noStrike" kern="1200" cap="none" spc="0" normalizeH="0" baseline="0" noProof="0">
                <a:ln>
                  <a:noFill/>
                </a:ln>
                <a:solidFill>
                  <a:srgbClr val="002060"/>
                </a:solidFill>
                <a:effectLst/>
                <a:uLnTx/>
                <a:uFillTx/>
                <a:latin typeface="Century Gothic" panose="020B0502020202020204"/>
                <a:ea typeface="+mj-ea"/>
                <a:cs typeface="+mj-cs"/>
              </a:rPr>
              <a:t>ommissioner</a:t>
            </a:r>
          </a:p>
        </p:txBody>
      </p:sp>
      <p:sp>
        <p:nvSpPr>
          <p:cNvPr id="6" name="Subtitle 2">
            <a:extLst>
              <a:ext uri="{FF2B5EF4-FFF2-40B4-BE49-F238E27FC236}">
                <a16:creationId xmlns:a16="http://schemas.microsoft.com/office/drawing/2014/main" id="{BA2220A0-8DA8-A15B-A3AD-46037333A2EE}"/>
              </a:ext>
            </a:extLst>
          </p:cNvPr>
          <p:cNvSpPr txBox="1">
            <a:spLocks/>
          </p:cNvSpPr>
          <p:nvPr/>
        </p:nvSpPr>
        <p:spPr>
          <a:xfrm>
            <a:off x="685800" y="4873424"/>
            <a:ext cx="4628071" cy="1544629"/>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n-ea"/>
                <a:cs typeface="+mn-cs"/>
              </a:rPr>
              <a:t>May 22, 2024</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n-ea"/>
                <a:cs typeface="+mn-cs"/>
              </a:rPr>
              <a:t>Commissioner Rob Coupe</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lang="en-US" sz="2000" dirty="0">
                <a:solidFill>
                  <a:sysClr val="window" lastClr="FFFFFF"/>
                </a:solidFill>
                <a:latin typeface="Century Gothic" panose="020B0502020202020204"/>
              </a:rPr>
              <a:t>Deputy Commissioner Paul Hyland</a:t>
            </a:r>
            <a:endPar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86B1597B-E0C2-FA42-7595-6376E8D873FD}"/>
              </a:ext>
            </a:extLst>
          </p:cNvPr>
          <p:cNvSpPr txBox="1"/>
          <p:nvPr/>
        </p:nvSpPr>
        <p:spPr>
          <a:xfrm>
            <a:off x="6943446" y="5645738"/>
            <a:ext cx="5313870" cy="830997"/>
          </a:xfrm>
          <a:prstGeom prst="rect">
            <a:avLst/>
          </a:prstGeom>
          <a:noFill/>
        </p:spPr>
        <p:txBody>
          <a:bodyPr wrap="square" rtlCol="0">
            <a:spAutoFit/>
          </a:bodyPr>
          <a:lstStyle/>
          <a:p>
            <a:r>
              <a:rPr lang="en-US" sz="2400" b="1" dirty="0">
                <a:latin typeface="Copperplate Gothic Bold" panose="020E0705020206020404" pitchFamily="34" charset="0"/>
              </a:rPr>
              <a:t>Health, Aging &amp; Disabilities Committee</a:t>
            </a:r>
          </a:p>
        </p:txBody>
      </p:sp>
      <p:pic>
        <p:nvPicPr>
          <p:cNvPr id="7" name="Picture 6">
            <a:extLst>
              <a:ext uri="{FF2B5EF4-FFF2-40B4-BE49-F238E27FC236}">
                <a16:creationId xmlns:a16="http://schemas.microsoft.com/office/drawing/2014/main" id="{0AB6DF4C-4173-9284-E94B-6AF90E413690}"/>
              </a:ext>
            </a:extLst>
          </p:cNvPr>
          <p:cNvPicPr>
            <a:picLocks noChangeAspect="1"/>
          </p:cNvPicPr>
          <p:nvPr/>
        </p:nvPicPr>
        <p:blipFill>
          <a:blip r:embed="rId3"/>
          <a:stretch>
            <a:fillRect/>
          </a:stretch>
        </p:blipFill>
        <p:spPr>
          <a:xfrm>
            <a:off x="5653382" y="4685611"/>
            <a:ext cx="6234899" cy="960127"/>
          </a:xfrm>
          <a:prstGeom prst="rect">
            <a:avLst/>
          </a:prstGeom>
        </p:spPr>
      </p:pic>
    </p:spTree>
    <p:extLst>
      <p:ext uri="{BB962C8B-B14F-4D97-AF65-F5344CB8AC3E}">
        <p14:creationId xmlns:p14="http://schemas.microsoft.com/office/powerpoint/2010/main" val="388232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901B8-77BA-4F8C-A975-C4D038DA59F2}"/>
              </a:ext>
            </a:extLst>
          </p:cNvPr>
          <p:cNvPicPr>
            <a:picLocks noChangeAspect="1"/>
          </p:cNvPicPr>
          <p:nvPr/>
        </p:nvPicPr>
        <p:blipFill>
          <a:blip r:embed="rId3"/>
          <a:stretch>
            <a:fillRect/>
          </a:stretch>
        </p:blipFill>
        <p:spPr>
          <a:xfrm>
            <a:off x="0" y="5533780"/>
            <a:ext cx="12192000" cy="1336680"/>
          </a:xfrm>
          <a:prstGeom prst="rect">
            <a:avLst/>
          </a:prstGeom>
        </p:spPr>
      </p:pic>
      <p:sp>
        <p:nvSpPr>
          <p:cNvPr id="2" name="Title 1">
            <a:extLst>
              <a:ext uri="{FF2B5EF4-FFF2-40B4-BE49-F238E27FC236}">
                <a16:creationId xmlns:a16="http://schemas.microsoft.com/office/drawing/2014/main" id="{57D2AAB7-D3BE-FC11-D948-805CADF331F6}"/>
              </a:ext>
            </a:extLst>
          </p:cNvPr>
          <p:cNvSpPr>
            <a:spLocks noGrp="1"/>
          </p:cNvSpPr>
          <p:nvPr>
            <p:ph type="title"/>
          </p:nvPr>
        </p:nvSpPr>
        <p:spPr>
          <a:xfrm>
            <a:off x="557935" y="462590"/>
            <a:ext cx="8911687" cy="864031"/>
          </a:xfrm>
        </p:spPr>
        <p:txBody>
          <a:bodyPr>
            <a:normAutofit fontScale="90000"/>
          </a:bodyPr>
          <a:lstStyle/>
          <a:p>
            <a:r>
              <a:rPr lang="en-US" sz="3600" b="1" dirty="0">
                <a:effectLst/>
                <a:latin typeface="Century Gothic" panose="020B0502020202020204" pitchFamily="34" charset="0"/>
                <a:ea typeface="Calibri" panose="020F0502020204030204" pitchFamily="34" charset="0"/>
                <a:cs typeface="Times New Roman" panose="02020603050405020304" pitchFamily="18" charset="0"/>
              </a:rPr>
              <a:t>Social Equity License Program:</a:t>
            </a:r>
            <a:br>
              <a:rPr lang="en-US" sz="3200" b="1" dirty="0">
                <a:effectLst/>
                <a:latin typeface="Century Gothic" panose="020B0502020202020204" pitchFamily="34" charset="0"/>
                <a:ea typeface="Calibri" panose="020F0502020204030204" pitchFamily="34" charset="0"/>
                <a:cs typeface="Times New Roman" panose="02020603050405020304" pitchFamily="18" charset="0"/>
              </a:rPr>
            </a:br>
            <a:endParaRPr lang="en-US" b="1"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0DADC5E7-F748-A430-A7C8-4BBB5A0F5DE5}"/>
              </a:ext>
            </a:extLst>
          </p:cNvPr>
          <p:cNvSpPr>
            <a:spLocks noGrp="1"/>
          </p:cNvSpPr>
          <p:nvPr>
            <p:ph sz="half" idx="2"/>
          </p:nvPr>
        </p:nvSpPr>
        <p:spPr>
          <a:xfrm>
            <a:off x="557935" y="811763"/>
            <a:ext cx="11076130" cy="4722017"/>
          </a:xfrm>
        </p:spPr>
        <p:txBody>
          <a:bodyPr>
            <a:normAutofit/>
          </a:bodyPr>
          <a:lstStyle/>
          <a:p>
            <a:pPr marR="0" indent="0">
              <a:lnSpc>
                <a:spcPct val="107000"/>
              </a:lnSpc>
              <a:spcBef>
                <a:spcPts val="0"/>
              </a:spcBef>
              <a:spcAft>
                <a:spcPts val="800"/>
              </a:spcAft>
              <a:buNone/>
            </a:pPr>
            <a:endParaRPr lang="en-US" sz="1100" i="1" dirty="0">
              <a:solidFill>
                <a:srgbClr val="231F20"/>
              </a:solidFill>
              <a:latin typeface="Calibri" panose="020F0502020204030204" pitchFamily="34" charset="0"/>
              <a:ea typeface="Calibri" panose="020F0502020204030204" pitchFamily="34" charset="0"/>
            </a:endParaRPr>
          </a:p>
          <a:p>
            <a:pPr marR="0" indent="0">
              <a:lnSpc>
                <a:spcPct val="107000"/>
              </a:lnSpc>
              <a:spcBef>
                <a:spcPts val="0"/>
              </a:spcBef>
              <a:spcAft>
                <a:spcPts val="800"/>
              </a:spcAft>
              <a:buNone/>
            </a:pPr>
            <a:r>
              <a:rPr lang="en-US" sz="1800" kern="100" dirty="0">
                <a:effectLst/>
                <a:ea typeface="Calibri" panose="020F0502020204030204" pitchFamily="34" charset="0"/>
                <a:cs typeface="Times New Roman" panose="02020603050405020304" pitchFamily="18" charset="0"/>
              </a:rPr>
              <a:t>This program is designed to create a more inclusive and equitable marijuana industry by providing opportunities for those disproportionately impacted by past marijuana laws.</a:t>
            </a:r>
          </a:p>
          <a:p>
            <a:pPr marR="0" indent="0">
              <a:lnSpc>
                <a:spcPct val="107000"/>
              </a:lnSpc>
              <a:spcBef>
                <a:spcPts val="0"/>
              </a:spcBef>
              <a:spcAft>
                <a:spcPts val="800"/>
              </a:spcAft>
              <a:buNone/>
            </a:pPr>
            <a:r>
              <a:rPr lang="en-US" sz="1800" b="1" kern="100" dirty="0">
                <a:effectLst/>
                <a:ea typeface="Calibri" panose="020F0502020204030204" pitchFamily="34" charset="0"/>
                <a:cs typeface="Times New Roman" panose="02020603050405020304" pitchFamily="18" charset="0"/>
              </a:rPr>
              <a:t>Who Benefits?</a:t>
            </a:r>
            <a:endParaRPr lang="en-US" sz="180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 pos="914400" algn="l"/>
              </a:tabLst>
            </a:pPr>
            <a:r>
              <a:rPr lang="en-US" sz="1800" kern="100" dirty="0">
                <a:effectLst/>
                <a:ea typeface="Calibri" panose="020F0502020204030204" pitchFamily="34" charset="0"/>
                <a:cs typeface="Times New Roman" panose="02020603050405020304" pitchFamily="18" charset="0"/>
              </a:rPr>
              <a:t>Individuals with past marijuana-related convictions.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 pos="914400" algn="l"/>
              </a:tabLst>
            </a:pPr>
            <a:r>
              <a:rPr lang="en-US" sz="1800" kern="100" dirty="0">
                <a:effectLst/>
                <a:ea typeface="Calibri" panose="020F0502020204030204" pitchFamily="34" charset="0"/>
                <a:cs typeface="Times New Roman" panose="02020603050405020304" pitchFamily="18" charset="0"/>
              </a:rPr>
              <a:t>Residents of neighborhoods heavily affected by past marijuana enforcement.</a:t>
            </a:r>
          </a:p>
          <a:p>
            <a:pPr marR="0" indent="0">
              <a:lnSpc>
                <a:spcPct val="107000"/>
              </a:lnSpc>
              <a:spcBef>
                <a:spcPts val="0"/>
              </a:spcBef>
              <a:spcAft>
                <a:spcPts val="800"/>
              </a:spcAft>
              <a:buNone/>
            </a:pPr>
            <a:r>
              <a:rPr lang="en-US" sz="1800" b="1" kern="100" dirty="0">
                <a:effectLst/>
                <a:ea typeface="Calibri" panose="020F0502020204030204" pitchFamily="34" charset="0"/>
                <a:cs typeface="Times New Roman" panose="02020603050405020304" pitchFamily="18" charset="0"/>
              </a:rPr>
              <a:t>How Does It Work?</a:t>
            </a:r>
            <a:endParaRPr lang="en-US" sz="1800" kern="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 pos="914400" algn="l"/>
              </a:tabLst>
            </a:pPr>
            <a:r>
              <a:rPr lang="en-US" sz="1800" b="1" kern="100" dirty="0">
                <a:effectLst/>
                <a:ea typeface="Calibri" panose="020F0502020204030204" pitchFamily="34" charset="0"/>
                <a:cs typeface="Times New Roman" panose="02020603050405020304" pitchFamily="18" charset="0"/>
              </a:rPr>
              <a:t>Reserved Licenses:</a:t>
            </a:r>
            <a:r>
              <a:rPr lang="en-US" sz="1800" kern="100" dirty="0">
                <a:effectLst/>
                <a:ea typeface="Calibri" panose="020F0502020204030204" pitchFamily="34" charset="0"/>
                <a:cs typeface="Times New Roman" panose="02020603050405020304" pitchFamily="18" charset="0"/>
              </a:rPr>
              <a:t> A portion of available licenses are specifically designated for social equity applicants.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 pos="914400" algn="l"/>
              </a:tabLst>
            </a:pPr>
            <a:r>
              <a:rPr lang="en-US" sz="1800" b="1" kern="100" dirty="0">
                <a:effectLst/>
                <a:ea typeface="Calibri" panose="020F0502020204030204" pitchFamily="34" charset="0"/>
                <a:cs typeface="Times New Roman" panose="02020603050405020304" pitchFamily="18" charset="0"/>
              </a:rPr>
              <a:t>Reduced Fees:</a:t>
            </a:r>
            <a:r>
              <a:rPr lang="en-US" sz="1800" kern="100" dirty="0">
                <a:effectLst/>
                <a:ea typeface="Calibri" panose="020F0502020204030204" pitchFamily="34" charset="0"/>
                <a:cs typeface="Times New Roman" panose="02020603050405020304" pitchFamily="18" charset="0"/>
              </a:rPr>
              <a:t> Applying for a marijuana business license can be expensive. This program reduces those fees for qualified applicants.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 pos="914400" algn="l"/>
              </a:tabLst>
            </a:pPr>
            <a:r>
              <a:rPr lang="en-US" sz="1800" b="1" kern="100" dirty="0">
                <a:effectLst/>
                <a:ea typeface="Calibri" panose="020F0502020204030204" pitchFamily="34" charset="0"/>
                <a:cs typeface="Times New Roman" panose="02020603050405020304" pitchFamily="18" charset="0"/>
              </a:rPr>
              <a:t>Community Investment:</a:t>
            </a:r>
            <a:r>
              <a:rPr lang="en-US" sz="1800" kern="100" dirty="0">
                <a:effectLst/>
                <a:ea typeface="Calibri" panose="020F0502020204030204" pitchFamily="34" charset="0"/>
                <a:cs typeface="Times New Roman" panose="02020603050405020304" pitchFamily="18" charset="0"/>
              </a:rPr>
              <a:t> Tax revenue from marijuana sales will fund programs that support communities harmed by past marijuana laws.</a:t>
            </a:r>
          </a:p>
          <a:p>
            <a:endParaRPr lang="en-US" dirty="0"/>
          </a:p>
        </p:txBody>
      </p:sp>
      <p:pic>
        <p:nvPicPr>
          <p:cNvPr id="5" name="Content Placeholder 4">
            <a:extLst>
              <a:ext uri="{FF2B5EF4-FFF2-40B4-BE49-F238E27FC236}">
                <a16:creationId xmlns:a16="http://schemas.microsoft.com/office/drawing/2014/main" id="{1CF618E8-FDDD-0C73-ABCC-4DBBA087FC68}"/>
              </a:ext>
            </a:extLst>
          </p:cNvPr>
          <p:cNvPicPr>
            <a:picLocks noChangeAspect="1"/>
          </p:cNvPicPr>
          <p:nvPr/>
        </p:nvPicPr>
        <p:blipFill>
          <a:blip r:embed="rId4"/>
          <a:stretch>
            <a:fillRect/>
          </a:stretch>
        </p:blipFill>
        <p:spPr>
          <a:xfrm>
            <a:off x="239769" y="5678336"/>
            <a:ext cx="993734" cy="993734"/>
          </a:xfrm>
          <a:prstGeom prst="rect">
            <a:avLst/>
          </a:prstGeom>
        </p:spPr>
      </p:pic>
    </p:spTree>
    <p:extLst>
      <p:ext uri="{BB962C8B-B14F-4D97-AF65-F5344CB8AC3E}">
        <p14:creationId xmlns:p14="http://schemas.microsoft.com/office/powerpoint/2010/main" val="77459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901B8-77BA-4F8C-A975-C4D038DA59F2}"/>
              </a:ext>
            </a:extLst>
          </p:cNvPr>
          <p:cNvPicPr>
            <a:picLocks noChangeAspect="1"/>
          </p:cNvPicPr>
          <p:nvPr/>
        </p:nvPicPr>
        <p:blipFill>
          <a:blip r:embed="rId3"/>
          <a:stretch>
            <a:fillRect/>
          </a:stretch>
        </p:blipFill>
        <p:spPr>
          <a:xfrm>
            <a:off x="0" y="5533780"/>
            <a:ext cx="12192000" cy="1336680"/>
          </a:xfrm>
          <a:prstGeom prst="rect">
            <a:avLst/>
          </a:prstGeom>
        </p:spPr>
      </p:pic>
      <p:sp>
        <p:nvSpPr>
          <p:cNvPr id="2" name="Title 1">
            <a:extLst>
              <a:ext uri="{FF2B5EF4-FFF2-40B4-BE49-F238E27FC236}">
                <a16:creationId xmlns:a16="http://schemas.microsoft.com/office/drawing/2014/main" id="{57D2AAB7-D3BE-FC11-D948-805CADF331F6}"/>
              </a:ext>
            </a:extLst>
          </p:cNvPr>
          <p:cNvSpPr>
            <a:spLocks noGrp="1"/>
          </p:cNvSpPr>
          <p:nvPr>
            <p:ph type="title"/>
          </p:nvPr>
        </p:nvSpPr>
        <p:spPr>
          <a:xfrm>
            <a:off x="557935" y="462590"/>
            <a:ext cx="8911687" cy="864031"/>
          </a:xfrm>
        </p:spPr>
        <p:txBody>
          <a:bodyPr>
            <a:normAutofit fontScale="90000"/>
          </a:bodyPr>
          <a:lstStyle/>
          <a:p>
            <a:r>
              <a:rPr lang="en-US" sz="3600" b="1" dirty="0">
                <a:effectLst/>
                <a:latin typeface="Century Gothic" panose="020B0502020202020204" pitchFamily="34" charset="0"/>
                <a:ea typeface="Calibri" panose="020F0502020204030204" pitchFamily="34" charset="0"/>
                <a:cs typeface="Times New Roman" panose="02020603050405020304" pitchFamily="18" charset="0"/>
              </a:rPr>
              <a:t>Social Equity License Program:</a:t>
            </a:r>
            <a:br>
              <a:rPr lang="en-US" sz="3200" b="1" dirty="0">
                <a:effectLst/>
                <a:latin typeface="Century Gothic" panose="020B0502020202020204" pitchFamily="34" charset="0"/>
                <a:ea typeface="Calibri" panose="020F0502020204030204" pitchFamily="34" charset="0"/>
                <a:cs typeface="Times New Roman" panose="02020603050405020304" pitchFamily="18" charset="0"/>
              </a:rPr>
            </a:br>
            <a:endParaRPr lang="en-US" b="1"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0DADC5E7-F748-A430-A7C8-4BBB5A0F5DE5}"/>
              </a:ext>
            </a:extLst>
          </p:cNvPr>
          <p:cNvSpPr>
            <a:spLocks noGrp="1"/>
          </p:cNvSpPr>
          <p:nvPr>
            <p:ph sz="half" idx="2"/>
          </p:nvPr>
        </p:nvSpPr>
        <p:spPr>
          <a:xfrm>
            <a:off x="557935" y="811763"/>
            <a:ext cx="11076130" cy="4722017"/>
          </a:xfrm>
        </p:spPr>
        <p:txBody>
          <a:bodyPr>
            <a:normAutofit fontScale="92500" lnSpcReduction="10000"/>
          </a:bodyPr>
          <a:lstStyle/>
          <a:p>
            <a:pPr marL="1143000" marR="301625" lvl="2" indent="-228600" algn="just">
              <a:lnSpc>
                <a:spcPct val="135000"/>
              </a:lnSpc>
              <a:spcBef>
                <a:spcPts val="0"/>
              </a:spcBef>
              <a:spcAft>
                <a:spcPts val="600"/>
              </a:spcAft>
              <a:buFont typeface="Wingdings" panose="05000000000000000000" pitchFamily="2" charset="2"/>
              <a:buChar char=""/>
            </a:pPr>
            <a:endParaRPr lang="en-US" sz="1100" i="1" dirty="0">
              <a:solidFill>
                <a:srgbClr val="231F20"/>
              </a:solidFill>
              <a:effectLst/>
              <a:latin typeface="Calibri" panose="020F0502020204030204" pitchFamily="34" charset="0"/>
              <a:ea typeface="Calibri" panose="020F0502020204030204" pitchFamily="34" charset="0"/>
            </a:endParaRPr>
          </a:p>
          <a:p>
            <a:pPr marL="914400" marR="301625" lvl="2" indent="0" algn="just">
              <a:lnSpc>
                <a:spcPct val="135000"/>
              </a:lnSpc>
              <a:spcBef>
                <a:spcPts val="0"/>
              </a:spcBef>
              <a:spcAft>
                <a:spcPts val="600"/>
              </a:spcAft>
              <a:buNone/>
            </a:pPr>
            <a:r>
              <a:rPr lang="en-US" sz="1700" i="1" dirty="0">
                <a:solidFill>
                  <a:srgbClr val="231F20"/>
                </a:solidFill>
                <a:latin typeface="Arial" panose="020B0604020202020204" pitchFamily="34" charset="0"/>
                <a:ea typeface="Calibri" panose="020F0502020204030204" pitchFamily="34" charset="0"/>
                <a:cs typeface="Arial" panose="020B0604020202020204" pitchFamily="34" charset="0"/>
              </a:rPr>
              <a:t>Applicant </a:t>
            </a:r>
            <a:r>
              <a:rPr lang="en-US" sz="1700" dirty="0">
                <a:solidFill>
                  <a:srgbClr val="231F20"/>
                </a:solidFill>
                <a:latin typeface="Arial" panose="020B0604020202020204" pitchFamily="34" charset="0"/>
                <a:ea typeface="Calibri" panose="020F0502020204030204" pitchFamily="34" charset="0"/>
                <a:cs typeface="Arial" panose="020B0604020202020204" pitchFamily="34" charset="0"/>
              </a:rPr>
              <a:t>must have </a:t>
            </a:r>
            <a:r>
              <a:rPr lang="en-US" sz="1700" i="1" dirty="0">
                <a:solidFill>
                  <a:srgbClr val="231F20"/>
                </a:solidFill>
                <a:latin typeface="Arial" panose="020B0604020202020204" pitchFamily="34" charset="0"/>
                <a:ea typeface="Calibri" panose="020F0502020204030204" pitchFamily="34" charset="0"/>
                <a:cs typeface="Arial" panose="020B0604020202020204" pitchFamily="34" charset="0"/>
              </a:rPr>
              <a:t>at least 51% ownership and control… and meet one of the following criteria.</a:t>
            </a:r>
          </a:p>
          <a:p>
            <a:pPr marL="1143000" marR="301625" lvl="2" indent="-228600" algn="just">
              <a:lnSpc>
                <a:spcPct val="135000"/>
              </a:lnSpc>
              <a:spcBef>
                <a:spcPts val="0"/>
              </a:spcBef>
              <a:spcAft>
                <a:spcPts val="600"/>
              </a:spcAft>
              <a:buFont typeface="Wingdings" panose="05000000000000000000" pitchFamily="2" charset="2"/>
              <a:buChar char=""/>
            </a:pPr>
            <a:r>
              <a:rPr lang="en-US" sz="1700" b="1" i="1" dirty="0">
                <a:solidFill>
                  <a:srgbClr val="231F20"/>
                </a:solidFill>
                <a:effectLst/>
                <a:latin typeface="Arial" panose="020B0604020202020204" pitchFamily="34" charset="0"/>
                <a:ea typeface="Calibri" panose="020F0502020204030204" pitchFamily="34" charset="0"/>
                <a:cs typeface="Arial" panose="020B0604020202020204" pitchFamily="34" charset="0"/>
              </a:rPr>
              <a:t>Criteria 1:</a:t>
            </a:r>
            <a:r>
              <a:rPr lang="en-US" sz="17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have resided for at least 5 of the preceding 15 years </a:t>
            </a:r>
            <a:r>
              <a:rPr lang="en-US" sz="17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in a disproportionately impacted area </a:t>
            </a: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as defined in </a:t>
            </a:r>
            <a:r>
              <a:rPr lang="en-US" sz="1800" dirty="0">
                <a:effectLst/>
                <a:uFill>
                  <a:solidFill>
                    <a:srgbClr val="333333"/>
                  </a:solidFill>
                </a:uFill>
                <a:latin typeface="Arial" panose="020B0604020202020204" pitchFamily="34" charset="0"/>
                <a:ea typeface="Times New Roman" panose="02020603050405020304" pitchFamily="18" charset="0"/>
                <a:cs typeface="Arial" panose="020B0604020202020204" pitchFamily="34" charset="0"/>
              </a:rPr>
              <a:t>§1302</a:t>
            </a:r>
            <a:r>
              <a:rPr lang="en-US" sz="1800" spc="10" dirty="0">
                <a:effectLst/>
                <a:uFill>
                  <a:solidFill>
                    <a:srgbClr val="333333"/>
                  </a:solidFill>
                </a:uFill>
                <a:latin typeface="Arial" panose="020B0604020202020204" pitchFamily="34" charset="0"/>
                <a:ea typeface="Times New Roman" panose="02020603050405020304" pitchFamily="18" charset="0"/>
                <a:cs typeface="Arial" panose="020B0604020202020204" pitchFamily="34" charset="0"/>
              </a:rPr>
              <a:t> Definitions</a:t>
            </a: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p>
          <a:p>
            <a:pPr marL="1143000" marR="301625" lvl="2" indent="-228600" algn="just">
              <a:lnSpc>
                <a:spcPct val="135000"/>
              </a:lnSpc>
              <a:spcBef>
                <a:spcPts val="0"/>
              </a:spcBef>
              <a:spcAft>
                <a:spcPts val="600"/>
              </a:spcAft>
              <a:buFont typeface="Wingdings" panose="05000000000000000000" pitchFamily="2" charset="2"/>
              <a:buChar char=""/>
            </a:pPr>
            <a:r>
              <a:rPr lang="en-US" sz="1700" b="1" i="1" dirty="0">
                <a:solidFill>
                  <a:srgbClr val="231F20"/>
                </a:solidFill>
                <a:effectLst/>
                <a:latin typeface="Arial" panose="020B0604020202020204" pitchFamily="34" charset="0"/>
                <a:ea typeface="Calibri" panose="020F0502020204030204" pitchFamily="34" charset="0"/>
                <a:cs typeface="Arial" panose="020B0604020202020204" pitchFamily="34" charset="0"/>
              </a:rPr>
              <a:t>Criteria 2:</a:t>
            </a: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7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Was convicted </a:t>
            </a: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of or adjudicated delinquent of a marijuana-related offense under Delaware law prior to April 23,2023, except any of the following:</a:t>
            </a:r>
          </a:p>
          <a:p>
            <a:pPr marL="1600200" marR="301625" lvl="3" indent="-228600" algn="just">
              <a:lnSpc>
                <a:spcPct val="135000"/>
              </a:lnSpc>
              <a:spcBef>
                <a:spcPts val="0"/>
              </a:spcBef>
              <a:spcAft>
                <a:spcPts val="600"/>
              </a:spcAft>
              <a:buFont typeface="Symbol" panose="05050102010706020507" pitchFamily="18" charset="2"/>
              <a:buChar char=""/>
            </a:pP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Delivery to a minor.</a:t>
            </a:r>
          </a:p>
          <a:p>
            <a:pPr marL="1600200" marR="301625" lvl="3" indent="-228600" algn="just">
              <a:lnSpc>
                <a:spcPct val="110000"/>
              </a:lnSpc>
              <a:spcBef>
                <a:spcPts val="0"/>
              </a:spcBef>
              <a:buFont typeface="Symbol" panose="05050102010706020507" pitchFamily="18" charset="2"/>
              <a:buChar char=""/>
            </a:pP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Any marijuana offense with a Tier 3 quantity of marijuana as defined in § 4751C of Title 16.    </a:t>
            </a:r>
          </a:p>
          <a:p>
            <a:pPr marL="1371600" marR="301625" lvl="3" indent="0" algn="just">
              <a:lnSpc>
                <a:spcPct val="110000"/>
              </a:lnSpc>
              <a:spcBef>
                <a:spcPts val="0"/>
              </a:spcBef>
              <a:buNone/>
            </a:pP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    (5000 grams of Marijuana = 11.02 pounds)</a:t>
            </a:r>
          </a:p>
          <a:p>
            <a:pPr marL="1371600" marR="301625" lvl="3" indent="0" algn="just">
              <a:lnSpc>
                <a:spcPct val="110000"/>
              </a:lnSpc>
              <a:spcBef>
                <a:spcPts val="0"/>
              </a:spcBef>
              <a:buNone/>
            </a:pPr>
            <a:endPar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marL="1143000" marR="301625" lvl="2" indent="-228600" algn="just">
              <a:lnSpc>
                <a:spcPct val="135000"/>
              </a:lnSpc>
              <a:spcBef>
                <a:spcPts val="0"/>
              </a:spcBef>
              <a:spcAft>
                <a:spcPts val="600"/>
              </a:spcAft>
              <a:buFont typeface="Wingdings" panose="05000000000000000000" pitchFamily="2" charset="2"/>
              <a:buChar char=""/>
            </a:pPr>
            <a:r>
              <a:rPr lang="en-US" sz="1700" b="1" i="1" dirty="0">
                <a:solidFill>
                  <a:srgbClr val="231F20"/>
                </a:solidFill>
                <a:effectLst/>
                <a:latin typeface="Arial" panose="020B0604020202020204" pitchFamily="34" charset="0"/>
                <a:ea typeface="Calibri" panose="020F0502020204030204" pitchFamily="34" charset="0"/>
                <a:cs typeface="Arial" panose="020B0604020202020204" pitchFamily="34" charset="0"/>
              </a:rPr>
              <a:t>Criteria 3:</a:t>
            </a: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7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Had or has a parent, legal guardian, child, spouse, or dependent who was convicted </a:t>
            </a:r>
            <a:r>
              <a:rPr lang="en-US" sz="1700" dirty="0">
                <a:solidFill>
                  <a:srgbClr val="231F20"/>
                </a:solidFill>
                <a:effectLst/>
                <a:latin typeface="Arial" panose="020B0604020202020204" pitchFamily="34" charset="0"/>
                <a:ea typeface="Calibri" panose="020F0502020204030204" pitchFamily="34" charset="0"/>
                <a:cs typeface="Arial" panose="020B0604020202020204" pitchFamily="34" charset="0"/>
              </a:rPr>
              <a:t>of or adjudicated delinquent for any marijuana-related offense under Delaware law prior to April 23, 2023, that would qualify under Criteria 2 above.</a:t>
            </a:r>
          </a:p>
          <a:p>
            <a:pPr marL="0" marR="0" indent="0">
              <a:lnSpc>
                <a:spcPct val="107000"/>
              </a:lnSpc>
              <a:spcBef>
                <a:spcPts val="0"/>
              </a:spcBef>
              <a:spcAft>
                <a:spcPts val="0"/>
              </a:spcAft>
              <a:buNone/>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1CF618E8-FDDD-0C73-ABCC-4DBBA087FC68}"/>
              </a:ext>
            </a:extLst>
          </p:cNvPr>
          <p:cNvPicPr>
            <a:picLocks noChangeAspect="1"/>
          </p:cNvPicPr>
          <p:nvPr/>
        </p:nvPicPr>
        <p:blipFill>
          <a:blip r:embed="rId4"/>
          <a:stretch>
            <a:fillRect/>
          </a:stretch>
        </p:blipFill>
        <p:spPr>
          <a:xfrm>
            <a:off x="239769" y="5678336"/>
            <a:ext cx="993734" cy="993734"/>
          </a:xfrm>
          <a:prstGeom prst="rect">
            <a:avLst/>
          </a:prstGeom>
        </p:spPr>
      </p:pic>
      <p:sp>
        <p:nvSpPr>
          <p:cNvPr id="6" name="TextBox 5">
            <a:extLst>
              <a:ext uri="{FF2B5EF4-FFF2-40B4-BE49-F238E27FC236}">
                <a16:creationId xmlns:a16="http://schemas.microsoft.com/office/drawing/2014/main" id="{050D8FC7-FC32-6F4B-1586-4E8BF2595DAE}"/>
              </a:ext>
            </a:extLst>
          </p:cNvPr>
          <p:cNvSpPr txBox="1"/>
          <p:nvPr/>
        </p:nvSpPr>
        <p:spPr>
          <a:xfrm>
            <a:off x="6805272" y="442431"/>
            <a:ext cx="3746571" cy="369332"/>
          </a:xfrm>
          <a:prstGeom prst="rect">
            <a:avLst/>
          </a:prstGeom>
          <a:noFill/>
        </p:spPr>
        <p:txBody>
          <a:bodyPr wrap="square" rtlCol="0">
            <a:spAutoFit/>
          </a:bodyPr>
          <a:lstStyle/>
          <a:p>
            <a:r>
              <a:rPr lang="en-US" sz="1800" kern="0" dirty="0">
                <a:effectLst/>
                <a:latin typeface="Century Gothic" panose="020B0502020202020204" pitchFamily="34" charset="0"/>
                <a:ea typeface="Times New Roman" panose="02020603050405020304" pitchFamily="18" charset="0"/>
                <a:cs typeface="Times New Roman" panose="02020603050405020304" pitchFamily="18" charset="0"/>
              </a:rPr>
              <a:t>§ 1336 Social equity applicant</a:t>
            </a:r>
            <a:r>
              <a:rPr lang="en-US" sz="1800" b="1" kern="0" dirty="0">
                <a:solidFill>
                  <a:srgbClr val="7030A0"/>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1800" b="1" kern="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BB0970-2697-0F8F-9ACC-74FAAD441A9B}"/>
              </a:ext>
            </a:extLst>
          </p:cNvPr>
          <p:cNvSpPr txBox="1"/>
          <p:nvPr/>
        </p:nvSpPr>
        <p:spPr>
          <a:xfrm>
            <a:off x="6375764" y="5678336"/>
            <a:ext cx="5523723" cy="942694"/>
          </a:xfrm>
          <a:prstGeom prst="rect">
            <a:avLst/>
          </a:prstGeom>
          <a:noFill/>
        </p:spPr>
        <p:txBody>
          <a:bodyPr wrap="square" rtlCol="0">
            <a:spAutoFit/>
          </a:bodyPr>
          <a:lstStyle/>
          <a:p>
            <a:pPr marL="0" marR="0">
              <a:lnSpc>
                <a:spcPct val="107000"/>
              </a:lnSpc>
              <a:spcBef>
                <a:spcPts val="1200"/>
              </a:spcBef>
              <a:spcAft>
                <a:spcPts val="0"/>
              </a:spcAft>
            </a:pPr>
            <a:r>
              <a:rPr lang="en-US" sz="1800" b="1" kern="0" dirty="0">
                <a:effectLst/>
                <a:latin typeface="Calibri Light" panose="020F0302020204030204" pitchFamily="34" charset="0"/>
                <a:ea typeface="Times New Roman" panose="02020603050405020304" pitchFamily="18" charset="0"/>
                <a:cs typeface="Times New Roman" panose="02020603050405020304" pitchFamily="18" charset="0"/>
              </a:rPr>
              <a:t>§ 1338 Technical assistance</a:t>
            </a:r>
            <a:r>
              <a:rPr lang="en-US" sz="1800" b="1" kern="0" dirty="0">
                <a:solidFill>
                  <a:srgbClr val="7030A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Commissioner shall develop a technical assistance program to aid social equity applicants…</a:t>
            </a:r>
            <a:endParaRPr lang="en-US" dirty="0"/>
          </a:p>
        </p:txBody>
      </p:sp>
      <p:sp>
        <p:nvSpPr>
          <p:cNvPr id="8" name="TextBox 7">
            <a:extLst>
              <a:ext uri="{FF2B5EF4-FFF2-40B4-BE49-F238E27FC236}">
                <a16:creationId xmlns:a16="http://schemas.microsoft.com/office/drawing/2014/main" id="{AE995B33-319E-3940-4010-BE9453011CFF}"/>
              </a:ext>
            </a:extLst>
          </p:cNvPr>
          <p:cNvSpPr txBox="1"/>
          <p:nvPr/>
        </p:nvSpPr>
        <p:spPr>
          <a:xfrm>
            <a:off x="1390261" y="5256781"/>
            <a:ext cx="2146041" cy="276999"/>
          </a:xfrm>
          <a:prstGeom prst="rect">
            <a:avLst/>
          </a:prstGeom>
          <a:noFill/>
        </p:spPr>
        <p:txBody>
          <a:bodyPr wrap="square" rtlCol="0">
            <a:spAutoFit/>
          </a:bodyPr>
          <a:lstStyle/>
          <a:p>
            <a:r>
              <a:rPr lang="en-US" sz="1200" dirty="0"/>
              <a:t>Updated 3.22.24 with HB334 </a:t>
            </a:r>
          </a:p>
        </p:txBody>
      </p:sp>
    </p:spTree>
    <p:extLst>
      <p:ext uri="{BB962C8B-B14F-4D97-AF65-F5344CB8AC3E}">
        <p14:creationId xmlns:p14="http://schemas.microsoft.com/office/powerpoint/2010/main" val="111614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901B8-77BA-4F8C-A975-C4D038DA59F2}"/>
              </a:ext>
            </a:extLst>
          </p:cNvPr>
          <p:cNvPicPr>
            <a:picLocks noChangeAspect="1"/>
          </p:cNvPicPr>
          <p:nvPr/>
        </p:nvPicPr>
        <p:blipFill>
          <a:blip r:embed="rId3"/>
          <a:stretch>
            <a:fillRect/>
          </a:stretch>
        </p:blipFill>
        <p:spPr>
          <a:xfrm>
            <a:off x="0" y="5533780"/>
            <a:ext cx="12192000" cy="1336680"/>
          </a:xfrm>
          <a:prstGeom prst="rect">
            <a:avLst/>
          </a:prstGeom>
        </p:spPr>
      </p:pic>
      <p:sp>
        <p:nvSpPr>
          <p:cNvPr id="2" name="Title 1">
            <a:extLst>
              <a:ext uri="{FF2B5EF4-FFF2-40B4-BE49-F238E27FC236}">
                <a16:creationId xmlns:a16="http://schemas.microsoft.com/office/drawing/2014/main" id="{57D2AAB7-D3BE-FC11-D948-805CADF331F6}"/>
              </a:ext>
            </a:extLst>
          </p:cNvPr>
          <p:cNvSpPr>
            <a:spLocks noGrp="1"/>
          </p:cNvSpPr>
          <p:nvPr>
            <p:ph type="title"/>
          </p:nvPr>
        </p:nvSpPr>
        <p:spPr>
          <a:xfrm>
            <a:off x="557935" y="462590"/>
            <a:ext cx="8911687" cy="864031"/>
          </a:xfrm>
        </p:spPr>
        <p:txBody>
          <a:bodyPr>
            <a:normAutofit fontScale="90000"/>
          </a:bodyPr>
          <a:lstStyle/>
          <a:p>
            <a:r>
              <a:rPr lang="en-US" sz="3600" b="1" dirty="0">
                <a:effectLst/>
                <a:latin typeface="Century Gothic" panose="020B0502020202020204" pitchFamily="34" charset="0"/>
                <a:ea typeface="Calibri" panose="020F0502020204030204" pitchFamily="34" charset="0"/>
                <a:cs typeface="Times New Roman" panose="02020603050405020304" pitchFamily="18" charset="0"/>
              </a:rPr>
              <a:t>Social Equity License Program Workshops:</a:t>
            </a:r>
            <a:br>
              <a:rPr lang="en-US" sz="3200" b="1" dirty="0">
                <a:effectLst/>
                <a:latin typeface="Century Gothic" panose="020B0502020202020204" pitchFamily="34" charset="0"/>
                <a:ea typeface="Calibri" panose="020F0502020204030204" pitchFamily="34" charset="0"/>
                <a:cs typeface="Times New Roman" panose="02020603050405020304" pitchFamily="18" charset="0"/>
              </a:rPr>
            </a:br>
            <a:endParaRPr lang="en-US" b="1"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0DADC5E7-F748-A430-A7C8-4BBB5A0F5DE5}"/>
              </a:ext>
            </a:extLst>
          </p:cNvPr>
          <p:cNvSpPr>
            <a:spLocks noGrp="1"/>
          </p:cNvSpPr>
          <p:nvPr>
            <p:ph sz="half" idx="2"/>
          </p:nvPr>
        </p:nvSpPr>
        <p:spPr>
          <a:xfrm>
            <a:off x="292513" y="1324970"/>
            <a:ext cx="10428360" cy="4703510"/>
          </a:xfrm>
        </p:spPr>
        <p:txBody>
          <a:bodyPr>
            <a:normAutofit/>
          </a:bodyPr>
          <a:lstStyle/>
          <a:p>
            <a:pPr marL="1143000" marR="301625" lvl="2" indent="-228600" algn="just">
              <a:lnSpc>
                <a:spcPct val="135000"/>
              </a:lnSpc>
              <a:spcBef>
                <a:spcPts val="0"/>
              </a:spcBef>
              <a:spcAft>
                <a:spcPts val="600"/>
              </a:spcAft>
              <a:buFont typeface="Wingdings" panose="05000000000000000000" pitchFamily="2" charset="2"/>
              <a:buChar char=""/>
            </a:pPr>
            <a:endParaRPr lang="en-US" sz="1100" i="1" dirty="0">
              <a:solidFill>
                <a:srgbClr val="231F2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ea typeface="Calibri" panose="020F0502020204030204" pitchFamily="34" charset="0"/>
                <a:cs typeface="Times New Roman" panose="02020603050405020304" pitchFamily="18" charset="0"/>
              </a:rPr>
              <a:t>New Castle County</a:t>
            </a:r>
            <a:r>
              <a:rPr lang="en-US" sz="2000" kern="100" dirty="0">
                <a:effectLst/>
                <a:ea typeface="Calibri" panose="020F0502020204030204" pitchFamily="34" charset="0"/>
                <a:cs typeface="Times New Roman" panose="02020603050405020304" pitchFamily="18" charset="0"/>
              </a:rPr>
              <a:t> </a:t>
            </a:r>
            <a:r>
              <a:rPr lang="en-US" sz="2000" b="1" kern="100" dirty="0">
                <a:effectLst/>
                <a:ea typeface="Calibri" panose="020F0502020204030204" pitchFamily="34" charset="0"/>
                <a:cs typeface="Times New Roman" panose="02020603050405020304" pitchFamily="18" charset="0"/>
              </a:rPr>
              <a:t>(6/5/2024)</a:t>
            </a:r>
            <a:r>
              <a:rPr lang="en-US" sz="2000" kern="100" dirty="0">
                <a:effectLst/>
                <a:ea typeface="Calibri" panose="020F0502020204030204" pitchFamily="34" charset="0"/>
                <a:cs typeface="Times New Roman" panose="02020603050405020304" pitchFamily="18" charset="0"/>
              </a:rPr>
              <a:t> Stanton Campus Delaware Technical Community College                                 (400 Stanton Christiana Rd, Newark, DE 19713)</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ea typeface="Calibri" panose="020F0502020204030204" pitchFamily="34" charset="0"/>
                <a:cs typeface="Times New Roman" panose="02020603050405020304" pitchFamily="18" charset="0"/>
              </a:rPr>
              <a:t>Sussex County (6/12/2024)</a:t>
            </a:r>
            <a:r>
              <a:rPr lang="en-US" sz="2000" kern="100" dirty="0">
                <a:effectLst/>
                <a:ea typeface="Calibri" panose="020F0502020204030204" pitchFamily="34" charset="0"/>
                <a:cs typeface="Times New Roman" panose="02020603050405020304" pitchFamily="18" charset="0"/>
              </a:rPr>
              <a:t> Owens Campus Delaware Technical Community College                                        (21179 College Dr, Georgetown, DE 19947)</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ea typeface="Calibri" panose="020F0502020204030204" pitchFamily="34" charset="0"/>
                <a:cs typeface="Times New Roman" panose="02020603050405020304" pitchFamily="18" charset="0"/>
              </a:rPr>
              <a:t>City of Wilmington</a:t>
            </a:r>
            <a:r>
              <a:rPr lang="en-US" sz="2000" kern="100" dirty="0">
                <a:effectLst/>
                <a:ea typeface="Calibri" panose="020F0502020204030204" pitchFamily="34" charset="0"/>
                <a:cs typeface="Times New Roman" panose="02020603050405020304" pitchFamily="18" charset="0"/>
              </a:rPr>
              <a:t> </a:t>
            </a:r>
            <a:r>
              <a:rPr lang="en-US" sz="2000" b="1" kern="100" dirty="0">
                <a:effectLst/>
                <a:ea typeface="Calibri" panose="020F0502020204030204" pitchFamily="34" charset="0"/>
                <a:cs typeface="Times New Roman" panose="02020603050405020304" pitchFamily="18" charset="0"/>
              </a:rPr>
              <a:t>(6/18/2024)</a:t>
            </a:r>
            <a:r>
              <a:rPr lang="en-US" sz="2000" kern="100" dirty="0">
                <a:effectLst/>
                <a:ea typeface="Calibri" panose="020F0502020204030204" pitchFamily="34" charset="0"/>
                <a:cs typeface="Times New Roman" panose="02020603050405020304" pitchFamily="18" charset="0"/>
              </a:rPr>
              <a:t> Wilmington Campus Delaware Technical Community College                        (333 N Shipley St, Wilmington, DE 19801)</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ea typeface="Calibri" panose="020F0502020204030204" pitchFamily="34" charset="0"/>
                <a:cs typeface="Times New Roman" panose="02020603050405020304" pitchFamily="18" charset="0"/>
              </a:rPr>
              <a:t>Kent County</a:t>
            </a:r>
            <a:r>
              <a:rPr lang="en-US" sz="2000" kern="100" dirty="0">
                <a:effectLst/>
                <a:ea typeface="Calibri" panose="020F0502020204030204" pitchFamily="34" charset="0"/>
                <a:cs typeface="Times New Roman" panose="02020603050405020304" pitchFamily="18" charset="0"/>
              </a:rPr>
              <a:t> </a:t>
            </a:r>
            <a:r>
              <a:rPr lang="en-US" sz="2000" b="1" kern="100" dirty="0">
                <a:effectLst/>
                <a:ea typeface="Calibri" panose="020F0502020204030204" pitchFamily="34" charset="0"/>
                <a:cs typeface="Times New Roman" panose="02020603050405020304" pitchFamily="18" charset="0"/>
              </a:rPr>
              <a:t>(6/26/2024)</a:t>
            </a:r>
            <a:r>
              <a:rPr lang="en-US" sz="2000" kern="100" dirty="0">
                <a:effectLst/>
                <a:ea typeface="Calibri" panose="020F0502020204030204" pitchFamily="34" charset="0"/>
                <a:cs typeface="Times New Roman" panose="02020603050405020304" pitchFamily="18" charset="0"/>
              </a:rPr>
              <a:t> Dover Library, </a:t>
            </a:r>
            <a:r>
              <a:rPr lang="en-US" sz="2000" kern="100" dirty="0" err="1">
                <a:effectLst/>
                <a:ea typeface="Calibri" panose="020F0502020204030204" pitchFamily="34" charset="0"/>
                <a:cs typeface="Times New Roman" panose="02020603050405020304" pitchFamily="18" charset="0"/>
              </a:rPr>
              <a:t>Loockerman</a:t>
            </a:r>
            <a:r>
              <a:rPr lang="en-US" sz="2000" kern="100" dirty="0">
                <a:effectLst/>
                <a:ea typeface="Calibri" panose="020F0502020204030204" pitchFamily="34" charset="0"/>
                <a:cs typeface="Times New Roman" panose="02020603050405020304" pitchFamily="18" charset="0"/>
              </a:rPr>
              <a:t> St., Dover, DE 19901 </a:t>
            </a:r>
            <a:r>
              <a:rPr lang="en-US" sz="2000" kern="100" dirty="0">
                <a:solidFill>
                  <a:srgbClr val="FF0000"/>
                </a:solidFill>
                <a:effectLst/>
                <a:ea typeface="Calibri" panose="020F0502020204030204" pitchFamily="34" charset="0"/>
                <a:cs typeface="Times New Roman" panose="02020603050405020304" pitchFamily="18" charset="0"/>
              </a:rPr>
              <a:t>(Tentative New Location and Date DNREC location no longer available)</a:t>
            </a:r>
            <a:endParaRPr lang="en-US" sz="2000" kern="1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5" name="Content Placeholder 4">
            <a:extLst>
              <a:ext uri="{FF2B5EF4-FFF2-40B4-BE49-F238E27FC236}">
                <a16:creationId xmlns:a16="http://schemas.microsoft.com/office/drawing/2014/main" id="{1CF618E8-FDDD-0C73-ABCC-4DBBA087FC68}"/>
              </a:ext>
            </a:extLst>
          </p:cNvPr>
          <p:cNvPicPr>
            <a:picLocks noChangeAspect="1"/>
          </p:cNvPicPr>
          <p:nvPr/>
        </p:nvPicPr>
        <p:blipFill>
          <a:blip r:embed="rId4"/>
          <a:stretch>
            <a:fillRect/>
          </a:stretch>
        </p:blipFill>
        <p:spPr>
          <a:xfrm>
            <a:off x="239769" y="5678336"/>
            <a:ext cx="993734" cy="993734"/>
          </a:xfrm>
          <a:prstGeom prst="rect">
            <a:avLst/>
          </a:prstGeom>
        </p:spPr>
      </p:pic>
      <p:sp>
        <p:nvSpPr>
          <p:cNvPr id="7" name="TextBox 6">
            <a:extLst>
              <a:ext uri="{FF2B5EF4-FFF2-40B4-BE49-F238E27FC236}">
                <a16:creationId xmlns:a16="http://schemas.microsoft.com/office/drawing/2014/main" id="{F0BB0970-2697-0F8F-9ACC-74FAAD441A9B}"/>
              </a:ext>
            </a:extLst>
          </p:cNvPr>
          <p:cNvSpPr txBox="1"/>
          <p:nvPr/>
        </p:nvSpPr>
        <p:spPr>
          <a:xfrm>
            <a:off x="6375764" y="5678336"/>
            <a:ext cx="5523723" cy="942694"/>
          </a:xfrm>
          <a:prstGeom prst="rect">
            <a:avLst/>
          </a:prstGeom>
          <a:noFill/>
        </p:spPr>
        <p:txBody>
          <a:bodyPr wrap="square" rtlCol="0">
            <a:spAutoFit/>
          </a:bodyPr>
          <a:lstStyle/>
          <a:p>
            <a:pPr marL="0" marR="0">
              <a:lnSpc>
                <a:spcPct val="107000"/>
              </a:lnSpc>
              <a:spcBef>
                <a:spcPts val="1200"/>
              </a:spcBef>
              <a:spcAft>
                <a:spcPts val="0"/>
              </a:spcAft>
            </a:pPr>
            <a:r>
              <a:rPr lang="en-US" sz="1800" b="1" kern="0" dirty="0">
                <a:effectLst/>
                <a:latin typeface="Calibri Light" panose="020F0302020204030204" pitchFamily="34" charset="0"/>
                <a:ea typeface="Times New Roman" panose="02020603050405020304" pitchFamily="18" charset="0"/>
                <a:cs typeface="Times New Roman" panose="02020603050405020304" pitchFamily="18" charset="0"/>
              </a:rPr>
              <a:t>§ 1338 Technical assistance</a:t>
            </a:r>
            <a:r>
              <a:rPr lang="en-US" sz="1800" b="1" kern="0" dirty="0">
                <a:solidFill>
                  <a:srgbClr val="7030A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Commissioner shall develop a technical assistance program to aid social equity applicants…</a:t>
            </a:r>
            <a:endParaRPr lang="en-US" dirty="0"/>
          </a:p>
        </p:txBody>
      </p:sp>
      <p:sp>
        <p:nvSpPr>
          <p:cNvPr id="8" name="TextBox 7">
            <a:extLst>
              <a:ext uri="{FF2B5EF4-FFF2-40B4-BE49-F238E27FC236}">
                <a16:creationId xmlns:a16="http://schemas.microsoft.com/office/drawing/2014/main" id="{AE995B33-319E-3940-4010-BE9453011CFF}"/>
              </a:ext>
            </a:extLst>
          </p:cNvPr>
          <p:cNvSpPr txBox="1"/>
          <p:nvPr/>
        </p:nvSpPr>
        <p:spPr>
          <a:xfrm>
            <a:off x="1390261" y="5256781"/>
            <a:ext cx="2146041" cy="276999"/>
          </a:xfrm>
          <a:prstGeom prst="rect">
            <a:avLst/>
          </a:prstGeom>
          <a:noFill/>
        </p:spPr>
        <p:txBody>
          <a:bodyPr wrap="square" rtlCol="0">
            <a:spAutoFit/>
          </a:bodyPr>
          <a:lstStyle/>
          <a:p>
            <a:r>
              <a:rPr lang="en-US" sz="1200" dirty="0"/>
              <a:t>Updated 5.20.2024</a:t>
            </a:r>
          </a:p>
        </p:txBody>
      </p:sp>
    </p:spTree>
    <p:extLst>
      <p:ext uri="{BB962C8B-B14F-4D97-AF65-F5344CB8AC3E}">
        <p14:creationId xmlns:p14="http://schemas.microsoft.com/office/powerpoint/2010/main" val="385520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F124C1-FBAC-864B-310C-B1B88B05D495}"/>
              </a:ext>
            </a:extLst>
          </p:cNvPr>
          <p:cNvPicPr>
            <a:picLocks noChangeAspect="1"/>
          </p:cNvPicPr>
          <p:nvPr/>
        </p:nvPicPr>
        <p:blipFill>
          <a:blip r:embed="rId2"/>
          <a:stretch>
            <a:fillRect/>
          </a:stretch>
        </p:blipFill>
        <p:spPr>
          <a:xfrm>
            <a:off x="0" y="5626359"/>
            <a:ext cx="12192000" cy="1231641"/>
          </a:xfrm>
          <a:prstGeom prst="rect">
            <a:avLst/>
          </a:prstGeom>
        </p:spPr>
      </p:pic>
      <p:sp>
        <p:nvSpPr>
          <p:cNvPr id="2" name="Title 1">
            <a:extLst>
              <a:ext uri="{FF2B5EF4-FFF2-40B4-BE49-F238E27FC236}">
                <a16:creationId xmlns:a16="http://schemas.microsoft.com/office/drawing/2014/main" id="{AAE0BAF7-8B67-8599-03D4-247528495757}"/>
              </a:ext>
            </a:extLst>
          </p:cNvPr>
          <p:cNvSpPr>
            <a:spLocks noGrp="1"/>
          </p:cNvSpPr>
          <p:nvPr>
            <p:ph type="title"/>
          </p:nvPr>
        </p:nvSpPr>
        <p:spPr>
          <a:xfrm>
            <a:off x="838200" y="0"/>
            <a:ext cx="10515600" cy="1054485"/>
          </a:xfrm>
        </p:spPr>
        <p:txBody>
          <a:bodyPr/>
          <a:lstStyle/>
          <a:p>
            <a:pPr marL="228600" marR="0" lvl="0" indent="-228600"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Office of the Marijuana Commissioner (OMC) - Overview</a:t>
            </a:r>
            <a:endParaRPr lang="en-US" b="1" dirty="0">
              <a:latin typeface="Century Gothic" panose="020B0502020202020204" pitchFamily="34" charset="0"/>
            </a:endParaRPr>
          </a:p>
        </p:txBody>
      </p:sp>
      <p:pic>
        <p:nvPicPr>
          <p:cNvPr id="5" name="Content Placeholder 4">
            <a:extLst>
              <a:ext uri="{FF2B5EF4-FFF2-40B4-BE49-F238E27FC236}">
                <a16:creationId xmlns:a16="http://schemas.microsoft.com/office/drawing/2014/main" id="{A14BB57B-D788-309D-5423-87458DAA4E6A}"/>
              </a:ext>
            </a:extLst>
          </p:cNvPr>
          <p:cNvPicPr>
            <a:picLocks noGrp="1" noChangeAspect="1"/>
          </p:cNvPicPr>
          <p:nvPr>
            <p:ph idx="1"/>
          </p:nvPr>
        </p:nvPicPr>
        <p:blipFill>
          <a:blip r:embed="rId3"/>
          <a:stretch>
            <a:fillRect/>
          </a:stretch>
        </p:blipFill>
        <p:spPr>
          <a:xfrm>
            <a:off x="160163" y="5727741"/>
            <a:ext cx="993734" cy="993734"/>
          </a:xfrm>
          <a:prstGeom prst="rect">
            <a:avLst/>
          </a:prstGeom>
        </p:spPr>
      </p:pic>
      <p:sp>
        <p:nvSpPr>
          <p:cNvPr id="4" name="Slide Number Placeholder 3">
            <a:extLst>
              <a:ext uri="{FF2B5EF4-FFF2-40B4-BE49-F238E27FC236}">
                <a16:creationId xmlns:a16="http://schemas.microsoft.com/office/drawing/2014/main" id="{F131A64A-5703-DC6A-8B38-1F31D17E4952}"/>
              </a:ext>
            </a:extLst>
          </p:cNvPr>
          <p:cNvSpPr>
            <a:spLocks noGrp="1"/>
          </p:cNvSpPr>
          <p:nvPr>
            <p:ph type="sldNum" sz="quarter" idx="12"/>
          </p:nvPr>
        </p:nvSpPr>
        <p:spPr/>
        <p:txBody>
          <a:bodyPr/>
          <a:lstStyle/>
          <a:p>
            <a:fld id="{1E61BF7F-F920-45C1-8043-DC22DDF7273D}" type="slidenum">
              <a:rPr lang="en-US" smtClean="0"/>
              <a:t>13</a:t>
            </a:fld>
            <a:endParaRPr lang="en-US"/>
          </a:p>
        </p:txBody>
      </p:sp>
      <p:sp>
        <p:nvSpPr>
          <p:cNvPr id="6" name="TextBox 5">
            <a:extLst>
              <a:ext uri="{FF2B5EF4-FFF2-40B4-BE49-F238E27FC236}">
                <a16:creationId xmlns:a16="http://schemas.microsoft.com/office/drawing/2014/main" id="{81844F94-C765-3D11-5E5E-32068B8C0FCE}"/>
              </a:ext>
            </a:extLst>
          </p:cNvPr>
          <p:cNvSpPr txBox="1"/>
          <p:nvPr/>
        </p:nvSpPr>
        <p:spPr>
          <a:xfrm>
            <a:off x="462587" y="893784"/>
            <a:ext cx="11648547" cy="5740033"/>
          </a:xfrm>
          <a:prstGeom prst="rect">
            <a:avLst/>
          </a:prstGeom>
          <a:noFill/>
        </p:spPr>
        <p:txBody>
          <a:bodyPr wrap="square" rtlCol="0">
            <a:spAutoFit/>
          </a:bodyPr>
          <a:lstStyle/>
          <a:p>
            <a:pPr>
              <a:lnSpc>
                <a:spcPct val="150000"/>
              </a:lnSpc>
            </a:pPr>
            <a:r>
              <a:rPr lang="en-US" b="1" dirty="0"/>
              <a:t>Building infrastructure of the OMC</a:t>
            </a:r>
            <a:r>
              <a:rPr lang="en-US" dirty="0"/>
              <a:t>: Offices, Equipment, Branding and Hiring Staff</a:t>
            </a:r>
          </a:p>
          <a:p>
            <a:pPr marL="0" marR="0" lvl="0" indent="0" algn="l" defTabSz="914400" rtl="0" eaLnBrk="1" fontAlgn="auto" latinLnBrk="0" hangingPunct="1">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Rules &amp; Regulations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Formal posting of regulations began on 05/01/2024 to the Register of Regulations and ends on 	06/03/24.  Then the feedback is reviewed.</a:t>
            </a:r>
          </a:p>
          <a:p>
            <a:pPr>
              <a:lnSpc>
                <a:spcPct val="150000"/>
              </a:lnSpc>
            </a:pPr>
            <a:r>
              <a:rPr lang="en-US" b="1" dirty="0"/>
              <a:t>Stakeholder Engagement &amp; Outreach – </a:t>
            </a:r>
            <a:r>
              <a:rPr lang="en-US" dirty="0"/>
              <a:t>State agencies, local government, non-government agencies, etc.</a:t>
            </a:r>
            <a:endParaRPr lang="en-US" b="1" dirty="0"/>
          </a:p>
          <a:p>
            <a:pPr>
              <a:lnSpc>
                <a:spcPct val="150000"/>
              </a:lnSpc>
            </a:pPr>
            <a:r>
              <a:rPr lang="en-US" b="1" dirty="0"/>
              <a:t>DTCC Marijuana Industry Training Program – Fall 2024</a:t>
            </a:r>
          </a:p>
          <a:p>
            <a:pPr>
              <a:lnSpc>
                <a:spcPct val="150000"/>
              </a:lnSpc>
            </a:pPr>
            <a:r>
              <a:rPr lang="en-US" b="1" dirty="0"/>
              <a:t>Social Equity License Program and Technical Assistance – </a:t>
            </a:r>
            <a:r>
              <a:rPr lang="en-US" dirty="0"/>
              <a:t>SE Workshops will be held in June</a:t>
            </a:r>
            <a:endParaRPr lang="en-US" b="1" dirty="0"/>
          </a:p>
          <a:p>
            <a:pPr>
              <a:lnSpc>
                <a:spcPct val="150000"/>
              </a:lnSpc>
            </a:pPr>
            <a:r>
              <a:rPr lang="en-US" b="1" dirty="0"/>
              <a:t>OMC Large Scale IT Projects</a:t>
            </a:r>
            <a:r>
              <a:rPr lang="en-US" dirty="0"/>
              <a:t>:</a:t>
            </a:r>
          </a:p>
          <a:p>
            <a:r>
              <a:rPr lang="en-US" sz="1900" b="1" dirty="0"/>
              <a:t>Seed to Sale Tracking Software</a:t>
            </a:r>
          </a:p>
          <a:p>
            <a:pPr lvl="1"/>
            <a:r>
              <a:rPr lang="en-US" sz="1700" dirty="0"/>
              <a:t>Develop statewide RFP for an integrated marijuana track and trace solution</a:t>
            </a:r>
          </a:p>
          <a:p>
            <a:pPr lvl="1"/>
            <a:r>
              <a:rPr lang="en-US" sz="1700" dirty="0"/>
              <a:t>Tracks each plant throughout life-cycle, manufacturing process, including point of sale – customer</a:t>
            </a:r>
          </a:p>
          <a:p>
            <a:r>
              <a:rPr lang="en-US" b="1" dirty="0"/>
              <a:t>License Application Process Software</a:t>
            </a:r>
          </a:p>
          <a:p>
            <a:pPr lvl="1"/>
            <a:r>
              <a:rPr lang="en-US" dirty="0"/>
              <a:t>Receive, score and track applications online for the 125 available licenses, information and document repository (RMS)</a:t>
            </a:r>
          </a:p>
          <a:p>
            <a:pPr lvl="1"/>
            <a:r>
              <a:rPr lang="en-US" dirty="0"/>
              <a:t>Current State Contract with </a:t>
            </a:r>
            <a:r>
              <a:rPr lang="en-US" i="1" dirty="0"/>
              <a:t>Salesforce</a:t>
            </a:r>
            <a:r>
              <a:rPr lang="en-US" dirty="0"/>
              <a:t> utilized by OABCC</a:t>
            </a:r>
          </a:p>
          <a:p>
            <a:r>
              <a:rPr lang="en-US" b="1" dirty="0"/>
              <a:t>Data Analytics Program</a:t>
            </a:r>
          </a:p>
          <a:p>
            <a:pPr lvl="1"/>
            <a:r>
              <a:rPr lang="en-US" dirty="0"/>
              <a:t>Uses predictive estimate technology looking for data anomalies and violations</a:t>
            </a:r>
          </a:p>
          <a:p>
            <a:pPr lvl="1"/>
            <a:r>
              <a:rPr lang="en-US" dirty="0"/>
              <a:t>Investigative tool giving regulators a starting point to look for diversion or inversion, also tracks revenue</a:t>
            </a:r>
          </a:p>
          <a:p>
            <a:pPr marL="0" lvl="1"/>
            <a:endParaRPr lang="en-US" sz="1700" dirty="0"/>
          </a:p>
          <a:p>
            <a:endParaRPr lang="en-US" dirty="0"/>
          </a:p>
        </p:txBody>
      </p:sp>
    </p:spTree>
    <p:extLst>
      <p:ext uri="{BB962C8B-B14F-4D97-AF65-F5344CB8AC3E}">
        <p14:creationId xmlns:p14="http://schemas.microsoft.com/office/powerpoint/2010/main" val="242419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2AA4-33DD-FA2E-DEF8-A8B301716F85}"/>
              </a:ext>
            </a:extLst>
          </p:cNvPr>
          <p:cNvSpPr>
            <a:spLocks noGrp="1"/>
          </p:cNvSpPr>
          <p:nvPr>
            <p:ph type="title"/>
          </p:nvPr>
        </p:nvSpPr>
        <p:spPr>
          <a:xfrm>
            <a:off x="1116395" y="83974"/>
            <a:ext cx="10067697" cy="757335"/>
          </a:xfrm>
        </p:spPr>
        <p:txBody>
          <a:bodyPr>
            <a:normAutofit fontScale="90000"/>
          </a:bodyPr>
          <a:lstStyle/>
          <a:p>
            <a:pPr>
              <a:lnSpc>
                <a:spcPct val="100000"/>
              </a:lnSpc>
            </a:pPr>
            <a:r>
              <a:rPr lang="en-US" b="1" dirty="0">
                <a:latin typeface="Century Gothic" panose="020B0502020202020204" pitchFamily="34" charset="0"/>
              </a:rPr>
              <a:t>NCS Transparency Project </a:t>
            </a:r>
          </a:p>
        </p:txBody>
      </p:sp>
      <p:sp>
        <p:nvSpPr>
          <p:cNvPr id="5" name="TextBox 4">
            <a:extLst>
              <a:ext uri="{FF2B5EF4-FFF2-40B4-BE49-F238E27FC236}">
                <a16:creationId xmlns:a16="http://schemas.microsoft.com/office/drawing/2014/main" id="{7057E788-015B-1C87-3A19-53988FE1E3C6}"/>
              </a:ext>
            </a:extLst>
          </p:cNvPr>
          <p:cNvSpPr txBox="1"/>
          <p:nvPr/>
        </p:nvSpPr>
        <p:spPr>
          <a:xfrm>
            <a:off x="3091489" y="6278283"/>
            <a:ext cx="2154447" cy="461665"/>
          </a:xfrm>
          <a:prstGeom prst="rect">
            <a:avLst/>
          </a:prstGeom>
          <a:solidFill>
            <a:srgbClr val="00B0F0"/>
          </a:solidFill>
        </p:spPr>
        <p:txBody>
          <a:bodyPr wrap="square">
            <a:spAutoFit/>
          </a:bodyPr>
          <a:lstStyle/>
          <a:p>
            <a:pPr algn="ct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OMM Website</a:t>
            </a:r>
          </a:p>
          <a:p>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MMP Live Industry Snapshot</a:t>
            </a:r>
            <a:endParaRPr lang="en-US" b="1" dirty="0"/>
          </a:p>
        </p:txBody>
      </p:sp>
      <p:pic>
        <p:nvPicPr>
          <p:cNvPr id="6" name="Picture 5">
            <a:extLst>
              <a:ext uri="{FF2B5EF4-FFF2-40B4-BE49-F238E27FC236}">
                <a16:creationId xmlns:a16="http://schemas.microsoft.com/office/drawing/2014/main" id="{8902CAED-499D-7A1F-7B78-657E8B34C921}"/>
              </a:ext>
            </a:extLst>
          </p:cNvPr>
          <p:cNvPicPr>
            <a:picLocks noChangeAspect="1"/>
          </p:cNvPicPr>
          <p:nvPr/>
        </p:nvPicPr>
        <p:blipFill>
          <a:blip r:embed="rId3"/>
          <a:stretch>
            <a:fillRect/>
          </a:stretch>
        </p:blipFill>
        <p:spPr>
          <a:xfrm>
            <a:off x="200923" y="841309"/>
            <a:ext cx="6206821" cy="3653242"/>
          </a:xfrm>
          <a:prstGeom prst="rect">
            <a:avLst/>
          </a:prstGeom>
        </p:spPr>
      </p:pic>
      <p:pic>
        <p:nvPicPr>
          <p:cNvPr id="8" name="Picture 7">
            <a:extLst>
              <a:ext uri="{FF2B5EF4-FFF2-40B4-BE49-F238E27FC236}">
                <a16:creationId xmlns:a16="http://schemas.microsoft.com/office/drawing/2014/main" id="{6BCB4E5E-7975-95EC-7CD6-6626C22BC06D}"/>
              </a:ext>
            </a:extLst>
          </p:cNvPr>
          <p:cNvPicPr>
            <a:picLocks noChangeAspect="1"/>
          </p:cNvPicPr>
          <p:nvPr/>
        </p:nvPicPr>
        <p:blipFill>
          <a:blip r:embed="rId4"/>
          <a:stretch>
            <a:fillRect/>
          </a:stretch>
        </p:blipFill>
        <p:spPr>
          <a:xfrm>
            <a:off x="200923" y="4196326"/>
            <a:ext cx="2681856" cy="2475062"/>
          </a:xfrm>
          <a:prstGeom prst="rect">
            <a:avLst/>
          </a:prstGeom>
        </p:spPr>
      </p:pic>
      <p:pic>
        <p:nvPicPr>
          <p:cNvPr id="12" name="Picture 11">
            <a:extLst>
              <a:ext uri="{FF2B5EF4-FFF2-40B4-BE49-F238E27FC236}">
                <a16:creationId xmlns:a16="http://schemas.microsoft.com/office/drawing/2014/main" id="{6D3DFA38-55DA-8079-B7C0-B6CED373AE57}"/>
              </a:ext>
            </a:extLst>
          </p:cNvPr>
          <p:cNvPicPr>
            <a:picLocks noChangeAspect="1"/>
          </p:cNvPicPr>
          <p:nvPr/>
        </p:nvPicPr>
        <p:blipFill>
          <a:blip r:embed="rId5"/>
          <a:stretch>
            <a:fillRect/>
          </a:stretch>
        </p:blipFill>
        <p:spPr>
          <a:xfrm>
            <a:off x="5245936" y="4307196"/>
            <a:ext cx="4344897" cy="2253322"/>
          </a:xfrm>
          <a:prstGeom prst="rect">
            <a:avLst/>
          </a:prstGeom>
        </p:spPr>
      </p:pic>
      <p:pic>
        <p:nvPicPr>
          <p:cNvPr id="14" name="Picture 13">
            <a:extLst>
              <a:ext uri="{FF2B5EF4-FFF2-40B4-BE49-F238E27FC236}">
                <a16:creationId xmlns:a16="http://schemas.microsoft.com/office/drawing/2014/main" id="{D9142638-AF48-0242-270C-0A246160E26A}"/>
              </a:ext>
            </a:extLst>
          </p:cNvPr>
          <p:cNvPicPr>
            <a:picLocks noChangeAspect="1"/>
          </p:cNvPicPr>
          <p:nvPr/>
        </p:nvPicPr>
        <p:blipFill>
          <a:blip r:embed="rId6"/>
          <a:stretch>
            <a:fillRect/>
          </a:stretch>
        </p:blipFill>
        <p:spPr>
          <a:xfrm>
            <a:off x="8659121" y="83974"/>
            <a:ext cx="3440443" cy="5206482"/>
          </a:xfrm>
          <a:prstGeom prst="rect">
            <a:avLst/>
          </a:prstGeom>
        </p:spPr>
      </p:pic>
    </p:spTree>
    <p:extLst>
      <p:ext uri="{BB962C8B-B14F-4D97-AF65-F5344CB8AC3E}">
        <p14:creationId xmlns:p14="http://schemas.microsoft.com/office/powerpoint/2010/main" val="190373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02FA-426C-0950-2793-60B07A35FA51}"/>
              </a:ext>
            </a:extLst>
          </p:cNvPr>
          <p:cNvSpPr>
            <a:spLocks noGrp="1"/>
          </p:cNvSpPr>
          <p:nvPr>
            <p:ph type="title"/>
          </p:nvPr>
        </p:nvSpPr>
        <p:spPr>
          <a:xfrm>
            <a:off x="1184543" y="432649"/>
            <a:ext cx="8911687" cy="1280890"/>
          </a:xfrm>
        </p:spPr>
        <p:txBody>
          <a:bodyPr/>
          <a:lstStyle/>
          <a:p>
            <a:r>
              <a:rPr lang="en-US" b="1" dirty="0">
                <a:latin typeface="Century Gothic" panose="020B0502020202020204" pitchFamily="34" charset="0"/>
              </a:rPr>
              <a:t>Health &amp; Safety</a:t>
            </a:r>
          </a:p>
        </p:txBody>
      </p:sp>
      <p:sp>
        <p:nvSpPr>
          <p:cNvPr id="3" name="Content Placeholder 2">
            <a:extLst>
              <a:ext uri="{FF2B5EF4-FFF2-40B4-BE49-F238E27FC236}">
                <a16:creationId xmlns:a16="http://schemas.microsoft.com/office/drawing/2014/main" id="{5B83A4D0-82A8-FB1D-B7DB-C43BFBEEB929}"/>
              </a:ext>
            </a:extLst>
          </p:cNvPr>
          <p:cNvSpPr>
            <a:spLocks noGrp="1"/>
          </p:cNvSpPr>
          <p:nvPr>
            <p:ph idx="1"/>
          </p:nvPr>
        </p:nvSpPr>
        <p:spPr>
          <a:xfrm>
            <a:off x="1184543" y="1648224"/>
            <a:ext cx="10303628" cy="4957482"/>
          </a:xfrm>
        </p:spPr>
        <p:txBody>
          <a:bodyPr>
            <a:noAutofit/>
          </a:bodyPr>
          <a:lstStyle/>
          <a:p>
            <a:r>
              <a:rPr lang="en-US" sz="2800" dirty="0"/>
              <a:t>OMC is partnering with Stakeholders to develop communications strategies and initiatives that will address safety concerns </a:t>
            </a:r>
          </a:p>
          <a:p>
            <a:pPr lvl="1"/>
            <a:r>
              <a:rPr lang="en-US" sz="2800" dirty="0"/>
              <a:t>Delaware Pharmacists Society</a:t>
            </a:r>
          </a:p>
          <a:p>
            <a:pPr lvl="1"/>
            <a:r>
              <a:rPr lang="en-US" sz="2800" dirty="0"/>
              <a:t>The Office of the Child Advocate</a:t>
            </a:r>
          </a:p>
          <a:p>
            <a:pPr lvl="1"/>
            <a:r>
              <a:rPr lang="en-US" sz="2800" dirty="0"/>
              <a:t>Child Protection Accountability Commission (Training Committee)</a:t>
            </a:r>
          </a:p>
          <a:p>
            <a:pPr lvl="1"/>
            <a:r>
              <a:rPr lang="en-US" sz="2800" dirty="0"/>
              <a:t>The Addiction Action Committee</a:t>
            </a:r>
          </a:p>
          <a:p>
            <a:pPr lvl="1"/>
            <a:r>
              <a:rPr lang="en-US" sz="2800" dirty="0"/>
              <a:t>The Office of Highway Safety</a:t>
            </a:r>
          </a:p>
          <a:p>
            <a:pPr lvl="1"/>
            <a:r>
              <a:rPr lang="en-US" sz="2800" dirty="0"/>
              <a:t>Grass Roots Organizations addressing Substance Use Disorder Related Concerns</a:t>
            </a:r>
          </a:p>
        </p:txBody>
      </p:sp>
      <p:pic>
        <p:nvPicPr>
          <p:cNvPr id="4" name="Picture 3">
            <a:extLst>
              <a:ext uri="{FF2B5EF4-FFF2-40B4-BE49-F238E27FC236}">
                <a16:creationId xmlns:a16="http://schemas.microsoft.com/office/drawing/2014/main" id="{E0D530C6-7554-69B5-E66D-FCA925DC859F}"/>
              </a:ext>
            </a:extLst>
          </p:cNvPr>
          <p:cNvPicPr>
            <a:picLocks noChangeAspect="1"/>
          </p:cNvPicPr>
          <p:nvPr/>
        </p:nvPicPr>
        <p:blipFill>
          <a:blip r:embed="rId3"/>
          <a:stretch>
            <a:fillRect/>
          </a:stretch>
        </p:blipFill>
        <p:spPr>
          <a:xfrm>
            <a:off x="0" y="5626359"/>
            <a:ext cx="12192000" cy="1231641"/>
          </a:xfrm>
          <a:prstGeom prst="rect">
            <a:avLst/>
          </a:prstGeom>
        </p:spPr>
      </p:pic>
      <p:pic>
        <p:nvPicPr>
          <p:cNvPr id="5" name="Content Placeholder 4">
            <a:extLst>
              <a:ext uri="{FF2B5EF4-FFF2-40B4-BE49-F238E27FC236}">
                <a16:creationId xmlns:a16="http://schemas.microsoft.com/office/drawing/2014/main" id="{ACE44E09-CEC1-D997-0C43-7081FD0CBC21}"/>
              </a:ext>
            </a:extLst>
          </p:cNvPr>
          <p:cNvPicPr>
            <a:picLocks noChangeAspect="1"/>
          </p:cNvPicPr>
          <p:nvPr/>
        </p:nvPicPr>
        <p:blipFill>
          <a:blip r:embed="rId4"/>
          <a:stretch>
            <a:fillRect/>
          </a:stretch>
        </p:blipFill>
        <p:spPr>
          <a:xfrm>
            <a:off x="160163" y="5727741"/>
            <a:ext cx="993734" cy="993734"/>
          </a:xfrm>
          <a:prstGeom prst="rect">
            <a:avLst/>
          </a:prstGeom>
        </p:spPr>
      </p:pic>
    </p:spTree>
    <p:extLst>
      <p:ext uri="{BB962C8B-B14F-4D97-AF65-F5344CB8AC3E}">
        <p14:creationId xmlns:p14="http://schemas.microsoft.com/office/powerpoint/2010/main" val="5230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AB6391-A868-A270-A620-341DFE4FF69F}"/>
              </a:ext>
            </a:extLst>
          </p:cNvPr>
          <p:cNvPicPr>
            <a:picLocks noChangeAspect="1"/>
          </p:cNvPicPr>
          <p:nvPr/>
        </p:nvPicPr>
        <p:blipFill>
          <a:blip r:embed="rId3"/>
          <a:stretch>
            <a:fillRect/>
          </a:stretch>
        </p:blipFill>
        <p:spPr>
          <a:xfrm>
            <a:off x="0" y="5626359"/>
            <a:ext cx="12192000" cy="1231641"/>
          </a:xfrm>
          <a:prstGeom prst="rect">
            <a:avLst/>
          </a:prstGeom>
        </p:spPr>
      </p:pic>
      <p:sp>
        <p:nvSpPr>
          <p:cNvPr id="2" name="Title 1">
            <a:extLst>
              <a:ext uri="{FF2B5EF4-FFF2-40B4-BE49-F238E27FC236}">
                <a16:creationId xmlns:a16="http://schemas.microsoft.com/office/drawing/2014/main" id="{CCF45F9A-71F4-186F-FC0A-0D497284783D}"/>
              </a:ext>
            </a:extLst>
          </p:cNvPr>
          <p:cNvSpPr>
            <a:spLocks noGrp="1"/>
          </p:cNvSpPr>
          <p:nvPr>
            <p:ph type="title"/>
          </p:nvPr>
        </p:nvSpPr>
        <p:spPr>
          <a:xfrm>
            <a:off x="657030" y="222938"/>
            <a:ext cx="10515600" cy="1165916"/>
          </a:xfrm>
        </p:spPr>
        <p:txBody>
          <a:bodyPr/>
          <a:lstStyle/>
          <a:p>
            <a:r>
              <a:rPr lang="en-US" b="1" dirty="0">
                <a:latin typeface="Century Gothic" panose="020B0502020202020204" pitchFamily="34" charset="0"/>
              </a:rPr>
              <a:t>Harm Reduction – “Safer” Marijuana?</a:t>
            </a:r>
          </a:p>
        </p:txBody>
      </p:sp>
      <p:sp>
        <p:nvSpPr>
          <p:cNvPr id="3" name="Content Placeholder 2">
            <a:extLst>
              <a:ext uri="{FF2B5EF4-FFF2-40B4-BE49-F238E27FC236}">
                <a16:creationId xmlns:a16="http://schemas.microsoft.com/office/drawing/2014/main" id="{586DDC86-F04E-627F-1FA6-854B4A43DCEE}"/>
              </a:ext>
            </a:extLst>
          </p:cNvPr>
          <p:cNvSpPr>
            <a:spLocks noGrp="1"/>
          </p:cNvSpPr>
          <p:nvPr>
            <p:ph idx="1"/>
          </p:nvPr>
        </p:nvSpPr>
        <p:spPr>
          <a:xfrm>
            <a:off x="74645" y="1088319"/>
            <a:ext cx="11868539" cy="4681362"/>
          </a:xfrm>
        </p:spPr>
        <p:txBody>
          <a:bodyPr>
            <a:normAutofit/>
          </a:bodyPr>
          <a:lstStyle/>
          <a:p>
            <a:pPr marL="0" marR="0">
              <a:lnSpc>
                <a:spcPct val="170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Reduction of the illegal market</a:t>
            </a:r>
          </a:p>
          <a:p>
            <a:pPr marL="0" marR="0">
              <a:lnSpc>
                <a:spcPct val="170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Safety Standards for cultivation, manufacturing and sales</a:t>
            </a:r>
          </a:p>
          <a:p>
            <a:pPr marL="0" marR="0">
              <a:lnSpc>
                <a:spcPct val="170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Risks of Mold, Residuals and Pesticides are addressed through standards and testing</a:t>
            </a:r>
          </a:p>
          <a:p>
            <a:pPr marL="0" marR="0">
              <a:lnSpc>
                <a:spcPct val="120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Canadian study revealed a significant contrast in safety between cannabis grown for the legal market versus illegal market in Canada. </a:t>
            </a:r>
            <a:r>
              <a:rPr lang="en-US" sz="1800" dirty="0">
                <a:effectLst/>
                <a:latin typeface="Calibri" panose="020F0502020204030204" pitchFamily="34" charset="0"/>
                <a:ea typeface="Calibri" panose="020F0502020204030204" pitchFamily="34" charset="0"/>
                <a:cs typeface="Times New Roman" panose="02020603050405020304" pitchFamily="18" charset="0"/>
              </a:rPr>
              <a:t>study published in the Journal of Cannabis Research found that 92% of unregulated or illicit market cannabis tested positive for various pesticides. In contrast, only 6% of regulated products tested positive for pesticide contamination. (Charron,2023)</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Delaware Testing Project will test illegal marijuana products seized by the DSP</a:t>
            </a:r>
            <a:endParaRPr lang="en-US" sz="2600" dirty="0"/>
          </a:p>
          <a:p>
            <a:endParaRPr lang="en-US" sz="2000" dirty="0">
              <a:latin typeface="Calibri" panose="020F0502020204030204" pitchFamily="34" charset="0"/>
              <a:cs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DE8D6D13-B132-ABDF-8F27-880BFEE36288}"/>
              </a:ext>
            </a:extLst>
          </p:cNvPr>
          <p:cNvSpPr txBox="1"/>
          <p:nvPr/>
        </p:nvSpPr>
        <p:spPr>
          <a:xfrm>
            <a:off x="2393576" y="5972280"/>
            <a:ext cx="8390965" cy="523220"/>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Charron, K. (2023, Sept 28). </a:t>
            </a:r>
            <a:r>
              <a:rPr lang="it-IT" sz="1400" i="1" dirty="0">
                <a:effectLst/>
                <a:latin typeface="Calibri" panose="020F0502020204030204" pitchFamily="34" charset="0"/>
                <a:ea typeface="Calibri" panose="020F0502020204030204" pitchFamily="34" charset="0"/>
                <a:cs typeface="Times New Roman" panose="02020603050405020304" pitchFamily="18" charset="0"/>
              </a:rPr>
              <a:t>Pesticide Residue Prevalent in Illegal Cannabis. </a:t>
            </a:r>
            <a:r>
              <a:rPr lang="en-US" sz="1400" dirty="0">
                <a:effectLst/>
                <a:latin typeface="Calibri" panose="020F0502020204030204" pitchFamily="34" charset="0"/>
                <a:ea typeface="Calibri" panose="020F0502020204030204" pitchFamily="34" charset="0"/>
                <a:cs typeface="Times New Roman" panose="02020603050405020304" pitchFamily="18" charset="0"/>
              </a:rPr>
              <a:t>Labroots. </a:t>
            </a: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4"/>
              </a:rPr>
              <a:t>https://www.labroots.com/trending/cannabis-sciences/25951/pesticide-residue-prevalent-illegal-cannabis-2</a:t>
            </a:r>
            <a:endParaRPr lang="en-US" sz="1400" dirty="0"/>
          </a:p>
        </p:txBody>
      </p:sp>
      <p:pic>
        <p:nvPicPr>
          <p:cNvPr id="6" name="Content Placeholder 4">
            <a:extLst>
              <a:ext uri="{FF2B5EF4-FFF2-40B4-BE49-F238E27FC236}">
                <a16:creationId xmlns:a16="http://schemas.microsoft.com/office/drawing/2014/main" id="{C24C8A12-BAE3-4549-8DEF-07218D941343}"/>
              </a:ext>
            </a:extLst>
          </p:cNvPr>
          <p:cNvPicPr>
            <a:picLocks noChangeAspect="1"/>
          </p:cNvPicPr>
          <p:nvPr/>
        </p:nvPicPr>
        <p:blipFill>
          <a:blip r:embed="rId5"/>
          <a:stretch>
            <a:fillRect/>
          </a:stretch>
        </p:blipFill>
        <p:spPr>
          <a:xfrm>
            <a:off x="160163" y="5727741"/>
            <a:ext cx="993734" cy="993734"/>
          </a:xfrm>
          <a:prstGeom prst="rect">
            <a:avLst/>
          </a:prstGeom>
        </p:spPr>
      </p:pic>
    </p:spTree>
    <p:extLst>
      <p:ext uri="{BB962C8B-B14F-4D97-AF65-F5344CB8AC3E}">
        <p14:creationId xmlns:p14="http://schemas.microsoft.com/office/powerpoint/2010/main" val="278154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9F2B-42F9-1932-CFB2-C6210E0E005C}"/>
              </a:ext>
            </a:extLst>
          </p:cNvPr>
          <p:cNvSpPr>
            <a:spLocks noGrp="1"/>
          </p:cNvSpPr>
          <p:nvPr>
            <p:ph type="title"/>
          </p:nvPr>
        </p:nvSpPr>
        <p:spPr>
          <a:xfrm>
            <a:off x="946754" y="207539"/>
            <a:ext cx="9603275" cy="1049235"/>
          </a:xfrm>
        </p:spPr>
        <p:txBody>
          <a:bodyPr vert="horz" lIns="91440" tIns="45720" rIns="91440" bIns="45720" rtlCol="0" anchor="t">
            <a:normAutofit/>
          </a:bodyPr>
          <a:lstStyle/>
          <a:p>
            <a:r>
              <a:rPr lang="en-US" b="1" dirty="0">
                <a:latin typeface="Century Gothic" panose="020B0502020202020204" pitchFamily="34" charset="0"/>
              </a:rPr>
              <a:t>Sample Testing</a:t>
            </a:r>
          </a:p>
        </p:txBody>
      </p:sp>
      <p:pic>
        <p:nvPicPr>
          <p:cNvPr id="9" name="Picture 8">
            <a:extLst>
              <a:ext uri="{FF2B5EF4-FFF2-40B4-BE49-F238E27FC236}">
                <a16:creationId xmlns:a16="http://schemas.microsoft.com/office/drawing/2014/main" id="{14077030-9E74-2361-D2E5-F1146F2E35A6}"/>
              </a:ext>
            </a:extLst>
          </p:cNvPr>
          <p:cNvPicPr>
            <a:picLocks noChangeAspect="1"/>
          </p:cNvPicPr>
          <p:nvPr/>
        </p:nvPicPr>
        <p:blipFill>
          <a:blip r:embed="rId3"/>
          <a:stretch>
            <a:fillRect/>
          </a:stretch>
        </p:blipFill>
        <p:spPr>
          <a:xfrm>
            <a:off x="1418992" y="1100734"/>
            <a:ext cx="1808226" cy="1933932"/>
          </a:xfrm>
          <a:prstGeom prst="rect">
            <a:avLst/>
          </a:prstGeom>
        </p:spPr>
      </p:pic>
      <p:pic>
        <p:nvPicPr>
          <p:cNvPr id="6" name="Content Placeholder 5" descr="Chart, histogram&#10;&#10;Description automatically generated">
            <a:extLst>
              <a:ext uri="{FF2B5EF4-FFF2-40B4-BE49-F238E27FC236}">
                <a16:creationId xmlns:a16="http://schemas.microsoft.com/office/drawing/2014/main" id="{B71969D9-113F-0404-A659-BA3DA56F5411}"/>
              </a:ext>
            </a:extLst>
          </p:cNvPr>
          <p:cNvPicPr>
            <a:picLocks noGrp="1" noChangeAspect="1"/>
          </p:cNvPicPr>
          <p:nvPr>
            <p:ph sz="half" idx="2"/>
          </p:nvPr>
        </p:nvPicPr>
        <p:blipFill rotWithShape="1">
          <a:blip r:embed="rId4"/>
          <a:srcRect r="7085" b="5"/>
          <a:stretch/>
        </p:blipFill>
        <p:spPr>
          <a:xfrm>
            <a:off x="724619" y="3288496"/>
            <a:ext cx="3672799" cy="2223372"/>
          </a:xfrm>
          <a:prstGeom prst="rect">
            <a:avLst/>
          </a:prstGeom>
        </p:spPr>
      </p:pic>
      <p:sp>
        <p:nvSpPr>
          <p:cNvPr id="8" name="Content Placeholder 7">
            <a:extLst>
              <a:ext uri="{FF2B5EF4-FFF2-40B4-BE49-F238E27FC236}">
                <a16:creationId xmlns:a16="http://schemas.microsoft.com/office/drawing/2014/main" id="{8FC31B0D-B1EC-5E0E-F732-8E2C5EAE9EAC}"/>
              </a:ext>
            </a:extLst>
          </p:cNvPr>
          <p:cNvSpPr>
            <a:spLocks noGrp="1"/>
          </p:cNvSpPr>
          <p:nvPr>
            <p:ph sz="half" idx="1"/>
          </p:nvPr>
        </p:nvSpPr>
        <p:spPr>
          <a:xfrm>
            <a:off x="4488873" y="1542474"/>
            <a:ext cx="7555345" cy="4747490"/>
          </a:xfrm>
        </p:spPr>
        <p:txBody>
          <a:bodyPr vert="horz" lIns="91440" tIns="45720" rIns="91440" bIns="45720" rtlCol="0" anchor="t">
            <a:normAutofit/>
          </a:bodyPr>
          <a:lstStyle/>
          <a:p>
            <a:r>
              <a:rPr lang="en-US" sz="2400" dirty="0"/>
              <a:t>Samples are collected by DPH marijuana regulators</a:t>
            </a:r>
          </a:p>
          <a:p>
            <a:r>
              <a:rPr lang="en-US" sz="2400" dirty="0"/>
              <a:t>Testing includes:</a:t>
            </a:r>
          </a:p>
          <a:p>
            <a:pPr lvl="1"/>
            <a:r>
              <a:rPr lang="en-US" dirty="0"/>
              <a:t>Mold, yeast, bacteria</a:t>
            </a:r>
          </a:p>
          <a:p>
            <a:pPr lvl="1"/>
            <a:r>
              <a:rPr lang="en-US" dirty="0"/>
              <a:t>Cannabinoid Profile (THC, CBD, CBG)</a:t>
            </a:r>
          </a:p>
          <a:p>
            <a:pPr lvl="1"/>
            <a:r>
              <a:rPr lang="en-US" dirty="0"/>
              <a:t>Terpene Profile</a:t>
            </a:r>
          </a:p>
          <a:p>
            <a:pPr lvl="1"/>
            <a:r>
              <a:rPr lang="en-US" dirty="0"/>
              <a:t>Heavy Metals</a:t>
            </a:r>
          </a:p>
          <a:p>
            <a:pPr lvl="1"/>
            <a:r>
              <a:rPr lang="en-US" dirty="0"/>
              <a:t>Pesticides</a:t>
            </a:r>
          </a:p>
          <a:p>
            <a:pPr lvl="1"/>
            <a:r>
              <a:rPr lang="en-US" dirty="0"/>
              <a:t>Mycotoxin </a:t>
            </a:r>
          </a:p>
          <a:p>
            <a:pPr lvl="1"/>
            <a:r>
              <a:rPr lang="en-US" dirty="0"/>
              <a:t>Solvents</a:t>
            </a:r>
          </a:p>
        </p:txBody>
      </p:sp>
      <p:pic>
        <p:nvPicPr>
          <p:cNvPr id="3" name="Picture 2">
            <a:extLst>
              <a:ext uri="{FF2B5EF4-FFF2-40B4-BE49-F238E27FC236}">
                <a16:creationId xmlns:a16="http://schemas.microsoft.com/office/drawing/2014/main" id="{A0BFA5A8-C0CF-D948-FD43-3901039724B5}"/>
              </a:ext>
            </a:extLst>
          </p:cNvPr>
          <p:cNvPicPr>
            <a:picLocks noChangeAspect="1"/>
          </p:cNvPicPr>
          <p:nvPr/>
        </p:nvPicPr>
        <p:blipFill>
          <a:blip r:embed="rId5"/>
          <a:stretch>
            <a:fillRect/>
          </a:stretch>
        </p:blipFill>
        <p:spPr>
          <a:xfrm>
            <a:off x="0" y="5626359"/>
            <a:ext cx="12192000" cy="1231641"/>
          </a:xfrm>
          <a:prstGeom prst="rect">
            <a:avLst/>
          </a:prstGeom>
        </p:spPr>
      </p:pic>
      <p:pic>
        <p:nvPicPr>
          <p:cNvPr id="4" name="Content Placeholder 4">
            <a:extLst>
              <a:ext uri="{FF2B5EF4-FFF2-40B4-BE49-F238E27FC236}">
                <a16:creationId xmlns:a16="http://schemas.microsoft.com/office/drawing/2014/main" id="{28CA2174-14AF-EBC7-EE6C-4C931BE3FD85}"/>
              </a:ext>
            </a:extLst>
          </p:cNvPr>
          <p:cNvPicPr>
            <a:picLocks noChangeAspect="1"/>
          </p:cNvPicPr>
          <p:nvPr/>
        </p:nvPicPr>
        <p:blipFill>
          <a:blip r:embed="rId6"/>
          <a:stretch>
            <a:fillRect/>
          </a:stretch>
        </p:blipFill>
        <p:spPr>
          <a:xfrm>
            <a:off x="160163" y="5727741"/>
            <a:ext cx="993734" cy="993734"/>
          </a:xfrm>
          <a:prstGeom prst="rect">
            <a:avLst/>
          </a:prstGeom>
        </p:spPr>
      </p:pic>
    </p:spTree>
    <p:extLst>
      <p:ext uri="{BB962C8B-B14F-4D97-AF65-F5344CB8AC3E}">
        <p14:creationId xmlns:p14="http://schemas.microsoft.com/office/powerpoint/2010/main" val="415151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0A53A3-3472-DAF7-646C-26BD58AD6FE5}"/>
              </a:ext>
            </a:extLst>
          </p:cNvPr>
          <p:cNvPicPr>
            <a:picLocks noChangeAspect="1"/>
          </p:cNvPicPr>
          <p:nvPr/>
        </p:nvPicPr>
        <p:blipFill>
          <a:blip r:embed="rId3"/>
          <a:stretch>
            <a:fillRect/>
          </a:stretch>
        </p:blipFill>
        <p:spPr>
          <a:xfrm>
            <a:off x="0" y="5626359"/>
            <a:ext cx="12192000" cy="1231641"/>
          </a:xfrm>
          <a:prstGeom prst="rect">
            <a:avLst/>
          </a:prstGeom>
        </p:spPr>
      </p:pic>
      <p:sp>
        <p:nvSpPr>
          <p:cNvPr id="2" name="Title 1">
            <a:extLst>
              <a:ext uri="{FF2B5EF4-FFF2-40B4-BE49-F238E27FC236}">
                <a16:creationId xmlns:a16="http://schemas.microsoft.com/office/drawing/2014/main" id="{2A3AC1E6-7B49-6D0D-3CF5-48F1AFD49D82}"/>
              </a:ext>
            </a:extLst>
          </p:cNvPr>
          <p:cNvSpPr>
            <a:spLocks noGrp="1"/>
          </p:cNvSpPr>
          <p:nvPr>
            <p:ph type="title"/>
          </p:nvPr>
        </p:nvSpPr>
        <p:spPr>
          <a:xfrm>
            <a:off x="2572086" y="906942"/>
            <a:ext cx="9098297" cy="904603"/>
          </a:xfrm>
        </p:spPr>
        <p:txBody>
          <a:bodyPr>
            <a:normAutofit fontScale="90000"/>
          </a:bodyPr>
          <a:lstStyle/>
          <a:p>
            <a:r>
              <a:rPr lang="en-US" b="1" dirty="0">
                <a:latin typeface="Century Gothic" panose="020B0502020202020204" pitchFamily="34" charset="0"/>
              </a:rPr>
              <a:t>Office of Medical Marijuana (OMM)	</a:t>
            </a:r>
          </a:p>
        </p:txBody>
      </p:sp>
      <p:sp>
        <p:nvSpPr>
          <p:cNvPr id="3" name="Content Placeholder 2">
            <a:extLst>
              <a:ext uri="{FF2B5EF4-FFF2-40B4-BE49-F238E27FC236}">
                <a16:creationId xmlns:a16="http://schemas.microsoft.com/office/drawing/2014/main" id="{87D5DA60-9016-534C-7994-61A7A2CA9821}"/>
              </a:ext>
            </a:extLst>
          </p:cNvPr>
          <p:cNvSpPr>
            <a:spLocks noGrp="1"/>
          </p:cNvSpPr>
          <p:nvPr>
            <p:ph idx="1"/>
          </p:nvPr>
        </p:nvSpPr>
        <p:spPr>
          <a:xfrm>
            <a:off x="2135175" y="1508107"/>
            <a:ext cx="9535208" cy="5155932"/>
          </a:xfrm>
        </p:spPr>
        <p:txBody>
          <a:bodyPr>
            <a:normAutofit fontScale="92500" lnSpcReduction="20000"/>
          </a:bodyPr>
          <a:lstStyle/>
          <a:p>
            <a:r>
              <a:rPr lang="en-US" sz="2400" dirty="0"/>
              <a:t>Enabling Legislation SB-17 in 2011</a:t>
            </a:r>
          </a:p>
          <a:p>
            <a:r>
              <a:rPr lang="en-US" sz="2400" dirty="0"/>
              <a:t>First Compassion Center opened in 2015</a:t>
            </a:r>
          </a:p>
          <a:p>
            <a:r>
              <a:rPr lang="en-US" sz="2400" dirty="0"/>
              <a:t>Patients in the Medical Marijuana Program – 15, 860 in May 2024, a decline of    1,744 patients since May 2023 (17, 604)</a:t>
            </a:r>
          </a:p>
          <a:p>
            <a:r>
              <a:rPr lang="en-US" sz="2400" dirty="0"/>
              <a:t>Patients by County</a:t>
            </a:r>
          </a:p>
          <a:p>
            <a:pPr lvl="1"/>
            <a:r>
              <a:rPr lang="en-US" dirty="0"/>
              <a:t>New Castle County (49%)</a:t>
            </a:r>
          </a:p>
          <a:p>
            <a:pPr lvl="1"/>
            <a:r>
              <a:rPr lang="en-US" dirty="0"/>
              <a:t>Kent County (19%)</a:t>
            </a:r>
          </a:p>
          <a:p>
            <a:pPr lvl="1"/>
            <a:r>
              <a:rPr lang="en-US" dirty="0"/>
              <a:t>Sussex County (32%)</a:t>
            </a:r>
          </a:p>
          <a:p>
            <a:pPr marL="233363" lvl="1"/>
            <a:r>
              <a:rPr lang="en-US" dirty="0"/>
              <a:t>Authorizing Physicians - 770</a:t>
            </a:r>
          </a:p>
          <a:p>
            <a:r>
              <a:rPr lang="en-US" sz="2400" dirty="0">
                <a:effectLst/>
                <a:ea typeface="Calibri" panose="020F0502020204030204" pitchFamily="34" charset="0"/>
                <a:cs typeface="Times New Roman" panose="02020603050405020304" pitchFamily="18" charset="0"/>
              </a:rPr>
              <a:t> Delaware will use the same products for Medical Marijuana and Adult Use Recreational Marijuana</a:t>
            </a:r>
          </a:p>
          <a:p>
            <a:r>
              <a:rPr lang="en-US" sz="2400" dirty="0">
                <a:effectLst/>
                <a:ea typeface="Calibri" panose="020F0502020204030204" pitchFamily="34" charset="0"/>
                <a:cs typeface="Times New Roman" panose="02020603050405020304" pitchFamily="18" charset="0"/>
              </a:rPr>
              <a:t>Medical Marijuana Program qualified patients can legally possess more </a:t>
            </a:r>
            <a:r>
              <a:rPr lang="en-US" sz="2400" dirty="0">
                <a:ea typeface="Calibri" panose="020F0502020204030204" pitchFamily="34" charset="0"/>
                <a:cs typeface="Times New Roman" panose="02020603050405020304" pitchFamily="18" charset="0"/>
              </a:rPr>
              <a:t>Marijuana </a:t>
            </a:r>
            <a:r>
              <a:rPr lang="en-US" sz="2400" dirty="0">
                <a:effectLst/>
                <a:ea typeface="Calibri" panose="020F0502020204030204" pitchFamily="34" charset="0"/>
                <a:cs typeface="Times New Roman" panose="02020603050405020304" pitchFamily="18" charset="0"/>
              </a:rPr>
              <a:t>than someone under the Adult Use Recreational Marijuana program. </a:t>
            </a:r>
          </a:p>
          <a:p>
            <a:endParaRPr lang="en-US" sz="2400" dirty="0">
              <a:ea typeface="Calibri" panose="020F0502020204030204" pitchFamily="34" charset="0"/>
              <a:cs typeface="Times New Roman" panose="02020603050405020304" pitchFamily="18" charset="0"/>
            </a:endParaRPr>
          </a:p>
          <a:p>
            <a:r>
              <a:rPr lang="en-US" sz="1600" dirty="0">
                <a:effectLst/>
                <a:ea typeface="Calibri" panose="020F0502020204030204" pitchFamily="34" charset="0"/>
                <a:cs typeface="Times New Roman" panose="02020603050405020304" pitchFamily="18" charset="0"/>
              </a:rPr>
              <a:t>Medical Patient can possess up to 6 ounces (</a:t>
            </a: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T16 Sec 4903A)</a:t>
            </a:r>
            <a:endParaRPr lang="en-US" sz="1600" dirty="0">
              <a:effectLst/>
              <a:ea typeface="Calibri" panose="020F0502020204030204" pitchFamily="34" charset="0"/>
              <a:cs typeface="Times New Roman" panose="02020603050405020304" pitchFamily="18" charset="0"/>
            </a:endParaRPr>
          </a:p>
          <a:p>
            <a:pPr marL="0" indent="0">
              <a:buNone/>
            </a:pPr>
            <a:endParaRPr lang="en-US" sz="24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BDF7DB75-4E79-DA53-B5FB-A2552707A7EE}"/>
              </a:ext>
            </a:extLst>
          </p:cNvPr>
          <p:cNvPicPr>
            <a:picLocks noChangeAspect="1"/>
          </p:cNvPicPr>
          <p:nvPr/>
        </p:nvPicPr>
        <p:blipFill>
          <a:blip r:embed="rId4">
            <a:alphaModFix amt="73000"/>
          </a:blip>
          <a:stretch>
            <a:fillRect/>
          </a:stretch>
        </p:blipFill>
        <p:spPr>
          <a:xfrm>
            <a:off x="291839" y="202777"/>
            <a:ext cx="1370628" cy="1408331"/>
          </a:xfrm>
          <a:prstGeom prst="rect">
            <a:avLst/>
          </a:prstGeom>
          <a:solidFill>
            <a:schemeClr val="bg2"/>
          </a:solidFill>
        </p:spPr>
      </p:pic>
      <p:sp>
        <p:nvSpPr>
          <p:cNvPr id="5" name="Title 1">
            <a:extLst>
              <a:ext uri="{FF2B5EF4-FFF2-40B4-BE49-F238E27FC236}">
                <a16:creationId xmlns:a16="http://schemas.microsoft.com/office/drawing/2014/main" id="{AC4927E4-4AA0-F172-80A0-4132361D998C}"/>
              </a:ext>
            </a:extLst>
          </p:cNvPr>
          <p:cNvSpPr txBox="1">
            <a:spLocks/>
          </p:cNvSpPr>
          <p:nvPr/>
        </p:nvSpPr>
        <p:spPr>
          <a:xfrm>
            <a:off x="2458966" y="126391"/>
            <a:ext cx="9391977" cy="116420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Century Gothic" panose="020B0502020202020204" pitchFamily="34" charset="0"/>
              </a:rPr>
              <a:t>Current Marijuana	Industry in Delaware</a:t>
            </a:r>
          </a:p>
        </p:txBody>
      </p:sp>
      <p:pic>
        <p:nvPicPr>
          <p:cNvPr id="7" name="Content Placeholder 4">
            <a:extLst>
              <a:ext uri="{FF2B5EF4-FFF2-40B4-BE49-F238E27FC236}">
                <a16:creationId xmlns:a16="http://schemas.microsoft.com/office/drawing/2014/main" id="{4C46BE37-6588-79C8-6862-00FA3F981624}"/>
              </a:ext>
            </a:extLst>
          </p:cNvPr>
          <p:cNvPicPr>
            <a:picLocks noChangeAspect="1"/>
          </p:cNvPicPr>
          <p:nvPr/>
        </p:nvPicPr>
        <p:blipFill>
          <a:blip r:embed="rId5"/>
          <a:stretch>
            <a:fillRect/>
          </a:stretch>
        </p:blipFill>
        <p:spPr>
          <a:xfrm>
            <a:off x="160163" y="5727741"/>
            <a:ext cx="993734" cy="993734"/>
          </a:xfrm>
          <a:prstGeom prst="rect">
            <a:avLst/>
          </a:prstGeom>
        </p:spPr>
      </p:pic>
    </p:spTree>
    <p:extLst>
      <p:ext uri="{BB962C8B-B14F-4D97-AF65-F5344CB8AC3E}">
        <p14:creationId xmlns:p14="http://schemas.microsoft.com/office/powerpoint/2010/main" val="59877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36346-D01B-067D-E2C1-32AC92069B3E}"/>
              </a:ext>
            </a:extLst>
          </p:cNvPr>
          <p:cNvPicPr>
            <a:picLocks noChangeAspect="1"/>
          </p:cNvPicPr>
          <p:nvPr/>
        </p:nvPicPr>
        <p:blipFill>
          <a:blip r:embed="rId3"/>
          <a:stretch>
            <a:fillRect/>
          </a:stretch>
        </p:blipFill>
        <p:spPr>
          <a:xfrm>
            <a:off x="0" y="5671816"/>
            <a:ext cx="12192000" cy="1231641"/>
          </a:xfrm>
          <a:prstGeom prst="rect">
            <a:avLst/>
          </a:prstGeom>
        </p:spPr>
      </p:pic>
      <p:sp>
        <p:nvSpPr>
          <p:cNvPr id="2" name="Title 1">
            <a:extLst>
              <a:ext uri="{FF2B5EF4-FFF2-40B4-BE49-F238E27FC236}">
                <a16:creationId xmlns:a16="http://schemas.microsoft.com/office/drawing/2014/main" id="{A76D5050-D3F2-472A-A08B-60A66D1754EE}"/>
              </a:ext>
            </a:extLst>
          </p:cNvPr>
          <p:cNvSpPr>
            <a:spLocks noGrp="1"/>
          </p:cNvSpPr>
          <p:nvPr>
            <p:ph type="title"/>
          </p:nvPr>
        </p:nvSpPr>
        <p:spPr>
          <a:xfrm>
            <a:off x="623151" y="69173"/>
            <a:ext cx="9708626" cy="1259894"/>
          </a:xfrm>
        </p:spPr>
        <p:txBody>
          <a:bodyPr vert="horz" lIns="91440" tIns="45720" rIns="91440" bIns="45720" rtlCol="0" anchor="t">
            <a:normAutofit fontScale="90000"/>
          </a:bodyPr>
          <a:lstStyle/>
          <a:p>
            <a:r>
              <a:rPr lang="en-US" b="1" dirty="0">
                <a:latin typeface="Century Gothic" panose="020B0502020202020204" pitchFamily="34" charset="0"/>
              </a:rPr>
              <a:t>Office of Medical Marijuana (OMM)</a:t>
            </a:r>
          </a:p>
        </p:txBody>
      </p:sp>
      <p:pic>
        <p:nvPicPr>
          <p:cNvPr id="10" name="Content Placeholder 9">
            <a:extLst>
              <a:ext uri="{FF2B5EF4-FFF2-40B4-BE49-F238E27FC236}">
                <a16:creationId xmlns:a16="http://schemas.microsoft.com/office/drawing/2014/main" id="{50B4FD07-E80F-5ED7-07E3-C04071634F7F}"/>
              </a:ext>
            </a:extLst>
          </p:cNvPr>
          <p:cNvPicPr>
            <a:picLocks noGrp="1" noChangeAspect="1"/>
          </p:cNvPicPr>
          <p:nvPr>
            <p:ph sz="half" idx="2"/>
          </p:nvPr>
        </p:nvPicPr>
        <p:blipFill>
          <a:blip r:embed="rId4"/>
          <a:stretch>
            <a:fillRect/>
          </a:stretch>
        </p:blipFill>
        <p:spPr>
          <a:xfrm>
            <a:off x="686380" y="958500"/>
            <a:ext cx="10531894" cy="5329137"/>
          </a:xfrm>
          <a:prstGeom prst="rect">
            <a:avLst/>
          </a:prstGeom>
        </p:spPr>
      </p:pic>
      <p:sp>
        <p:nvSpPr>
          <p:cNvPr id="5" name="Oval 4">
            <a:extLst>
              <a:ext uri="{FF2B5EF4-FFF2-40B4-BE49-F238E27FC236}">
                <a16:creationId xmlns:a16="http://schemas.microsoft.com/office/drawing/2014/main" id="{1A1A6900-FE16-085D-4CBE-E2CB6A04B507}"/>
              </a:ext>
            </a:extLst>
          </p:cNvPr>
          <p:cNvSpPr/>
          <p:nvPr/>
        </p:nvSpPr>
        <p:spPr>
          <a:xfrm>
            <a:off x="7596565" y="3623068"/>
            <a:ext cx="1073021" cy="562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panose="020B0502040204020203" pitchFamily="34" charset="0"/>
                <a:cs typeface="Segoe UI" panose="020B0502040204020203" pitchFamily="34" charset="0"/>
              </a:rPr>
              <a:t>13</a:t>
            </a:r>
          </a:p>
        </p:txBody>
      </p:sp>
      <p:pic>
        <p:nvPicPr>
          <p:cNvPr id="4" name="Content Placeholder 4">
            <a:extLst>
              <a:ext uri="{FF2B5EF4-FFF2-40B4-BE49-F238E27FC236}">
                <a16:creationId xmlns:a16="http://schemas.microsoft.com/office/drawing/2014/main" id="{1F9A3D98-CB62-BE28-4F57-B97BCAB73115}"/>
              </a:ext>
            </a:extLst>
          </p:cNvPr>
          <p:cNvPicPr>
            <a:picLocks noChangeAspect="1"/>
          </p:cNvPicPr>
          <p:nvPr/>
        </p:nvPicPr>
        <p:blipFill>
          <a:blip r:embed="rId5"/>
          <a:stretch>
            <a:fillRect/>
          </a:stretch>
        </p:blipFill>
        <p:spPr>
          <a:xfrm>
            <a:off x="160163" y="6158961"/>
            <a:ext cx="562514" cy="562514"/>
          </a:xfrm>
          <a:prstGeom prst="rect">
            <a:avLst/>
          </a:prstGeom>
        </p:spPr>
      </p:pic>
      <p:sp>
        <p:nvSpPr>
          <p:cNvPr id="6" name="TextBox 5">
            <a:extLst>
              <a:ext uri="{FF2B5EF4-FFF2-40B4-BE49-F238E27FC236}">
                <a16:creationId xmlns:a16="http://schemas.microsoft.com/office/drawing/2014/main" id="{CB0985FF-49D8-F094-01D7-0C04769B3195}"/>
              </a:ext>
            </a:extLst>
          </p:cNvPr>
          <p:cNvSpPr txBox="1"/>
          <p:nvPr/>
        </p:nvSpPr>
        <p:spPr>
          <a:xfrm>
            <a:off x="1248893" y="6212217"/>
            <a:ext cx="6347672" cy="646331"/>
          </a:xfrm>
          <a:prstGeom prst="rect">
            <a:avLst/>
          </a:prstGeom>
          <a:noFill/>
        </p:spPr>
        <p:txBody>
          <a:bodyPr wrap="square" rtlCol="0">
            <a:spAutoFit/>
          </a:bodyPr>
          <a:lstStyle/>
          <a:p>
            <a:r>
              <a:rPr lang="en-US" dirty="0">
                <a:solidFill>
                  <a:srgbClr val="FFFF00"/>
                </a:solidFill>
              </a:rPr>
              <a:t>6- Licensed Operators in OMM combine for 13 retail locations</a:t>
            </a:r>
          </a:p>
          <a:p>
            <a:r>
              <a:rPr lang="en-US" dirty="0">
                <a:solidFill>
                  <a:srgbClr val="FFFF00"/>
                </a:solidFill>
              </a:rPr>
              <a:t>5 have cultivation - 4 have manufacturing</a:t>
            </a:r>
          </a:p>
        </p:txBody>
      </p:sp>
    </p:spTree>
    <p:extLst>
      <p:ext uri="{BB962C8B-B14F-4D97-AF65-F5344CB8AC3E}">
        <p14:creationId xmlns:p14="http://schemas.microsoft.com/office/powerpoint/2010/main" val="127578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67499-ACFF-507F-3929-FFEBCB332F5A}"/>
              </a:ext>
            </a:extLst>
          </p:cNvPr>
          <p:cNvPicPr>
            <a:picLocks noChangeAspect="1"/>
          </p:cNvPicPr>
          <p:nvPr/>
        </p:nvPicPr>
        <p:blipFill>
          <a:blip r:embed="rId2"/>
          <a:stretch>
            <a:fillRect/>
          </a:stretch>
        </p:blipFill>
        <p:spPr>
          <a:xfrm>
            <a:off x="0" y="5338618"/>
            <a:ext cx="12192000" cy="1519382"/>
          </a:xfrm>
          <a:prstGeom prst="rect">
            <a:avLst/>
          </a:prstGeom>
        </p:spPr>
      </p:pic>
      <p:sp>
        <p:nvSpPr>
          <p:cNvPr id="2" name="Title 1">
            <a:extLst>
              <a:ext uri="{FF2B5EF4-FFF2-40B4-BE49-F238E27FC236}">
                <a16:creationId xmlns:a16="http://schemas.microsoft.com/office/drawing/2014/main" id="{E63969A8-5584-71C6-D03D-2753F9980961}"/>
              </a:ext>
            </a:extLst>
          </p:cNvPr>
          <p:cNvSpPr>
            <a:spLocks noGrp="1"/>
          </p:cNvSpPr>
          <p:nvPr>
            <p:ph type="title"/>
          </p:nvPr>
        </p:nvSpPr>
        <p:spPr>
          <a:xfrm>
            <a:off x="770823" y="134302"/>
            <a:ext cx="10515600" cy="1325563"/>
          </a:xfrm>
        </p:spPr>
        <p:txBody>
          <a:bodyPr/>
          <a:lstStyle/>
          <a:p>
            <a:r>
              <a:rPr lang="en-US" b="1" dirty="0">
                <a:latin typeface="Century Gothic" panose="020B0502020202020204" pitchFamily="34" charset="0"/>
                <a:cs typeface="Segoe UI" panose="020B0502040204020203" pitchFamily="34" charset="0"/>
              </a:rPr>
              <a:t>Agenda</a:t>
            </a:r>
          </a:p>
        </p:txBody>
      </p:sp>
      <p:sp>
        <p:nvSpPr>
          <p:cNvPr id="3" name="Content Placeholder 2">
            <a:extLst>
              <a:ext uri="{FF2B5EF4-FFF2-40B4-BE49-F238E27FC236}">
                <a16:creationId xmlns:a16="http://schemas.microsoft.com/office/drawing/2014/main" id="{9DC3DBAD-EC4A-229E-9BBD-0B694048F933}"/>
              </a:ext>
            </a:extLst>
          </p:cNvPr>
          <p:cNvSpPr>
            <a:spLocks noGrp="1"/>
          </p:cNvSpPr>
          <p:nvPr>
            <p:ph idx="1"/>
          </p:nvPr>
        </p:nvSpPr>
        <p:spPr>
          <a:xfrm>
            <a:off x="770823" y="1146361"/>
            <a:ext cx="10515600" cy="4351338"/>
          </a:xfrm>
        </p:spPr>
        <p:txBody>
          <a:bodyPr/>
          <a:lstStyle/>
          <a:p>
            <a:r>
              <a:rPr lang="en-US" dirty="0">
                <a:latin typeface="Segoe UI" panose="020B0502040204020203" pitchFamily="34" charset="0"/>
                <a:cs typeface="Segoe UI" panose="020B0502040204020203" pitchFamily="34" charset="0"/>
              </a:rPr>
              <a:t>Overview of HB2 Delaware Marijuana Control Act </a:t>
            </a:r>
          </a:p>
          <a:p>
            <a:r>
              <a:rPr lang="en-US" dirty="0">
                <a:latin typeface="Segoe UI" panose="020B0502040204020203" pitchFamily="34" charset="0"/>
                <a:cs typeface="Segoe UI" panose="020B0502040204020203" pitchFamily="34" charset="0"/>
              </a:rPr>
              <a:t>Timeline for Implementation and License Types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Overview Office of the Marijuana Commissioner (OMC)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Segoe UI" panose="020B0502040204020203" pitchFamily="34" charset="0"/>
                <a:cs typeface="Segoe UI" panose="020B0502040204020203" pitchFamily="34" charset="0"/>
              </a:rPr>
              <a:t>Health &amp; Safety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Current Marijuana Industry – Office of Medical</a:t>
            </a:r>
            <a:r>
              <a:rPr lang="en-US" dirty="0">
                <a:solidFill>
                  <a:prstClr val="black"/>
                </a:solidFill>
                <a:latin typeface="Segoe UI" panose="020B0502040204020203" pitchFamily="34" charset="0"/>
                <a:cs typeface="Segoe UI" panose="020B0502040204020203" pitchFamily="34" charset="0"/>
              </a:rPr>
              <a:t> Marijuana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Considerations – Towns, Cities and Rescheduling</a:t>
            </a:r>
          </a:p>
          <a:p>
            <a:r>
              <a:rPr lang="en-US" dirty="0">
                <a:latin typeface="Segoe UI" panose="020B0502040204020203" pitchFamily="34" charset="0"/>
                <a:cs typeface="Segoe UI" panose="020B0502040204020203" pitchFamily="34" charset="0"/>
              </a:rPr>
              <a:t>Legislative Requests – Technical Fixes and New Legislation</a:t>
            </a:r>
          </a:p>
          <a:p>
            <a:r>
              <a:rPr lang="en-US" dirty="0">
                <a:latin typeface="Segoe UI" panose="020B0502040204020203" pitchFamily="34" charset="0"/>
                <a:cs typeface="Segoe UI" panose="020B0502040204020203" pitchFamily="34" charset="0"/>
              </a:rPr>
              <a:t>Budget Projections</a:t>
            </a:r>
          </a:p>
        </p:txBody>
      </p:sp>
      <p:pic>
        <p:nvPicPr>
          <p:cNvPr id="5" name="Picture 4" descr="Shape&#10;&#10;Description automatically generated">
            <a:extLst>
              <a:ext uri="{FF2B5EF4-FFF2-40B4-BE49-F238E27FC236}">
                <a16:creationId xmlns:a16="http://schemas.microsoft.com/office/drawing/2014/main" id="{0DAEB260-9406-B938-17CF-BA0E6376F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37" y="5497699"/>
            <a:ext cx="995176" cy="995176"/>
          </a:xfrm>
          <a:prstGeom prst="rect">
            <a:avLst/>
          </a:prstGeom>
        </p:spPr>
      </p:pic>
      <p:sp>
        <p:nvSpPr>
          <p:cNvPr id="6" name="Slide Number Placeholder 5">
            <a:extLst>
              <a:ext uri="{FF2B5EF4-FFF2-40B4-BE49-F238E27FC236}">
                <a16:creationId xmlns:a16="http://schemas.microsoft.com/office/drawing/2014/main" id="{EA583E1E-A81C-38B7-421B-25EA4F3A6693}"/>
              </a:ext>
            </a:extLst>
          </p:cNvPr>
          <p:cNvSpPr>
            <a:spLocks noGrp="1"/>
          </p:cNvSpPr>
          <p:nvPr>
            <p:ph type="sldNum" sz="quarter" idx="12"/>
          </p:nvPr>
        </p:nvSpPr>
        <p:spPr/>
        <p:txBody>
          <a:bodyPr/>
          <a:lstStyle/>
          <a:p>
            <a:fld id="{1E61BF7F-F920-45C1-8043-DC22DDF7273D}" type="slidenum">
              <a:rPr lang="en-US" smtClean="0"/>
              <a:t>2</a:t>
            </a:fld>
            <a:endParaRPr lang="en-US"/>
          </a:p>
        </p:txBody>
      </p:sp>
    </p:spTree>
    <p:extLst>
      <p:ext uri="{BB962C8B-B14F-4D97-AF65-F5344CB8AC3E}">
        <p14:creationId xmlns:p14="http://schemas.microsoft.com/office/powerpoint/2010/main" val="226938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C7A0E2-3DE8-AD0B-067A-16749794697E}"/>
              </a:ext>
            </a:extLst>
          </p:cNvPr>
          <p:cNvPicPr>
            <a:picLocks noChangeAspect="1"/>
          </p:cNvPicPr>
          <p:nvPr/>
        </p:nvPicPr>
        <p:blipFill>
          <a:blip r:embed="rId3"/>
          <a:stretch>
            <a:fillRect/>
          </a:stretch>
        </p:blipFill>
        <p:spPr>
          <a:xfrm>
            <a:off x="0" y="5626359"/>
            <a:ext cx="12192000" cy="1231641"/>
          </a:xfrm>
          <a:prstGeom prst="rect">
            <a:avLst/>
          </a:prstGeom>
        </p:spPr>
      </p:pic>
      <p:sp>
        <p:nvSpPr>
          <p:cNvPr id="2" name="Title 1">
            <a:extLst>
              <a:ext uri="{FF2B5EF4-FFF2-40B4-BE49-F238E27FC236}">
                <a16:creationId xmlns:a16="http://schemas.microsoft.com/office/drawing/2014/main" id="{475B2728-E2E7-1B7D-E24E-887A0A4BFF48}"/>
              </a:ext>
            </a:extLst>
          </p:cNvPr>
          <p:cNvSpPr>
            <a:spLocks noGrp="1"/>
          </p:cNvSpPr>
          <p:nvPr>
            <p:ph type="title"/>
          </p:nvPr>
        </p:nvSpPr>
        <p:spPr>
          <a:xfrm>
            <a:off x="702219" y="126061"/>
            <a:ext cx="8911687" cy="1280890"/>
          </a:xfrm>
        </p:spPr>
        <p:txBody>
          <a:bodyPr/>
          <a:lstStyle/>
          <a:p>
            <a:r>
              <a:rPr lang="en-US" b="1" dirty="0">
                <a:latin typeface="Century Gothic" panose="020B0502020202020204" pitchFamily="34" charset="0"/>
              </a:rPr>
              <a:t>What is the Economic Impact</a:t>
            </a:r>
          </a:p>
        </p:txBody>
      </p:sp>
      <p:sp>
        <p:nvSpPr>
          <p:cNvPr id="3" name="Content Placeholder 2">
            <a:extLst>
              <a:ext uri="{FF2B5EF4-FFF2-40B4-BE49-F238E27FC236}">
                <a16:creationId xmlns:a16="http://schemas.microsoft.com/office/drawing/2014/main" id="{FECB908F-368F-3DBB-3E20-6B039E8E0696}"/>
              </a:ext>
            </a:extLst>
          </p:cNvPr>
          <p:cNvSpPr>
            <a:spLocks noGrp="1"/>
          </p:cNvSpPr>
          <p:nvPr>
            <p:ph idx="1"/>
          </p:nvPr>
        </p:nvSpPr>
        <p:spPr>
          <a:xfrm>
            <a:off x="828912" y="1219652"/>
            <a:ext cx="10300447" cy="3491753"/>
          </a:xfrm>
        </p:spPr>
        <p:txBody>
          <a:bodyPr>
            <a:normAutofit/>
          </a:bodyPr>
          <a:lstStyle/>
          <a:p>
            <a:pPr>
              <a:lnSpc>
                <a:spcPct val="107000"/>
              </a:lnSpc>
              <a:spcBef>
                <a:spcPts val="600"/>
              </a:spcBef>
              <a:spcAft>
                <a:spcPts val="600"/>
              </a:spcAft>
              <a:tabLst>
                <a:tab pos="233363" algn="l"/>
              </a:tabLst>
            </a:pPr>
            <a:r>
              <a:rPr lang="en-US" sz="2400" dirty="0">
                <a:latin typeface="Calibri" panose="020F0502020204030204" pitchFamily="34" charset="0"/>
                <a:ea typeface="Calibri" panose="020F0502020204030204" pitchFamily="34" charset="0"/>
                <a:cs typeface="Times New Roman" panose="02020603050405020304" pitchFamily="18" charset="0"/>
              </a:rPr>
              <a:t>Office of Medical Marijuana program generated </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latin typeface="Calibri" panose="020F0502020204030204" pitchFamily="34" charset="0"/>
                <a:ea typeface="Calibri" panose="020F0502020204030204" pitchFamily="34" charset="0"/>
                <a:cs typeface="Times New Roman" panose="02020603050405020304" pitchFamily="18" charset="0"/>
              </a:rPr>
              <a:t>$49 Million in Sales CY2022                and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$53.8 Million in Sales in CY2023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Creation of Jobs ≈ </a:t>
            </a:r>
            <a:r>
              <a:rPr lang="en-US" sz="2400" dirty="0">
                <a:latin typeface="Calibri" panose="020F0502020204030204" pitchFamily="34" charset="0"/>
                <a:ea typeface="Calibri" panose="020F0502020204030204" pitchFamily="34" charset="0"/>
                <a:cs typeface="Times New Roman" panose="02020603050405020304" pitchFamily="18" charset="0"/>
              </a:rPr>
              <a:t>248</a:t>
            </a:r>
            <a:r>
              <a:rPr lang="en-US" sz="2400" dirty="0">
                <a:effectLst/>
                <a:latin typeface="Calibri" panose="020F0502020204030204" pitchFamily="34" charset="0"/>
                <a:ea typeface="Calibri" panose="020F0502020204030204" pitchFamily="34" charset="0"/>
                <a:cs typeface="Times New Roman" panose="02020603050405020304" pitchFamily="18" charset="0"/>
              </a:rPr>
              <a:t> jobs statewide </a:t>
            </a:r>
            <a:r>
              <a:rPr lang="en-US" sz="2400" dirty="0">
                <a:latin typeface="Calibri" panose="020F0502020204030204" pitchFamily="34" charset="0"/>
                <a:ea typeface="Calibri" panose="020F0502020204030204" pitchFamily="34" charset="0"/>
                <a:cs typeface="Times New Roman" panose="02020603050405020304" pitchFamily="18" charset="0"/>
              </a:rPr>
              <a:t>in </a:t>
            </a:r>
            <a:r>
              <a:rPr lang="en-US" sz="2400" dirty="0">
                <a:effectLst/>
                <a:latin typeface="Calibri" panose="020F0502020204030204" pitchFamily="34" charset="0"/>
                <a:ea typeface="Calibri" panose="020F0502020204030204" pitchFamily="34" charset="0"/>
                <a:cs typeface="Times New Roman" panose="02020603050405020304" pitchFamily="18" charset="0"/>
              </a:rPr>
              <a:t>May 2024 down from 323 in May 2023</a:t>
            </a:r>
          </a:p>
          <a:p>
            <a:pPr marL="0" marR="0" indent="0">
              <a:spcBef>
                <a:spcPts val="600"/>
              </a:spcBef>
              <a:spcAft>
                <a:spcPts val="6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positions are located - </a:t>
            </a:r>
            <a:r>
              <a:rPr lang="en-US" sz="2400" dirty="0">
                <a:effectLst/>
                <a:latin typeface="Calibri" panose="020F0502020204030204" pitchFamily="34" charset="0"/>
                <a:ea typeface="Calibri" panose="020F0502020204030204" pitchFamily="34" charset="0"/>
                <a:cs typeface="Times New Roman" panose="02020603050405020304" pitchFamily="18" charset="0"/>
              </a:rPr>
              <a:t>41% in NCC, 24% in KC,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35% in SC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Improving blighted areas </a:t>
            </a:r>
          </a:p>
          <a:p>
            <a:pPr marL="0" marR="0">
              <a:spcBef>
                <a:spcPts val="60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Serving citizens with disabilities – medical needs</a:t>
            </a:r>
          </a:p>
          <a:p>
            <a:pPr marL="0" marR="0">
              <a:spcBef>
                <a:spcPts val="60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Reduction of the illegal market</a:t>
            </a:r>
          </a:p>
          <a:p>
            <a:pPr marL="571500" lvl="2" indent="0">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pic>
        <p:nvPicPr>
          <p:cNvPr id="5" name="Content Placeholder 4">
            <a:extLst>
              <a:ext uri="{FF2B5EF4-FFF2-40B4-BE49-F238E27FC236}">
                <a16:creationId xmlns:a16="http://schemas.microsoft.com/office/drawing/2014/main" id="{88AF9996-63E1-41E0-C45D-467DFA570923}"/>
              </a:ext>
            </a:extLst>
          </p:cNvPr>
          <p:cNvPicPr>
            <a:picLocks noChangeAspect="1"/>
          </p:cNvPicPr>
          <p:nvPr/>
        </p:nvPicPr>
        <p:blipFill>
          <a:blip r:embed="rId4"/>
          <a:stretch>
            <a:fillRect/>
          </a:stretch>
        </p:blipFill>
        <p:spPr>
          <a:xfrm>
            <a:off x="102411" y="6006164"/>
            <a:ext cx="599808" cy="599808"/>
          </a:xfrm>
          <a:prstGeom prst="rect">
            <a:avLst/>
          </a:prstGeom>
        </p:spPr>
      </p:pic>
      <p:pic>
        <p:nvPicPr>
          <p:cNvPr id="9" name="Picture 8" descr="A picture containing sky, outdoor, roof&#10;&#10;Description automatically generated">
            <a:extLst>
              <a:ext uri="{FF2B5EF4-FFF2-40B4-BE49-F238E27FC236}">
                <a16:creationId xmlns:a16="http://schemas.microsoft.com/office/drawing/2014/main" id="{C61FBABA-7898-9F6F-0EF1-28A61B89F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4297" y="3487798"/>
            <a:ext cx="4305300" cy="3057525"/>
          </a:xfrm>
          <a:prstGeom prst="rect">
            <a:avLst/>
          </a:prstGeom>
        </p:spPr>
      </p:pic>
      <p:pic>
        <p:nvPicPr>
          <p:cNvPr id="13" name="Picture 12" descr="A row of white buildings&#10;&#10;Description automatically generated with low confidence">
            <a:extLst>
              <a:ext uri="{FF2B5EF4-FFF2-40B4-BE49-F238E27FC236}">
                <a16:creationId xmlns:a16="http://schemas.microsoft.com/office/drawing/2014/main" id="{BB8C9485-D08D-B1BB-1AD5-19EBEF75E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2496" y="4522151"/>
            <a:ext cx="4026131" cy="2208415"/>
          </a:xfrm>
          <a:prstGeom prst="rect">
            <a:avLst/>
          </a:prstGeom>
        </p:spPr>
      </p:pic>
    </p:spTree>
    <p:extLst>
      <p:ext uri="{BB962C8B-B14F-4D97-AF65-F5344CB8AC3E}">
        <p14:creationId xmlns:p14="http://schemas.microsoft.com/office/powerpoint/2010/main" val="3863690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378C1-1336-B2CE-AFD5-88BB544EA0E2}"/>
              </a:ext>
            </a:extLst>
          </p:cNvPr>
          <p:cNvSpPr>
            <a:spLocks noGrp="1"/>
          </p:cNvSpPr>
          <p:nvPr>
            <p:ph idx="1"/>
          </p:nvPr>
        </p:nvSpPr>
        <p:spPr>
          <a:xfrm>
            <a:off x="657030" y="895275"/>
            <a:ext cx="10325101" cy="4832466"/>
          </a:xfrm>
        </p:spPr>
        <p:txBody>
          <a:bodyPr>
            <a:normAutofit lnSpcReduction="10000"/>
          </a:bodyPr>
          <a:lstStyle/>
          <a:p>
            <a:pPr marL="0" marR="0" indent="0">
              <a:lnSpc>
                <a:spcPct val="107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defTabSz="457200">
              <a:lnSpc>
                <a:spcPct val="100000"/>
              </a:lnSpc>
              <a:buClr>
                <a:srgbClr val="A53010"/>
              </a:buClr>
              <a:defRPr/>
            </a:pPr>
            <a:r>
              <a:rPr kumimoji="0" lang="en-US" sz="2400" i="0" u="none" strike="noStrike" kern="1200" cap="none" spc="0" normalizeH="0" baseline="0" noProof="0" dirty="0">
                <a:ln>
                  <a:noFill/>
                </a:ln>
                <a:effectLst/>
                <a:uLnTx/>
                <a:uFillTx/>
                <a:ea typeface="+mn-ea"/>
                <a:cs typeface="+mn-cs"/>
              </a:rPr>
              <a:t>Reviewing current Delaware medical marijuana program participant’s purchase habits can be an indicator of what to expect</a:t>
            </a:r>
          </a:p>
          <a:p>
            <a:pPr defTabSz="457200">
              <a:lnSpc>
                <a:spcPct val="100000"/>
              </a:lnSpc>
              <a:buClr>
                <a:srgbClr val="A53010"/>
              </a:buClr>
              <a:defRPr/>
            </a:pPr>
            <a:r>
              <a:rPr kumimoji="0" lang="en-US" sz="2400" i="0" u="none" strike="noStrike" kern="1200" cap="none" spc="0" normalizeH="0" baseline="0" noProof="0" dirty="0">
                <a:ln>
                  <a:noFill/>
                </a:ln>
                <a:effectLst/>
                <a:uLnTx/>
                <a:uFillTx/>
                <a:ea typeface="+mn-ea"/>
                <a:cs typeface="+mn-cs"/>
              </a:rPr>
              <a:t>In 2023, the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i="0" u="none" strike="noStrike" kern="1200" cap="none" spc="0" normalizeH="0" baseline="0" noProof="0" dirty="0">
                <a:ln>
                  <a:noFill/>
                </a:ln>
                <a:effectLst/>
                <a:uLnTx/>
                <a:uFillTx/>
                <a:ea typeface="+mn-ea"/>
                <a:cs typeface="+mn-cs"/>
              </a:rPr>
              <a:t>17,000 medical marijuana patients spent an average of $3,303 per year on marijuana products. </a:t>
            </a:r>
          </a:p>
          <a:p>
            <a:pPr defTabSz="457200">
              <a:lnSpc>
                <a:spcPct val="100000"/>
              </a:lnSpc>
              <a:buClr>
                <a:srgbClr val="A53010"/>
              </a:buClr>
              <a:defRPr/>
            </a:pPr>
            <a:r>
              <a:rPr kumimoji="0" lang="en-US" sz="2400" i="0" u="none" strike="noStrike" kern="1200" cap="none" spc="0" normalizeH="0" baseline="0" noProof="0" dirty="0">
                <a:ln>
                  <a:noFill/>
                </a:ln>
                <a:effectLst/>
                <a:uLnTx/>
                <a:uFillTx/>
                <a:ea typeface="+mn-ea"/>
                <a:cs typeface="+mn-cs"/>
              </a:rPr>
              <a:t>Compared to the modest, projected adult use recreational purchase population of 85,000 customers the estimated annual sales would be $281M </a:t>
            </a:r>
          </a:p>
          <a:p>
            <a:pPr defTabSz="457200">
              <a:lnSpc>
                <a:spcPct val="100000"/>
              </a:lnSpc>
              <a:buClr>
                <a:srgbClr val="A53010"/>
              </a:buClr>
              <a:defRPr/>
            </a:pPr>
            <a:r>
              <a:rPr kumimoji="0" lang="en-US" sz="2400" i="0" u="none" strike="noStrike" kern="1200" cap="none" spc="0" normalizeH="0" baseline="0" noProof="0" dirty="0">
                <a:ln>
                  <a:noFill/>
                </a:ln>
                <a:effectLst/>
                <a:uLnTx/>
                <a:uFillTx/>
                <a:ea typeface="+mn-ea"/>
                <a:cs typeface="+mn-cs"/>
              </a:rPr>
              <a:t>With potential tax revenues of $42M/year.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(generated by 15% sales tax)</a:t>
            </a:r>
          </a:p>
          <a:p>
            <a:pPr defTabSz="457200">
              <a:lnSpc>
                <a:spcPct val="100000"/>
              </a:lnSpc>
              <a:buClr>
                <a:srgbClr val="A53010"/>
              </a:buClr>
              <a:defRPr/>
            </a:pPr>
            <a:r>
              <a:rPr lang="en-US" sz="2400" dirty="0"/>
              <a:t>Or using current average monthly sales of medical marijuana at $4.0 M/month multiplied by 4 for the increase in Adult Use Customers would be $16 M/month</a:t>
            </a:r>
          </a:p>
          <a:p>
            <a:pPr defTabSz="457200">
              <a:lnSpc>
                <a:spcPct val="100000"/>
              </a:lnSpc>
              <a:buClr>
                <a:srgbClr val="A53010"/>
              </a:buClr>
              <a:defRPr/>
            </a:pPr>
            <a:r>
              <a:rPr kumimoji="0" lang="en-US" sz="2400" i="0" u="none" strike="noStrike" kern="1200" cap="none" spc="0" normalizeH="0" baseline="0" noProof="0" dirty="0">
                <a:ln>
                  <a:noFill/>
                </a:ln>
                <a:effectLst/>
                <a:uLnTx/>
                <a:uFillTx/>
                <a:ea typeface="+mn-ea"/>
                <a:cs typeface="+mn-cs"/>
              </a:rPr>
              <a:t>With potential tax revenues of $2.4 M/month </a:t>
            </a:r>
            <a:r>
              <a:rPr kumimoji="0" lang="en-US" sz="1800" i="0" u="none" strike="noStrike" kern="1200" cap="none" spc="0" normalizeH="0" baseline="0" noProof="0" dirty="0">
                <a:ln>
                  <a:noFill/>
                </a:ln>
                <a:effectLst/>
                <a:uLnTx/>
                <a:uFillTx/>
                <a:ea typeface="+mn-ea"/>
                <a:cs typeface="+mn-cs"/>
              </a:rPr>
              <a:t>(generated by 15% sales tax)</a:t>
            </a:r>
          </a:p>
          <a:p>
            <a:pPr defTabSz="457200">
              <a:lnSpc>
                <a:spcPct val="100000"/>
              </a:lnSpc>
              <a:buClr>
                <a:srgbClr val="A53010"/>
              </a:buClr>
              <a:defRPr/>
            </a:pPr>
            <a:endParaRPr kumimoji="0" lang="en-US" sz="1800" i="0" u="none" strike="noStrike" kern="1200" cap="none" spc="0" normalizeH="0" baseline="0" noProof="0" dirty="0">
              <a:ln>
                <a:noFill/>
              </a:ln>
              <a:effectLst/>
              <a:uLnTx/>
              <a:uFillTx/>
              <a:ea typeface="+mn-ea"/>
              <a:cs typeface="+mn-cs"/>
            </a:endParaRPr>
          </a:p>
          <a:p>
            <a:pPr defTabSz="457200">
              <a:lnSpc>
                <a:spcPct val="100000"/>
              </a:lnSpc>
              <a:buClr>
                <a:srgbClr val="A53010"/>
              </a:buClr>
              <a:defRPr/>
            </a:pPr>
            <a:endParaRPr kumimoji="0" lang="en-US" sz="2400" i="0" u="none" strike="noStrike" kern="1200" cap="none" spc="0" normalizeH="0" baseline="0" noProof="0" dirty="0">
              <a:ln>
                <a:noFill/>
              </a:ln>
              <a:effectLst/>
              <a:uLnTx/>
              <a:uFillTx/>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endParaRPr lang="en-US" dirty="0"/>
          </a:p>
        </p:txBody>
      </p:sp>
      <p:sp>
        <p:nvSpPr>
          <p:cNvPr id="5" name="TextBox 4">
            <a:extLst>
              <a:ext uri="{FF2B5EF4-FFF2-40B4-BE49-F238E27FC236}">
                <a16:creationId xmlns:a16="http://schemas.microsoft.com/office/drawing/2014/main" id="{1E6E68E8-8E67-3E9F-5338-2998C81303F6}"/>
              </a:ext>
            </a:extLst>
          </p:cNvPr>
          <p:cNvSpPr txBox="1"/>
          <p:nvPr/>
        </p:nvSpPr>
        <p:spPr>
          <a:xfrm>
            <a:off x="901116" y="546111"/>
            <a:ext cx="5527676" cy="779188"/>
          </a:xfrm>
          <a:prstGeom prst="rect">
            <a:avLst/>
          </a:prstGeom>
          <a:noFill/>
        </p:spPr>
        <p:txBody>
          <a:bodyPr wrap="square" rtlCol="0">
            <a:spAutoFit/>
          </a:bodyPr>
          <a:lstStyle/>
          <a:p>
            <a:pPr marR="0" lvl="0" algn="l" defTabSz="457200" rtl="0" eaLnBrk="1" fontAlgn="auto" latinLnBrk="0" hangingPunct="1">
              <a:lnSpc>
                <a:spcPct val="107000"/>
              </a:lnSpc>
              <a:spcBef>
                <a:spcPts val="1200"/>
              </a:spcBef>
              <a:spcAft>
                <a:spcPts val="0"/>
              </a:spcAft>
              <a:buClr>
                <a:srgbClr val="A53010"/>
              </a:buClr>
              <a:buSzTx/>
              <a:tabLst/>
              <a:defRPr/>
            </a:pPr>
            <a:r>
              <a:rPr kumimoji="0" lang="en-US" sz="44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Economic Impact</a:t>
            </a:r>
            <a:endParaRPr kumimoji="0" lang="en-US" sz="4400" b="1" i="0" u="none" strike="noStrike" kern="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CBB7AE1-43F6-1494-50C3-17B1F47BB02B}"/>
              </a:ext>
            </a:extLst>
          </p:cNvPr>
          <p:cNvPicPr>
            <a:picLocks noChangeAspect="1"/>
          </p:cNvPicPr>
          <p:nvPr/>
        </p:nvPicPr>
        <p:blipFill>
          <a:blip r:embed="rId3"/>
          <a:stretch>
            <a:fillRect/>
          </a:stretch>
        </p:blipFill>
        <p:spPr>
          <a:xfrm>
            <a:off x="-4689" y="5608787"/>
            <a:ext cx="12192000" cy="1231641"/>
          </a:xfrm>
          <a:prstGeom prst="rect">
            <a:avLst/>
          </a:prstGeom>
        </p:spPr>
      </p:pic>
      <p:pic>
        <p:nvPicPr>
          <p:cNvPr id="4" name="Content Placeholder 4">
            <a:extLst>
              <a:ext uri="{FF2B5EF4-FFF2-40B4-BE49-F238E27FC236}">
                <a16:creationId xmlns:a16="http://schemas.microsoft.com/office/drawing/2014/main" id="{736014E2-0BAB-B458-08EC-C1963F587700}"/>
              </a:ext>
            </a:extLst>
          </p:cNvPr>
          <p:cNvPicPr>
            <a:picLocks noChangeAspect="1"/>
          </p:cNvPicPr>
          <p:nvPr/>
        </p:nvPicPr>
        <p:blipFill>
          <a:blip r:embed="rId4"/>
          <a:stretch>
            <a:fillRect/>
          </a:stretch>
        </p:blipFill>
        <p:spPr>
          <a:xfrm>
            <a:off x="160163" y="5727741"/>
            <a:ext cx="993734" cy="993734"/>
          </a:xfrm>
          <a:prstGeom prst="rect">
            <a:avLst/>
          </a:prstGeom>
        </p:spPr>
      </p:pic>
      <p:sp>
        <p:nvSpPr>
          <p:cNvPr id="6" name="TextBox 5">
            <a:extLst>
              <a:ext uri="{FF2B5EF4-FFF2-40B4-BE49-F238E27FC236}">
                <a16:creationId xmlns:a16="http://schemas.microsoft.com/office/drawing/2014/main" id="{F4E98CBC-1951-3742-8D80-DDC09FBE8145}"/>
              </a:ext>
            </a:extLst>
          </p:cNvPr>
          <p:cNvSpPr txBox="1"/>
          <p:nvPr/>
        </p:nvSpPr>
        <p:spPr>
          <a:xfrm>
            <a:off x="10177122" y="5905594"/>
            <a:ext cx="1828800" cy="369332"/>
          </a:xfrm>
          <a:prstGeom prst="rect">
            <a:avLst/>
          </a:prstGeom>
          <a:noFill/>
        </p:spPr>
        <p:txBody>
          <a:bodyPr wrap="square" rtlCol="0">
            <a:spAutoFit/>
          </a:bodyPr>
          <a:lstStyle/>
          <a:p>
            <a:r>
              <a:rPr lang="en-US" dirty="0"/>
              <a:t>Estimates Only</a:t>
            </a:r>
          </a:p>
        </p:txBody>
      </p:sp>
    </p:spTree>
    <p:extLst>
      <p:ext uri="{BB962C8B-B14F-4D97-AF65-F5344CB8AC3E}">
        <p14:creationId xmlns:p14="http://schemas.microsoft.com/office/powerpoint/2010/main" val="794221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EAEE-EDC4-7879-EE52-7428D2701101}"/>
              </a:ext>
            </a:extLst>
          </p:cNvPr>
          <p:cNvSpPr>
            <a:spLocks noGrp="1"/>
          </p:cNvSpPr>
          <p:nvPr>
            <p:ph type="title"/>
          </p:nvPr>
        </p:nvSpPr>
        <p:spPr>
          <a:xfrm>
            <a:off x="460111" y="0"/>
            <a:ext cx="8911687" cy="1280890"/>
          </a:xfrm>
        </p:spPr>
        <p:txBody>
          <a:bodyPr>
            <a:normAutofit/>
          </a:bodyPr>
          <a:lstStyle/>
          <a:p>
            <a:r>
              <a:rPr lang="en-US" sz="3600" b="1" dirty="0">
                <a:latin typeface="Century Gothic" panose="020B0502020202020204" pitchFamily="34" charset="0"/>
              </a:rPr>
              <a:t>Marijuana Industry Business Challenges</a:t>
            </a:r>
          </a:p>
        </p:txBody>
      </p:sp>
      <p:sp>
        <p:nvSpPr>
          <p:cNvPr id="3" name="Content Placeholder 2">
            <a:extLst>
              <a:ext uri="{FF2B5EF4-FFF2-40B4-BE49-F238E27FC236}">
                <a16:creationId xmlns:a16="http://schemas.microsoft.com/office/drawing/2014/main" id="{7AF19F53-34E6-7190-6F91-E0D13045DFED}"/>
              </a:ext>
            </a:extLst>
          </p:cNvPr>
          <p:cNvSpPr>
            <a:spLocks noGrp="1"/>
          </p:cNvSpPr>
          <p:nvPr>
            <p:ph idx="1"/>
          </p:nvPr>
        </p:nvSpPr>
        <p:spPr>
          <a:xfrm>
            <a:off x="460111" y="1106354"/>
            <a:ext cx="10049435" cy="5328295"/>
          </a:xfrm>
        </p:spPr>
        <p:txBody>
          <a:bodyPr>
            <a:normAutofit/>
          </a:bodyPr>
          <a:lstStyle/>
          <a:p>
            <a:r>
              <a:rPr lang="en-US" sz="2400" b="1" dirty="0"/>
              <a:t>26 U.S. Code § 280E </a:t>
            </a:r>
            <a:r>
              <a:rPr lang="en-US" sz="2400" dirty="0"/>
              <a:t>– Tax Code denies deductions and credits for business expenses when business is in connection with the illegal sale of drugs</a:t>
            </a:r>
          </a:p>
          <a:p>
            <a:r>
              <a:rPr lang="en-US" sz="2400" b="1" dirty="0"/>
              <a:t>Cash Business </a:t>
            </a:r>
          </a:p>
          <a:p>
            <a:r>
              <a:rPr lang="en-US" sz="2400" b="1" dirty="0"/>
              <a:t>Banking Limitations </a:t>
            </a:r>
            <a:r>
              <a:rPr lang="en-US" sz="2400" dirty="0"/>
              <a:t>– SAFER Banking Act</a:t>
            </a:r>
          </a:p>
          <a:p>
            <a:r>
              <a:rPr lang="en-US" sz="2400" b="1" dirty="0"/>
              <a:t>Investors</a:t>
            </a:r>
          </a:p>
          <a:p>
            <a:r>
              <a:rPr lang="en-US" sz="2400" b="1" dirty="0"/>
              <a:t>No pesticides permitted </a:t>
            </a:r>
            <a:r>
              <a:rPr lang="en-US" sz="2400" dirty="0"/>
              <a:t>– must use organic growing standards</a:t>
            </a:r>
          </a:p>
          <a:p>
            <a:r>
              <a:rPr lang="en-US" sz="2400" b="1" dirty="0"/>
              <a:t>Restrictions on advertising </a:t>
            </a:r>
            <a:r>
              <a:rPr lang="en-US" sz="2400" dirty="0"/>
              <a:t>including a prohibition on mass market campaigns that have a high likelihood of reaching minors [§1331(15)]</a:t>
            </a:r>
          </a:p>
          <a:p>
            <a:r>
              <a:rPr lang="en-US" sz="2400" dirty="0"/>
              <a:t>Water Filtration &amp; Plant Nutrient Systems for indoor grows</a:t>
            </a:r>
          </a:p>
          <a:p>
            <a:r>
              <a:rPr lang="en-US" sz="2400" dirty="0"/>
              <a:t>Creating a new demand on electricity – buildout from electrical provider</a:t>
            </a:r>
          </a:p>
          <a:p>
            <a:endParaRPr lang="en-US" sz="2400" dirty="0"/>
          </a:p>
          <a:p>
            <a:endParaRPr lang="en-US" dirty="0"/>
          </a:p>
        </p:txBody>
      </p:sp>
      <p:pic>
        <p:nvPicPr>
          <p:cNvPr id="4" name="Picture 3">
            <a:extLst>
              <a:ext uri="{FF2B5EF4-FFF2-40B4-BE49-F238E27FC236}">
                <a16:creationId xmlns:a16="http://schemas.microsoft.com/office/drawing/2014/main" id="{590F78B0-588B-9FBB-0A12-899BC488DD74}"/>
              </a:ext>
            </a:extLst>
          </p:cNvPr>
          <p:cNvPicPr>
            <a:picLocks noChangeAspect="1"/>
          </p:cNvPicPr>
          <p:nvPr/>
        </p:nvPicPr>
        <p:blipFill>
          <a:blip r:embed="rId3"/>
          <a:stretch>
            <a:fillRect/>
          </a:stretch>
        </p:blipFill>
        <p:spPr>
          <a:xfrm>
            <a:off x="0" y="5626359"/>
            <a:ext cx="12192000" cy="1231641"/>
          </a:xfrm>
          <a:prstGeom prst="rect">
            <a:avLst/>
          </a:prstGeom>
        </p:spPr>
      </p:pic>
      <p:pic>
        <p:nvPicPr>
          <p:cNvPr id="5" name="Content Placeholder 4">
            <a:extLst>
              <a:ext uri="{FF2B5EF4-FFF2-40B4-BE49-F238E27FC236}">
                <a16:creationId xmlns:a16="http://schemas.microsoft.com/office/drawing/2014/main" id="{4AAF7934-DDED-739A-1B26-CC0E7FD79223}"/>
              </a:ext>
            </a:extLst>
          </p:cNvPr>
          <p:cNvPicPr>
            <a:picLocks noChangeAspect="1"/>
          </p:cNvPicPr>
          <p:nvPr/>
        </p:nvPicPr>
        <p:blipFill>
          <a:blip r:embed="rId4"/>
          <a:stretch>
            <a:fillRect/>
          </a:stretch>
        </p:blipFill>
        <p:spPr>
          <a:xfrm>
            <a:off x="160163" y="5727741"/>
            <a:ext cx="993734" cy="993734"/>
          </a:xfrm>
          <a:prstGeom prst="rect">
            <a:avLst/>
          </a:prstGeom>
        </p:spPr>
      </p:pic>
    </p:spTree>
    <p:extLst>
      <p:ext uri="{BB962C8B-B14F-4D97-AF65-F5344CB8AC3E}">
        <p14:creationId xmlns:p14="http://schemas.microsoft.com/office/powerpoint/2010/main" val="181081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017F00-A638-2AA4-A0A3-CA52B64EAE68}"/>
              </a:ext>
            </a:extLst>
          </p:cNvPr>
          <p:cNvPicPr>
            <a:picLocks noChangeAspect="1"/>
          </p:cNvPicPr>
          <p:nvPr/>
        </p:nvPicPr>
        <p:blipFill>
          <a:blip r:embed="rId3"/>
          <a:stretch>
            <a:fillRect/>
          </a:stretch>
        </p:blipFill>
        <p:spPr>
          <a:xfrm>
            <a:off x="0" y="5626359"/>
            <a:ext cx="12192000" cy="1231641"/>
          </a:xfrm>
          <a:prstGeom prst="rect">
            <a:avLst/>
          </a:prstGeom>
        </p:spPr>
      </p:pic>
      <p:sp>
        <p:nvSpPr>
          <p:cNvPr id="2" name="Title 1">
            <a:extLst>
              <a:ext uri="{FF2B5EF4-FFF2-40B4-BE49-F238E27FC236}">
                <a16:creationId xmlns:a16="http://schemas.microsoft.com/office/drawing/2014/main" id="{1DBED7ED-F79B-0AC2-BFA2-B3F546E16BF0}"/>
              </a:ext>
            </a:extLst>
          </p:cNvPr>
          <p:cNvSpPr>
            <a:spLocks noGrp="1"/>
          </p:cNvSpPr>
          <p:nvPr>
            <p:ph type="title"/>
          </p:nvPr>
        </p:nvSpPr>
        <p:spPr>
          <a:xfrm>
            <a:off x="410250" y="162309"/>
            <a:ext cx="8911687" cy="826551"/>
          </a:xfrm>
        </p:spPr>
        <p:txBody>
          <a:bodyPr/>
          <a:lstStyle/>
          <a:p>
            <a:r>
              <a:rPr lang="en-US" b="1" dirty="0">
                <a:latin typeface="Century Gothic" panose="020B0502020202020204" pitchFamily="34" charset="0"/>
              </a:rPr>
              <a:t>Not in My Town</a:t>
            </a:r>
          </a:p>
        </p:txBody>
      </p:sp>
      <p:sp>
        <p:nvSpPr>
          <p:cNvPr id="3" name="Content Placeholder 2">
            <a:extLst>
              <a:ext uri="{FF2B5EF4-FFF2-40B4-BE49-F238E27FC236}">
                <a16:creationId xmlns:a16="http://schemas.microsoft.com/office/drawing/2014/main" id="{66A0ACF5-6B1D-2D97-E291-AD66C929F20F}"/>
              </a:ext>
            </a:extLst>
          </p:cNvPr>
          <p:cNvSpPr>
            <a:spLocks noGrp="1"/>
          </p:cNvSpPr>
          <p:nvPr>
            <p:ph idx="1"/>
          </p:nvPr>
        </p:nvSpPr>
        <p:spPr>
          <a:xfrm>
            <a:off x="334084" y="1313946"/>
            <a:ext cx="11982324" cy="3777622"/>
          </a:xfrm>
        </p:spPr>
        <p:txBody>
          <a:bodyPr>
            <a:normAutofit/>
          </a:bodyPr>
          <a:lstStyle/>
          <a:p>
            <a:r>
              <a:rPr lang="en-US" sz="2400" dirty="0"/>
              <a:t>Marijuana Use is Legal – it can be used in your jurisdiction</a:t>
            </a:r>
          </a:p>
          <a:p>
            <a:r>
              <a:rPr lang="en-US" sz="2400" dirty="0"/>
              <a:t>Does the </a:t>
            </a:r>
            <a:r>
              <a:rPr lang="en-US" sz="2400" u="sng" dirty="0"/>
              <a:t>illegal market </a:t>
            </a:r>
            <a:r>
              <a:rPr lang="en-US" sz="2400" dirty="0"/>
              <a:t>currently supply marijuana users?</a:t>
            </a:r>
          </a:p>
          <a:p>
            <a:r>
              <a:rPr lang="en-US" sz="2400" dirty="0"/>
              <a:t>Improving Blighted Areas?  Industrial areas?</a:t>
            </a:r>
          </a:p>
          <a:p>
            <a:r>
              <a:rPr lang="en-US" sz="2400" dirty="0"/>
              <a:t>Medical Card Holders – how many are in your town or jurisdiction?</a:t>
            </a:r>
          </a:p>
          <a:p>
            <a:r>
              <a:rPr lang="en-US" sz="2400" dirty="0"/>
              <a:t>Will persons with disabilities benefit from having a dispensary nearby?</a:t>
            </a:r>
          </a:p>
          <a:p>
            <a:r>
              <a:rPr lang="en-US" sz="2400" dirty="0"/>
              <a:t>Would your town benefit from the employment opportunities?</a:t>
            </a:r>
          </a:p>
          <a:p>
            <a:r>
              <a:rPr lang="en-US" sz="2400" dirty="0"/>
              <a:t>Opportunities for the construction trades and other businesses?</a:t>
            </a:r>
          </a:p>
          <a:p>
            <a:pPr marL="0" indent="0">
              <a:buNone/>
            </a:pPr>
            <a:endParaRPr lang="en-US" dirty="0"/>
          </a:p>
          <a:p>
            <a:endParaRPr lang="en-US" dirty="0"/>
          </a:p>
        </p:txBody>
      </p:sp>
      <p:sp>
        <p:nvSpPr>
          <p:cNvPr id="6" name="TextBox 5">
            <a:extLst>
              <a:ext uri="{FF2B5EF4-FFF2-40B4-BE49-F238E27FC236}">
                <a16:creationId xmlns:a16="http://schemas.microsoft.com/office/drawing/2014/main" id="{B10B9E88-A346-3A9E-EA44-72E3F1422C4C}"/>
              </a:ext>
            </a:extLst>
          </p:cNvPr>
          <p:cNvSpPr txBox="1"/>
          <p:nvPr/>
        </p:nvSpPr>
        <p:spPr>
          <a:xfrm>
            <a:off x="410250" y="868896"/>
            <a:ext cx="8491881" cy="369332"/>
          </a:xfrm>
          <a:prstGeom prst="rect">
            <a:avLst/>
          </a:prstGeom>
          <a:noFill/>
        </p:spPr>
        <p:txBody>
          <a:bodyPr wrap="square" rtlCol="0">
            <a:spAutoFit/>
          </a:bodyPr>
          <a:lstStyle/>
          <a:p>
            <a:r>
              <a:rPr lang="en-US" dirty="0"/>
              <a:t>§ 1351 Local control - A municipality may prohibit the operation of …</a:t>
            </a:r>
          </a:p>
        </p:txBody>
      </p:sp>
      <p:pic>
        <p:nvPicPr>
          <p:cNvPr id="10" name="Picture 9" descr="A picture containing building, outdoor, road, sky&#10;&#10;Description automatically generated">
            <a:extLst>
              <a:ext uri="{FF2B5EF4-FFF2-40B4-BE49-F238E27FC236}">
                <a16:creationId xmlns:a16="http://schemas.microsoft.com/office/drawing/2014/main" id="{D13692CF-5C79-BEB6-EBFD-94E7126E4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131" y="78899"/>
            <a:ext cx="3091543" cy="2318657"/>
          </a:xfrm>
          <a:prstGeom prst="rect">
            <a:avLst/>
          </a:prstGeom>
        </p:spPr>
      </p:pic>
      <p:pic>
        <p:nvPicPr>
          <p:cNvPr id="9" name="Picture 8" descr="A car parked in front of a building&#10;&#10;Description automatically generated with low confidence">
            <a:extLst>
              <a:ext uri="{FF2B5EF4-FFF2-40B4-BE49-F238E27FC236}">
                <a16:creationId xmlns:a16="http://schemas.microsoft.com/office/drawing/2014/main" id="{0BEE86BD-BDCC-BA4C-81FC-102C3A29C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261" y="4664315"/>
            <a:ext cx="3824192" cy="2031376"/>
          </a:xfrm>
          <a:prstGeom prst="rect">
            <a:avLst/>
          </a:prstGeom>
        </p:spPr>
      </p:pic>
      <p:pic>
        <p:nvPicPr>
          <p:cNvPr id="12" name="Picture 11" descr="A crane on top of a building&#10;&#10;Description automatically generated with medium confidence">
            <a:extLst>
              <a:ext uri="{FF2B5EF4-FFF2-40B4-BE49-F238E27FC236}">
                <a16:creationId xmlns:a16="http://schemas.microsoft.com/office/drawing/2014/main" id="{9B664C9B-4D52-8901-771E-BAEB9B40C1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084" y="4796336"/>
            <a:ext cx="3228593" cy="1878824"/>
          </a:xfrm>
          <a:prstGeom prst="rect">
            <a:avLst/>
          </a:prstGeom>
        </p:spPr>
      </p:pic>
    </p:spTree>
    <p:extLst>
      <p:ext uri="{BB962C8B-B14F-4D97-AF65-F5344CB8AC3E}">
        <p14:creationId xmlns:p14="http://schemas.microsoft.com/office/powerpoint/2010/main" val="273830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017F00-A638-2AA4-A0A3-CA52B64EAE68}"/>
              </a:ext>
            </a:extLst>
          </p:cNvPr>
          <p:cNvPicPr>
            <a:picLocks noChangeAspect="1"/>
          </p:cNvPicPr>
          <p:nvPr/>
        </p:nvPicPr>
        <p:blipFill>
          <a:blip r:embed="rId3"/>
          <a:stretch>
            <a:fillRect/>
          </a:stretch>
        </p:blipFill>
        <p:spPr>
          <a:xfrm>
            <a:off x="0" y="5626359"/>
            <a:ext cx="12192000" cy="1231641"/>
          </a:xfrm>
          <a:prstGeom prst="rect">
            <a:avLst/>
          </a:prstGeom>
        </p:spPr>
      </p:pic>
      <p:sp>
        <p:nvSpPr>
          <p:cNvPr id="2" name="Title 1">
            <a:extLst>
              <a:ext uri="{FF2B5EF4-FFF2-40B4-BE49-F238E27FC236}">
                <a16:creationId xmlns:a16="http://schemas.microsoft.com/office/drawing/2014/main" id="{1DBED7ED-F79B-0AC2-BFA2-B3F546E16BF0}"/>
              </a:ext>
            </a:extLst>
          </p:cNvPr>
          <p:cNvSpPr>
            <a:spLocks noGrp="1"/>
          </p:cNvSpPr>
          <p:nvPr>
            <p:ph type="title"/>
          </p:nvPr>
        </p:nvSpPr>
        <p:spPr>
          <a:xfrm>
            <a:off x="410250" y="162309"/>
            <a:ext cx="8911687" cy="826551"/>
          </a:xfrm>
        </p:spPr>
        <p:txBody>
          <a:bodyPr/>
          <a:lstStyle/>
          <a:p>
            <a:r>
              <a:rPr lang="en-US" b="1" dirty="0">
                <a:latin typeface="Century Gothic" panose="020B0502020202020204" pitchFamily="34" charset="0"/>
              </a:rPr>
              <a:t>What’s in My Town?</a:t>
            </a:r>
          </a:p>
        </p:txBody>
      </p:sp>
      <p:sp>
        <p:nvSpPr>
          <p:cNvPr id="3" name="Content Placeholder 2">
            <a:extLst>
              <a:ext uri="{FF2B5EF4-FFF2-40B4-BE49-F238E27FC236}">
                <a16:creationId xmlns:a16="http://schemas.microsoft.com/office/drawing/2014/main" id="{66A0ACF5-6B1D-2D97-E291-AD66C929F20F}"/>
              </a:ext>
            </a:extLst>
          </p:cNvPr>
          <p:cNvSpPr>
            <a:spLocks noGrp="1"/>
          </p:cNvSpPr>
          <p:nvPr>
            <p:ph idx="1"/>
          </p:nvPr>
        </p:nvSpPr>
        <p:spPr>
          <a:xfrm>
            <a:off x="209676" y="1262277"/>
            <a:ext cx="11982324" cy="4364082"/>
          </a:xfrm>
        </p:spPr>
        <p:txBody>
          <a:bodyPr>
            <a:normAutofit/>
          </a:bodyPr>
          <a:lstStyle/>
          <a:p>
            <a:r>
              <a:rPr lang="en-US" sz="2400" dirty="0"/>
              <a:t>Keep an eye on this developing “gray market”</a:t>
            </a:r>
          </a:p>
          <a:p>
            <a:r>
              <a:rPr lang="en-US" sz="2400" dirty="0"/>
              <a:t>Hemp based THC infused products</a:t>
            </a:r>
          </a:p>
          <a:p>
            <a:r>
              <a:rPr lang="en-US" sz="2400" dirty="0"/>
              <a:t>2018 Farm Bill unintentionally created this market</a:t>
            </a:r>
          </a:p>
          <a:p>
            <a:r>
              <a:rPr lang="en-US" sz="2400" dirty="0"/>
              <a:t>Unregulated after cultivation</a:t>
            </a:r>
          </a:p>
          <a:p>
            <a:r>
              <a:rPr lang="en-US" sz="2400" dirty="0"/>
              <a:t>Intoxicating hemp products</a:t>
            </a:r>
          </a:p>
          <a:p>
            <a:r>
              <a:rPr lang="en-US" sz="2400" dirty="0"/>
              <a:t>0.3% THC limit</a:t>
            </a:r>
          </a:p>
          <a:p>
            <a:r>
              <a:rPr lang="en-US" sz="2400" dirty="0"/>
              <a:t>delta 8 THC synthesized from CBD</a:t>
            </a:r>
          </a:p>
          <a:p>
            <a:r>
              <a:rPr lang="en-US" sz="2400" dirty="0"/>
              <a:t>CBD + acid + heat = delta-8 THC</a:t>
            </a:r>
          </a:p>
          <a:p>
            <a:r>
              <a:rPr lang="en-US" sz="2400" dirty="0"/>
              <a:t>Congress working on a new 5-year authorization…</a:t>
            </a:r>
          </a:p>
          <a:p>
            <a:endParaRPr lang="en-US" sz="2400" dirty="0"/>
          </a:p>
          <a:p>
            <a:pPr marL="0" indent="0">
              <a:buNone/>
            </a:pPr>
            <a:endParaRPr lang="en-US" dirty="0"/>
          </a:p>
          <a:p>
            <a:endParaRPr lang="en-US" dirty="0"/>
          </a:p>
        </p:txBody>
      </p:sp>
      <p:pic>
        <p:nvPicPr>
          <p:cNvPr id="11" name="Content Placeholder 4">
            <a:extLst>
              <a:ext uri="{FF2B5EF4-FFF2-40B4-BE49-F238E27FC236}">
                <a16:creationId xmlns:a16="http://schemas.microsoft.com/office/drawing/2014/main" id="{B4138D6D-5C74-4BFD-DCD8-727809409883}"/>
              </a:ext>
            </a:extLst>
          </p:cNvPr>
          <p:cNvPicPr>
            <a:picLocks noChangeAspect="1"/>
          </p:cNvPicPr>
          <p:nvPr/>
        </p:nvPicPr>
        <p:blipFill>
          <a:blip r:embed="rId4"/>
          <a:stretch>
            <a:fillRect/>
          </a:stretch>
        </p:blipFill>
        <p:spPr>
          <a:xfrm>
            <a:off x="212777" y="5701957"/>
            <a:ext cx="993734" cy="993734"/>
          </a:xfrm>
          <a:prstGeom prst="rect">
            <a:avLst/>
          </a:prstGeom>
        </p:spPr>
      </p:pic>
      <p:pic>
        <p:nvPicPr>
          <p:cNvPr id="13" name="Picture 12">
            <a:extLst>
              <a:ext uri="{FF2B5EF4-FFF2-40B4-BE49-F238E27FC236}">
                <a16:creationId xmlns:a16="http://schemas.microsoft.com/office/drawing/2014/main" id="{9F18CE39-9DEF-6943-CC97-AD012AB5C253}"/>
              </a:ext>
            </a:extLst>
          </p:cNvPr>
          <p:cNvPicPr>
            <a:picLocks noChangeAspect="1"/>
          </p:cNvPicPr>
          <p:nvPr/>
        </p:nvPicPr>
        <p:blipFill rotWithShape="1">
          <a:blip r:embed="rId5"/>
          <a:srcRect l="11770" t="2535" r="-27113" b="-27113"/>
          <a:stretch/>
        </p:blipFill>
        <p:spPr>
          <a:xfrm rot="718726">
            <a:off x="9818406" y="4039836"/>
            <a:ext cx="1870812" cy="3473533"/>
          </a:xfrm>
          <a:prstGeom prst="rect">
            <a:avLst/>
          </a:prstGeom>
        </p:spPr>
      </p:pic>
      <p:pic>
        <p:nvPicPr>
          <p:cNvPr id="6" name="Picture 5" descr="A picture containing text, outdoor, sign">
            <a:extLst>
              <a:ext uri="{FF2B5EF4-FFF2-40B4-BE49-F238E27FC236}">
                <a16:creationId xmlns:a16="http://schemas.microsoft.com/office/drawing/2014/main" id="{5CF993A1-77DF-0E15-1ACB-434C5257A9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4599" y="162309"/>
            <a:ext cx="4223536" cy="3855000"/>
          </a:xfrm>
          <a:prstGeom prst="rect">
            <a:avLst/>
          </a:prstGeom>
        </p:spPr>
      </p:pic>
      <p:pic>
        <p:nvPicPr>
          <p:cNvPr id="4" name="Picture 3">
            <a:extLst>
              <a:ext uri="{FF2B5EF4-FFF2-40B4-BE49-F238E27FC236}">
                <a16:creationId xmlns:a16="http://schemas.microsoft.com/office/drawing/2014/main" id="{B4C12BA3-1FD9-6BB8-4C4C-C14076E06416}"/>
              </a:ext>
            </a:extLst>
          </p:cNvPr>
          <p:cNvPicPr>
            <a:picLocks noChangeAspect="1"/>
          </p:cNvPicPr>
          <p:nvPr/>
        </p:nvPicPr>
        <p:blipFill>
          <a:blip r:embed="rId7"/>
          <a:stretch>
            <a:fillRect/>
          </a:stretch>
        </p:blipFill>
        <p:spPr>
          <a:xfrm>
            <a:off x="5904478" y="2605988"/>
            <a:ext cx="3770566" cy="2284145"/>
          </a:xfrm>
          <a:prstGeom prst="rect">
            <a:avLst/>
          </a:prstGeom>
        </p:spPr>
      </p:pic>
    </p:spTree>
    <p:extLst>
      <p:ext uri="{BB962C8B-B14F-4D97-AF65-F5344CB8AC3E}">
        <p14:creationId xmlns:p14="http://schemas.microsoft.com/office/powerpoint/2010/main" val="33734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EAEE-EDC4-7879-EE52-7428D2701101}"/>
              </a:ext>
            </a:extLst>
          </p:cNvPr>
          <p:cNvSpPr>
            <a:spLocks noGrp="1"/>
          </p:cNvSpPr>
          <p:nvPr>
            <p:ph type="title"/>
          </p:nvPr>
        </p:nvSpPr>
        <p:spPr>
          <a:xfrm>
            <a:off x="460111" y="0"/>
            <a:ext cx="8911687" cy="1280890"/>
          </a:xfrm>
        </p:spPr>
        <p:txBody>
          <a:bodyPr>
            <a:normAutofit/>
          </a:bodyPr>
          <a:lstStyle/>
          <a:p>
            <a:r>
              <a:rPr lang="en-US" sz="3600" b="1" dirty="0">
                <a:latin typeface="Century Gothic" panose="020B0502020202020204" pitchFamily="34" charset="0"/>
              </a:rPr>
              <a:t>The Gray Market</a:t>
            </a:r>
          </a:p>
        </p:txBody>
      </p:sp>
      <p:pic>
        <p:nvPicPr>
          <p:cNvPr id="7" name="Content Placeholder 6">
            <a:extLst>
              <a:ext uri="{FF2B5EF4-FFF2-40B4-BE49-F238E27FC236}">
                <a16:creationId xmlns:a16="http://schemas.microsoft.com/office/drawing/2014/main" id="{CB884302-E823-53B4-747E-EBB7DC2B80C9}"/>
              </a:ext>
            </a:extLst>
          </p:cNvPr>
          <p:cNvPicPr>
            <a:picLocks noGrp="1" noChangeAspect="1"/>
          </p:cNvPicPr>
          <p:nvPr>
            <p:ph idx="1"/>
          </p:nvPr>
        </p:nvPicPr>
        <p:blipFill>
          <a:blip r:embed="rId3"/>
          <a:stretch>
            <a:fillRect/>
          </a:stretch>
        </p:blipFill>
        <p:spPr>
          <a:xfrm>
            <a:off x="7702528" y="46484"/>
            <a:ext cx="4489472" cy="4111625"/>
          </a:xfrm>
        </p:spPr>
      </p:pic>
      <p:pic>
        <p:nvPicPr>
          <p:cNvPr id="4" name="Picture 3">
            <a:extLst>
              <a:ext uri="{FF2B5EF4-FFF2-40B4-BE49-F238E27FC236}">
                <a16:creationId xmlns:a16="http://schemas.microsoft.com/office/drawing/2014/main" id="{590F78B0-588B-9FBB-0A12-899BC488DD74}"/>
              </a:ext>
            </a:extLst>
          </p:cNvPr>
          <p:cNvPicPr>
            <a:picLocks noChangeAspect="1"/>
          </p:cNvPicPr>
          <p:nvPr/>
        </p:nvPicPr>
        <p:blipFill>
          <a:blip r:embed="rId4"/>
          <a:stretch>
            <a:fillRect/>
          </a:stretch>
        </p:blipFill>
        <p:spPr>
          <a:xfrm>
            <a:off x="0" y="5626359"/>
            <a:ext cx="12192000" cy="1231641"/>
          </a:xfrm>
          <a:prstGeom prst="rect">
            <a:avLst/>
          </a:prstGeom>
        </p:spPr>
      </p:pic>
      <p:pic>
        <p:nvPicPr>
          <p:cNvPr id="5" name="Content Placeholder 4">
            <a:extLst>
              <a:ext uri="{FF2B5EF4-FFF2-40B4-BE49-F238E27FC236}">
                <a16:creationId xmlns:a16="http://schemas.microsoft.com/office/drawing/2014/main" id="{4AAF7934-DDED-739A-1B26-CC0E7FD79223}"/>
              </a:ext>
            </a:extLst>
          </p:cNvPr>
          <p:cNvPicPr>
            <a:picLocks noChangeAspect="1"/>
          </p:cNvPicPr>
          <p:nvPr/>
        </p:nvPicPr>
        <p:blipFill>
          <a:blip r:embed="rId5"/>
          <a:stretch>
            <a:fillRect/>
          </a:stretch>
        </p:blipFill>
        <p:spPr>
          <a:xfrm>
            <a:off x="160163" y="5727741"/>
            <a:ext cx="993734" cy="993734"/>
          </a:xfrm>
          <a:prstGeom prst="rect">
            <a:avLst/>
          </a:prstGeom>
        </p:spPr>
      </p:pic>
      <p:pic>
        <p:nvPicPr>
          <p:cNvPr id="9" name="Picture 8">
            <a:extLst>
              <a:ext uri="{FF2B5EF4-FFF2-40B4-BE49-F238E27FC236}">
                <a16:creationId xmlns:a16="http://schemas.microsoft.com/office/drawing/2014/main" id="{01D0E034-DC7C-B424-1DA6-1D4B60405433}"/>
              </a:ext>
            </a:extLst>
          </p:cNvPr>
          <p:cNvPicPr>
            <a:picLocks noChangeAspect="1"/>
          </p:cNvPicPr>
          <p:nvPr/>
        </p:nvPicPr>
        <p:blipFill>
          <a:blip r:embed="rId6"/>
          <a:stretch>
            <a:fillRect/>
          </a:stretch>
        </p:blipFill>
        <p:spPr>
          <a:xfrm>
            <a:off x="460111" y="1173057"/>
            <a:ext cx="7652727" cy="1093247"/>
          </a:xfrm>
          <a:prstGeom prst="rect">
            <a:avLst/>
          </a:prstGeom>
        </p:spPr>
      </p:pic>
      <p:pic>
        <p:nvPicPr>
          <p:cNvPr id="15" name="Picture 14">
            <a:extLst>
              <a:ext uri="{FF2B5EF4-FFF2-40B4-BE49-F238E27FC236}">
                <a16:creationId xmlns:a16="http://schemas.microsoft.com/office/drawing/2014/main" id="{DA1DCBC3-89F9-035C-8033-F9355751AD51}"/>
              </a:ext>
            </a:extLst>
          </p:cNvPr>
          <p:cNvPicPr>
            <a:picLocks noChangeAspect="1"/>
          </p:cNvPicPr>
          <p:nvPr/>
        </p:nvPicPr>
        <p:blipFill>
          <a:blip r:embed="rId7"/>
          <a:stretch>
            <a:fillRect/>
          </a:stretch>
        </p:blipFill>
        <p:spPr>
          <a:xfrm>
            <a:off x="73725" y="2556911"/>
            <a:ext cx="7545246" cy="2932923"/>
          </a:xfrm>
          <a:prstGeom prst="rect">
            <a:avLst/>
          </a:prstGeom>
        </p:spPr>
      </p:pic>
    </p:spTree>
    <p:extLst>
      <p:ext uri="{BB962C8B-B14F-4D97-AF65-F5344CB8AC3E}">
        <p14:creationId xmlns:p14="http://schemas.microsoft.com/office/powerpoint/2010/main" val="903549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AE582-74CB-F948-F092-039183ADA4CE}"/>
              </a:ext>
            </a:extLst>
          </p:cNvPr>
          <p:cNvPicPr>
            <a:picLocks noChangeAspect="1"/>
          </p:cNvPicPr>
          <p:nvPr/>
        </p:nvPicPr>
        <p:blipFill>
          <a:blip r:embed="rId3"/>
          <a:stretch>
            <a:fillRect/>
          </a:stretch>
        </p:blipFill>
        <p:spPr>
          <a:xfrm>
            <a:off x="0" y="5626359"/>
            <a:ext cx="12192000" cy="1231641"/>
          </a:xfrm>
          <a:prstGeom prst="rect">
            <a:avLst/>
          </a:prstGeom>
        </p:spPr>
      </p:pic>
      <p:sp>
        <p:nvSpPr>
          <p:cNvPr id="2" name="Title 1">
            <a:extLst>
              <a:ext uri="{FF2B5EF4-FFF2-40B4-BE49-F238E27FC236}">
                <a16:creationId xmlns:a16="http://schemas.microsoft.com/office/drawing/2014/main" id="{448A217B-2B18-F16B-FC3F-A4389210CB83}"/>
              </a:ext>
            </a:extLst>
          </p:cNvPr>
          <p:cNvSpPr>
            <a:spLocks noGrp="1"/>
          </p:cNvSpPr>
          <p:nvPr>
            <p:ph type="title"/>
          </p:nvPr>
        </p:nvSpPr>
        <p:spPr>
          <a:xfrm>
            <a:off x="477235" y="178782"/>
            <a:ext cx="10515600" cy="1325563"/>
          </a:xfrm>
        </p:spPr>
        <p:txBody>
          <a:bodyPr/>
          <a:lstStyle/>
          <a:p>
            <a:r>
              <a:rPr lang="en-US" b="1" dirty="0">
                <a:latin typeface="Century Gothic" panose="020B0502020202020204" pitchFamily="34" charset="0"/>
              </a:rPr>
              <a:t>Rescheduling of Marijuana</a:t>
            </a:r>
          </a:p>
        </p:txBody>
      </p:sp>
      <p:sp>
        <p:nvSpPr>
          <p:cNvPr id="3" name="Content Placeholder 2">
            <a:extLst>
              <a:ext uri="{FF2B5EF4-FFF2-40B4-BE49-F238E27FC236}">
                <a16:creationId xmlns:a16="http://schemas.microsoft.com/office/drawing/2014/main" id="{18A866BB-B70E-114D-C5E1-060804EC7999}"/>
              </a:ext>
            </a:extLst>
          </p:cNvPr>
          <p:cNvSpPr>
            <a:spLocks noGrp="1"/>
          </p:cNvSpPr>
          <p:nvPr>
            <p:ph idx="1"/>
          </p:nvPr>
        </p:nvSpPr>
        <p:spPr>
          <a:xfrm>
            <a:off x="288793" y="1419596"/>
            <a:ext cx="10704041" cy="3264371"/>
          </a:xfrm>
        </p:spPr>
        <p:txBody>
          <a:bodyPr vert="horz" lIns="91440" tIns="45720" rIns="91440" bIns="45720" rtlCol="0" anchor="t">
            <a:noAutofit/>
          </a:bodyPr>
          <a:lstStyle/>
          <a:p>
            <a:r>
              <a:rPr lang="en-US" sz="2400" b="1" dirty="0"/>
              <a:t>The benefits to the marijuana industry if marijuana is rescheduled from Schedule I to Schedule III.</a:t>
            </a:r>
            <a:endParaRPr lang="en-US" sz="2400" dirty="0"/>
          </a:p>
          <a:p>
            <a:pPr lvl="1"/>
            <a:r>
              <a:rPr lang="en-US" dirty="0"/>
              <a:t>Marijuana businesses are subject to the </a:t>
            </a:r>
            <a:r>
              <a:rPr lang="en-US" b="1" dirty="0"/>
              <a:t>federal tax code Section 280E</a:t>
            </a:r>
            <a:r>
              <a:rPr lang="en-US" dirty="0"/>
              <a:t>, which prohibits them from taking most tax deductions. If Schedule III would not be limited by 280E. </a:t>
            </a:r>
          </a:p>
          <a:p>
            <a:pPr lvl="1"/>
            <a:r>
              <a:rPr lang="en-US" b="1" dirty="0"/>
              <a:t>Increased access to research.</a:t>
            </a:r>
            <a:r>
              <a:rPr lang="en-US" dirty="0"/>
              <a:t> Marijuana is currently classified as a Schedule I drug; this has made it very difficult for researchers to study the plant and its potential medical benefits.</a:t>
            </a:r>
          </a:p>
          <a:p>
            <a:pPr lvl="1"/>
            <a:r>
              <a:rPr lang="en-US" b="1" dirty="0"/>
              <a:t>Unknown</a:t>
            </a:r>
            <a:r>
              <a:rPr lang="en-US" dirty="0"/>
              <a:t> if it would help with banking challenges</a:t>
            </a:r>
          </a:p>
          <a:p>
            <a:pPr lvl="1"/>
            <a:r>
              <a:rPr lang="en-US" dirty="0"/>
              <a:t>Rescheduling marijuana to Schedule III </a:t>
            </a:r>
            <a:r>
              <a:rPr lang="en-US" b="1" u="sng" dirty="0"/>
              <a:t>would not legalize it federally </a:t>
            </a:r>
            <a:r>
              <a:rPr lang="en-US" dirty="0"/>
              <a:t>for recreational use. </a:t>
            </a:r>
          </a:p>
        </p:txBody>
      </p:sp>
      <p:pic>
        <p:nvPicPr>
          <p:cNvPr id="5" name="Content Placeholder 4">
            <a:extLst>
              <a:ext uri="{FF2B5EF4-FFF2-40B4-BE49-F238E27FC236}">
                <a16:creationId xmlns:a16="http://schemas.microsoft.com/office/drawing/2014/main" id="{D1355AF0-F9DE-E7AA-92D6-FB6E62AF3AB2}"/>
              </a:ext>
            </a:extLst>
          </p:cNvPr>
          <p:cNvPicPr>
            <a:picLocks noChangeAspect="1"/>
          </p:cNvPicPr>
          <p:nvPr/>
        </p:nvPicPr>
        <p:blipFill>
          <a:blip r:embed="rId4"/>
          <a:stretch>
            <a:fillRect/>
          </a:stretch>
        </p:blipFill>
        <p:spPr>
          <a:xfrm>
            <a:off x="160163" y="5727741"/>
            <a:ext cx="993734" cy="993734"/>
          </a:xfrm>
          <a:prstGeom prst="rect">
            <a:avLst/>
          </a:prstGeom>
        </p:spPr>
      </p:pic>
      <p:sp>
        <p:nvSpPr>
          <p:cNvPr id="7" name="TextBox 6">
            <a:extLst>
              <a:ext uri="{FF2B5EF4-FFF2-40B4-BE49-F238E27FC236}">
                <a16:creationId xmlns:a16="http://schemas.microsoft.com/office/drawing/2014/main" id="{08FDBF6E-0467-459A-4826-106C05A74A27}"/>
              </a:ext>
            </a:extLst>
          </p:cNvPr>
          <p:cNvSpPr txBox="1"/>
          <p:nvPr/>
        </p:nvSpPr>
        <p:spPr>
          <a:xfrm>
            <a:off x="8105189" y="5349360"/>
            <a:ext cx="3679374" cy="276999"/>
          </a:xfrm>
          <a:prstGeom prst="rect">
            <a:avLst/>
          </a:prstGeom>
          <a:noFill/>
        </p:spPr>
        <p:txBody>
          <a:bodyPr wrap="square">
            <a:spAutoFit/>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Congressional Research Service Sept. 13,2023</a:t>
            </a:r>
            <a:endParaRPr lang="en-US" dirty="0"/>
          </a:p>
        </p:txBody>
      </p:sp>
    </p:spTree>
    <p:extLst>
      <p:ext uri="{BB962C8B-B14F-4D97-AF65-F5344CB8AC3E}">
        <p14:creationId xmlns:p14="http://schemas.microsoft.com/office/powerpoint/2010/main" val="3863854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5D9E1E-85DA-CC11-76AF-508BE98B9512}"/>
              </a:ext>
            </a:extLst>
          </p:cNvPr>
          <p:cNvPicPr>
            <a:picLocks noChangeAspect="1"/>
          </p:cNvPicPr>
          <p:nvPr/>
        </p:nvPicPr>
        <p:blipFill>
          <a:blip r:embed="rId2"/>
          <a:stretch>
            <a:fillRect/>
          </a:stretch>
        </p:blipFill>
        <p:spPr>
          <a:xfrm>
            <a:off x="0" y="5444067"/>
            <a:ext cx="12192000" cy="1413933"/>
          </a:xfrm>
          <a:prstGeom prst="rect">
            <a:avLst/>
          </a:prstGeom>
        </p:spPr>
      </p:pic>
      <p:sp>
        <p:nvSpPr>
          <p:cNvPr id="2" name="Title 1">
            <a:extLst>
              <a:ext uri="{FF2B5EF4-FFF2-40B4-BE49-F238E27FC236}">
                <a16:creationId xmlns:a16="http://schemas.microsoft.com/office/drawing/2014/main" id="{89324C40-E6F5-0EC6-84BE-570B99D0C17E}"/>
              </a:ext>
            </a:extLst>
          </p:cNvPr>
          <p:cNvSpPr>
            <a:spLocks noGrp="1"/>
          </p:cNvSpPr>
          <p:nvPr>
            <p:ph type="title"/>
          </p:nvPr>
        </p:nvSpPr>
        <p:spPr>
          <a:xfrm>
            <a:off x="447869" y="208146"/>
            <a:ext cx="10905931" cy="1325563"/>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Legislative Requests – Technical Fixes and New Legislation</a:t>
            </a: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F5543043-C755-DFF0-74CD-D89D556B1036}"/>
              </a:ext>
            </a:extLst>
          </p:cNvPr>
          <p:cNvPicPr>
            <a:picLocks noGrp="1" noChangeAspect="1"/>
          </p:cNvPicPr>
          <p:nvPr>
            <p:ph idx="1"/>
          </p:nvPr>
        </p:nvPicPr>
        <p:blipFill>
          <a:blip r:embed="rId3"/>
          <a:stretch>
            <a:fillRect/>
          </a:stretch>
        </p:blipFill>
        <p:spPr>
          <a:xfrm>
            <a:off x="595332" y="5656120"/>
            <a:ext cx="993734" cy="993734"/>
          </a:xfrm>
          <a:prstGeom prst="rect">
            <a:avLst/>
          </a:prstGeom>
        </p:spPr>
      </p:pic>
      <p:sp>
        <p:nvSpPr>
          <p:cNvPr id="4" name="Slide Number Placeholder 3">
            <a:extLst>
              <a:ext uri="{FF2B5EF4-FFF2-40B4-BE49-F238E27FC236}">
                <a16:creationId xmlns:a16="http://schemas.microsoft.com/office/drawing/2014/main" id="{C4C29D09-EBEA-893F-CA2B-2FBCB90990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1BF7F-F920-45C1-8043-DC22DDF727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483E68B-27C3-FF60-7041-1BB17A893EA3}"/>
              </a:ext>
            </a:extLst>
          </p:cNvPr>
          <p:cNvSpPr txBox="1"/>
          <p:nvPr/>
        </p:nvSpPr>
        <p:spPr>
          <a:xfrm>
            <a:off x="339365" y="964222"/>
            <a:ext cx="10496327"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HB 334 - Legislative Technical Fixes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License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Application → Lottery → Selected Applicant → Conditional license → Active license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Social Equity and Micro Business Residency Requirements Challenged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Dormant Commerce Clause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New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HB 408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Conversion License for existing OMM License Holders</a:t>
            </a:r>
          </a:p>
          <a:p>
            <a:pPr>
              <a:defRPr/>
            </a:pPr>
            <a:r>
              <a:rPr lang="en-US" sz="2000" b="1" dirty="0">
                <a:solidFill>
                  <a:prstClr val="black"/>
                </a:solidFill>
                <a:latin typeface="Calibri" panose="020F0502020204030204"/>
              </a:rPr>
              <a:t>(Pending</a:t>
            </a:r>
            <a:r>
              <a:rPr lang="en-US" sz="2000" dirty="0">
                <a:solidFill>
                  <a:prstClr val="black"/>
                </a:solidFill>
                <a:latin typeface="Calibri" panose="020F0502020204030204"/>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Merging the Office of Medical Marijuana (OMM) into the OMC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Watching: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HB285 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akes modifications to current OMM program – passed on 3/28/24 now to the OGOV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HB355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provides reassurance to banking industry working with state regulated marijuana industry</a:t>
            </a:r>
          </a:p>
        </p:txBody>
      </p:sp>
    </p:spTree>
    <p:extLst>
      <p:ext uri="{BB962C8B-B14F-4D97-AF65-F5344CB8AC3E}">
        <p14:creationId xmlns:p14="http://schemas.microsoft.com/office/powerpoint/2010/main" val="4267917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E7166-B002-F0AC-0B94-FC729D59EF62}"/>
              </a:ext>
            </a:extLst>
          </p:cNvPr>
          <p:cNvPicPr>
            <a:picLocks noChangeAspect="1"/>
          </p:cNvPicPr>
          <p:nvPr/>
        </p:nvPicPr>
        <p:blipFill>
          <a:blip r:embed="rId2"/>
          <a:stretch>
            <a:fillRect/>
          </a:stretch>
        </p:blipFill>
        <p:spPr>
          <a:xfrm>
            <a:off x="0" y="5263842"/>
            <a:ext cx="12192000" cy="1639455"/>
          </a:xfrm>
          <a:prstGeom prst="rect">
            <a:avLst/>
          </a:prstGeom>
        </p:spPr>
      </p:pic>
      <p:sp>
        <p:nvSpPr>
          <p:cNvPr id="2" name="Title 1">
            <a:extLst>
              <a:ext uri="{FF2B5EF4-FFF2-40B4-BE49-F238E27FC236}">
                <a16:creationId xmlns:a16="http://schemas.microsoft.com/office/drawing/2014/main" id="{AAE0BAF7-8B67-8599-03D4-247528495757}"/>
              </a:ext>
            </a:extLst>
          </p:cNvPr>
          <p:cNvSpPr>
            <a:spLocks noGrp="1"/>
          </p:cNvSpPr>
          <p:nvPr>
            <p:ph type="title"/>
          </p:nvPr>
        </p:nvSpPr>
        <p:spPr>
          <a:xfrm>
            <a:off x="838200" y="74612"/>
            <a:ext cx="10515600" cy="854075"/>
          </a:xfrm>
        </p:spPr>
        <p:txBody>
          <a:bodyPr/>
          <a:lstStyle/>
          <a:p>
            <a:pPr marR="0" lvl="0" algn="l"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Segoe UI" panose="020B0502040204020203" pitchFamily="34" charset="0"/>
              </a:rPr>
              <a:t>Budget Projections</a:t>
            </a:r>
          </a:p>
        </p:txBody>
      </p:sp>
      <p:pic>
        <p:nvPicPr>
          <p:cNvPr id="5" name="Content Placeholder 4">
            <a:extLst>
              <a:ext uri="{FF2B5EF4-FFF2-40B4-BE49-F238E27FC236}">
                <a16:creationId xmlns:a16="http://schemas.microsoft.com/office/drawing/2014/main" id="{A14BB57B-D788-309D-5423-87458DAA4E6A}"/>
              </a:ext>
            </a:extLst>
          </p:cNvPr>
          <p:cNvPicPr>
            <a:picLocks noGrp="1" noChangeAspect="1"/>
          </p:cNvPicPr>
          <p:nvPr>
            <p:ph idx="1"/>
          </p:nvPr>
        </p:nvPicPr>
        <p:blipFill>
          <a:blip r:embed="rId3"/>
          <a:stretch>
            <a:fillRect/>
          </a:stretch>
        </p:blipFill>
        <p:spPr>
          <a:xfrm>
            <a:off x="608033" y="5362616"/>
            <a:ext cx="993734" cy="993734"/>
          </a:xfrm>
          <a:prstGeom prst="rect">
            <a:avLst/>
          </a:prstGeom>
        </p:spPr>
      </p:pic>
      <p:sp>
        <p:nvSpPr>
          <p:cNvPr id="4" name="Slide Number Placeholder 3">
            <a:extLst>
              <a:ext uri="{FF2B5EF4-FFF2-40B4-BE49-F238E27FC236}">
                <a16:creationId xmlns:a16="http://schemas.microsoft.com/office/drawing/2014/main" id="{F131A64A-5703-DC6A-8B38-1F31D17E4952}"/>
              </a:ext>
            </a:extLst>
          </p:cNvPr>
          <p:cNvSpPr>
            <a:spLocks noGrp="1"/>
          </p:cNvSpPr>
          <p:nvPr>
            <p:ph type="sldNum" sz="quarter" idx="12"/>
          </p:nvPr>
        </p:nvSpPr>
        <p:spPr/>
        <p:txBody>
          <a:bodyPr/>
          <a:lstStyle/>
          <a:p>
            <a:fld id="{1E61BF7F-F920-45C1-8043-DC22DDF7273D}" type="slidenum">
              <a:rPr lang="en-US" smtClean="0"/>
              <a:t>28</a:t>
            </a:fld>
            <a:endParaRPr lang="en-US"/>
          </a:p>
        </p:txBody>
      </p:sp>
      <p:sp>
        <p:nvSpPr>
          <p:cNvPr id="6" name="TextBox 5">
            <a:extLst>
              <a:ext uri="{FF2B5EF4-FFF2-40B4-BE49-F238E27FC236}">
                <a16:creationId xmlns:a16="http://schemas.microsoft.com/office/drawing/2014/main" id="{8B276222-EE7A-B9C8-D469-E1FC9D755DD7}"/>
              </a:ext>
            </a:extLst>
          </p:cNvPr>
          <p:cNvSpPr txBox="1"/>
          <p:nvPr/>
        </p:nvSpPr>
        <p:spPr>
          <a:xfrm>
            <a:off x="835532" y="906425"/>
            <a:ext cx="9434534" cy="646331"/>
          </a:xfrm>
          <a:prstGeom prst="rect">
            <a:avLst/>
          </a:prstGeom>
          <a:noFill/>
        </p:spPr>
        <p:txBody>
          <a:bodyPr wrap="square">
            <a:spAutoFit/>
          </a:bodyPr>
          <a:lstStyle/>
          <a:p>
            <a:pPr marL="0" marR="0">
              <a:spcBef>
                <a:spcPts val="0"/>
              </a:spcBef>
            </a:pPr>
            <a:r>
              <a:rPr lang="en-US" b="1">
                <a:ea typeface="Calibri" panose="020F0502020204030204" pitchFamily="34" charset="0"/>
                <a:cs typeface="Times New Roman" panose="02020603050405020304" pitchFamily="18" charset="0"/>
              </a:rPr>
              <a:t>Application Fees Revenue starting in FY25 2</a:t>
            </a:r>
            <a:r>
              <a:rPr lang="en-US" b="1" baseline="30000">
                <a:ea typeface="Calibri" panose="020F0502020204030204" pitchFamily="34" charset="0"/>
                <a:cs typeface="Times New Roman" panose="02020603050405020304" pitchFamily="18" charset="0"/>
              </a:rPr>
              <a:t>nd</a:t>
            </a:r>
            <a:r>
              <a:rPr lang="en-US" b="1">
                <a:ea typeface="Calibri" panose="020F0502020204030204" pitchFamily="34" charset="0"/>
                <a:cs typeface="Times New Roman" panose="02020603050405020304" pitchFamily="18" charset="0"/>
              </a:rPr>
              <a:t> Quarter</a:t>
            </a:r>
          </a:p>
          <a:p>
            <a:pPr marL="0" marR="0">
              <a:spcBef>
                <a:spcPts val="0"/>
              </a:spcBef>
            </a:pPr>
            <a:r>
              <a:rPr lang="en-US">
                <a:effectLst/>
                <a:ea typeface="Calibri" panose="020F0502020204030204" pitchFamily="34" charset="0"/>
                <a:cs typeface="Times New Roman" panose="02020603050405020304" pitchFamily="18" charset="0"/>
              </a:rPr>
              <a:t>125 licenses estimating 2 applicants per license potential $ 754,000</a:t>
            </a:r>
          </a:p>
        </p:txBody>
      </p:sp>
      <p:sp>
        <p:nvSpPr>
          <p:cNvPr id="7" name="TextBox 6">
            <a:extLst>
              <a:ext uri="{FF2B5EF4-FFF2-40B4-BE49-F238E27FC236}">
                <a16:creationId xmlns:a16="http://schemas.microsoft.com/office/drawing/2014/main" id="{F4CD1CA0-B891-420E-F16B-A5470DDF0E28}"/>
              </a:ext>
            </a:extLst>
          </p:cNvPr>
          <p:cNvSpPr txBox="1"/>
          <p:nvPr/>
        </p:nvSpPr>
        <p:spPr>
          <a:xfrm>
            <a:off x="766233" y="3593384"/>
            <a:ext cx="11168592" cy="1200329"/>
          </a:xfrm>
          <a:prstGeom prst="rect">
            <a:avLst/>
          </a:prstGeom>
          <a:noFill/>
        </p:spPr>
        <p:txBody>
          <a:bodyPr wrap="square" rtlCol="0">
            <a:spAutoFit/>
          </a:bodyPr>
          <a:lstStyle/>
          <a:p>
            <a:r>
              <a:rPr lang="en-US" b="1" dirty="0"/>
              <a:t>Projection – Sales and Tax Revenue starting in FY25 3</a:t>
            </a:r>
            <a:r>
              <a:rPr lang="en-US" b="1" baseline="30000" dirty="0"/>
              <a:t>rd</a:t>
            </a:r>
            <a:r>
              <a:rPr lang="en-US" b="1" dirty="0"/>
              <a:t> Quarter and first full year will be FY26</a:t>
            </a:r>
          </a:p>
          <a:p>
            <a:r>
              <a:rPr lang="en-US" dirty="0"/>
              <a:t>Current Medical Marijuana Program – 17,000 patients spend average of $3, 303 per year on marijuana products </a:t>
            </a:r>
          </a:p>
          <a:p>
            <a:r>
              <a:rPr lang="en-US" dirty="0"/>
              <a:t>Projected adult use recreational market – 85,000 customers annual sales would be approximately $281 Million in sales </a:t>
            </a:r>
          </a:p>
          <a:p>
            <a:r>
              <a:rPr lang="en-US" dirty="0"/>
              <a:t>Potential Tax Revenue of $42 Million (generated by 15% sales tax)</a:t>
            </a:r>
          </a:p>
        </p:txBody>
      </p:sp>
      <p:sp>
        <p:nvSpPr>
          <p:cNvPr id="8" name="TextBox 7">
            <a:extLst>
              <a:ext uri="{FF2B5EF4-FFF2-40B4-BE49-F238E27FC236}">
                <a16:creationId xmlns:a16="http://schemas.microsoft.com/office/drawing/2014/main" id="{03755C6D-179B-B24E-C5D9-909BDFA6685B}"/>
              </a:ext>
            </a:extLst>
          </p:cNvPr>
          <p:cNvSpPr txBox="1"/>
          <p:nvPr/>
        </p:nvSpPr>
        <p:spPr>
          <a:xfrm>
            <a:off x="766233" y="1696828"/>
            <a:ext cx="6570134" cy="646331"/>
          </a:xfrm>
          <a:prstGeom prst="rect">
            <a:avLst/>
          </a:prstGeom>
          <a:noFill/>
        </p:spPr>
        <p:txBody>
          <a:bodyPr wrap="square" rtlCol="0">
            <a:spAutoFit/>
          </a:bodyPr>
          <a:lstStyle/>
          <a:p>
            <a:r>
              <a:rPr lang="en-US" b="1"/>
              <a:t>License Fees Revenue starting in FY25 2</a:t>
            </a:r>
            <a:r>
              <a:rPr lang="en-US" b="1" baseline="30000"/>
              <a:t>nd</a:t>
            </a:r>
            <a:r>
              <a:rPr lang="en-US" b="1"/>
              <a:t> and 3</a:t>
            </a:r>
            <a:r>
              <a:rPr lang="en-US" b="1" baseline="30000"/>
              <a:t>rd</a:t>
            </a:r>
            <a:r>
              <a:rPr lang="en-US" b="1"/>
              <a:t> Quarters</a:t>
            </a:r>
          </a:p>
          <a:p>
            <a:r>
              <a:rPr lang="en-US"/>
              <a:t>125 licenses potential total if all licenses issued $ 758,000</a:t>
            </a:r>
          </a:p>
        </p:txBody>
      </p:sp>
      <p:sp>
        <p:nvSpPr>
          <p:cNvPr id="9" name="TextBox 8">
            <a:extLst>
              <a:ext uri="{FF2B5EF4-FFF2-40B4-BE49-F238E27FC236}">
                <a16:creationId xmlns:a16="http://schemas.microsoft.com/office/drawing/2014/main" id="{7D480DC8-3A22-E351-41DC-1B0C0D77E205}"/>
              </a:ext>
            </a:extLst>
          </p:cNvPr>
          <p:cNvSpPr txBox="1"/>
          <p:nvPr/>
        </p:nvSpPr>
        <p:spPr>
          <a:xfrm>
            <a:off x="766233" y="2487231"/>
            <a:ext cx="8999031" cy="923330"/>
          </a:xfrm>
          <a:prstGeom prst="rect">
            <a:avLst/>
          </a:prstGeom>
          <a:noFill/>
        </p:spPr>
        <p:txBody>
          <a:bodyPr wrap="square" rtlCol="0">
            <a:spAutoFit/>
          </a:bodyPr>
          <a:lstStyle/>
          <a:p>
            <a:r>
              <a:rPr lang="en-US" b="1" dirty="0"/>
              <a:t>Conversion Fees Revenue starting in FY25 1</a:t>
            </a:r>
            <a:r>
              <a:rPr lang="en-US" b="1" baseline="30000" dirty="0"/>
              <a:t>st</a:t>
            </a:r>
            <a:r>
              <a:rPr lang="en-US" b="1" dirty="0"/>
              <a:t> and 2</a:t>
            </a:r>
            <a:r>
              <a:rPr lang="en-US" b="1" baseline="30000" dirty="0"/>
              <a:t>nd</a:t>
            </a:r>
            <a:r>
              <a:rPr lang="en-US" b="1" dirty="0"/>
              <a:t> Quarters (If Legislation passed)</a:t>
            </a:r>
          </a:p>
          <a:p>
            <a:r>
              <a:rPr lang="en-US" dirty="0"/>
              <a:t>25 converted licenses if all existing OMM licenses are converted could generate $1.15 Million to $5 Million depending on assessment formula used by the State (OMC)</a:t>
            </a:r>
          </a:p>
        </p:txBody>
      </p:sp>
      <p:sp>
        <p:nvSpPr>
          <p:cNvPr id="10" name="TextBox 9">
            <a:extLst>
              <a:ext uri="{FF2B5EF4-FFF2-40B4-BE49-F238E27FC236}">
                <a16:creationId xmlns:a16="http://schemas.microsoft.com/office/drawing/2014/main" id="{12481608-EB3E-1349-771F-2D10DD0CCD30}"/>
              </a:ext>
            </a:extLst>
          </p:cNvPr>
          <p:cNvSpPr txBox="1"/>
          <p:nvPr/>
        </p:nvSpPr>
        <p:spPr>
          <a:xfrm>
            <a:off x="8948057" y="5402050"/>
            <a:ext cx="2900265" cy="1200329"/>
          </a:xfrm>
          <a:prstGeom prst="rect">
            <a:avLst/>
          </a:prstGeom>
          <a:noFill/>
        </p:spPr>
        <p:txBody>
          <a:bodyPr wrap="square" rtlCol="0">
            <a:spAutoFit/>
          </a:bodyPr>
          <a:lstStyle/>
          <a:p>
            <a:r>
              <a:rPr lang="en-US" dirty="0"/>
              <a:t>FY25 1</a:t>
            </a:r>
            <a:r>
              <a:rPr lang="en-US" baseline="30000" dirty="0"/>
              <a:t>st</a:t>
            </a:r>
            <a:r>
              <a:rPr lang="en-US" dirty="0"/>
              <a:t> Qtr. – July, Aug, Sep</a:t>
            </a:r>
          </a:p>
          <a:p>
            <a:r>
              <a:rPr lang="en-US" dirty="0"/>
              <a:t>FY25 2</a:t>
            </a:r>
            <a:r>
              <a:rPr lang="en-US" baseline="30000" dirty="0"/>
              <a:t>nd</a:t>
            </a:r>
            <a:r>
              <a:rPr lang="en-US" dirty="0"/>
              <a:t> Qtr. – Oct, Nov, Dec</a:t>
            </a:r>
          </a:p>
          <a:p>
            <a:r>
              <a:rPr lang="en-US" dirty="0"/>
              <a:t>FY25 3</a:t>
            </a:r>
            <a:r>
              <a:rPr lang="en-US" baseline="30000" dirty="0"/>
              <a:t>rd</a:t>
            </a:r>
            <a:r>
              <a:rPr lang="en-US" dirty="0"/>
              <a:t> Qtr. – Jan, Feb, Mar</a:t>
            </a:r>
          </a:p>
          <a:p>
            <a:r>
              <a:rPr lang="en-US" dirty="0"/>
              <a:t>FY25 4</a:t>
            </a:r>
            <a:r>
              <a:rPr lang="en-US" baseline="30000" dirty="0"/>
              <a:t>th</a:t>
            </a:r>
            <a:r>
              <a:rPr lang="en-US" dirty="0"/>
              <a:t> Qtr. – Apr, May, Jun</a:t>
            </a:r>
          </a:p>
        </p:txBody>
      </p:sp>
    </p:spTree>
    <p:extLst>
      <p:ext uri="{BB962C8B-B14F-4D97-AF65-F5344CB8AC3E}">
        <p14:creationId xmlns:p14="http://schemas.microsoft.com/office/powerpoint/2010/main" val="1152303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DFCC8-24A8-B714-8B0A-BD062318AED1}"/>
              </a:ext>
            </a:extLst>
          </p:cNvPr>
          <p:cNvPicPr>
            <a:picLocks noChangeAspect="1"/>
          </p:cNvPicPr>
          <p:nvPr/>
        </p:nvPicPr>
        <p:blipFill>
          <a:blip r:embed="rId2"/>
          <a:stretch>
            <a:fillRect/>
          </a:stretch>
        </p:blipFill>
        <p:spPr>
          <a:xfrm>
            <a:off x="0" y="5227781"/>
            <a:ext cx="12192000" cy="1671859"/>
          </a:xfrm>
          <a:prstGeom prst="rect">
            <a:avLst/>
          </a:prstGeom>
        </p:spPr>
      </p:pic>
      <p:sp>
        <p:nvSpPr>
          <p:cNvPr id="2" name="Title 1">
            <a:extLst>
              <a:ext uri="{FF2B5EF4-FFF2-40B4-BE49-F238E27FC236}">
                <a16:creationId xmlns:a16="http://schemas.microsoft.com/office/drawing/2014/main" id="{89324C40-E6F5-0EC6-84BE-570B99D0C17E}"/>
              </a:ext>
            </a:extLst>
          </p:cNvPr>
          <p:cNvSpPr>
            <a:spLocks noGrp="1"/>
          </p:cNvSpPr>
          <p:nvPr>
            <p:ph type="title"/>
          </p:nvPr>
        </p:nvSpPr>
        <p:spPr>
          <a:xfrm>
            <a:off x="140299" y="1559794"/>
            <a:ext cx="6044738" cy="1325563"/>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8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Questions</a:t>
            </a:r>
            <a:b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F5543043-C755-DFF0-74CD-D89D556B1036}"/>
              </a:ext>
            </a:extLst>
          </p:cNvPr>
          <p:cNvPicPr>
            <a:picLocks noGrp="1" noChangeAspect="1"/>
          </p:cNvPicPr>
          <p:nvPr>
            <p:ph idx="1"/>
          </p:nvPr>
        </p:nvPicPr>
        <p:blipFill>
          <a:blip r:embed="rId3"/>
          <a:stretch>
            <a:fillRect/>
          </a:stretch>
        </p:blipFill>
        <p:spPr>
          <a:xfrm>
            <a:off x="341333" y="5569211"/>
            <a:ext cx="993734" cy="993734"/>
          </a:xfrm>
          <a:prstGeom prst="rect">
            <a:avLst/>
          </a:prstGeom>
        </p:spPr>
      </p:pic>
      <p:sp>
        <p:nvSpPr>
          <p:cNvPr id="4" name="Slide Number Placeholder 3">
            <a:extLst>
              <a:ext uri="{FF2B5EF4-FFF2-40B4-BE49-F238E27FC236}">
                <a16:creationId xmlns:a16="http://schemas.microsoft.com/office/drawing/2014/main" id="{C4C29D09-EBEA-893F-CA2B-2FBCB90990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1BF7F-F920-45C1-8043-DC22DDF727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83E72E-DF1E-FBBD-CD9E-6D7335EEEFEB}"/>
              </a:ext>
            </a:extLst>
          </p:cNvPr>
          <p:cNvSpPr txBox="1"/>
          <p:nvPr/>
        </p:nvSpPr>
        <p:spPr>
          <a:xfrm>
            <a:off x="4093512" y="6063710"/>
            <a:ext cx="520216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Website </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OMC.Delaware.gov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Also on </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Facebook, Instagram and X</a:t>
            </a:r>
          </a:p>
        </p:txBody>
      </p:sp>
      <p:sp>
        <p:nvSpPr>
          <p:cNvPr id="8" name="TextBox 7">
            <a:extLst>
              <a:ext uri="{FF2B5EF4-FFF2-40B4-BE49-F238E27FC236}">
                <a16:creationId xmlns:a16="http://schemas.microsoft.com/office/drawing/2014/main" id="{411B7F0A-636E-2E56-5044-1D65F47D659E}"/>
              </a:ext>
            </a:extLst>
          </p:cNvPr>
          <p:cNvSpPr txBox="1"/>
          <p:nvPr/>
        </p:nvSpPr>
        <p:spPr>
          <a:xfrm>
            <a:off x="140299" y="3546423"/>
            <a:ext cx="8129847"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Commissioner Rob Coupe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Deputy Commissioner Paul Hyland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Keila Montalvo, Community Relations Officer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Taylor Shannon, Administrative Specialist II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DAG Adria Martinelli, Legal Counsel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7" name="Content Placeholder 4" descr="Question Mark with solid fill">
            <a:extLst>
              <a:ext uri="{FF2B5EF4-FFF2-40B4-BE49-F238E27FC236}">
                <a16:creationId xmlns:a16="http://schemas.microsoft.com/office/drawing/2014/main" id="{4F853C22-404A-F815-22A4-AB806C1727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3563" y="287304"/>
            <a:ext cx="3320455" cy="3320455"/>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8704F3FD-D3E1-D216-C390-22EB2778F8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3000" y="0"/>
            <a:ext cx="3429000" cy="6858000"/>
          </a:xfrm>
          <a:prstGeom prst="rect">
            <a:avLst/>
          </a:prstGeom>
        </p:spPr>
      </p:pic>
    </p:spTree>
    <p:extLst>
      <p:ext uri="{BB962C8B-B14F-4D97-AF65-F5344CB8AC3E}">
        <p14:creationId xmlns:p14="http://schemas.microsoft.com/office/powerpoint/2010/main" val="27733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6EB00BF-7F8D-4887-F6DD-BFD69FF46359}"/>
              </a:ext>
            </a:extLst>
          </p:cNvPr>
          <p:cNvPicPr>
            <a:picLocks noChangeAspect="1"/>
          </p:cNvPicPr>
          <p:nvPr/>
        </p:nvPicPr>
        <p:blipFill>
          <a:blip r:embed="rId3"/>
          <a:stretch>
            <a:fillRect/>
          </a:stretch>
        </p:blipFill>
        <p:spPr>
          <a:xfrm>
            <a:off x="6517009" y="122482"/>
            <a:ext cx="5632773" cy="3451162"/>
          </a:xfrm>
          <a:prstGeom prst="rect">
            <a:avLst/>
          </a:prstGeom>
        </p:spPr>
      </p:pic>
      <p:pic>
        <p:nvPicPr>
          <p:cNvPr id="3" name="Picture 2">
            <a:extLst>
              <a:ext uri="{FF2B5EF4-FFF2-40B4-BE49-F238E27FC236}">
                <a16:creationId xmlns:a16="http://schemas.microsoft.com/office/drawing/2014/main" id="{469DB5B3-9C5A-4B50-9ABB-1A8A9B57DEB4}"/>
              </a:ext>
            </a:extLst>
          </p:cNvPr>
          <p:cNvPicPr>
            <a:picLocks noChangeAspect="1"/>
          </p:cNvPicPr>
          <p:nvPr/>
        </p:nvPicPr>
        <p:blipFill>
          <a:blip r:embed="rId4"/>
          <a:stretch>
            <a:fillRect/>
          </a:stretch>
        </p:blipFill>
        <p:spPr>
          <a:xfrm>
            <a:off x="0" y="6134572"/>
            <a:ext cx="12192000" cy="723428"/>
          </a:xfrm>
          <a:prstGeom prst="rect">
            <a:avLst/>
          </a:prstGeom>
        </p:spPr>
      </p:pic>
      <p:sp>
        <p:nvSpPr>
          <p:cNvPr id="2" name="Title 1">
            <a:extLst>
              <a:ext uri="{FF2B5EF4-FFF2-40B4-BE49-F238E27FC236}">
                <a16:creationId xmlns:a16="http://schemas.microsoft.com/office/drawing/2014/main" id="{A3826201-1E3D-B91D-36F0-F7B09D162351}"/>
              </a:ext>
            </a:extLst>
          </p:cNvPr>
          <p:cNvSpPr>
            <a:spLocks noGrp="1"/>
          </p:cNvSpPr>
          <p:nvPr>
            <p:ph type="title"/>
          </p:nvPr>
        </p:nvSpPr>
        <p:spPr>
          <a:xfrm>
            <a:off x="203826" y="0"/>
            <a:ext cx="10515600" cy="1325563"/>
          </a:xfrm>
        </p:spPr>
        <p:txBody>
          <a:bodyPr/>
          <a:lstStyle/>
          <a:p>
            <a:r>
              <a:rPr lang="en-US" b="1" dirty="0"/>
              <a:t>Background of Marijuana</a:t>
            </a:r>
          </a:p>
        </p:txBody>
      </p:sp>
      <p:sp>
        <p:nvSpPr>
          <p:cNvPr id="4" name="Content Placeholder 3">
            <a:extLst>
              <a:ext uri="{FF2B5EF4-FFF2-40B4-BE49-F238E27FC236}">
                <a16:creationId xmlns:a16="http://schemas.microsoft.com/office/drawing/2014/main" id="{498CB905-F737-633C-684B-2DFF04A3DA39}"/>
              </a:ext>
            </a:extLst>
          </p:cNvPr>
          <p:cNvSpPr>
            <a:spLocks noGrp="1"/>
          </p:cNvSpPr>
          <p:nvPr>
            <p:ph sz="half" idx="2"/>
          </p:nvPr>
        </p:nvSpPr>
        <p:spPr>
          <a:xfrm>
            <a:off x="303839" y="1104347"/>
            <a:ext cx="5157787" cy="808363"/>
          </a:xfrm>
          <a:solidFill>
            <a:schemeClr val="accent3">
              <a:lumMod val="40000"/>
              <a:lumOff val="60000"/>
            </a:schemeClr>
          </a:solidFill>
        </p:spPr>
        <p:txBody>
          <a:bodyPr>
            <a:normAutofit/>
          </a:bodyPr>
          <a:lstStyle/>
          <a:p>
            <a:pPr marL="0" indent="0">
              <a:buNone/>
            </a:pPr>
            <a:r>
              <a:rPr lang="en-US" sz="2200" b="1" dirty="0"/>
              <a:t>2800 BC:</a:t>
            </a:r>
            <a:r>
              <a:rPr lang="en-US" sz="2200" dirty="0"/>
              <a:t> Emperor Shen Nung in China used cannabis for medicinal purposes</a:t>
            </a:r>
          </a:p>
          <a:p>
            <a:endParaRPr lang="en-US" dirty="0"/>
          </a:p>
        </p:txBody>
      </p:sp>
      <p:sp>
        <p:nvSpPr>
          <p:cNvPr id="6" name="Content Placeholder 5">
            <a:extLst>
              <a:ext uri="{FF2B5EF4-FFF2-40B4-BE49-F238E27FC236}">
                <a16:creationId xmlns:a16="http://schemas.microsoft.com/office/drawing/2014/main" id="{39F520F5-CBEE-BF8B-985F-173C2E6EF307}"/>
              </a:ext>
            </a:extLst>
          </p:cNvPr>
          <p:cNvSpPr>
            <a:spLocks noGrp="1"/>
          </p:cNvSpPr>
          <p:nvPr>
            <p:ph sz="quarter" idx="4"/>
          </p:nvPr>
        </p:nvSpPr>
        <p:spPr>
          <a:xfrm>
            <a:off x="6100987" y="860255"/>
            <a:ext cx="1335796" cy="716243"/>
          </a:xfrm>
        </p:spPr>
        <p:txBody>
          <a:bodyPr vert="horz" lIns="91440" tIns="45720" rIns="91440" bIns="45720" rtlCol="0" anchor="t">
            <a:noAutofit/>
          </a:bodyPr>
          <a:lstStyle/>
          <a:p>
            <a:pPr marL="0" indent="0">
              <a:buNone/>
            </a:pPr>
            <a:r>
              <a:rPr lang="en-US" sz="2800" b="1" dirty="0"/>
              <a:t>Today</a:t>
            </a:r>
            <a:endParaRPr lang="en-US" sz="2800" dirty="0"/>
          </a:p>
        </p:txBody>
      </p:sp>
      <p:pic>
        <p:nvPicPr>
          <p:cNvPr id="7" name="Picture 6">
            <a:extLst>
              <a:ext uri="{FF2B5EF4-FFF2-40B4-BE49-F238E27FC236}">
                <a16:creationId xmlns:a16="http://schemas.microsoft.com/office/drawing/2014/main" id="{5E584FC5-5DA9-0881-34AC-FE8054E1C2DC}"/>
              </a:ext>
            </a:extLst>
          </p:cNvPr>
          <p:cNvPicPr>
            <a:picLocks noChangeAspect="1"/>
          </p:cNvPicPr>
          <p:nvPr/>
        </p:nvPicPr>
        <p:blipFill>
          <a:blip r:embed="rId5"/>
          <a:stretch>
            <a:fillRect/>
          </a:stretch>
        </p:blipFill>
        <p:spPr>
          <a:xfrm>
            <a:off x="334955" y="1931185"/>
            <a:ext cx="1653568" cy="1253769"/>
          </a:xfrm>
          <a:prstGeom prst="rect">
            <a:avLst/>
          </a:prstGeom>
        </p:spPr>
      </p:pic>
      <p:sp>
        <p:nvSpPr>
          <p:cNvPr id="5" name="TextBox 4">
            <a:extLst>
              <a:ext uri="{FF2B5EF4-FFF2-40B4-BE49-F238E27FC236}">
                <a16:creationId xmlns:a16="http://schemas.microsoft.com/office/drawing/2014/main" id="{C7CB7051-6E74-B89B-3EB6-AABBDA5D5D13}"/>
              </a:ext>
            </a:extLst>
          </p:cNvPr>
          <p:cNvSpPr txBox="1"/>
          <p:nvPr/>
        </p:nvSpPr>
        <p:spPr>
          <a:xfrm>
            <a:off x="876492" y="4059598"/>
            <a:ext cx="3971365" cy="1200329"/>
          </a:xfrm>
          <a:prstGeom prst="rect">
            <a:avLst/>
          </a:prstGeom>
          <a:solidFill>
            <a:schemeClr val="accent1">
              <a:lumMod val="40000"/>
              <a:lumOff val="60000"/>
            </a:schemeClr>
          </a:solidFill>
        </p:spPr>
        <p:txBody>
          <a:bodyPr wrap="square" rtlCol="0">
            <a:spAutoFit/>
          </a:bodyPr>
          <a:lstStyle/>
          <a:p>
            <a:r>
              <a:rPr lang="en-US" dirty="0"/>
              <a:t>In </a:t>
            </a:r>
            <a:r>
              <a:rPr lang="en-US" b="1" dirty="0"/>
              <a:t>2012</a:t>
            </a:r>
            <a:r>
              <a:rPr lang="en-US" dirty="0"/>
              <a:t> Colorado and Washington became the first states to legalize recreational marijuana through ballot initiatives</a:t>
            </a:r>
          </a:p>
        </p:txBody>
      </p:sp>
      <p:pic>
        <p:nvPicPr>
          <p:cNvPr id="9" name="Picture 8">
            <a:extLst>
              <a:ext uri="{FF2B5EF4-FFF2-40B4-BE49-F238E27FC236}">
                <a16:creationId xmlns:a16="http://schemas.microsoft.com/office/drawing/2014/main" id="{2A07E64E-2AB0-7F03-DEAA-B15E62CA8B57}"/>
              </a:ext>
            </a:extLst>
          </p:cNvPr>
          <p:cNvPicPr>
            <a:picLocks noChangeAspect="1"/>
          </p:cNvPicPr>
          <p:nvPr/>
        </p:nvPicPr>
        <p:blipFill>
          <a:blip r:embed="rId6"/>
          <a:stretch>
            <a:fillRect/>
          </a:stretch>
        </p:blipFill>
        <p:spPr>
          <a:xfrm>
            <a:off x="7015714" y="3816621"/>
            <a:ext cx="4664078" cy="2540921"/>
          </a:xfrm>
          <a:prstGeom prst="rect">
            <a:avLst/>
          </a:prstGeom>
        </p:spPr>
      </p:pic>
      <p:sp>
        <p:nvSpPr>
          <p:cNvPr id="10" name="TextBox 9">
            <a:extLst>
              <a:ext uri="{FF2B5EF4-FFF2-40B4-BE49-F238E27FC236}">
                <a16:creationId xmlns:a16="http://schemas.microsoft.com/office/drawing/2014/main" id="{577FBF39-3A15-7293-5A48-6EF16D5265A6}"/>
              </a:ext>
            </a:extLst>
          </p:cNvPr>
          <p:cNvSpPr txBox="1"/>
          <p:nvPr/>
        </p:nvSpPr>
        <p:spPr>
          <a:xfrm>
            <a:off x="9588035" y="6287779"/>
            <a:ext cx="2603965" cy="253916"/>
          </a:xfrm>
          <a:prstGeom prst="rect">
            <a:avLst/>
          </a:prstGeom>
          <a:noFill/>
        </p:spPr>
        <p:txBody>
          <a:bodyPr wrap="square" rtlCol="0">
            <a:spAutoFit/>
          </a:bodyPr>
          <a:lstStyle/>
          <a:p>
            <a:r>
              <a:rPr lang="en-US" sz="1050" dirty="0"/>
              <a:t>Washington Post 11.8.2023</a:t>
            </a:r>
          </a:p>
        </p:txBody>
      </p:sp>
      <p:sp>
        <p:nvSpPr>
          <p:cNvPr id="8" name="TextBox 7">
            <a:extLst>
              <a:ext uri="{FF2B5EF4-FFF2-40B4-BE49-F238E27FC236}">
                <a16:creationId xmlns:a16="http://schemas.microsoft.com/office/drawing/2014/main" id="{5AEFC29B-E8AD-C10E-EF6B-5DCEEBCE6163}"/>
              </a:ext>
            </a:extLst>
          </p:cNvPr>
          <p:cNvSpPr txBox="1"/>
          <p:nvPr/>
        </p:nvSpPr>
        <p:spPr>
          <a:xfrm>
            <a:off x="976850" y="5495338"/>
            <a:ext cx="6072692" cy="830997"/>
          </a:xfrm>
          <a:prstGeom prst="rect">
            <a:avLst/>
          </a:prstGeom>
          <a:solidFill>
            <a:srgbClr val="88E0EC"/>
          </a:solidFill>
        </p:spPr>
        <p:txBody>
          <a:bodyPr wrap="square" rtlCol="0">
            <a:spAutoFit/>
          </a:bodyPr>
          <a:lstStyle/>
          <a:p>
            <a:r>
              <a:rPr lang="en-US" sz="2400" dirty="0"/>
              <a:t>December 18, </a:t>
            </a:r>
            <a:r>
              <a:rPr lang="en-US" sz="2400" b="1" dirty="0"/>
              <a:t>2015,</a:t>
            </a:r>
            <a:r>
              <a:rPr lang="en-US" sz="2400" dirty="0"/>
              <a:t> Delaware HB39 Decriminalized Simple Possession to a Civil fine</a:t>
            </a:r>
          </a:p>
        </p:txBody>
      </p:sp>
      <p:sp>
        <p:nvSpPr>
          <p:cNvPr id="11" name="TextBox 10">
            <a:extLst>
              <a:ext uri="{FF2B5EF4-FFF2-40B4-BE49-F238E27FC236}">
                <a16:creationId xmlns:a16="http://schemas.microsoft.com/office/drawing/2014/main" id="{89623944-FFC0-08EC-7CF0-71E38EF34350}"/>
              </a:ext>
            </a:extLst>
          </p:cNvPr>
          <p:cNvSpPr txBox="1"/>
          <p:nvPr/>
        </p:nvSpPr>
        <p:spPr>
          <a:xfrm>
            <a:off x="2713623" y="2985624"/>
            <a:ext cx="4403370" cy="830997"/>
          </a:xfrm>
          <a:prstGeom prst="rect">
            <a:avLst/>
          </a:prstGeom>
          <a:solidFill>
            <a:srgbClr val="88E0EC"/>
          </a:solidFill>
        </p:spPr>
        <p:txBody>
          <a:bodyPr wrap="square" rtlCol="0">
            <a:spAutoFit/>
          </a:bodyPr>
          <a:lstStyle/>
          <a:p>
            <a:r>
              <a:rPr lang="en-US" sz="2400" dirty="0"/>
              <a:t>Delaware Medical Marijuana Enabling Legislation SB-17 in </a:t>
            </a:r>
            <a:r>
              <a:rPr lang="en-US" sz="2400" b="1" dirty="0"/>
              <a:t>2011</a:t>
            </a:r>
          </a:p>
        </p:txBody>
      </p:sp>
      <p:sp>
        <p:nvSpPr>
          <p:cNvPr id="12" name="TextBox 11">
            <a:extLst>
              <a:ext uri="{FF2B5EF4-FFF2-40B4-BE49-F238E27FC236}">
                <a16:creationId xmlns:a16="http://schemas.microsoft.com/office/drawing/2014/main" id="{F5948EDF-B3A0-9AD8-ACE7-056C19D2F78E}"/>
              </a:ext>
            </a:extLst>
          </p:cNvPr>
          <p:cNvSpPr txBox="1"/>
          <p:nvPr/>
        </p:nvSpPr>
        <p:spPr>
          <a:xfrm>
            <a:off x="2646171" y="2008549"/>
            <a:ext cx="4403371" cy="800219"/>
          </a:xfrm>
          <a:prstGeom prst="rect">
            <a:avLst/>
          </a:prstGeom>
          <a:solidFill>
            <a:schemeClr val="accent3">
              <a:lumMod val="60000"/>
              <a:lumOff val="40000"/>
            </a:schemeClr>
          </a:solidFill>
        </p:spPr>
        <p:txBody>
          <a:bodyPr wrap="square" rtlCol="0">
            <a:spAutoFit/>
          </a:bodyPr>
          <a:lstStyle/>
          <a:p>
            <a:r>
              <a:rPr lang="en-US" dirty="0"/>
              <a:t>Marihuana Tax Act of </a:t>
            </a:r>
            <a:r>
              <a:rPr lang="en-US" b="1" dirty="0"/>
              <a:t>1937</a:t>
            </a:r>
          </a:p>
          <a:p>
            <a:r>
              <a:rPr lang="en-US" sz="1400" dirty="0"/>
              <a:t>Federal Bureau of Narcotics </a:t>
            </a:r>
          </a:p>
          <a:p>
            <a:r>
              <a:rPr lang="en-US" sz="1400" dirty="0"/>
              <a:t>Commissioner Harry </a:t>
            </a:r>
            <a:r>
              <a:rPr lang="en-US" sz="1400" dirty="0" err="1"/>
              <a:t>Anslinger</a:t>
            </a:r>
            <a:endParaRPr lang="en-US" sz="1400" dirty="0"/>
          </a:p>
        </p:txBody>
      </p:sp>
      <p:sp>
        <p:nvSpPr>
          <p:cNvPr id="15" name="TextBox 14">
            <a:extLst>
              <a:ext uri="{FF2B5EF4-FFF2-40B4-BE49-F238E27FC236}">
                <a16:creationId xmlns:a16="http://schemas.microsoft.com/office/drawing/2014/main" id="{FE957622-379D-42C2-6F8B-294A74B0D167}"/>
              </a:ext>
            </a:extLst>
          </p:cNvPr>
          <p:cNvSpPr txBox="1"/>
          <p:nvPr/>
        </p:nvSpPr>
        <p:spPr>
          <a:xfrm>
            <a:off x="7656341" y="3550317"/>
            <a:ext cx="4535659" cy="261610"/>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Disa.com </a:t>
            </a:r>
            <a:r>
              <a:rPr lang="en-US" sz="1100">
                <a:latin typeface="Segoe UI" panose="020B0502040204020203" pitchFamily="34" charset="0"/>
                <a:cs typeface="Segoe UI" panose="020B0502040204020203" pitchFamily="34" charset="0"/>
              </a:rPr>
              <a:t>Marijuana Legality by State updated 5/13/2024</a:t>
            </a:r>
            <a:endParaRPr lang="en-US" sz="1100" dirty="0">
              <a:latin typeface="Segoe UI" panose="020B0502040204020203" pitchFamily="34" charset="0"/>
              <a:cs typeface="Segoe UI" panose="020B0502040204020203" pitchFamily="34" charset="0"/>
            </a:endParaRPr>
          </a:p>
        </p:txBody>
      </p:sp>
      <p:pic>
        <p:nvPicPr>
          <p:cNvPr id="13" name="Picture 12" descr="Shape&#10;&#10;Description automatically generated">
            <a:extLst>
              <a:ext uri="{FF2B5EF4-FFF2-40B4-BE49-F238E27FC236}">
                <a16:creationId xmlns:a16="http://schemas.microsoft.com/office/drawing/2014/main" id="{A3494298-4685-5B8B-C89C-CDFCD7CBE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826" y="6226131"/>
            <a:ext cx="540310" cy="540310"/>
          </a:xfrm>
          <a:prstGeom prst="rect">
            <a:avLst/>
          </a:prstGeom>
        </p:spPr>
      </p:pic>
      <p:sp>
        <p:nvSpPr>
          <p:cNvPr id="16" name="TextBox 15">
            <a:extLst>
              <a:ext uri="{FF2B5EF4-FFF2-40B4-BE49-F238E27FC236}">
                <a16:creationId xmlns:a16="http://schemas.microsoft.com/office/drawing/2014/main" id="{0D69D1AD-FBB6-376B-3FAF-F7600BDFFDEC}"/>
              </a:ext>
            </a:extLst>
          </p:cNvPr>
          <p:cNvSpPr txBox="1"/>
          <p:nvPr/>
        </p:nvSpPr>
        <p:spPr>
          <a:xfrm>
            <a:off x="6139643" y="1274413"/>
            <a:ext cx="1135104" cy="369332"/>
          </a:xfrm>
          <a:prstGeom prst="rect">
            <a:avLst/>
          </a:prstGeom>
          <a:solidFill>
            <a:schemeClr val="accent2">
              <a:lumMod val="60000"/>
              <a:lumOff val="40000"/>
            </a:schemeClr>
          </a:solidFill>
          <a:effectLst/>
        </p:spPr>
        <p:txBody>
          <a:bodyPr wrap="square" rtlCol="0">
            <a:spAutoFit/>
          </a:bodyPr>
          <a:lstStyle/>
          <a:p>
            <a:r>
              <a:rPr lang="en-US" dirty="0"/>
              <a:t>24 States</a:t>
            </a:r>
          </a:p>
        </p:txBody>
      </p:sp>
    </p:spTree>
    <p:extLst>
      <p:ext uri="{BB962C8B-B14F-4D97-AF65-F5344CB8AC3E}">
        <p14:creationId xmlns:p14="http://schemas.microsoft.com/office/powerpoint/2010/main" val="112986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A94A-8AEF-AF9A-2A73-8F198E69D3CD}"/>
              </a:ext>
            </a:extLst>
          </p:cNvPr>
          <p:cNvSpPr>
            <a:spLocks noGrp="1"/>
          </p:cNvSpPr>
          <p:nvPr>
            <p:ph type="title"/>
          </p:nvPr>
        </p:nvSpPr>
        <p:spPr/>
        <p:txBody>
          <a:bodyPr/>
          <a:lstStyle/>
          <a:p>
            <a:r>
              <a:rPr lang="en-US" dirty="0"/>
              <a:t>Local Government Reference Slides Follow.  </a:t>
            </a:r>
          </a:p>
        </p:txBody>
      </p:sp>
      <p:sp>
        <p:nvSpPr>
          <p:cNvPr id="3" name="Content Placeholder 2">
            <a:extLst>
              <a:ext uri="{FF2B5EF4-FFF2-40B4-BE49-F238E27FC236}">
                <a16:creationId xmlns:a16="http://schemas.microsoft.com/office/drawing/2014/main" id="{CEF75A25-2A93-85FA-6FF0-D79246941257}"/>
              </a:ext>
            </a:extLst>
          </p:cNvPr>
          <p:cNvSpPr>
            <a:spLocks noGrp="1"/>
          </p:cNvSpPr>
          <p:nvPr>
            <p:ph idx="1"/>
          </p:nvPr>
        </p:nvSpPr>
        <p:spPr/>
        <p:txBody>
          <a:bodyPr/>
          <a:lstStyle/>
          <a:p>
            <a:r>
              <a:rPr lang="en-US" dirty="0"/>
              <a:t>If needed.</a:t>
            </a:r>
          </a:p>
        </p:txBody>
      </p:sp>
      <p:sp>
        <p:nvSpPr>
          <p:cNvPr id="4" name="Slide Number Placeholder 3">
            <a:extLst>
              <a:ext uri="{FF2B5EF4-FFF2-40B4-BE49-F238E27FC236}">
                <a16:creationId xmlns:a16="http://schemas.microsoft.com/office/drawing/2014/main" id="{9D85AD59-FBC4-B2F8-0000-EE3960422403}"/>
              </a:ext>
            </a:extLst>
          </p:cNvPr>
          <p:cNvSpPr>
            <a:spLocks noGrp="1"/>
          </p:cNvSpPr>
          <p:nvPr>
            <p:ph type="sldNum" sz="quarter" idx="12"/>
          </p:nvPr>
        </p:nvSpPr>
        <p:spPr/>
        <p:txBody>
          <a:bodyPr/>
          <a:lstStyle/>
          <a:p>
            <a:fld id="{1E61BF7F-F920-45C1-8043-DC22DDF7273D}" type="slidenum">
              <a:rPr lang="en-US" smtClean="0"/>
              <a:t>30</a:t>
            </a:fld>
            <a:endParaRPr lang="en-US"/>
          </a:p>
        </p:txBody>
      </p:sp>
    </p:spTree>
    <p:extLst>
      <p:ext uri="{BB962C8B-B14F-4D97-AF65-F5344CB8AC3E}">
        <p14:creationId xmlns:p14="http://schemas.microsoft.com/office/powerpoint/2010/main" val="53612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5D9E1E-85DA-CC11-76AF-508BE98B9512}"/>
              </a:ext>
            </a:extLst>
          </p:cNvPr>
          <p:cNvPicPr>
            <a:picLocks noChangeAspect="1"/>
          </p:cNvPicPr>
          <p:nvPr/>
        </p:nvPicPr>
        <p:blipFill>
          <a:blip r:embed="rId2"/>
          <a:stretch>
            <a:fillRect/>
          </a:stretch>
        </p:blipFill>
        <p:spPr>
          <a:xfrm>
            <a:off x="0" y="5532437"/>
            <a:ext cx="12192000" cy="1325563"/>
          </a:xfrm>
          <a:prstGeom prst="rect">
            <a:avLst/>
          </a:prstGeom>
        </p:spPr>
      </p:pic>
      <p:sp>
        <p:nvSpPr>
          <p:cNvPr id="2" name="Title 1">
            <a:extLst>
              <a:ext uri="{FF2B5EF4-FFF2-40B4-BE49-F238E27FC236}">
                <a16:creationId xmlns:a16="http://schemas.microsoft.com/office/drawing/2014/main" id="{89324C40-E6F5-0EC6-84BE-570B99D0C17E}"/>
              </a:ext>
            </a:extLst>
          </p:cNvPr>
          <p:cNvSpPr>
            <a:spLocks noGrp="1"/>
          </p:cNvSpPr>
          <p:nvPr>
            <p:ph type="title"/>
          </p:nvPr>
        </p:nvSpPr>
        <p:spPr>
          <a:xfrm>
            <a:off x="447869" y="208146"/>
            <a:ext cx="10905931" cy="1325563"/>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My Town &amp; The OMC</a:t>
            </a: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F5543043-C755-DFF0-74CD-D89D556B1036}"/>
              </a:ext>
            </a:extLst>
          </p:cNvPr>
          <p:cNvPicPr>
            <a:picLocks noGrp="1" noChangeAspect="1"/>
          </p:cNvPicPr>
          <p:nvPr>
            <p:ph idx="1"/>
          </p:nvPr>
        </p:nvPicPr>
        <p:blipFill>
          <a:blip r:embed="rId3"/>
          <a:stretch>
            <a:fillRect/>
          </a:stretch>
        </p:blipFill>
        <p:spPr>
          <a:xfrm>
            <a:off x="595332" y="5656120"/>
            <a:ext cx="993734" cy="993734"/>
          </a:xfrm>
          <a:prstGeom prst="rect">
            <a:avLst/>
          </a:prstGeom>
        </p:spPr>
      </p:pic>
      <p:sp>
        <p:nvSpPr>
          <p:cNvPr id="4" name="Slide Number Placeholder 3">
            <a:extLst>
              <a:ext uri="{FF2B5EF4-FFF2-40B4-BE49-F238E27FC236}">
                <a16:creationId xmlns:a16="http://schemas.microsoft.com/office/drawing/2014/main" id="{C4C29D09-EBEA-893F-CA2B-2FBCB909907C}"/>
              </a:ext>
            </a:extLst>
          </p:cNvPr>
          <p:cNvSpPr>
            <a:spLocks noGrp="1"/>
          </p:cNvSpPr>
          <p:nvPr>
            <p:ph type="sldNum" sz="quarter" idx="12"/>
          </p:nvPr>
        </p:nvSpPr>
        <p:spPr/>
        <p:txBody>
          <a:bodyPr/>
          <a:lstStyle/>
          <a:p>
            <a:fld id="{1E61BF7F-F920-45C1-8043-DC22DDF7273D}" type="slidenum">
              <a:rPr lang="en-US" smtClean="0"/>
              <a:t>31</a:t>
            </a:fld>
            <a:endParaRPr lang="en-US"/>
          </a:p>
        </p:txBody>
      </p:sp>
      <p:sp>
        <p:nvSpPr>
          <p:cNvPr id="7" name="TextBox 6">
            <a:extLst>
              <a:ext uri="{FF2B5EF4-FFF2-40B4-BE49-F238E27FC236}">
                <a16:creationId xmlns:a16="http://schemas.microsoft.com/office/drawing/2014/main" id="{6483E68B-27C3-FF60-7041-1BB17A893EA3}"/>
              </a:ext>
            </a:extLst>
          </p:cNvPr>
          <p:cNvSpPr txBox="1"/>
          <p:nvPr/>
        </p:nvSpPr>
        <p:spPr>
          <a:xfrm>
            <a:off x="595332" y="829324"/>
            <a:ext cx="11057641" cy="5527026"/>
          </a:xfrm>
          <a:prstGeom prst="rect">
            <a:avLst/>
          </a:prstGeom>
          <a:noFill/>
        </p:spPr>
        <p:txBody>
          <a:bodyPr wrap="square">
            <a:spAutoFit/>
          </a:bodyPr>
          <a:lstStyle/>
          <a:p>
            <a:pPr marL="0" marR="0">
              <a:lnSpc>
                <a:spcPct val="107000"/>
              </a:lnSpc>
              <a:spcBef>
                <a:spcPts val="1200"/>
              </a:spcBef>
              <a:spcAft>
                <a:spcPts val="0"/>
              </a:spcAft>
            </a:pPr>
            <a:r>
              <a:rPr lang="en-US" sz="2000" b="1" kern="0" dirty="0">
                <a:effectLst/>
                <a:ea typeface="Times New Roman" panose="02020603050405020304" pitchFamily="18" charset="0"/>
                <a:cs typeface="Times New Roman" panose="02020603050405020304" pitchFamily="18" charset="0"/>
              </a:rPr>
              <a:t>§ 1354 Grounds for refusal of license; transfer or extension of premises.</a:t>
            </a:r>
            <a:endParaRPr lang="en-US" sz="2800" b="1" kern="0" dirty="0">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 The Commissioner </a:t>
            </a:r>
            <a:r>
              <a:rPr lang="en-US" b="1" u="sng" dirty="0">
                <a:effectLst/>
                <a:latin typeface="Calibri" panose="020F0502020204030204" pitchFamily="34" charset="0"/>
                <a:ea typeface="Calibri" panose="020F0502020204030204" pitchFamily="34" charset="0"/>
                <a:cs typeface="Times New Roman" panose="02020603050405020304" pitchFamily="18" charset="0"/>
              </a:rPr>
              <a:t>may not </a:t>
            </a:r>
            <a:r>
              <a:rPr lang="en-US" dirty="0">
                <a:effectLst/>
                <a:latin typeface="Calibri" panose="020F0502020204030204" pitchFamily="34" charset="0"/>
                <a:ea typeface="Calibri" panose="020F0502020204030204" pitchFamily="34" charset="0"/>
                <a:cs typeface="Times New Roman" panose="02020603050405020304" pitchFamily="18" charset="0"/>
              </a:rPr>
              <a:t>grant a license under this chapter in any county or subdivision thereof, if granting a license is contrary to the law of any </a:t>
            </a:r>
            <a:r>
              <a:rPr lang="en-US" b="1" dirty="0">
                <a:effectLst/>
                <a:latin typeface="Calibri" panose="020F0502020204030204" pitchFamily="34" charset="0"/>
                <a:ea typeface="Calibri" panose="020F0502020204030204" pitchFamily="34" charset="0"/>
                <a:cs typeface="Times New Roman" panose="02020603050405020304" pitchFamily="18" charset="0"/>
              </a:rPr>
              <a:t>municipality or county </a:t>
            </a:r>
            <a:r>
              <a:rPr lang="en-US" dirty="0">
                <a:effectLst/>
                <a:latin typeface="Calibri" panose="020F0502020204030204" pitchFamily="34" charset="0"/>
                <a:ea typeface="Calibri" panose="020F0502020204030204" pitchFamily="34" charset="0"/>
                <a:cs typeface="Times New Roman" panose="02020603050405020304" pitchFamily="18" charset="0"/>
              </a:rPr>
              <a:t>adopted under § 1351 of this title.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(b) The Commissioner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may refuse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license an applicant if the Commissioner has substantial evidence that would reasonably support a belief that any of the following apply: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(1) There are sufficient licensed premises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municipality or county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the granting of a license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municipality or county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stated in the application is not otherwise demanded by public interest or convenience.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 The Commissioner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may refuse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grant a license to sell marijuana, marijuana products, or marijuana accessories to any new establishment to be located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in the vicinity of</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 church, school, college or substance abuse treatment facility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as defined under § 2203 of Title 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(e) The Commissioner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shall refuse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grant a license for the sale of marijuana, marijuana products, or marijuana accessories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there is an existing licensed establishment of the same type within 1200 feet by accessible public road or street in any incorporated city or town</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within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 mile by accessible public road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street in any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unincorporated or rural area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dirty="0"/>
          </a:p>
        </p:txBody>
      </p:sp>
    </p:spTree>
    <p:extLst>
      <p:ext uri="{BB962C8B-B14F-4D97-AF65-F5344CB8AC3E}">
        <p14:creationId xmlns:p14="http://schemas.microsoft.com/office/powerpoint/2010/main" val="3553794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5D9E1E-85DA-CC11-76AF-508BE98B9512}"/>
              </a:ext>
            </a:extLst>
          </p:cNvPr>
          <p:cNvPicPr>
            <a:picLocks noChangeAspect="1"/>
          </p:cNvPicPr>
          <p:nvPr/>
        </p:nvPicPr>
        <p:blipFill>
          <a:blip r:embed="rId2"/>
          <a:stretch>
            <a:fillRect/>
          </a:stretch>
        </p:blipFill>
        <p:spPr>
          <a:xfrm>
            <a:off x="0" y="5532437"/>
            <a:ext cx="12192000" cy="1325563"/>
          </a:xfrm>
          <a:prstGeom prst="rect">
            <a:avLst/>
          </a:prstGeom>
        </p:spPr>
      </p:pic>
      <p:sp>
        <p:nvSpPr>
          <p:cNvPr id="2" name="Title 1">
            <a:extLst>
              <a:ext uri="{FF2B5EF4-FFF2-40B4-BE49-F238E27FC236}">
                <a16:creationId xmlns:a16="http://schemas.microsoft.com/office/drawing/2014/main" id="{89324C40-E6F5-0EC6-84BE-570B99D0C17E}"/>
              </a:ext>
            </a:extLst>
          </p:cNvPr>
          <p:cNvSpPr>
            <a:spLocks noGrp="1"/>
          </p:cNvSpPr>
          <p:nvPr>
            <p:ph type="title"/>
          </p:nvPr>
        </p:nvSpPr>
        <p:spPr>
          <a:xfrm>
            <a:off x="447869" y="208146"/>
            <a:ext cx="10905931" cy="1325563"/>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My Town &amp; The OMC</a:t>
            </a: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F5543043-C755-DFF0-74CD-D89D556B1036}"/>
              </a:ext>
            </a:extLst>
          </p:cNvPr>
          <p:cNvPicPr>
            <a:picLocks noGrp="1" noChangeAspect="1"/>
          </p:cNvPicPr>
          <p:nvPr>
            <p:ph idx="1"/>
          </p:nvPr>
        </p:nvPicPr>
        <p:blipFill>
          <a:blip r:embed="rId3"/>
          <a:stretch>
            <a:fillRect/>
          </a:stretch>
        </p:blipFill>
        <p:spPr>
          <a:xfrm>
            <a:off x="595332" y="5656120"/>
            <a:ext cx="993734" cy="993734"/>
          </a:xfrm>
          <a:prstGeom prst="rect">
            <a:avLst/>
          </a:prstGeom>
        </p:spPr>
      </p:pic>
      <p:sp>
        <p:nvSpPr>
          <p:cNvPr id="4" name="Slide Number Placeholder 3">
            <a:extLst>
              <a:ext uri="{FF2B5EF4-FFF2-40B4-BE49-F238E27FC236}">
                <a16:creationId xmlns:a16="http://schemas.microsoft.com/office/drawing/2014/main" id="{C4C29D09-EBEA-893F-CA2B-2FBCB909907C}"/>
              </a:ext>
            </a:extLst>
          </p:cNvPr>
          <p:cNvSpPr>
            <a:spLocks noGrp="1"/>
          </p:cNvSpPr>
          <p:nvPr>
            <p:ph type="sldNum" sz="quarter" idx="12"/>
          </p:nvPr>
        </p:nvSpPr>
        <p:spPr/>
        <p:txBody>
          <a:bodyPr/>
          <a:lstStyle/>
          <a:p>
            <a:fld id="{1E61BF7F-F920-45C1-8043-DC22DDF7273D}" type="slidenum">
              <a:rPr lang="en-US" smtClean="0"/>
              <a:t>32</a:t>
            </a:fld>
            <a:endParaRPr lang="en-US"/>
          </a:p>
        </p:txBody>
      </p:sp>
      <p:sp>
        <p:nvSpPr>
          <p:cNvPr id="7" name="TextBox 6">
            <a:extLst>
              <a:ext uri="{FF2B5EF4-FFF2-40B4-BE49-F238E27FC236}">
                <a16:creationId xmlns:a16="http://schemas.microsoft.com/office/drawing/2014/main" id="{6483E68B-27C3-FF60-7041-1BB17A893EA3}"/>
              </a:ext>
            </a:extLst>
          </p:cNvPr>
          <p:cNvSpPr txBox="1"/>
          <p:nvPr/>
        </p:nvSpPr>
        <p:spPr>
          <a:xfrm>
            <a:off x="686490" y="937428"/>
            <a:ext cx="11057641" cy="4535344"/>
          </a:xfrm>
          <a:prstGeom prst="rect">
            <a:avLst/>
          </a:prstGeom>
          <a:noFill/>
        </p:spPr>
        <p:txBody>
          <a:bodyPr wrap="square">
            <a:spAutoFit/>
          </a:bodyPr>
          <a:lstStyle/>
          <a:p>
            <a:pPr marL="0" marR="0">
              <a:lnSpc>
                <a:spcPct val="107000"/>
              </a:lnSpc>
              <a:spcBef>
                <a:spcPts val="1200"/>
              </a:spcBef>
              <a:spcAft>
                <a:spcPts val="0"/>
              </a:spcAft>
            </a:pPr>
            <a:r>
              <a:rPr lang="en-US" sz="2000" b="1" kern="0" dirty="0">
                <a:effectLst/>
                <a:ea typeface="Times New Roman" panose="02020603050405020304" pitchFamily="18" charset="0"/>
                <a:cs typeface="Times New Roman" panose="02020603050405020304" pitchFamily="18" charset="0"/>
              </a:rPr>
              <a:t>§ 1354 Grounds for refusal of license (cont’d)</a:t>
            </a:r>
            <a:endParaRPr lang="en-US" sz="2800" b="1" kern="0" dirty="0">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(g) The Commissioner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may not grant </a:t>
            </a:r>
            <a:r>
              <a:rPr lang="en-US" sz="1800" dirty="0">
                <a:effectLst/>
                <a:latin typeface="Calibri" panose="020F0502020204030204" pitchFamily="34" charset="0"/>
                <a:ea typeface="Calibri" panose="020F0502020204030204" pitchFamily="34" charset="0"/>
                <a:cs typeface="Times New Roman" panose="02020603050405020304" pitchFamily="18" charset="0"/>
              </a:rPr>
              <a:t>a new license of any type and may not grant an extension of premises of an existing license of any type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unless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application for said new license or for said extension is accompanied by a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certificate of compliance from the appropriate political subdivision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showing all of the following: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(1) That the premises where the license is to be used are properly zoned for the applicant’s intended use.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(2) That all necessary permits have been approved.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(3) That the applicant has complied with all other applicable licensing requirements of the appropriate political subdivision.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 Subsection (g) of this section does not apply to any application for a temporary extension of premises as authorized by Commissioner rule if such application has not been objected to by the appropriate political subdivision and the political subdivision was provided with notice of the application by the applicant within 7 days of the date the application is filed with the Commissioner.</a:t>
            </a:r>
          </a:p>
          <a:p>
            <a:endParaRPr lang="en-US" sz="2000" b="1" dirty="0"/>
          </a:p>
        </p:txBody>
      </p:sp>
    </p:spTree>
    <p:extLst>
      <p:ext uri="{BB962C8B-B14F-4D97-AF65-F5344CB8AC3E}">
        <p14:creationId xmlns:p14="http://schemas.microsoft.com/office/powerpoint/2010/main" val="323428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0965D6-EA5B-C144-5DDA-78CB6C1A6C87}"/>
              </a:ext>
            </a:extLst>
          </p:cNvPr>
          <p:cNvPicPr>
            <a:picLocks noChangeAspect="1"/>
          </p:cNvPicPr>
          <p:nvPr/>
        </p:nvPicPr>
        <p:blipFill>
          <a:blip r:embed="rId3"/>
          <a:stretch>
            <a:fillRect/>
          </a:stretch>
        </p:blipFill>
        <p:spPr>
          <a:xfrm>
            <a:off x="0" y="5590642"/>
            <a:ext cx="12192000" cy="1267357"/>
          </a:xfrm>
          <a:prstGeom prst="rect">
            <a:avLst/>
          </a:prstGeom>
        </p:spPr>
      </p:pic>
      <p:sp>
        <p:nvSpPr>
          <p:cNvPr id="2" name="Title 1">
            <a:extLst>
              <a:ext uri="{FF2B5EF4-FFF2-40B4-BE49-F238E27FC236}">
                <a16:creationId xmlns:a16="http://schemas.microsoft.com/office/drawing/2014/main" id="{70A7F679-EC37-59DF-944C-D888DACECD6F}"/>
              </a:ext>
            </a:extLst>
          </p:cNvPr>
          <p:cNvSpPr>
            <a:spLocks noGrp="1"/>
          </p:cNvSpPr>
          <p:nvPr>
            <p:ph type="title"/>
          </p:nvPr>
        </p:nvSpPr>
        <p:spPr>
          <a:xfrm>
            <a:off x="1244845" y="17216"/>
            <a:ext cx="8911687" cy="1280890"/>
          </a:xfrm>
        </p:spPr>
        <p:txBody>
          <a:bodyPr/>
          <a:lstStyle/>
          <a:p>
            <a:pPr algn="ctr"/>
            <a:r>
              <a:rPr lang="en-US" sz="4000" b="1" dirty="0">
                <a:latin typeface="Century Gothic" panose="020B0502020202020204" pitchFamily="34" charset="0"/>
              </a:rPr>
              <a:t>Which one to smoke?</a:t>
            </a:r>
            <a:br>
              <a:rPr lang="en-US" b="1" dirty="0">
                <a:latin typeface="Century Gothic" panose="020B0502020202020204" pitchFamily="34" charset="0"/>
              </a:rPr>
            </a:br>
            <a:endParaRPr lang="en-US" sz="2800" b="1" dirty="0">
              <a:latin typeface="Century Gothic" panose="020B0502020202020204" pitchFamily="34" charset="0"/>
            </a:endParaRPr>
          </a:p>
        </p:txBody>
      </p:sp>
      <p:sp>
        <p:nvSpPr>
          <p:cNvPr id="3" name="Text Placeholder 2">
            <a:extLst>
              <a:ext uri="{FF2B5EF4-FFF2-40B4-BE49-F238E27FC236}">
                <a16:creationId xmlns:a16="http://schemas.microsoft.com/office/drawing/2014/main" id="{F64BF143-F018-036B-FC7D-AC8C160D0E3F}"/>
              </a:ext>
            </a:extLst>
          </p:cNvPr>
          <p:cNvSpPr>
            <a:spLocks noGrp="1"/>
          </p:cNvSpPr>
          <p:nvPr>
            <p:ph type="body" idx="1"/>
          </p:nvPr>
        </p:nvSpPr>
        <p:spPr>
          <a:xfrm>
            <a:off x="-543426" y="1190125"/>
            <a:ext cx="5157787" cy="823912"/>
          </a:xfrm>
        </p:spPr>
        <p:txBody>
          <a:bodyPr anchor="t">
            <a:normAutofit/>
          </a:bodyPr>
          <a:lstStyle/>
          <a:p>
            <a:pPr algn="ctr"/>
            <a:endParaRPr lang="en-US" b="1" dirty="0"/>
          </a:p>
        </p:txBody>
      </p:sp>
      <p:sp>
        <p:nvSpPr>
          <p:cNvPr id="5" name="Text Placeholder 4">
            <a:extLst>
              <a:ext uri="{FF2B5EF4-FFF2-40B4-BE49-F238E27FC236}">
                <a16:creationId xmlns:a16="http://schemas.microsoft.com/office/drawing/2014/main" id="{B44C2908-AEB1-ECF0-5DBC-6A3AF03E2C97}"/>
              </a:ext>
            </a:extLst>
          </p:cNvPr>
          <p:cNvSpPr>
            <a:spLocks noGrp="1"/>
          </p:cNvSpPr>
          <p:nvPr>
            <p:ph type="body" sz="quarter" idx="3"/>
          </p:nvPr>
        </p:nvSpPr>
        <p:spPr>
          <a:xfrm>
            <a:off x="7429411" y="1377218"/>
            <a:ext cx="3999001" cy="936531"/>
          </a:xfrm>
        </p:spPr>
        <p:txBody>
          <a:bodyPr>
            <a:normAutofit/>
          </a:bodyPr>
          <a:lstStyle/>
          <a:p>
            <a:endParaRPr lang="en-US" dirty="0"/>
          </a:p>
        </p:txBody>
      </p:sp>
      <p:pic>
        <p:nvPicPr>
          <p:cNvPr id="9" name="Picture 8" descr="Shape&#10;&#10;Description automatically generated">
            <a:extLst>
              <a:ext uri="{FF2B5EF4-FFF2-40B4-BE49-F238E27FC236}">
                <a16:creationId xmlns:a16="http://schemas.microsoft.com/office/drawing/2014/main" id="{4BF1A6EB-6558-F431-B2F6-661B38E72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213" y="5819775"/>
            <a:ext cx="904856" cy="904856"/>
          </a:xfrm>
          <a:prstGeom prst="rect">
            <a:avLst/>
          </a:prstGeom>
        </p:spPr>
      </p:pic>
      <p:pic>
        <p:nvPicPr>
          <p:cNvPr id="16" name="Content Placeholder 15">
            <a:extLst>
              <a:ext uri="{FF2B5EF4-FFF2-40B4-BE49-F238E27FC236}">
                <a16:creationId xmlns:a16="http://schemas.microsoft.com/office/drawing/2014/main" id="{2A1D72B8-D348-8E99-E2F6-7CF61F9D8CE0}"/>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061060" y="3983981"/>
            <a:ext cx="3368351" cy="2492399"/>
          </a:xfrm>
        </p:spPr>
      </p:pic>
      <p:pic>
        <p:nvPicPr>
          <p:cNvPr id="6" name="Picture 5" descr="A close up of a pine tree&#10;&#10;Description automatically generated with low confidence">
            <a:extLst>
              <a:ext uri="{FF2B5EF4-FFF2-40B4-BE49-F238E27FC236}">
                <a16:creationId xmlns:a16="http://schemas.microsoft.com/office/drawing/2014/main" id="{7525F8B8-6C4E-F549-FC0A-2CB6AC13A1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277" y="1190125"/>
            <a:ext cx="3496764" cy="3052544"/>
          </a:xfrm>
          <a:prstGeom prst="rect">
            <a:avLst/>
          </a:prstGeom>
        </p:spPr>
      </p:pic>
      <p:pic>
        <p:nvPicPr>
          <p:cNvPr id="12" name="Content Placeholder 11" descr="Close up of a leaf&#10;&#10;Description automatically generated with medium confidence">
            <a:extLst>
              <a:ext uri="{FF2B5EF4-FFF2-40B4-BE49-F238E27FC236}">
                <a16:creationId xmlns:a16="http://schemas.microsoft.com/office/drawing/2014/main" id="{E9A37B0C-471C-1053-2166-BF4E4546D4D5}"/>
              </a:ext>
            </a:extLst>
          </p:cNvPr>
          <p:cNvPicPr>
            <a:picLocks noGrp="1" noChangeAspect="1"/>
          </p:cNvPicPr>
          <p:nvPr>
            <p:ph sz="quarter" idx="4"/>
          </p:nvPr>
        </p:nvPicPr>
        <p:blipFill>
          <a:blip r:embed="rId7">
            <a:extLst>
              <a:ext uri="{28A0092B-C50C-407E-A947-70E740481C1C}">
                <a14:useLocalDpi xmlns:a14="http://schemas.microsoft.com/office/drawing/2010/main" val="0"/>
              </a:ext>
            </a:extLst>
          </a:blip>
          <a:stretch>
            <a:fillRect/>
          </a:stretch>
        </p:blipFill>
        <p:spPr>
          <a:xfrm>
            <a:off x="5869051" y="1190124"/>
            <a:ext cx="5078104" cy="2792291"/>
          </a:xfrm>
        </p:spPr>
      </p:pic>
    </p:spTree>
    <p:extLst>
      <p:ext uri="{BB962C8B-B14F-4D97-AF65-F5344CB8AC3E}">
        <p14:creationId xmlns:p14="http://schemas.microsoft.com/office/powerpoint/2010/main" val="193956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0965D6-EA5B-C144-5DDA-78CB6C1A6C87}"/>
              </a:ext>
            </a:extLst>
          </p:cNvPr>
          <p:cNvPicPr>
            <a:picLocks noChangeAspect="1"/>
          </p:cNvPicPr>
          <p:nvPr/>
        </p:nvPicPr>
        <p:blipFill>
          <a:blip r:embed="rId3"/>
          <a:stretch>
            <a:fillRect/>
          </a:stretch>
        </p:blipFill>
        <p:spPr>
          <a:xfrm>
            <a:off x="0" y="5590642"/>
            <a:ext cx="12192000" cy="1267357"/>
          </a:xfrm>
          <a:prstGeom prst="rect">
            <a:avLst/>
          </a:prstGeom>
        </p:spPr>
      </p:pic>
      <p:sp>
        <p:nvSpPr>
          <p:cNvPr id="2" name="Title 1">
            <a:extLst>
              <a:ext uri="{FF2B5EF4-FFF2-40B4-BE49-F238E27FC236}">
                <a16:creationId xmlns:a16="http://schemas.microsoft.com/office/drawing/2014/main" id="{70A7F679-EC37-59DF-944C-D888DACECD6F}"/>
              </a:ext>
            </a:extLst>
          </p:cNvPr>
          <p:cNvSpPr>
            <a:spLocks noGrp="1"/>
          </p:cNvSpPr>
          <p:nvPr>
            <p:ph type="title"/>
          </p:nvPr>
        </p:nvSpPr>
        <p:spPr>
          <a:xfrm>
            <a:off x="1244845" y="17216"/>
            <a:ext cx="8911687" cy="1280890"/>
          </a:xfrm>
        </p:spPr>
        <p:txBody>
          <a:bodyPr/>
          <a:lstStyle/>
          <a:p>
            <a:pPr algn="ctr"/>
            <a:r>
              <a:rPr lang="en-US" sz="4000" b="1" dirty="0">
                <a:latin typeface="Century Gothic" panose="020B0502020202020204" pitchFamily="34" charset="0"/>
              </a:rPr>
              <a:t>Enabling Legislation </a:t>
            </a:r>
            <a:br>
              <a:rPr lang="en-US" b="1" dirty="0">
                <a:latin typeface="Century Gothic" panose="020B0502020202020204" pitchFamily="34" charset="0"/>
              </a:rPr>
            </a:br>
            <a:r>
              <a:rPr lang="en-US" sz="2800" b="1" dirty="0">
                <a:effectLst/>
                <a:latin typeface="Century Gothic" panose="020B0502020202020204" pitchFamily="34" charset="0"/>
                <a:ea typeface="Calibri" panose="020F0502020204030204" pitchFamily="34" charset="0"/>
                <a:cs typeface="Times New Roman" panose="02020603050405020304" pitchFamily="18" charset="0"/>
              </a:rPr>
              <a:t>152nd GENERAL ASSEMBLY</a:t>
            </a:r>
            <a:endParaRPr lang="en-US" sz="2800" b="1" dirty="0">
              <a:latin typeface="Century Gothic" panose="020B0502020202020204" pitchFamily="34" charset="0"/>
            </a:endParaRPr>
          </a:p>
        </p:txBody>
      </p:sp>
      <p:sp>
        <p:nvSpPr>
          <p:cNvPr id="3" name="Text Placeholder 2">
            <a:extLst>
              <a:ext uri="{FF2B5EF4-FFF2-40B4-BE49-F238E27FC236}">
                <a16:creationId xmlns:a16="http://schemas.microsoft.com/office/drawing/2014/main" id="{F64BF143-F018-036B-FC7D-AC8C160D0E3F}"/>
              </a:ext>
            </a:extLst>
          </p:cNvPr>
          <p:cNvSpPr>
            <a:spLocks noGrp="1"/>
          </p:cNvSpPr>
          <p:nvPr>
            <p:ph type="body" idx="1"/>
          </p:nvPr>
        </p:nvSpPr>
        <p:spPr>
          <a:xfrm>
            <a:off x="-543426" y="1190125"/>
            <a:ext cx="5157787" cy="823912"/>
          </a:xfrm>
        </p:spPr>
        <p:txBody>
          <a:bodyPr anchor="t">
            <a:normAutofit/>
          </a:bodyPr>
          <a:lstStyle/>
          <a:p>
            <a:pPr algn="ctr"/>
            <a:r>
              <a:rPr lang="en-US" b="1" dirty="0"/>
              <a:t>House Bill 1 (HB-1)</a:t>
            </a:r>
          </a:p>
        </p:txBody>
      </p:sp>
      <p:sp>
        <p:nvSpPr>
          <p:cNvPr id="4" name="Content Placeholder 3">
            <a:extLst>
              <a:ext uri="{FF2B5EF4-FFF2-40B4-BE49-F238E27FC236}">
                <a16:creationId xmlns:a16="http://schemas.microsoft.com/office/drawing/2014/main" id="{4DB1D76F-35C6-8C60-FDE8-57745E9A21E8}"/>
              </a:ext>
            </a:extLst>
          </p:cNvPr>
          <p:cNvSpPr>
            <a:spLocks noGrp="1"/>
          </p:cNvSpPr>
          <p:nvPr>
            <p:ph sz="half" idx="2"/>
          </p:nvPr>
        </p:nvSpPr>
        <p:spPr>
          <a:xfrm>
            <a:off x="571411" y="1555338"/>
            <a:ext cx="6295853" cy="4668982"/>
          </a:xfrm>
        </p:spPr>
        <p:txBody>
          <a:bodyPr>
            <a:normAutofit/>
          </a:bodyPr>
          <a:lstStyle/>
          <a:p>
            <a:r>
              <a:rPr lang="en-US" sz="2400" b="0" i="0" dirty="0">
                <a:effectLst/>
              </a:rPr>
              <a:t>Now legal for adults, 21 or over, to possess, use, purchase and transport Marijuana</a:t>
            </a:r>
          </a:p>
          <a:p>
            <a:r>
              <a:rPr lang="en-US" sz="2400" b="0" i="0" dirty="0">
                <a:effectLst/>
              </a:rPr>
              <a:t>"personal use quantity" up to one ounce leaf marijuana, 12 grams of concentrated cannabis, or cannabis products containing 750 mgs of Delta 9 THC</a:t>
            </a:r>
          </a:p>
          <a:p>
            <a:r>
              <a:rPr lang="en-US" sz="2400" dirty="0"/>
              <a:t>Not legal to consume in public or in a moving vehicle </a:t>
            </a:r>
          </a:p>
          <a:p>
            <a:pPr>
              <a:lnSpc>
                <a:spcPct val="100000"/>
              </a:lnSpc>
              <a:spcBef>
                <a:spcPts val="0"/>
              </a:spcBef>
            </a:pPr>
            <a:r>
              <a:rPr lang="en-US" sz="2400" dirty="0"/>
              <a:t>Cannot sell, grow, or manufacture unless state licensed business</a:t>
            </a:r>
          </a:p>
          <a:p>
            <a:pPr>
              <a:lnSpc>
                <a:spcPct val="100000"/>
              </a:lnSpc>
              <a:spcBef>
                <a:spcPts val="0"/>
              </a:spcBef>
            </a:pPr>
            <a:r>
              <a:rPr lang="en-US" sz="2000" dirty="0"/>
              <a:t>Title 16 Chapter 47</a:t>
            </a:r>
          </a:p>
          <a:p>
            <a:pPr marL="0" indent="0">
              <a:buNone/>
            </a:pPr>
            <a:endParaRPr lang="en-US" sz="2400" dirty="0"/>
          </a:p>
        </p:txBody>
      </p:sp>
      <p:sp>
        <p:nvSpPr>
          <p:cNvPr id="5" name="Text Placeholder 4">
            <a:extLst>
              <a:ext uri="{FF2B5EF4-FFF2-40B4-BE49-F238E27FC236}">
                <a16:creationId xmlns:a16="http://schemas.microsoft.com/office/drawing/2014/main" id="{B44C2908-AEB1-ECF0-5DBC-6A3AF03E2C97}"/>
              </a:ext>
            </a:extLst>
          </p:cNvPr>
          <p:cNvSpPr>
            <a:spLocks noGrp="1"/>
          </p:cNvSpPr>
          <p:nvPr>
            <p:ph type="body" sz="quarter" idx="3"/>
          </p:nvPr>
        </p:nvSpPr>
        <p:spPr>
          <a:xfrm>
            <a:off x="7429411" y="1377218"/>
            <a:ext cx="3999001" cy="936531"/>
          </a:xfrm>
        </p:spPr>
        <p:txBody>
          <a:bodyPr>
            <a:normAutofit/>
          </a:bodyPr>
          <a:lstStyle/>
          <a:p>
            <a:r>
              <a:rPr lang="en-US" b="1" dirty="0"/>
              <a:t>House Bill 2 (HB-2)</a:t>
            </a:r>
          </a:p>
          <a:p>
            <a:endParaRPr lang="en-US" dirty="0"/>
          </a:p>
        </p:txBody>
      </p:sp>
      <p:sp>
        <p:nvSpPr>
          <p:cNvPr id="6" name="Content Placeholder 5">
            <a:extLst>
              <a:ext uri="{FF2B5EF4-FFF2-40B4-BE49-F238E27FC236}">
                <a16:creationId xmlns:a16="http://schemas.microsoft.com/office/drawing/2014/main" id="{4DB1476B-7E1F-5195-5C55-D996A528644C}"/>
              </a:ext>
            </a:extLst>
          </p:cNvPr>
          <p:cNvSpPr>
            <a:spLocks noGrp="1"/>
          </p:cNvSpPr>
          <p:nvPr>
            <p:ph sz="quarter" idx="4"/>
          </p:nvPr>
        </p:nvSpPr>
        <p:spPr>
          <a:xfrm>
            <a:off x="7222237" y="1906055"/>
            <a:ext cx="5531910" cy="3684588"/>
          </a:xfrm>
        </p:spPr>
        <p:txBody>
          <a:bodyPr>
            <a:normAutofit/>
          </a:bodyPr>
          <a:lstStyle/>
          <a:p>
            <a:r>
              <a:rPr lang="en-US" sz="2400" dirty="0"/>
              <a:t>Created OMC</a:t>
            </a:r>
          </a:p>
          <a:p>
            <a:r>
              <a:rPr lang="en-US" sz="2400" dirty="0"/>
              <a:t>Effective Date 08/01/2023 </a:t>
            </a:r>
          </a:p>
          <a:p>
            <a:r>
              <a:rPr lang="en-US" sz="2000" dirty="0"/>
              <a:t>Title 4 Chapter 13</a:t>
            </a:r>
          </a:p>
        </p:txBody>
      </p:sp>
      <p:sp>
        <p:nvSpPr>
          <p:cNvPr id="7" name="TextBox 6">
            <a:extLst>
              <a:ext uri="{FF2B5EF4-FFF2-40B4-BE49-F238E27FC236}">
                <a16:creationId xmlns:a16="http://schemas.microsoft.com/office/drawing/2014/main" id="{5D97063D-E5B7-89E5-1E44-8F7FB49A2847}"/>
              </a:ext>
            </a:extLst>
          </p:cNvPr>
          <p:cNvSpPr txBox="1"/>
          <p:nvPr/>
        </p:nvSpPr>
        <p:spPr>
          <a:xfrm>
            <a:off x="10156532" y="472609"/>
            <a:ext cx="1671782" cy="461665"/>
          </a:xfrm>
          <a:prstGeom prst="rect">
            <a:avLst/>
          </a:prstGeom>
          <a:noFill/>
        </p:spPr>
        <p:txBody>
          <a:bodyPr wrap="square" rtlCol="0">
            <a:spAutoFit/>
          </a:bodyPr>
          <a:lstStyle/>
          <a:p>
            <a:r>
              <a:rPr lang="en-US" sz="2400" b="1" dirty="0"/>
              <a:t>2023</a:t>
            </a:r>
          </a:p>
        </p:txBody>
      </p:sp>
      <p:pic>
        <p:nvPicPr>
          <p:cNvPr id="9" name="Picture 8" descr="Shape&#10;&#10;Description automatically generated">
            <a:extLst>
              <a:ext uri="{FF2B5EF4-FFF2-40B4-BE49-F238E27FC236}">
                <a16:creationId xmlns:a16="http://schemas.microsoft.com/office/drawing/2014/main" id="{4BF1A6EB-6558-F431-B2F6-661B38E72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213" y="5819775"/>
            <a:ext cx="904856" cy="904856"/>
          </a:xfrm>
          <a:prstGeom prst="rect">
            <a:avLst/>
          </a:prstGeom>
        </p:spPr>
      </p:pic>
    </p:spTree>
    <p:extLst>
      <p:ext uri="{BB962C8B-B14F-4D97-AF65-F5344CB8AC3E}">
        <p14:creationId xmlns:p14="http://schemas.microsoft.com/office/powerpoint/2010/main" val="171467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89F95-2AEB-A4A0-207A-D0A069DCC77F}"/>
              </a:ext>
            </a:extLst>
          </p:cNvPr>
          <p:cNvPicPr>
            <a:picLocks noChangeAspect="1"/>
          </p:cNvPicPr>
          <p:nvPr/>
        </p:nvPicPr>
        <p:blipFill>
          <a:blip r:embed="rId2"/>
          <a:stretch>
            <a:fillRect/>
          </a:stretch>
        </p:blipFill>
        <p:spPr>
          <a:xfrm>
            <a:off x="0" y="5532436"/>
            <a:ext cx="5850467" cy="1325563"/>
          </a:xfrm>
          <a:prstGeom prst="rect">
            <a:avLst/>
          </a:prstGeom>
        </p:spPr>
      </p:pic>
      <p:sp>
        <p:nvSpPr>
          <p:cNvPr id="2" name="Title 1">
            <a:extLst>
              <a:ext uri="{FF2B5EF4-FFF2-40B4-BE49-F238E27FC236}">
                <a16:creationId xmlns:a16="http://schemas.microsoft.com/office/drawing/2014/main" id="{0C6DC8EC-C0EA-E070-A254-9EBE598286C1}"/>
              </a:ext>
            </a:extLst>
          </p:cNvPr>
          <p:cNvSpPr>
            <a:spLocks noGrp="1"/>
          </p:cNvSpPr>
          <p:nvPr>
            <p:ph type="title"/>
          </p:nvPr>
        </p:nvSpPr>
        <p:spPr>
          <a:xfrm>
            <a:off x="364260" y="71938"/>
            <a:ext cx="10515600" cy="1325563"/>
          </a:xfrm>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Overview of HB2 Delaware Marijuana Control Act </a:t>
            </a: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40CB7205-58F3-1669-C94B-C770AA792798}"/>
              </a:ext>
            </a:extLst>
          </p:cNvPr>
          <p:cNvPicPr>
            <a:picLocks noGrp="1" noChangeAspect="1"/>
          </p:cNvPicPr>
          <p:nvPr>
            <p:ph idx="1"/>
          </p:nvPr>
        </p:nvPicPr>
        <p:blipFill>
          <a:blip r:embed="rId3"/>
          <a:stretch>
            <a:fillRect/>
          </a:stretch>
        </p:blipFill>
        <p:spPr>
          <a:xfrm>
            <a:off x="257943" y="5769111"/>
            <a:ext cx="852212" cy="852212"/>
          </a:xfrm>
          <a:prstGeom prst="rect">
            <a:avLst/>
          </a:prstGeom>
        </p:spPr>
      </p:pic>
      <p:sp>
        <p:nvSpPr>
          <p:cNvPr id="4" name="Slide Number Placeholder 3">
            <a:extLst>
              <a:ext uri="{FF2B5EF4-FFF2-40B4-BE49-F238E27FC236}">
                <a16:creationId xmlns:a16="http://schemas.microsoft.com/office/drawing/2014/main" id="{3ACF44CE-494E-C58E-7F6A-D6F5452E1B93}"/>
              </a:ext>
            </a:extLst>
          </p:cNvPr>
          <p:cNvSpPr>
            <a:spLocks noGrp="1"/>
          </p:cNvSpPr>
          <p:nvPr>
            <p:ph type="sldNum" sz="quarter" idx="12"/>
          </p:nvPr>
        </p:nvSpPr>
        <p:spPr/>
        <p:txBody>
          <a:bodyPr/>
          <a:lstStyle/>
          <a:p>
            <a:fld id="{1E61BF7F-F920-45C1-8043-DC22DDF7273D}" type="slidenum">
              <a:rPr lang="en-US" smtClean="0"/>
              <a:t>6</a:t>
            </a:fld>
            <a:endParaRPr lang="en-US"/>
          </a:p>
        </p:txBody>
      </p:sp>
      <p:sp>
        <p:nvSpPr>
          <p:cNvPr id="7" name="TextBox 6">
            <a:extLst>
              <a:ext uri="{FF2B5EF4-FFF2-40B4-BE49-F238E27FC236}">
                <a16:creationId xmlns:a16="http://schemas.microsoft.com/office/drawing/2014/main" id="{21570EC6-0231-A771-0009-9EFA05EB0DDC}"/>
              </a:ext>
            </a:extLst>
          </p:cNvPr>
          <p:cNvSpPr txBox="1"/>
          <p:nvPr/>
        </p:nvSpPr>
        <p:spPr>
          <a:xfrm>
            <a:off x="261793" y="1218193"/>
            <a:ext cx="5159293" cy="2585323"/>
          </a:xfrm>
          <a:prstGeom prst="rect">
            <a:avLst/>
          </a:prstGeom>
          <a:noFill/>
        </p:spPr>
        <p:txBody>
          <a:bodyPr wrap="square">
            <a:spAutoFit/>
          </a:bodyPr>
          <a:lstStyle/>
          <a:p>
            <a:r>
              <a:rPr lang="en-US" dirty="0"/>
              <a:t>Effective Date 08/01/2023 Published in Register of Regulations</a:t>
            </a:r>
          </a:p>
          <a:p>
            <a:r>
              <a:rPr lang="en-US" dirty="0"/>
              <a:t>Created OMC</a:t>
            </a:r>
          </a:p>
          <a:p>
            <a:r>
              <a:rPr lang="en-US" dirty="0"/>
              <a:t>Authorized 125 business licenses</a:t>
            </a:r>
          </a:p>
          <a:p>
            <a:r>
              <a:rPr lang="en-US" dirty="0"/>
              <a:t>Directed OMC to establish Rules&amp; Regulations (R&amp;Rs)</a:t>
            </a:r>
          </a:p>
          <a:p>
            <a:r>
              <a:rPr lang="en-US" dirty="0"/>
              <a:t>Empowered DATE to enforce R&amp;Rs</a:t>
            </a:r>
          </a:p>
          <a:p>
            <a:r>
              <a:rPr lang="en-US" b="1" dirty="0"/>
              <a:t>Established 15% sale tax </a:t>
            </a:r>
          </a:p>
          <a:p>
            <a:r>
              <a:rPr lang="en-US" dirty="0"/>
              <a:t>Created implementation timeline</a:t>
            </a:r>
          </a:p>
          <a:p>
            <a:r>
              <a:rPr lang="en-US" dirty="0"/>
              <a:t>Title 4 Chapter 13</a:t>
            </a:r>
          </a:p>
        </p:txBody>
      </p:sp>
      <p:sp>
        <p:nvSpPr>
          <p:cNvPr id="9" name="TextBox 8">
            <a:extLst>
              <a:ext uri="{FF2B5EF4-FFF2-40B4-BE49-F238E27FC236}">
                <a16:creationId xmlns:a16="http://schemas.microsoft.com/office/drawing/2014/main" id="{FC231D04-33FD-4883-24E1-23BA6AA3DA96}"/>
              </a:ext>
            </a:extLst>
          </p:cNvPr>
          <p:cNvSpPr txBox="1"/>
          <p:nvPr/>
        </p:nvSpPr>
        <p:spPr>
          <a:xfrm>
            <a:off x="6252442" y="913143"/>
            <a:ext cx="4627418"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2000" b="1" i="0" u="none" strike="noStrike" kern="1200" cap="none" spc="0" normalizeH="0" baseline="0" noProof="0">
                <a:ln>
                  <a:noFill/>
                </a:ln>
                <a:effectLst/>
                <a:uLnTx/>
                <a:uFillTx/>
                <a:latin typeface="Century Gothic" panose="020B0502020202020204"/>
                <a:ea typeface="+mn-ea"/>
                <a:cs typeface="+mn-cs"/>
              </a:rPr>
              <a:t>State Agency Positions (34)</a:t>
            </a:r>
          </a:p>
        </p:txBody>
      </p:sp>
      <p:sp>
        <p:nvSpPr>
          <p:cNvPr id="11" name="TextBox 10">
            <a:extLst>
              <a:ext uri="{FF2B5EF4-FFF2-40B4-BE49-F238E27FC236}">
                <a16:creationId xmlns:a16="http://schemas.microsoft.com/office/drawing/2014/main" id="{FDBD54BC-2473-58C5-72EF-D5A15A4D08B0}"/>
              </a:ext>
            </a:extLst>
          </p:cNvPr>
          <p:cNvSpPr txBox="1"/>
          <p:nvPr/>
        </p:nvSpPr>
        <p:spPr>
          <a:xfrm>
            <a:off x="6252442" y="1356692"/>
            <a:ext cx="4137890" cy="2031325"/>
          </a:xfrm>
          <a:prstGeom prst="rect">
            <a:avLst/>
          </a:prstGeom>
          <a:noFill/>
        </p:spPr>
        <p:txBody>
          <a:bodyPr wrap="square">
            <a:spAutoFit/>
          </a:bodyPr>
          <a:lstStyle/>
          <a:p>
            <a:r>
              <a:rPr lang="en-US"/>
              <a:t>OMC 5 positions</a:t>
            </a:r>
          </a:p>
          <a:p>
            <a:r>
              <a:rPr lang="en-US"/>
              <a:t>DATE 14 positions</a:t>
            </a:r>
          </a:p>
          <a:p>
            <a:r>
              <a:rPr lang="en-US"/>
              <a:t>Div. of Revenue  7 positions</a:t>
            </a:r>
          </a:p>
          <a:p>
            <a:r>
              <a:rPr lang="en-US"/>
              <a:t>Dept of Agriculture 2 positions</a:t>
            </a:r>
          </a:p>
          <a:p>
            <a:r>
              <a:rPr lang="en-US"/>
              <a:t>Div. Public Health 6 positions - HSP                     </a:t>
            </a:r>
          </a:p>
          <a:p>
            <a:r>
              <a:rPr lang="en-US"/>
              <a:t>	</a:t>
            </a:r>
            <a:r>
              <a:rPr lang="en-US">
                <a:solidFill>
                  <a:schemeClr val="tx1">
                    <a:lumMod val="75000"/>
                    <a:lumOff val="25000"/>
                  </a:schemeClr>
                </a:solidFill>
              </a:rPr>
              <a:t>(</a:t>
            </a:r>
            <a:r>
              <a:rPr lang="en-US" sz="1600">
                <a:solidFill>
                  <a:schemeClr val="tx1">
                    <a:lumMod val="75000"/>
                    <a:lumOff val="25000"/>
                  </a:schemeClr>
                </a:solidFill>
              </a:rPr>
              <a:t>Health Systems Protection</a:t>
            </a:r>
            <a:r>
              <a:rPr lang="en-US">
                <a:solidFill>
                  <a:schemeClr val="tx1">
                    <a:lumMod val="75000"/>
                    <a:lumOff val="25000"/>
                  </a:schemeClr>
                </a:solidFill>
              </a:rPr>
              <a:t>)</a:t>
            </a:r>
          </a:p>
          <a:p>
            <a:r>
              <a:rPr lang="en-US"/>
              <a:t>(All positions listed in HB195 FY24 Budget)</a:t>
            </a:r>
          </a:p>
        </p:txBody>
      </p:sp>
      <p:sp>
        <p:nvSpPr>
          <p:cNvPr id="13" name="TextBox 12">
            <a:extLst>
              <a:ext uri="{FF2B5EF4-FFF2-40B4-BE49-F238E27FC236}">
                <a16:creationId xmlns:a16="http://schemas.microsoft.com/office/drawing/2014/main" id="{4A8FCC31-D2F4-8B26-DD9B-857E8B5E6430}"/>
              </a:ext>
            </a:extLst>
          </p:cNvPr>
          <p:cNvSpPr txBox="1"/>
          <p:nvPr/>
        </p:nvSpPr>
        <p:spPr>
          <a:xfrm>
            <a:off x="128925" y="3776205"/>
            <a:ext cx="3470565" cy="400110"/>
          </a:xfrm>
          <a:prstGeom prst="rect">
            <a:avLst/>
          </a:prstGeom>
          <a:noFill/>
        </p:spPr>
        <p:txBody>
          <a:bodyPr wrap="square">
            <a:spAutoFit/>
          </a:bodyPr>
          <a:lstStyle/>
          <a:p>
            <a:r>
              <a:rPr lang="en-US" sz="2000" b="1" dirty="0">
                <a:latin typeface="Century Gothic" panose="020B0502020202020204" pitchFamily="34" charset="0"/>
              </a:rPr>
              <a:t>Committee &amp; Commission</a:t>
            </a:r>
          </a:p>
        </p:txBody>
      </p:sp>
      <p:sp>
        <p:nvSpPr>
          <p:cNvPr id="15" name="TextBox 14">
            <a:extLst>
              <a:ext uri="{FF2B5EF4-FFF2-40B4-BE49-F238E27FC236}">
                <a16:creationId xmlns:a16="http://schemas.microsoft.com/office/drawing/2014/main" id="{1A963683-59A1-C471-8EE7-FC87EB5CC643}"/>
              </a:ext>
            </a:extLst>
          </p:cNvPr>
          <p:cNvSpPr txBox="1"/>
          <p:nvPr/>
        </p:nvSpPr>
        <p:spPr>
          <a:xfrm>
            <a:off x="128925" y="4092067"/>
            <a:ext cx="3722255" cy="1051570"/>
          </a:xfrm>
          <a:prstGeom prst="rect">
            <a:avLst/>
          </a:prstGeom>
          <a:noFill/>
        </p:spPr>
        <p:txBody>
          <a:bodyPr wrap="square">
            <a:spAutoFit/>
          </a:bodyPr>
          <a:lstStyle/>
          <a:p>
            <a:pPr marR="0" lvl="0" algn="l" defTabSz="457200" rtl="0" eaLnBrk="1" fontAlgn="auto" latinLnBrk="0" hangingPunct="1">
              <a:lnSpc>
                <a:spcPct val="100000"/>
              </a:lnSpc>
              <a:spcBef>
                <a:spcPts val="1000"/>
              </a:spcBef>
              <a:spcAft>
                <a:spcPts val="0"/>
              </a:spcAft>
              <a:buClr>
                <a:srgbClr val="A53010"/>
              </a:buClr>
              <a:buSzTx/>
              <a:tabLst/>
              <a:defRPr/>
            </a:pPr>
            <a:r>
              <a:rPr kumimoji="0" lang="en-US" b="0" i="0" u="none" strike="noStrike" kern="1200" cap="none" spc="0" normalizeH="0" baseline="0" noProof="0" dirty="0">
                <a:ln>
                  <a:noFill/>
                </a:ln>
                <a:effectLst/>
                <a:uLnTx/>
                <a:uFillTx/>
                <a:ea typeface="+mn-ea"/>
                <a:cs typeface="+mn-cs"/>
              </a:rPr>
              <a:t>The Delaware Marijuana Control Act Oversight Committee – 15 members</a:t>
            </a:r>
          </a:p>
          <a:p>
            <a:pPr marR="0" lvl="0" algn="l" defTabSz="457200" rtl="0" eaLnBrk="1" fontAlgn="auto" latinLnBrk="0" hangingPunct="1">
              <a:lnSpc>
                <a:spcPct val="100000"/>
              </a:lnSpc>
              <a:spcBef>
                <a:spcPts val="1000"/>
              </a:spcBef>
              <a:spcAft>
                <a:spcPts val="0"/>
              </a:spcAft>
              <a:buClr>
                <a:srgbClr val="A53010"/>
              </a:buClr>
              <a:buSzTx/>
              <a:tabLst/>
              <a:defRPr/>
            </a:pPr>
            <a:r>
              <a:rPr kumimoji="0" lang="en-US" b="0" i="0" u="none" strike="noStrike" kern="1200" cap="none" spc="0" normalizeH="0" baseline="0" noProof="0" dirty="0">
                <a:ln>
                  <a:noFill/>
                </a:ln>
                <a:effectLst/>
                <a:uLnTx/>
                <a:uFillTx/>
                <a:ea typeface="+mn-ea"/>
                <a:cs typeface="+mn-cs"/>
              </a:rPr>
              <a:t>Appeals Commission – 3 members </a:t>
            </a:r>
          </a:p>
        </p:txBody>
      </p:sp>
      <p:sp>
        <p:nvSpPr>
          <p:cNvPr id="17" name="TextBox 16">
            <a:extLst>
              <a:ext uri="{FF2B5EF4-FFF2-40B4-BE49-F238E27FC236}">
                <a16:creationId xmlns:a16="http://schemas.microsoft.com/office/drawing/2014/main" id="{4DBF4B2F-9235-C98D-C2EA-32D3700545F2}"/>
              </a:ext>
            </a:extLst>
          </p:cNvPr>
          <p:cNvSpPr txBox="1"/>
          <p:nvPr/>
        </p:nvSpPr>
        <p:spPr>
          <a:xfrm>
            <a:off x="6177397" y="3956523"/>
            <a:ext cx="436880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entury Gothic" panose="020B0502020202020204"/>
                <a:ea typeface="+mn-ea"/>
                <a:cs typeface="+mn-cs"/>
              </a:rPr>
              <a:t>Marijuana Regulation Fund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The Office of the State Treasurer shall administer the fund §1381(a)</a:t>
            </a:r>
          </a:p>
        </p:txBody>
      </p:sp>
      <p:sp>
        <p:nvSpPr>
          <p:cNvPr id="18" name="TextBox 17">
            <a:extLst>
              <a:ext uri="{FF2B5EF4-FFF2-40B4-BE49-F238E27FC236}">
                <a16:creationId xmlns:a16="http://schemas.microsoft.com/office/drawing/2014/main" id="{655F8701-9B3D-F5F1-B672-F0FB37EC41FD}"/>
              </a:ext>
            </a:extLst>
          </p:cNvPr>
          <p:cNvSpPr txBox="1"/>
          <p:nvPr/>
        </p:nvSpPr>
        <p:spPr>
          <a:xfrm>
            <a:off x="6096000" y="4857451"/>
            <a:ext cx="5089236" cy="2000548"/>
          </a:xfrm>
          <a:prstGeom prst="rect">
            <a:avLst/>
          </a:prstGeom>
          <a:noFill/>
        </p:spPr>
        <p:txBody>
          <a:bodyPr wrap="square" rtlCol="0">
            <a:spAutoFit/>
          </a:bodyPr>
          <a:lstStyle/>
          <a:p>
            <a:pPr defTabSz="457200"/>
            <a:r>
              <a:rPr lang="en-US" b="1" dirty="0">
                <a:solidFill>
                  <a:prstClr val="black"/>
                </a:solidFill>
                <a:latin typeface="Century Gothic" panose="020B0502020202020204"/>
              </a:rPr>
              <a:t>Justice Reinvestment Fund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 of monthly total tax revenue collected will be </a:t>
            </a:r>
          </a:p>
          <a:p>
            <a:pPr marL="0" marR="0" lvl="0" indent="0" algn="l" defTabSz="914400" rtl="0" eaLnBrk="1" fontAlgn="auto" latinLnBrk="0" hangingPunct="1">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allocated to the Justice Reinvestment Fund </a:t>
            </a:r>
          </a:p>
          <a:p>
            <a:pPr defTabSz="457200"/>
            <a:r>
              <a:rPr lang="en-US" sz="1200" dirty="0">
                <a:solidFill>
                  <a:prstClr val="black"/>
                </a:solidFill>
              </a:rPr>
              <a:t>	</a:t>
            </a:r>
          </a:p>
          <a:p>
            <a:pPr defTabSz="457200"/>
            <a:r>
              <a:rPr lang="en-US" dirty="0">
                <a:solidFill>
                  <a:prstClr val="black"/>
                </a:solidFill>
              </a:rPr>
              <a:t>The Criminal Justice Council (CJC) will administer grants, contracts, services or 	initiatives §1387(b)</a:t>
            </a:r>
          </a:p>
          <a:p>
            <a:pPr defTabSz="457200"/>
            <a:endParaRPr lang="en-US" dirty="0">
              <a:solidFill>
                <a:prstClr val="black"/>
              </a:solidFill>
              <a:latin typeface="Century Gothic" panose="020B0502020202020204"/>
            </a:endParaRPr>
          </a:p>
        </p:txBody>
      </p:sp>
      <p:sp>
        <p:nvSpPr>
          <p:cNvPr id="6" name="TextBox 5">
            <a:extLst>
              <a:ext uri="{FF2B5EF4-FFF2-40B4-BE49-F238E27FC236}">
                <a16:creationId xmlns:a16="http://schemas.microsoft.com/office/drawing/2014/main" id="{079EB2C6-3FF8-2655-0104-61EC47D569B6}"/>
              </a:ext>
            </a:extLst>
          </p:cNvPr>
          <p:cNvSpPr txBox="1"/>
          <p:nvPr/>
        </p:nvSpPr>
        <p:spPr>
          <a:xfrm>
            <a:off x="257943" y="913143"/>
            <a:ext cx="2171989" cy="400110"/>
          </a:xfrm>
          <a:prstGeom prst="rect">
            <a:avLst/>
          </a:prstGeom>
          <a:noFill/>
        </p:spPr>
        <p:txBody>
          <a:bodyPr wrap="square">
            <a:spAutoFit/>
          </a:bodyPr>
          <a:lstStyle/>
          <a:p>
            <a:r>
              <a:rPr lang="en-US" sz="2000" b="1" dirty="0">
                <a:latin typeface="Century Gothic" panose="020B0502020202020204" pitchFamily="34" charset="0"/>
              </a:rPr>
              <a:t>Main Concepts</a:t>
            </a:r>
          </a:p>
        </p:txBody>
      </p:sp>
      <p:sp>
        <p:nvSpPr>
          <p:cNvPr id="10" name="TextBox 9">
            <a:extLst>
              <a:ext uri="{FF2B5EF4-FFF2-40B4-BE49-F238E27FC236}">
                <a16:creationId xmlns:a16="http://schemas.microsoft.com/office/drawing/2014/main" id="{668C968A-1185-AB40-B92C-5D9DC13BED19}"/>
              </a:ext>
            </a:extLst>
          </p:cNvPr>
          <p:cNvSpPr txBox="1"/>
          <p:nvPr/>
        </p:nvSpPr>
        <p:spPr>
          <a:xfrm>
            <a:off x="6177397" y="3523275"/>
            <a:ext cx="4627418"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2000" b="1" i="0" u="none" strike="noStrike" kern="1200" cap="none" spc="0" normalizeH="0" baseline="0" noProof="0" dirty="0">
                <a:ln>
                  <a:noFill/>
                </a:ln>
                <a:effectLst/>
                <a:uLnTx/>
                <a:uFillTx/>
                <a:latin typeface="Century Gothic" panose="020B0502020202020204"/>
                <a:ea typeface="+mn-ea"/>
                <a:cs typeface="+mn-cs"/>
              </a:rPr>
              <a:t>Funds</a:t>
            </a:r>
          </a:p>
        </p:txBody>
      </p:sp>
    </p:spTree>
    <p:extLst>
      <p:ext uri="{BB962C8B-B14F-4D97-AF65-F5344CB8AC3E}">
        <p14:creationId xmlns:p14="http://schemas.microsoft.com/office/powerpoint/2010/main" val="191706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09360-5780-E69C-F88F-7D12AE414DE5}"/>
              </a:ext>
            </a:extLst>
          </p:cNvPr>
          <p:cNvPicPr>
            <a:picLocks noChangeAspect="1"/>
          </p:cNvPicPr>
          <p:nvPr/>
        </p:nvPicPr>
        <p:blipFill>
          <a:blip r:embed="rId2"/>
          <a:stretch>
            <a:fillRect/>
          </a:stretch>
        </p:blipFill>
        <p:spPr>
          <a:xfrm>
            <a:off x="0" y="5427434"/>
            <a:ext cx="12192000" cy="1480608"/>
          </a:xfrm>
          <a:prstGeom prst="rect">
            <a:avLst/>
          </a:prstGeom>
        </p:spPr>
      </p:pic>
      <p:sp>
        <p:nvSpPr>
          <p:cNvPr id="2" name="Title 1">
            <a:extLst>
              <a:ext uri="{FF2B5EF4-FFF2-40B4-BE49-F238E27FC236}">
                <a16:creationId xmlns:a16="http://schemas.microsoft.com/office/drawing/2014/main" id="{BC824B53-1A05-3122-EB16-855F5A21A033}"/>
              </a:ext>
            </a:extLst>
          </p:cNvPr>
          <p:cNvSpPr>
            <a:spLocks noGrp="1"/>
          </p:cNvSpPr>
          <p:nvPr>
            <p:ph type="title"/>
          </p:nvPr>
        </p:nvSpPr>
        <p:spPr>
          <a:xfrm>
            <a:off x="779837" y="37933"/>
            <a:ext cx="10515600" cy="1480608"/>
          </a:xfrm>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Timeline for Implementation</a:t>
            </a: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C9EEE304-9AB3-E346-BC7A-87FDAB576025}"/>
              </a:ext>
            </a:extLst>
          </p:cNvPr>
          <p:cNvPicPr>
            <a:picLocks noGrp="1" noChangeAspect="1"/>
          </p:cNvPicPr>
          <p:nvPr>
            <p:ph idx="1"/>
          </p:nvPr>
        </p:nvPicPr>
        <p:blipFill>
          <a:blip r:embed="rId3"/>
          <a:stretch>
            <a:fillRect/>
          </a:stretch>
        </p:blipFill>
        <p:spPr>
          <a:xfrm>
            <a:off x="341333" y="5647002"/>
            <a:ext cx="993734" cy="993734"/>
          </a:xfrm>
          <a:prstGeom prst="rect">
            <a:avLst/>
          </a:prstGeom>
        </p:spPr>
      </p:pic>
      <p:sp>
        <p:nvSpPr>
          <p:cNvPr id="4" name="Slide Number Placeholder 3">
            <a:extLst>
              <a:ext uri="{FF2B5EF4-FFF2-40B4-BE49-F238E27FC236}">
                <a16:creationId xmlns:a16="http://schemas.microsoft.com/office/drawing/2014/main" id="{B83CE44E-A0FA-0D2A-F7D0-9DA6A084FF51}"/>
              </a:ext>
            </a:extLst>
          </p:cNvPr>
          <p:cNvSpPr>
            <a:spLocks noGrp="1"/>
          </p:cNvSpPr>
          <p:nvPr>
            <p:ph type="sldNum" sz="quarter" idx="12"/>
          </p:nvPr>
        </p:nvSpPr>
        <p:spPr/>
        <p:txBody>
          <a:bodyPr/>
          <a:lstStyle/>
          <a:p>
            <a:fld id="{1E61BF7F-F920-45C1-8043-DC22DDF7273D}" type="slidenum">
              <a:rPr lang="en-US" smtClean="0"/>
              <a:t>7</a:t>
            </a:fld>
            <a:endParaRPr lang="en-US"/>
          </a:p>
        </p:txBody>
      </p:sp>
      <p:graphicFrame>
        <p:nvGraphicFramePr>
          <p:cNvPr id="6" name="Diagram 5">
            <a:extLst>
              <a:ext uri="{FF2B5EF4-FFF2-40B4-BE49-F238E27FC236}">
                <a16:creationId xmlns:a16="http://schemas.microsoft.com/office/drawing/2014/main" id="{A58C16DB-4DB5-3A07-C5E0-348EEDDE1166}"/>
              </a:ext>
            </a:extLst>
          </p:cNvPr>
          <p:cNvGraphicFramePr/>
          <p:nvPr>
            <p:extLst>
              <p:ext uri="{D42A27DB-BD31-4B8C-83A1-F6EECF244321}">
                <p14:modId xmlns:p14="http://schemas.microsoft.com/office/powerpoint/2010/main" val="1994175394"/>
              </p:ext>
            </p:extLst>
          </p:nvPr>
        </p:nvGraphicFramePr>
        <p:xfrm>
          <a:off x="797118" y="803408"/>
          <a:ext cx="3769995" cy="25276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F4063F2A-DADD-7208-8F47-3CFA44724127}"/>
              </a:ext>
            </a:extLst>
          </p:cNvPr>
          <p:cNvGraphicFramePr/>
          <p:nvPr>
            <p:extLst>
              <p:ext uri="{D42A27DB-BD31-4B8C-83A1-F6EECF244321}">
                <p14:modId xmlns:p14="http://schemas.microsoft.com/office/powerpoint/2010/main" val="2452171426"/>
              </p:ext>
            </p:extLst>
          </p:nvPr>
        </p:nvGraphicFramePr>
        <p:xfrm>
          <a:off x="797118" y="3512536"/>
          <a:ext cx="3825240" cy="116329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id="{D638661A-C6E2-8053-F666-283A33653B69}"/>
              </a:ext>
            </a:extLst>
          </p:cNvPr>
          <p:cNvGraphicFramePr/>
          <p:nvPr>
            <p:extLst>
              <p:ext uri="{D42A27DB-BD31-4B8C-83A1-F6EECF244321}">
                <p14:modId xmlns:p14="http://schemas.microsoft.com/office/powerpoint/2010/main" val="2807518541"/>
              </p:ext>
            </p:extLst>
          </p:nvPr>
        </p:nvGraphicFramePr>
        <p:xfrm>
          <a:off x="5796724" y="803407"/>
          <a:ext cx="3523615" cy="25276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a:extLst>
              <a:ext uri="{FF2B5EF4-FFF2-40B4-BE49-F238E27FC236}">
                <a16:creationId xmlns:a16="http://schemas.microsoft.com/office/drawing/2014/main" id="{10EB36D2-D525-1B70-ED19-C3CE99BAEAFB}"/>
              </a:ext>
            </a:extLst>
          </p:cNvPr>
          <p:cNvGraphicFramePr/>
          <p:nvPr>
            <p:extLst>
              <p:ext uri="{D42A27DB-BD31-4B8C-83A1-F6EECF244321}">
                <p14:modId xmlns:p14="http://schemas.microsoft.com/office/powerpoint/2010/main" val="633655448"/>
              </p:ext>
            </p:extLst>
          </p:nvPr>
        </p:nvGraphicFramePr>
        <p:xfrm>
          <a:off x="5794590" y="3526973"/>
          <a:ext cx="3390900" cy="114885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3" name="TextBox 12">
            <a:extLst>
              <a:ext uri="{FF2B5EF4-FFF2-40B4-BE49-F238E27FC236}">
                <a16:creationId xmlns:a16="http://schemas.microsoft.com/office/drawing/2014/main" id="{9E4F89C7-37DD-2639-9BB9-AD25408AD6C2}"/>
              </a:ext>
            </a:extLst>
          </p:cNvPr>
          <p:cNvSpPr txBox="1"/>
          <p:nvPr/>
        </p:nvSpPr>
        <p:spPr>
          <a:xfrm>
            <a:off x="3946136" y="6299255"/>
            <a:ext cx="402705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Title 4 § 1343. Licensing Process</a:t>
            </a:r>
            <a:endParaRPr kumimoji="0" lang="en-US" sz="1600" b="0" i="0" u="none" strike="noStrike" kern="0" cap="none" spc="0" normalizeH="0" baseline="0" noProof="0" dirty="0">
              <a:ln>
                <a:noFill/>
              </a:ln>
              <a:solidFill>
                <a:prstClr val="black"/>
              </a:solidFill>
              <a:effectLst/>
              <a:uLnTx/>
              <a:uFillTx/>
            </a:endParaRPr>
          </a:p>
        </p:txBody>
      </p:sp>
      <p:pic>
        <p:nvPicPr>
          <p:cNvPr id="9" name="Picture 8" descr="A picture containing ground, outdoor&#10;&#10;Description automatically generated">
            <a:extLst>
              <a:ext uri="{FF2B5EF4-FFF2-40B4-BE49-F238E27FC236}">
                <a16:creationId xmlns:a16="http://schemas.microsoft.com/office/drawing/2014/main" id="{2503CF7F-AEB6-260E-33DD-3FEA90451AE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831528" y="37933"/>
            <a:ext cx="2346960" cy="6858000"/>
          </a:xfrm>
          <a:prstGeom prst="rect">
            <a:avLst/>
          </a:prstGeom>
        </p:spPr>
      </p:pic>
    </p:spTree>
    <p:extLst>
      <p:ext uri="{BB962C8B-B14F-4D97-AF65-F5344CB8AC3E}">
        <p14:creationId xmlns:p14="http://schemas.microsoft.com/office/powerpoint/2010/main" val="241424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09360-5780-E69C-F88F-7D12AE414DE5}"/>
              </a:ext>
            </a:extLst>
          </p:cNvPr>
          <p:cNvPicPr>
            <a:picLocks noChangeAspect="1"/>
          </p:cNvPicPr>
          <p:nvPr/>
        </p:nvPicPr>
        <p:blipFill>
          <a:blip r:embed="rId3"/>
          <a:stretch>
            <a:fillRect/>
          </a:stretch>
        </p:blipFill>
        <p:spPr>
          <a:xfrm>
            <a:off x="0" y="5292436"/>
            <a:ext cx="4826000" cy="1565564"/>
          </a:xfrm>
          <a:prstGeom prst="rect">
            <a:avLst/>
          </a:prstGeom>
        </p:spPr>
      </p:pic>
      <p:sp>
        <p:nvSpPr>
          <p:cNvPr id="2" name="Title 1">
            <a:extLst>
              <a:ext uri="{FF2B5EF4-FFF2-40B4-BE49-F238E27FC236}">
                <a16:creationId xmlns:a16="http://schemas.microsoft.com/office/drawing/2014/main" id="{BC824B53-1A05-3122-EB16-855F5A21A033}"/>
              </a:ext>
            </a:extLst>
          </p:cNvPr>
          <p:cNvSpPr>
            <a:spLocks noGrp="1"/>
          </p:cNvSpPr>
          <p:nvPr>
            <p:ph type="title"/>
          </p:nvPr>
        </p:nvSpPr>
        <p:spPr>
          <a:xfrm>
            <a:off x="381000" y="350076"/>
            <a:ext cx="10515600" cy="1480608"/>
          </a:xfrm>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License Types</a:t>
            </a: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C9EEE304-9AB3-E346-BC7A-87FDAB576025}"/>
              </a:ext>
            </a:extLst>
          </p:cNvPr>
          <p:cNvPicPr>
            <a:picLocks noGrp="1" noChangeAspect="1"/>
          </p:cNvPicPr>
          <p:nvPr>
            <p:ph idx="1"/>
          </p:nvPr>
        </p:nvPicPr>
        <p:blipFill>
          <a:blip r:embed="rId4"/>
          <a:stretch>
            <a:fillRect/>
          </a:stretch>
        </p:blipFill>
        <p:spPr>
          <a:xfrm>
            <a:off x="427058" y="5499141"/>
            <a:ext cx="993734" cy="993734"/>
          </a:xfrm>
          <a:prstGeom prst="rect">
            <a:avLst/>
          </a:prstGeom>
        </p:spPr>
      </p:pic>
      <p:sp>
        <p:nvSpPr>
          <p:cNvPr id="4" name="Slide Number Placeholder 3">
            <a:extLst>
              <a:ext uri="{FF2B5EF4-FFF2-40B4-BE49-F238E27FC236}">
                <a16:creationId xmlns:a16="http://schemas.microsoft.com/office/drawing/2014/main" id="{B83CE44E-A0FA-0D2A-F7D0-9DA6A084FF51}"/>
              </a:ext>
            </a:extLst>
          </p:cNvPr>
          <p:cNvSpPr>
            <a:spLocks noGrp="1"/>
          </p:cNvSpPr>
          <p:nvPr>
            <p:ph type="sldNum" sz="quarter" idx="12"/>
          </p:nvPr>
        </p:nvSpPr>
        <p:spPr/>
        <p:txBody>
          <a:bodyPr/>
          <a:lstStyle/>
          <a:p>
            <a:fld id="{1E61BF7F-F920-45C1-8043-DC22DDF7273D}" type="slidenum">
              <a:rPr lang="en-US" smtClean="0"/>
              <a:t>8</a:t>
            </a:fld>
            <a:endParaRPr lang="en-US"/>
          </a:p>
        </p:txBody>
      </p:sp>
      <p:sp>
        <p:nvSpPr>
          <p:cNvPr id="11" name="TextBox 10">
            <a:extLst>
              <a:ext uri="{FF2B5EF4-FFF2-40B4-BE49-F238E27FC236}">
                <a16:creationId xmlns:a16="http://schemas.microsoft.com/office/drawing/2014/main" id="{E657EDFF-DEE5-843B-BCBE-B543A52B007A}"/>
              </a:ext>
            </a:extLst>
          </p:cNvPr>
          <p:cNvSpPr txBox="1"/>
          <p:nvPr/>
        </p:nvSpPr>
        <p:spPr>
          <a:xfrm>
            <a:off x="4891578" y="5259653"/>
            <a:ext cx="4826000" cy="993926"/>
          </a:xfrm>
          <a:prstGeom prst="rect">
            <a:avLst/>
          </a:prstGeom>
          <a:noFill/>
        </p:spPr>
        <p:txBody>
          <a:bodyPr wrap="square">
            <a:spAutoFit/>
          </a:bodyPr>
          <a:lstStyle/>
          <a:p>
            <a:pPr marL="0" marR="0">
              <a:lnSpc>
                <a:spcPct val="107000"/>
              </a:lnSpc>
              <a:spcBef>
                <a:spcPts val="0"/>
              </a:spcBef>
              <a:spcAft>
                <a:spcPts val="0"/>
              </a:spcAft>
            </a:pPr>
            <a:r>
              <a:rPr lang="en-US" sz="2800" b="1" kern="100" dirty="0">
                <a:effectLst/>
                <a:ea typeface="Calibri" panose="020F0502020204030204" pitchFamily="34" charset="0"/>
                <a:cs typeface="Times New Roman" panose="02020603050405020304" pitchFamily="18" charset="0"/>
              </a:rPr>
              <a:t>Total All Licenses – 125</a:t>
            </a:r>
          </a:p>
          <a:p>
            <a:pPr marL="0" marR="0">
              <a:lnSpc>
                <a:spcPct val="107000"/>
              </a:lnSpc>
              <a:spcBef>
                <a:spcPts val="0"/>
              </a:spcBef>
              <a:spcAft>
                <a:spcPts val="0"/>
              </a:spcAft>
            </a:pPr>
            <a:r>
              <a:rPr lang="en-US" sz="2800" b="1" kern="100" dirty="0">
                <a:effectLst/>
                <a:ea typeface="Calibri" panose="020F0502020204030204" pitchFamily="34" charset="0"/>
                <a:cs typeface="Times New Roman" panose="02020603050405020304" pitchFamily="18" charset="0"/>
              </a:rPr>
              <a:t>Total Social Equity Licenses - 47</a:t>
            </a:r>
          </a:p>
        </p:txBody>
      </p:sp>
      <p:sp>
        <p:nvSpPr>
          <p:cNvPr id="10" name="TextBox 9">
            <a:extLst>
              <a:ext uri="{FF2B5EF4-FFF2-40B4-BE49-F238E27FC236}">
                <a16:creationId xmlns:a16="http://schemas.microsoft.com/office/drawing/2014/main" id="{AA78B9B7-F9B6-FF7C-92C6-636991AE4A5E}"/>
              </a:ext>
            </a:extLst>
          </p:cNvPr>
          <p:cNvSpPr txBox="1"/>
          <p:nvPr/>
        </p:nvSpPr>
        <p:spPr>
          <a:xfrm>
            <a:off x="381000" y="1411505"/>
            <a:ext cx="4510578" cy="1724318"/>
          </a:xfrm>
          <a:prstGeom prst="rect">
            <a:avLst/>
          </a:prstGeom>
          <a:noFill/>
        </p:spPr>
        <p:txBody>
          <a:bodyPr wrap="square">
            <a:spAutoFit/>
          </a:bodyPr>
          <a:lstStyle/>
          <a:p>
            <a:pPr marL="0" marR="0">
              <a:lnSpc>
                <a:spcPct val="107000"/>
              </a:lnSpc>
              <a:spcBef>
                <a:spcPts val="0"/>
              </a:spcBef>
              <a:spcAft>
                <a:spcPts val="0"/>
              </a:spcAft>
            </a:pPr>
            <a:r>
              <a:rPr lang="en-US" sz="2000" b="1" kern="100" dirty="0">
                <a:effectLst/>
                <a:ea typeface="Calibri" panose="020F0502020204030204" pitchFamily="34" charset="0"/>
                <a:cs typeface="Times New Roman" panose="02020603050405020304" pitchFamily="18" charset="0"/>
              </a:rPr>
              <a:t>Cultivation - 60</a:t>
            </a:r>
          </a:p>
          <a:p>
            <a:pPr marL="0" marR="0">
              <a:lnSpc>
                <a:spcPct val="107000"/>
              </a:lnSpc>
              <a:spcBef>
                <a:spcPts val="0"/>
              </a:spcBef>
              <a:spcAft>
                <a:spcPts val="0"/>
              </a:spcAft>
            </a:pPr>
            <a:r>
              <a:rPr lang="en-US" sz="2000" kern="100" dirty="0">
                <a:effectLst/>
                <a:ea typeface="Calibri" panose="020F0502020204030204" pitchFamily="34" charset="0"/>
                <a:cs typeface="Times New Roman" panose="02020603050405020304" pitchFamily="18" charset="0"/>
              </a:rPr>
              <a:t>Open Cultivation License: 20</a:t>
            </a:r>
          </a:p>
          <a:p>
            <a:pPr marL="0" marR="0">
              <a:lnSpc>
                <a:spcPct val="107000"/>
              </a:lnSpc>
              <a:spcBef>
                <a:spcPts val="0"/>
              </a:spcBef>
              <a:spcAft>
                <a:spcPts val="0"/>
              </a:spcAft>
            </a:pPr>
            <a:r>
              <a:rPr lang="en-US" sz="2000" kern="100" dirty="0">
                <a:effectLst/>
                <a:ea typeface="Calibri" panose="020F0502020204030204" pitchFamily="34" charset="0"/>
                <a:cs typeface="Times New Roman" panose="02020603050405020304" pitchFamily="18" charset="0"/>
              </a:rPr>
              <a:t>Social Equity Cultivation (≥2500 ft</a:t>
            </a:r>
            <a:r>
              <a:rPr lang="en-US" sz="2000" kern="100" baseline="30000" dirty="0">
                <a:effectLst/>
                <a:ea typeface="Calibri" panose="020F0502020204030204" pitchFamily="34" charset="0"/>
                <a:cs typeface="Times New Roman" panose="02020603050405020304" pitchFamily="18" charset="0"/>
              </a:rPr>
              <a:t>2</a:t>
            </a:r>
            <a:r>
              <a:rPr lang="en-US" sz="2000" kern="100" dirty="0">
                <a:effectLst/>
                <a:ea typeface="Calibri" panose="020F0502020204030204" pitchFamily="34" charset="0"/>
                <a:cs typeface="Times New Roman" panose="02020603050405020304" pitchFamily="18" charset="0"/>
              </a:rPr>
              <a:t>): 10</a:t>
            </a:r>
          </a:p>
          <a:p>
            <a:pPr marL="0" marR="0">
              <a:lnSpc>
                <a:spcPct val="107000"/>
              </a:lnSpc>
              <a:spcBef>
                <a:spcPts val="0"/>
              </a:spcBef>
              <a:spcAft>
                <a:spcPts val="0"/>
              </a:spcAft>
            </a:pPr>
            <a:r>
              <a:rPr lang="en-US" sz="2000" kern="100" dirty="0">
                <a:effectLst/>
                <a:ea typeface="Calibri" panose="020F0502020204030204" pitchFamily="34" charset="0"/>
                <a:cs typeface="Times New Roman" panose="02020603050405020304" pitchFamily="18" charset="0"/>
              </a:rPr>
              <a:t>Microbusiness Cultivation: 20</a:t>
            </a:r>
          </a:p>
          <a:p>
            <a:pPr marL="0" marR="0">
              <a:lnSpc>
                <a:spcPct val="107000"/>
              </a:lnSpc>
              <a:spcBef>
                <a:spcPts val="0"/>
              </a:spcBef>
              <a:spcAft>
                <a:spcPts val="0"/>
              </a:spcAft>
            </a:pPr>
            <a:r>
              <a:rPr lang="en-US" sz="2000" kern="100" dirty="0">
                <a:effectLst/>
                <a:ea typeface="Calibri" panose="020F0502020204030204" pitchFamily="34" charset="0"/>
                <a:cs typeface="Times New Roman" panose="02020603050405020304" pitchFamily="18" charset="0"/>
              </a:rPr>
              <a:t>Social Equity Cultivation (≤2500 ft</a:t>
            </a:r>
            <a:r>
              <a:rPr lang="en-US" sz="2000" kern="100" baseline="30000" dirty="0">
                <a:effectLst/>
                <a:ea typeface="Calibri" panose="020F0502020204030204" pitchFamily="34" charset="0"/>
                <a:cs typeface="Times New Roman" panose="02020603050405020304" pitchFamily="18" charset="0"/>
              </a:rPr>
              <a:t>2)</a:t>
            </a:r>
            <a:r>
              <a:rPr lang="en-US" sz="2000" kern="100" dirty="0">
                <a:effectLst/>
                <a:ea typeface="Calibri" panose="020F0502020204030204" pitchFamily="34" charset="0"/>
                <a:cs typeface="Times New Roman" panose="02020603050405020304" pitchFamily="18" charset="0"/>
              </a:rPr>
              <a:t>: 10</a:t>
            </a:r>
          </a:p>
        </p:txBody>
      </p:sp>
      <p:sp>
        <p:nvSpPr>
          <p:cNvPr id="14" name="TextBox 13">
            <a:extLst>
              <a:ext uri="{FF2B5EF4-FFF2-40B4-BE49-F238E27FC236}">
                <a16:creationId xmlns:a16="http://schemas.microsoft.com/office/drawing/2014/main" id="{FE7BF9EB-8149-E872-5ECA-59C7FDCFC85A}"/>
              </a:ext>
            </a:extLst>
          </p:cNvPr>
          <p:cNvSpPr txBox="1"/>
          <p:nvPr/>
        </p:nvSpPr>
        <p:spPr>
          <a:xfrm>
            <a:off x="5595251" y="1428019"/>
            <a:ext cx="3871478" cy="1394997"/>
          </a:xfrm>
          <a:prstGeom prst="rect">
            <a:avLst/>
          </a:prstGeom>
          <a:noFill/>
        </p:spPr>
        <p:txBody>
          <a:bodyPr wrap="square">
            <a:spAutoFit/>
          </a:bodyPr>
          <a:lstStyle/>
          <a:p>
            <a:pPr marL="0" marR="0">
              <a:lnSpc>
                <a:spcPct val="107000"/>
              </a:lnSpc>
              <a:spcBef>
                <a:spcPts val="0"/>
              </a:spcBef>
              <a:spcAft>
                <a:spcPts val="0"/>
              </a:spcAft>
            </a:pPr>
            <a:r>
              <a:rPr lang="en-US" sz="2000" b="1" kern="100" dirty="0">
                <a:solidFill>
                  <a:srgbClr val="7030A0"/>
                </a:solidFill>
                <a:effectLst/>
                <a:ea typeface="Calibri" panose="020F0502020204030204" pitchFamily="34" charset="0"/>
                <a:cs typeface="Times New Roman" panose="02020603050405020304" pitchFamily="18" charset="0"/>
              </a:rPr>
              <a:t>Manufacturing - 30</a:t>
            </a:r>
            <a:endParaRPr lang="en-US" sz="2000" b="1"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00" dirty="0">
                <a:solidFill>
                  <a:srgbClr val="7030A0"/>
                </a:solidFill>
                <a:effectLst/>
                <a:ea typeface="Calibri" panose="020F0502020204030204" pitchFamily="34" charset="0"/>
                <a:cs typeface="Times New Roman" panose="02020603050405020304" pitchFamily="18" charset="0"/>
              </a:rPr>
              <a:t>Open Manufacturing: 10</a:t>
            </a:r>
            <a:endParaRPr lang="en-US" sz="20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00" dirty="0">
                <a:solidFill>
                  <a:srgbClr val="7030A0"/>
                </a:solidFill>
                <a:effectLst/>
                <a:ea typeface="Calibri" panose="020F0502020204030204" pitchFamily="34" charset="0"/>
                <a:cs typeface="Times New Roman" panose="02020603050405020304" pitchFamily="18" charset="0"/>
              </a:rPr>
              <a:t>Social Equity Manufacturing: 10</a:t>
            </a:r>
            <a:endParaRPr lang="en-US" sz="20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00" dirty="0">
                <a:solidFill>
                  <a:srgbClr val="7030A0"/>
                </a:solidFill>
                <a:effectLst/>
                <a:ea typeface="Calibri" panose="020F0502020204030204" pitchFamily="34" charset="0"/>
                <a:cs typeface="Times New Roman" panose="02020603050405020304" pitchFamily="18" charset="0"/>
              </a:rPr>
              <a:t>Microbusiness Manufacturing: 10</a:t>
            </a:r>
            <a:endParaRPr lang="en-US" sz="2000" kern="1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B27C5B8-9576-6CC3-56FF-4C6EB8955CF5}"/>
              </a:ext>
            </a:extLst>
          </p:cNvPr>
          <p:cNvSpPr txBox="1"/>
          <p:nvPr/>
        </p:nvSpPr>
        <p:spPr>
          <a:xfrm>
            <a:off x="381000" y="3517342"/>
            <a:ext cx="4191000" cy="1065676"/>
          </a:xfrm>
          <a:prstGeom prst="rect">
            <a:avLst/>
          </a:prstGeom>
          <a:noFill/>
        </p:spPr>
        <p:txBody>
          <a:bodyPr wrap="square">
            <a:spAutoFit/>
          </a:bodyPr>
          <a:lstStyle/>
          <a:p>
            <a:pPr marL="0" marR="0">
              <a:lnSpc>
                <a:spcPct val="107000"/>
              </a:lnSpc>
              <a:spcBef>
                <a:spcPts val="0"/>
              </a:spcBef>
              <a:spcAft>
                <a:spcPts val="0"/>
              </a:spcAft>
            </a:pPr>
            <a:r>
              <a:rPr lang="en-US" sz="2000" b="1" kern="100" dirty="0">
                <a:solidFill>
                  <a:srgbClr val="002060"/>
                </a:solidFill>
                <a:effectLst/>
                <a:ea typeface="Calibri" panose="020F0502020204030204" pitchFamily="34" charset="0"/>
                <a:cs typeface="Times New Roman" panose="02020603050405020304" pitchFamily="18" charset="0"/>
              </a:rPr>
              <a:t>Retail - 30</a:t>
            </a:r>
          </a:p>
          <a:p>
            <a:pPr marL="0" marR="0">
              <a:lnSpc>
                <a:spcPct val="107000"/>
              </a:lnSpc>
              <a:spcBef>
                <a:spcPts val="0"/>
              </a:spcBef>
              <a:spcAft>
                <a:spcPts val="0"/>
              </a:spcAft>
            </a:pPr>
            <a:r>
              <a:rPr lang="en-US" sz="2000" kern="100" dirty="0">
                <a:solidFill>
                  <a:srgbClr val="002060"/>
                </a:solidFill>
                <a:effectLst/>
                <a:ea typeface="Calibri" panose="020F0502020204030204" pitchFamily="34" charset="0"/>
                <a:cs typeface="Times New Roman" panose="02020603050405020304" pitchFamily="18" charset="0"/>
              </a:rPr>
              <a:t>Open Retail License: 15</a:t>
            </a:r>
          </a:p>
          <a:p>
            <a:pPr marL="0" marR="0">
              <a:lnSpc>
                <a:spcPct val="107000"/>
              </a:lnSpc>
              <a:spcBef>
                <a:spcPts val="0"/>
              </a:spcBef>
              <a:spcAft>
                <a:spcPts val="0"/>
              </a:spcAft>
            </a:pPr>
            <a:r>
              <a:rPr lang="en-US" sz="2000" kern="100" dirty="0">
                <a:solidFill>
                  <a:srgbClr val="002060"/>
                </a:solidFill>
                <a:effectLst/>
                <a:ea typeface="Calibri" panose="020F0502020204030204" pitchFamily="34" charset="0"/>
                <a:cs typeface="Times New Roman" panose="02020603050405020304" pitchFamily="18" charset="0"/>
              </a:rPr>
              <a:t>Social Equity Retail License:</a:t>
            </a:r>
            <a:r>
              <a:rPr lang="en-US" sz="2000" kern="100" dirty="0">
                <a:solidFill>
                  <a:srgbClr val="002060"/>
                </a:solidFill>
                <a:ea typeface="Calibri" panose="020F0502020204030204" pitchFamily="34" charset="0"/>
                <a:cs typeface="Times New Roman" panose="02020603050405020304" pitchFamily="18" charset="0"/>
              </a:rPr>
              <a:t> </a:t>
            </a:r>
            <a:r>
              <a:rPr lang="en-US" sz="2000" kern="100" dirty="0">
                <a:solidFill>
                  <a:srgbClr val="002060"/>
                </a:solidFill>
                <a:effectLst/>
                <a:ea typeface="Calibri" panose="020F0502020204030204" pitchFamily="34" charset="0"/>
                <a:cs typeface="Times New Roman" panose="02020603050405020304" pitchFamily="18" charset="0"/>
              </a:rPr>
              <a:t>15</a:t>
            </a:r>
          </a:p>
        </p:txBody>
      </p:sp>
      <p:sp>
        <p:nvSpPr>
          <p:cNvPr id="18" name="TextBox 17">
            <a:extLst>
              <a:ext uri="{FF2B5EF4-FFF2-40B4-BE49-F238E27FC236}">
                <a16:creationId xmlns:a16="http://schemas.microsoft.com/office/drawing/2014/main" id="{0C682E3C-D84A-DF5D-5003-4E08FBDA567B}"/>
              </a:ext>
            </a:extLst>
          </p:cNvPr>
          <p:cNvSpPr txBox="1"/>
          <p:nvPr/>
        </p:nvSpPr>
        <p:spPr>
          <a:xfrm>
            <a:off x="5595251" y="3597401"/>
            <a:ext cx="3454400" cy="1032719"/>
          </a:xfrm>
          <a:prstGeom prst="rect">
            <a:avLst/>
          </a:prstGeom>
          <a:noFill/>
        </p:spPr>
        <p:txBody>
          <a:bodyPr wrap="square">
            <a:spAutoFit/>
          </a:bodyPr>
          <a:lstStyle/>
          <a:p>
            <a:pPr marL="0" marR="0">
              <a:lnSpc>
                <a:spcPct val="107000"/>
              </a:lnSpc>
              <a:spcBef>
                <a:spcPts val="0"/>
              </a:spcBef>
              <a:spcAft>
                <a:spcPts val="0"/>
              </a:spcAft>
            </a:pPr>
            <a:r>
              <a:rPr lang="en-US" sz="2000" b="1" kern="100" dirty="0">
                <a:solidFill>
                  <a:schemeClr val="accent2">
                    <a:lumMod val="50000"/>
                  </a:schemeClr>
                </a:solidFill>
                <a:effectLst/>
                <a:ea typeface="Calibri" panose="020F0502020204030204" pitchFamily="34" charset="0"/>
                <a:cs typeface="Times New Roman" panose="02020603050405020304" pitchFamily="18" charset="0"/>
              </a:rPr>
              <a:t>Testing Lab - 5</a:t>
            </a:r>
          </a:p>
          <a:p>
            <a:pPr marL="0" marR="0">
              <a:lnSpc>
                <a:spcPct val="107000"/>
              </a:lnSpc>
              <a:spcBef>
                <a:spcPts val="0"/>
              </a:spcBef>
              <a:spcAft>
                <a:spcPts val="0"/>
              </a:spcAft>
            </a:pPr>
            <a:r>
              <a:rPr lang="en-US" kern="100" dirty="0">
                <a:solidFill>
                  <a:schemeClr val="accent2">
                    <a:lumMod val="50000"/>
                  </a:schemeClr>
                </a:solidFill>
                <a:effectLst/>
                <a:ea typeface="Calibri" panose="020F0502020204030204" pitchFamily="34" charset="0"/>
                <a:cs typeface="Times New Roman" panose="02020603050405020304" pitchFamily="18" charset="0"/>
              </a:rPr>
              <a:t>Open Testing Lab: 3</a:t>
            </a:r>
          </a:p>
          <a:p>
            <a:pPr marL="0" marR="0">
              <a:lnSpc>
                <a:spcPct val="107000"/>
              </a:lnSpc>
              <a:spcBef>
                <a:spcPts val="0"/>
              </a:spcBef>
              <a:spcAft>
                <a:spcPts val="0"/>
              </a:spcAft>
            </a:pPr>
            <a:r>
              <a:rPr lang="en-US" kern="100" dirty="0">
                <a:solidFill>
                  <a:schemeClr val="accent2">
                    <a:lumMod val="50000"/>
                  </a:schemeClr>
                </a:solidFill>
                <a:effectLst/>
                <a:ea typeface="Calibri" panose="020F0502020204030204" pitchFamily="34" charset="0"/>
                <a:cs typeface="Times New Roman" panose="02020603050405020304" pitchFamily="18" charset="0"/>
              </a:rPr>
              <a:t>Social Equity Testing </a:t>
            </a:r>
            <a:r>
              <a:rPr lang="en-US" sz="2000" kern="100" dirty="0">
                <a:solidFill>
                  <a:schemeClr val="accent2">
                    <a:lumMod val="50000"/>
                  </a:schemeClr>
                </a:solidFill>
                <a:effectLst/>
                <a:ea typeface="Calibri" panose="020F0502020204030204" pitchFamily="34" charset="0"/>
                <a:cs typeface="Times New Roman" panose="02020603050405020304" pitchFamily="18" charset="0"/>
              </a:rPr>
              <a:t>Lab</a:t>
            </a:r>
            <a:r>
              <a:rPr lang="en-US" kern="100" dirty="0">
                <a:solidFill>
                  <a:schemeClr val="accent2">
                    <a:lumMod val="50000"/>
                  </a:schemeClr>
                </a:solidFill>
                <a:effectLst/>
                <a:ea typeface="Calibri" panose="020F0502020204030204" pitchFamily="34" charset="0"/>
                <a:cs typeface="Times New Roman" panose="02020603050405020304" pitchFamily="18" charset="0"/>
              </a:rPr>
              <a:t>: 2</a:t>
            </a:r>
          </a:p>
        </p:txBody>
      </p:sp>
      <p:pic>
        <p:nvPicPr>
          <p:cNvPr id="7" name="Picture 6" descr="A picture containing ground, outdoor&#10;&#10;Description automatically generated">
            <a:extLst>
              <a:ext uri="{FF2B5EF4-FFF2-40B4-BE49-F238E27FC236}">
                <a16:creationId xmlns:a16="http://schemas.microsoft.com/office/drawing/2014/main" id="{5A80C2B6-ECF3-9801-DE5F-678B8A6CC8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5040" y="0"/>
            <a:ext cx="2346960" cy="6858000"/>
          </a:xfrm>
          <a:prstGeom prst="rect">
            <a:avLst/>
          </a:prstGeom>
        </p:spPr>
      </p:pic>
    </p:spTree>
    <p:extLst>
      <p:ext uri="{BB962C8B-B14F-4D97-AF65-F5344CB8AC3E}">
        <p14:creationId xmlns:p14="http://schemas.microsoft.com/office/powerpoint/2010/main" val="33060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901B8-77BA-4F8C-A975-C4D038DA59F2}"/>
              </a:ext>
            </a:extLst>
          </p:cNvPr>
          <p:cNvPicPr>
            <a:picLocks noChangeAspect="1"/>
          </p:cNvPicPr>
          <p:nvPr/>
        </p:nvPicPr>
        <p:blipFill>
          <a:blip r:embed="rId3"/>
          <a:stretch>
            <a:fillRect/>
          </a:stretch>
        </p:blipFill>
        <p:spPr>
          <a:xfrm>
            <a:off x="0" y="5533780"/>
            <a:ext cx="12192000" cy="1336680"/>
          </a:xfrm>
          <a:prstGeom prst="rect">
            <a:avLst/>
          </a:prstGeom>
        </p:spPr>
      </p:pic>
      <p:sp>
        <p:nvSpPr>
          <p:cNvPr id="2" name="Title 1">
            <a:extLst>
              <a:ext uri="{FF2B5EF4-FFF2-40B4-BE49-F238E27FC236}">
                <a16:creationId xmlns:a16="http://schemas.microsoft.com/office/drawing/2014/main" id="{57D2AAB7-D3BE-FC11-D948-805CADF331F6}"/>
              </a:ext>
            </a:extLst>
          </p:cNvPr>
          <p:cNvSpPr>
            <a:spLocks noGrp="1"/>
          </p:cNvSpPr>
          <p:nvPr>
            <p:ph type="title"/>
          </p:nvPr>
        </p:nvSpPr>
        <p:spPr>
          <a:xfrm>
            <a:off x="557935" y="462590"/>
            <a:ext cx="8911687" cy="864031"/>
          </a:xfrm>
        </p:spPr>
        <p:txBody>
          <a:bodyPr>
            <a:normAutofit fontScale="90000"/>
          </a:bodyPr>
          <a:lstStyle/>
          <a:p>
            <a:r>
              <a:rPr lang="en-US" sz="3600" b="1" dirty="0">
                <a:effectLst/>
                <a:latin typeface="Century Gothic" panose="020B0502020202020204" pitchFamily="34" charset="0"/>
                <a:ea typeface="Calibri" panose="020F0502020204030204" pitchFamily="34" charset="0"/>
                <a:cs typeface="Times New Roman" panose="02020603050405020304" pitchFamily="18" charset="0"/>
              </a:rPr>
              <a:t>Application &amp; License Costs:</a:t>
            </a:r>
            <a:br>
              <a:rPr lang="en-US" sz="3200" b="1" dirty="0">
                <a:effectLst/>
                <a:latin typeface="Century Gothic" panose="020B0502020202020204" pitchFamily="34" charset="0"/>
                <a:ea typeface="Calibri" panose="020F0502020204030204" pitchFamily="34" charset="0"/>
                <a:cs typeface="Times New Roman" panose="02020603050405020304" pitchFamily="18" charset="0"/>
              </a:rPr>
            </a:br>
            <a:endParaRPr lang="en-US" b="1"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0DADC5E7-F748-A430-A7C8-4BBB5A0F5DE5}"/>
              </a:ext>
            </a:extLst>
          </p:cNvPr>
          <p:cNvSpPr>
            <a:spLocks noGrp="1"/>
          </p:cNvSpPr>
          <p:nvPr>
            <p:ph sz="half" idx="2"/>
          </p:nvPr>
        </p:nvSpPr>
        <p:spPr>
          <a:xfrm>
            <a:off x="557935" y="1156973"/>
            <a:ext cx="11508374" cy="5147370"/>
          </a:xfrm>
        </p:spPr>
        <p:txBody>
          <a:bodyPr>
            <a:normAutofit/>
          </a:bodyPr>
          <a:lstStyle/>
          <a:p>
            <a:pPr marL="0" marR="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Application fee is $5,000</a:t>
            </a:r>
          </a:p>
          <a:p>
            <a:pPr marL="0" marR="0">
              <a:lnSpc>
                <a:spcPct val="107000"/>
              </a:lnSpc>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Discount: Social Equity application fee is $1,000; Microbusiness application fee $3,000  </a:t>
            </a:r>
          </a:p>
          <a:p>
            <a:pPr marL="0" marR="0" indent="0">
              <a:lnSpc>
                <a:spcPct val="107000"/>
              </a:lnSpc>
              <a:spcBef>
                <a:spcPts val="0"/>
              </a:spcBef>
              <a:spcAft>
                <a:spcPts val="0"/>
              </a:spcAft>
              <a:buNone/>
            </a:pPr>
            <a:r>
              <a:rPr kumimoji="0" lang="en-US" sz="24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Times New Roman" panose="02020603050405020304" pitchFamily="18" charset="0"/>
              </a:rPr>
              <a:t>    (§1337 &amp; §1341) </a:t>
            </a:r>
          </a:p>
          <a:p>
            <a:pPr marR="0">
              <a:lnSpc>
                <a:spcPct val="107000"/>
              </a:lnSpc>
              <a:spcBef>
                <a:spcPts val="0"/>
              </a:spcBef>
              <a:spcAft>
                <a:spcPts val="0"/>
              </a:spcAft>
            </a:pPr>
            <a:endParaRPr lang="en-US" sz="1050" dirty="0">
              <a:effectLs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OMC license fee is $10,000 for two-year license (adjusted costs for Cultivation license based on plant grow canopy size cost $2,500, $7,500, or $10,000)</a:t>
            </a:r>
          </a:p>
          <a:p>
            <a:pPr marL="0" marR="0">
              <a:lnSpc>
                <a:spcPct val="107000"/>
              </a:lnSpc>
              <a:spcBef>
                <a:spcPts val="0"/>
              </a:spcBef>
              <a:spcAft>
                <a:spcPts val="0"/>
              </a:spcAft>
            </a:pPr>
            <a:endParaRPr lang="en-US" sz="1050" dirty="0">
              <a:effectLs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Social Equity and Microbusiness licenses are discounted to 40% of regular license and cost $4,000 for two-year license.</a:t>
            </a:r>
          </a:p>
          <a:p>
            <a:pPr marL="0" marR="0">
              <a:lnSpc>
                <a:spcPct val="107000"/>
              </a:lnSpc>
              <a:spcBef>
                <a:spcPts val="0"/>
              </a:spcBef>
              <a:spcAft>
                <a:spcPts val="0"/>
              </a:spcAft>
            </a:pPr>
            <a:endParaRPr lang="en-US" sz="105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Sunday Sales require a $500 biennial license fee §1309 (b)(3).</a:t>
            </a:r>
          </a:p>
          <a:p>
            <a:pPr marL="0" marR="0" indent="0">
              <a:lnSpc>
                <a:spcPct val="107000"/>
              </a:lnSpc>
              <a:spcBef>
                <a:spcPts val="0"/>
              </a:spcBef>
              <a:spcAft>
                <a:spcPts val="0"/>
              </a:spcAft>
              <a:buNone/>
            </a:pPr>
            <a:r>
              <a:rPr lang="en-US" sz="105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200" dirty="0">
                <a:effectLst/>
                <a:ea typeface="Calibri" panose="020F0502020204030204" pitchFamily="34" charset="0"/>
                <a:cs typeface="Times New Roman" panose="02020603050405020304" pitchFamily="18" charset="0"/>
              </a:rPr>
              <a:t>(</a:t>
            </a:r>
            <a:r>
              <a:rPr lang="en-US" sz="2200" b="1" dirty="0">
                <a:effectLst/>
                <a:ea typeface="Calibri" panose="020F0502020204030204" pitchFamily="34" charset="0"/>
                <a:cs typeface="Times New Roman" panose="02020603050405020304" pitchFamily="18" charset="0"/>
              </a:rPr>
              <a:t>Note</a:t>
            </a:r>
            <a:r>
              <a:rPr lang="en-US" sz="2200" dirty="0">
                <a:effectLst/>
                <a:ea typeface="Calibri" panose="020F0502020204030204" pitchFamily="34" charset="0"/>
                <a:cs typeface="Times New Roman" panose="02020603050405020304" pitchFamily="18" charset="0"/>
              </a:rPr>
              <a:t>: T4 §1309(b) May not sell or deliver on Thanksgiving, Easter or Christmas)</a:t>
            </a:r>
          </a:p>
          <a:p>
            <a:pPr marL="0" marR="0" indent="0">
              <a:lnSpc>
                <a:spcPct val="107000"/>
              </a:lnSpc>
              <a:spcBef>
                <a:spcPts val="0"/>
              </a:spcBef>
              <a:spcAft>
                <a:spcPts val="0"/>
              </a:spcAft>
              <a:buNone/>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1CF618E8-FDDD-0C73-ABCC-4DBBA087FC68}"/>
              </a:ext>
            </a:extLst>
          </p:cNvPr>
          <p:cNvPicPr>
            <a:picLocks noChangeAspect="1"/>
          </p:cNvPicPr>
          <p:nvPr/>
        </p:nvPicPr>
        <p:blipFill>
          <a:blip r:embed="rId4"/>
          <a:stretch>
            <a:fillRect/>
          </a:stretch>
        </p:blipFill>
        <p:spPr>
          <a:xfrm>
            <a:off x="239769" y="5678336"/>
            <a:ext cx="993734" cy="993734"/>
          </a:xfrm>
          <a:prstGeom prst="rect">
            <a:avLst/>
          </a:prstGeom>
        </p:spPr>
      </p:pic>
    </p:spTree>
    <p:extLst>
      <p:ext uri="{BB962C8B-B14F-4D97-AF65-F5344CB8AC3E}">
        <p14:creationId xmlns:p14="http://schemas.microsoft.com/office/powerpoint/2010/main" val="3191321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TotalTime>
  <Words>3908</Words>
  <Application>Microsoft Office PowerPoint</Application>
  <PresentationFormat>Widescreen</PresentationFormat>
  <Paragraphs>394</Paragraphs>
  <Slides>32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Century Gothic</vt:lpstr>
      <vt:lpstr>Copperplate Gothic Bold</vt:lpstr>
      <vt:lpstr>Segoe UI</vt:lpstr>
      <vt:lpstr>Symbol</vt:lpstr>
      <vt:lpstr>Times New Roman</vt:lpstr>
      <vt:lpstr>Wingdings</vt:lpstr>
      <vt:lpstr>Wingdings 3</vt:lpstr>
      <vt:lpstr>Office Theme</vt:lpstr>
      <vt:lpstr>PowerPoint Presentation</vt:lpstr>
      <vt:lpstr>Agenda</vt:lpstr>
      <vt:lpstr>Background of Marijuana</vt:lpstr>
      <vt:lpstr>Which one to smoke? </vt:lpstr>
      <vt:lpstr>Enabling Legislation  152nd GENERAL ASSEMBLY</vt:lpstr>
      <vt:lpstr>Overview of HB2 Delaware Marijuana Control Act  </vt:lpstr>
      <vt:lpstr>Timeline for Implementation </vt:lpstr>
      <vt:lpstr>License Types </vt:lpstr>
      <vt:lpstr>Application &amp; License Costs: </vt:lpstr>
      <vt:lpstr>Social Equity License Program: </vt:lpstr>
      <vt:lpstr>Social Equity License Program: </vt:lpstr>
      <vt:lpstr>Social Equity License Program Workshops: </vt:lpstr>
      <vt:lpstr>Office of the Marijuana Commissioner (OMC) - Overview</vt:lpstr>
      <vt:lpstr>NCS Transparency Project </vt:lpstr>
      <vt:lpstr>Health &amp; Safety</vt:lpstr>
      <vt:lpstr>Harm Reduction – “Safer” Marijuana?</vt:lpstr>
      <vt:lpstr>Sample Testing</vt:lpstr>
      <vt:lpstr>Office of Medical Marijuana (OMM) </vt:lpstr>
      <vt:lpstr>Office of Medical Marijuana (OMM)</vt:lpstr>
      <vt:lpstr>What is the Economic Impact</vt:lpstr>
      <vt:lpstr>PowerPoint Presentation</vt:lpstr>
      <vt:lpstr>Marijuana Industry Business Challenges</vt:lpstr>
      <vt:lpstr>Not in My Town</vt:lpstr>
      <vt:lpstr>What’s in My Town?</vt:lpstr>
      <vt:lpstr>The Gray Market</vt:lpstr>
      <vt:lpstr>Rescheduling of Marijuana</vt:lpstr>
      <vt:lpstr>Legislative Requests – Technical Fixes and New Legislation </vt:lpstr>
      <vt:lpstr>Budget Projections</vt:lpstr>
      <vt:lpstr>Questions </vt:lpstr>
      <vt:lpstr>Local Government Reference Slides Follow.  </vt:lpstr>
      <vt:lpstr>My Town &amp; The OMC </vt:lpstr>
      <vt:lpstr>My Town &amp; The OMC </vt:lpstr>
    </vt:vector>
  </TitlesOfParts>
  <Company>State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Coupe, Rob (OMC)</dc:creator>
  <cp:lastModifiedBy>Coupe, Rob (OMC)</cp:lastModifiedBy>
  <cp:revision>15</cp:revision>
  <cp:lastPrinted>2024-02-19T20:55:39Z</cp:lastPrinted>
  <dcterms:created xsi:type="dcterms:W3CDTF">2024-02-05T14:34:09Z</dcterms:created>
  <dcterms:modified xsi:type="dcterms:W3CDTF">2024-05-21T00:18:47Z</dcterms:modified>
</cp:coreProperties>
</file>