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8" r:id="rId6"/>
    <p:sldId id="264" r:id="rId7"/>
    <p:sldId id="265" r:id="rId8"/>
    <p:sldId id="266" r:id="rId9"/>
    <p:sldId id="267" r:id="rId10"/>
    <p:sldId id="263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9BB0-CEBD-9CC4-8137-ACACF4AC2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ED3DB-B271-7D0F-65D1-5A2835945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0BF1-5E21-F64F-9D05-E9F85C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6D47F-0A7D-4051-6C6E-C76DA89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E372-26A7-B8C5-8444-C9366F07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EB-E544-0960-BC4A-FF68887A6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7CE69-0322-8991-C73C-00EC9B725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FD81-DA80-9A9E-5135-8A032D81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76467-C7AE-A5D2-37A5-FE2DD96B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0AD4-40EF-FC5F-CC08-6E4B8E57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2180C-3262-8E62-10E9-354F23A0C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B088F-0112-2F6C-8AF1-75865C539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0564E-02EE-F3ED-84D6-69151392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F2D84-D1F3-AA02-36AD-25A4CF58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F07-9AA5-6D7A-9A41-3378201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1D4-29C5-5CA5-9FD1-04FAF8B5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537A1-A126-EAEB-D6A6-BCB882DB7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A2D97-D5DC-48E9-A329-747B0605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8AE5F-6F0F-E7C7-1C24-26644DD9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507E-DB60-6613-3C98-FEAA0507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97DE1-F20E-396D-0EDC-8A3D95A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2648-B278-AD99-D8CC-BCF7EB02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70CA1-3C6C-5E19-CA2A-87080031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6DE6-CF05-DC58-AAE6-EB6AD84F2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AFC2E-2CBC-8323-4534-1CD6872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0E9E0-0B53-0F1C-0144-EF29C75C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3A4FE-C1C7-95E8-FBE5-A5E8A7B64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1FFD6-CB75-961E-32B5-ADE0797F5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FB4EF-67D5-9477-A30F-6DAA250D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1D7B0-3A6B-FAAC-C39B-DEAEC98C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B8FE7-1E2C-491A-120A-84549BB1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4C29-5347-DF9E-B341-0D4BB388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EF36A-9BF8-4A02-3CE3-85F5228C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EB94B-CA4A-2483-8C90-A6122D2D7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C0313-A41C-492F-01A5-66436946B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E1593-A6B2-DEA1-1EE5-E504DF67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BC7BB-C291-C7B0-5D2C-617D0F51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F0B37-F288-86C7-E124-4ECD1194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92D36-A123-AC7A-4F9A-36109E00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48B-C560-821A-F4CE-BB944088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38149-0025-16A0-5301-CA599652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64850-F8CA-8316-7BCD-9D4E750A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00F8-216C-7583-80DF-E063D4EA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4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DE14-04D5-A1D3-4A06-2F1FDD1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2D964-1CD4-BA2E-BAC6-3CB18D6A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D90C-172D-0DEB-BD23-447BC92C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EA482-31C6-01D7-93F9-DA7219C7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D07F-6F71-AA36-6C07-C140614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4439C-BCDD-57E6-B6BB-109D1F528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DAA0E-BC35-893F-8CC5-B3BCAF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6E5FD-B664-E2E2-1D7A-D9E74B37C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EC75-0058-2FB2-01FA-D6F50F72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54B-CD1A-C875-924B-17F152D8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B2C73-DBB4-337D-748B-76C8D74B1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8AE21-C263-8C36-45C3-3931BF667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46EDD-7BBF-AF4E-DE33-EC9C6B46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9005-AA0A-72A3-FF1E-13596F28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5F5B1-7671-CE9E-34A9-ED34060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DDB3-6837-5E3D-72A2-DF1829AD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A2925-8B7A-17B7-B342-776E9C39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CAE75-7503-0137-88B4-594B01AF2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758D-7D77-4AD7-92CC-67656D54759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E70B-EE0D-B3D4-844F-7108CC65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6BA90-A37B-A7E5-D9D0-68EBC51AF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38A67-1ACC-4E07-B36C-7E447989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37A1-DB47-AD61-B789-299CBBE86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City of Wilmington ARPA Spending by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BFB44-B371-B8E2-D166-53B769639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9" y="4375821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May 2023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ty with trees and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246CD09C-CB99-1034-5F82-FF46519D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18327" b="1"/>
          <a:stretch/>
        </p:blipFill>
        <p:spPr>
          <a:xfrm>
            <a:off x="5893959" y="105091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4BDAC4-4EF8-706E-1FEF-6BF796F2B93D}"/>
              </a:ext>
            </a:extLst>
          </p:cNvPr>
          <p:cNvCxnSpPr/>
          <p:nvPr/>
        </p:nvCxnSpPr>
        <p:spPr>
          <a:xfrm>
            <a:off x="1039007" y="5768698"/>
            <a:ext cx="45005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85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Categories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F7D2-D4C0-69B1-BDCE-105C8D5C3A85}"/>
              </a:ext>
            </a:extLst>
          </p:cNvPr>
          <p:cNvSpPr txBox="1"/>
          <p:nvPr/>
        </p:nvSpPr>
        <p:spPr>
          <a:xfrm>
            <a:off x="4346678" y="2406404"/>
            <a:ext cx="6937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Revenue Replacement: </a:t>
            </a:r>
            <a:r>
              <a:rPr lang="en-US" sz="2400" dirty="0"/>
              <a:t>$12 million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0070C0"/>
                </a:solidFill>
              </a:rPr>
              <a:t>Essential Pay for Essential Workers: </a:t>
            </a:r>
            <a:r>
              <a:rPr lang="en-US" sz="2400" dirty="0"/>
              <a:t>$2,664,318</a:t>
            </a:r>
          </a:p>
        </p:txBody>
      </p:sp>
    </p:spTree>
    <p:extLst>
      <p:ext uri="{BB962C8B-B14F-4D97-AF65-F5344CB8AC3E}">
        <p14:creationId xmlns:p14="http://schemas.microsoft.com/office/powerpoint/2010/main" val="354363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by Category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17734"/>
              </p:ext>
            </p:extLst>
          </p:nvPr>
        </p:nvGraphicFramePr>
        <p:xfrm>
          <a:off x="4601042" y="478712"/>
          <a:ext cx="7225197" cy="4826307"/>
        </p:xfrm>
        <a:graphic>
          <a:graphicData uri="http://schemas.openxmlformats.org/drawingml/2006/table">
            <a:tbl>
              <a:tblPr/>
              <a:tblGrid>
                <a:gridCol w="2720162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1689387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1444550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1371098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27591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Allocated by 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654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Unallocated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4161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Costs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$2,311,453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$2,311,453 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$9,103,076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$9,103,076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63779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Investment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$4,842,667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$4,842,667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1433"/>
                  </a:ext>
                </a:extLst>
              </a:tr>
              <a:tr h="4616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Pay for Essential Work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$2,664,318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19849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$22,000,000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141360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Replacement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$12,000,000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 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95940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$2,424,240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$2,424,240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082486"/>
                  </a:ext>
                </a:extLst>
              </a:tr>
              <a:tr h="4998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 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$55,345,779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$55,345,779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Major Category Budget Changes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03F04-CE9D-A847-5296-32E09B89D357}"/>
              </a:ext>
            </a:extLst>
          </p:cNvPr>
          <p:cNvSpPr txBox="1"/>
          <p:nvPr/>
        </p:nvSpPr>
        <p:spPr>
          <a:xfrm>
            <a:off x="4346678" y="190866"/>
            <a:ext cx="729668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Major Category Budget Changes: 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Building Safer Communities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Community Public Safety Budget has been updated through CY 2026, including the following amounts: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$450k each for Network Connect, CSE and YAP per year – total of $5.6 million (funds will be passed through United Way)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$105k total for small organizations (funds will be passed through United Way)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$150k per year for Program Coordinator – total of $600k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$100k per year for WCAC Public Safety Roundtables – total of $400k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changes result in an $1.1 million increase to the Building Safer Communities category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Administrative Costs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for UHY Advisors has been increased to $300k per year to allow for an additional compliance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results in a $580k increase to the Admin Expenses category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Workforce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Category budget has been decreased from $4 million to $2.4 million to cover increases in Building Safer Communities and Admin Costs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684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Projects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BD0936-5EB3-FC61-0380-2CA418E02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39219"/>
              </p:ext>
            </p:extLst>
          </p:nvPr>
        </p:nvGraphicFramePr>
        <p:xfrm>
          <a:off x="4241442" y="478712"/>
          <a:ext cx="7296682" cy="4385458"/>
        </p:xfrm>
        <a:graphic>
          <a:graphicData uri="http://schemas.openxmlformats.org/drawingml/2006/table">
            <a:tbl>
              <a:tblPr/>
              <a:tblGrid>
                <a:gridCol w="1618693">
                  <a:extLst>
                    <a:ext uri="{9D8B030D-6E8A-4147-A177-3AD203B41FA5}">
                      <a16:colId xmlns:a16="http://schemas.microsoft.com/office/drawing/2014/main" val="3351039606"/>
                    </a:ext>
                  </a:extLst>
                </a:gridCol>
                <a:gridCol w="2433707">
                  <a:extLst>
                    <a:ext uri="{9D8B030D-6E8A-4147-A177-3AD203B41FA5}">
                      <a16:colId xmlns:a16="http://schemas.microsoft.com/office/drawing/2014/main" val="742383451"/>
                    </a:ext>
                  </a:extLst>
                </a:gridCol>
                <a:gridCol w="1206476">
                  <a:extLst>
                    <a:ext uri="{9D8B030D-6E8A-4147-A177-3AD203B41FA5}">
                      <a16:colId xmlns:a16="http://schemas.microsoft.com/office/drawing/2014/main" val="1425140881"/>
                    </a:ext>
                  </a:extLst>
                </a:gridCol>
                <a:gridCol w="888275">
                  <a:extLst>
                    <a:ext uri="{9D8B030D-6E8A-4147-A177-3AD203B41FA5}">
                      <a16:colId xmlns:a16="http://schemas.microsoft.com/office/drawing/2014/main" val="2421020334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3869158527"/>
                    </a:ext>
                  </a:extLst>
                </a:gridCol>
              </a:tblGrid>
              <a:tr h="38382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New Projects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43248"/>
                  </a:ext>
                </a:extLst>
              </a:tr>
              <a:tr h="652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394129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WCAC Roundtables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890998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Safer Communities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Advantech – Automatic License Plate Recognition Cameras (contract in process)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302691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Baptist CDC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(contract in process)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$2,820,000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$2,820,000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069118"/>
                  </a:ext>
                </a:extLst>
              </a:tr>
              <a:tr h="563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Neighborhood Revitalization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 Exchange Amphitheater Construction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197457"/>
                  </a:ext>
                </a:extLst>
              </a:tr>
              <a:tr h="693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Workforce Development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 Exchange Artist Teen Apprenticeship Program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891067"/>
                  </a:ext>
                </a:extLst>
              </a:tr>
              <a:tr h="273584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8792" marR="8792" marT="8792" marB="422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$3,345,000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$3,345,000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45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Administrative Costs $2,311,453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78615"/>
              </p:ext>
            </p:extLst>
          </p:nvPr>
        </p:nvGraphicFramePr>
        <p:xfrm>
          <a:off x="4241442" y="658744"/>
          <a:ext cx="7689157" cy="4618779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Administrative Costs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$2,311,453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$2,311,453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Administrative Expenses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$61,112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$61,112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Disparity Study (Miller3)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$290,200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$274,625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$15,575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Disadvantaged Business Enterprise Analysis (Pope Consulting)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$50,600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$9,400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(UHY Advisors Mid-Atlantic MD, Inc.)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$1,080,000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$186,666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$893,334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02202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COVID-related Expenditures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$28,479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$3,521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81401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$264,167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93802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Project Management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(Allied Construction)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$524,000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$60,038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$463,962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42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77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Safer Communities $9.1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71671"/>
              </p:ext>
            </p:extLst>
          </p:nvPr>
        </p:nvGraphicFramePr>
        <p:xfrm>
          <a:off x="4192218" y="229441"/>
          <a:ext cx="7616607" cy="6032408"/>
        </p:xfrm>
        <a:graphic>
          <a:graphicData uri="http://schemas.openxmlformats.org/drawingml/2006/table">
            <a:tbl>
              <a:tblPr firstRow="1" bandRow="1"/>
              <a:tblGrid>
                <a:gridCol w="32229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87488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18651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72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Building Safer Communities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$9,103,076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$9,103,076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0147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45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WCAC/CSE/United Way - Community Violence Prevention Initiative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8583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DOJ - Violence Reduction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$19,698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$70,302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5625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Neighborhood Camera Initiative &amp; Maintenance (Contract in Process)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51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Community Based Public Safety Collective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067049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Delaware - Fiscal Agent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$5,674,591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$618,000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$5,056,591 </a:t>
                      </a: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23479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Debra Mason - Coordinator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282191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Apricot 360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$38,484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$38,484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020602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Public Safety Initiative: </a:t>
                      </a:r>
                    </a:p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Roundtables*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55764"/>
                  </a:ext>
                </a:extLst>
              </a:tr>
              <a:tr h="409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Advantech – Automatic License Plate Recognition Cameras* (contract in process)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8792" marR="8792" marT="8792" marB="4220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260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F82A80-38A4-2BDA-5C1D-13713AFF75B9}"/>
              </a:ext>
            </a:extLst>
          </p:cNvPr>
          <p:cNvSpPr txBox="1"/>
          <p:nvPr/>
        </p:nvSpPr>
        <p:spPr>
          <a:xfrm>
            <a:off x="4192218" y="6366949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49719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Investment $4.8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29131"/>
              </p:ext>
            </p:extLst>
          </p:nvPr>
        </p:nvGraphicFramePr>
        <p:xfrm>
          <a:off x="4375296" y="86061"/>
          <a:ext cx="7156663" cy="6571923"/>
        </p:xfrm>
        <a:graphic>
          <a:graphicData uri="http://schemas.openxmlformats.org/drawingml/2006/table">
            <a:tbl>
              <a:tblPr firstRow="1" bandRow="1"/>
              <a:tblGrid>
                <a:gridCol w="3028354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03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03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20905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187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164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Community Investment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$4,842,667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$4,842,667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79719">
                <a:tc gridSpan="4"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154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Way of DE - Learning Pods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Milk &amp; Honey LLC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405385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Garage Assistance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Zoological Society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Faithful Friends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Grand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Reed's Refuge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$255,113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$44,887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Latin American Community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Restoration Project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$18,723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$131,277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Utility Payment Assistance Program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Juice Joint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Nomad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 Youth, Inc. 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Michael's School and Nursery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NERDit Now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Christina Cultural Arts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$498,050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Challenge Program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YMCA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19108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Children's Museum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13937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HBCU Week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39393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Street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2496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Books and Bagels, LLC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21232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 Rite Cleaners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10671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Oath 84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2624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- Tapp Networks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$230,667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$144,167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$86,500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371614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It's Time - Venue Communications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10495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Francis Hospital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897148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My Sister's Keeper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$155,974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$140,026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08599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WCAC - Affordable Connectivity Program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63421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Apexx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 &amp; Restaurant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33877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Patrick's Center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357810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 Make a Difference Corporation (Go MAD)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986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Neighborhood Revitalization $22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04511"/>
              </p:ext>
            </p:extLst>
          </p:nvPr>
        </p:nvGraphicFramePr>
        <p:xfrm>
          <a:off x="4270724" y="224188"/>
          <a:ext cx="7464073" cy="5476939"/>
        </p:xfrm>
        <a:graphic>
          <a:graphicData uri="http://schemas.openxmlformats.org/drawingml/2006/table">
            <a:tbl>
              <a:tblPr firstRow="1" bandRow="1"/>
              <a:tblGrid>
                <a:gridCol w="3158435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359702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586234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4709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8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Neighborhood Revitalization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$22,000,000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212337">
                <a:tc gridSpan="4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14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A Brush with Kindness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$1,044,080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$955,920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Eastside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$3,922,200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$3,407,433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$514,767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Bank - Hilltop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$872,294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$127,706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 Riverside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44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Eastside Housing Partners, LLC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453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(WHA)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$318,955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$179,520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$139,435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68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Cornerstone West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$427,766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$1,022,234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93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Todmorden Foundation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70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Woodlawn Trustees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588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for Humanity - Bennett Street Housing 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$1,989,393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41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WEDCO Revolving Loan 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$2,000,000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50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Dyton - Neighborhood Liaison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60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 CDC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$244,167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43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 Construction - Alleyway Cleanup Contract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98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McMullen Square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99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Affordable Housing Group - Bennett Street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26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Pipeline – Strategic Acquisition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$1,136,845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$1,136,845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Baptist CDC*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$2,820,000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90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Artists Exchange Amphitheater Construction*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212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2219AD-412D-791D-54A6-5CD289FBF584}"/>
              </a:ext>
            </a:extLst>
          </p:cNvPr>
          <p:cNvSpPr txBox="1"/>
          <p:nvPr/>
        </p:nvSpPr>
        <p:spPr>
          <a:xfrm>
            <a:off x="4270724" y="5881773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260860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8D361-7596-8CCD-00BF-D6311FB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Workforce Development$2.4 million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9A9A47-028F-A767-5064-908D06A15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35170"/>
              </p:ext>
            </p:extLst>
          </p:nvPr>
        </p:nvGraphicFramePr>
        <p:xfrm>
          <a:off x="4282884" y="1178920"/>
          <a:ext cx="7689157" cy="3766330"/>
        </p:xfrm>
        <a:graphic>
          <a:graphicData uri="http://schemas.openxmlformats.org/drawingml/2006/table">
            <a:tbl>
              <a:tblPr firstRow="1" bandRow="1"/>
              <a:tblGrid>
                <a:gridCol w="3253680">
                  <a:extLst>
                    <a:ext uri="{9D8B030D-6E8A-4147-A177-3AD203B41FA5}">
                      <a16:colId xmlns:a16="http://schemas.microsoft.com/office/drawing/2014/main" val="17702620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846454433"/>
                    </a:ext>
                  </a:extLst>
                </a:gridCol>
                <a:gridCol w="1400704">
                  <a:extLst>
                    <a:ext uri="{9D8B030D-6E8A-4147-A177-3AD203B41FA5}">
                      <a16:colId xmlns:a16="http://schemas.microsoft.com/office/drawing/2014/main" val="2366832703"/>
                    </a:ext>
                  </a:extLst>
                </a:gridCol>
                <a:gridCol w="1634069">
                  <a:extLst>
                    <a:ext uri="{9D8B030D-6E8A-4147-A177-3AD203B41FA5}">
                      <a16:colId xmlns:a16="http://schemas.microsoft.com/office/drawing/2014/main" val="2755760100"/>
                    </a:ext>
                  </a:extLst>
                </a:gridCol>
              </a:tblGrid>
              <a:tr h="6604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ARPA Spending Category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Allocated for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Unallocated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098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Workforce Development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$2,424,240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$2,424,240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624325"/>
                  </a:ext>
                </a:extLst>
              </a:tr>
              <a:tr h="142985">
                <a:tc gridSpan="4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0353"/>
                  </a:ext>
                </a:extLst>
              </a:tr>
              <a:tr h="40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Allocated for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Amount Spent in Project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Balance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32760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NCC Vo-Tech School District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$1,821,443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$267,234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$1,554,209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765044"/>
                  </a:ext>
                </a:extLst>
              </a:tr>
              <a:tr h="353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 Art Museum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749498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DETV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594100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Hilltop Lutheran Neighborhood Center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219859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HOPE Commission – Women’s Reentry Program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145051"/>
                  </a:ext>
                </a:extLst>
              </a:tr>
              <a:tr h="266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CityFest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– Urban Artists Exchange Teen Apprenticeship Program*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7495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C0AB02-60D3-388E-0390-BA48D2031C87}"/>
              </a:ext>
            </a:extLst>
          </p:cNvPr>
          <p:cNvSpPr txBox="1"/>
          <p:nvPr/>
        </p:nvSpPr>
        <p:spPr>
          <a:xfrm>
            <a:off x="4282884" y="5103267"/>
            <a:ext cx="1064179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*New project</a:t>
            </a:r>
          </a:p>
        </p:txBody>
      </p:sp>
    </p:spTree>
    <p:extLst>
      <p:ext uri="{BB962C8B-B14F-4D97-AF65-F5344CB8AC3E}">
        <p14:creationId xmlns:p14="http://schemas.microsoft.com/office/powerpoint/2010/main" val="149027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1416</Words>
  <Application>Microsoft Office PowerPoint</Application>
  <PresentationFormat>Widescreen</PresentationFormat>
  <Paragraphs>463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City of Wilmington ARPA Spending by Category</vt:lpstr>
      <vt:lpstr>Summary by Category</vt:lpstr>
      <vt:lpstr>Major Category Budget Changes </vt:lpstr>
      <vt:lpstr>New Projects </vt:lpstr>
      <vt:lpstr>Administrative Costs $2,311,453</vt:lpstr>
      <vt:lpstr>Building Safer Communities $9.1 million</vt:lpstr>
      <vt:lpstr>Community Investment $4.8 million</vt:lpstr>
      <vt:lpstr>Neighborhood Revitalization $22 million</vt:lpstr>
      <vt:lpstr>Workforce Development$2.4 million</vt:lpstr>
      <vt:lpstr>Other Categories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Wilmington ARPA Spending</dc:title>
  <dc:creator>Stephanie L. Mergler</dc:creator>
  <cp:lastModifiedBy>Stephanie L. Mergler</cp:lastModifiedBy>
  <cp:revision>43</cp:revision>
  <cp:lastPrinted>2022-10-04T14:56:35Z</cp:lastPrinted>
  <dcterms:created xsi:type="dcterms:W3CDTF">2022-10-04T13:32:37Z</dcterms:created>
  <dcterms:modified xsi:type="dcterms:W3CDTF">2023-05-03T21:08:28Z</dcterms:modified>
</cp:coreProperties>
</file>