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8" r:id="rId5"/>
    <p:sldId id="264" r:id="rId6"/>
    <p:sldId id="265" r:id="rId7"/>
    <p:sldId id="266" r:id="rId8"/>
    <p:sldId id="267" r:id="rId9"/>
    <p:sldId id="26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9BB0-CEBD-9CC4-8137-ACACF4AC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D3DB-B271-7D0F-65D1-5A2835945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0BF1-5E21-F64F-9D05-E9F85C7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D47F-0A7D-4051-6C6E-C76DA89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E372-26A7-B8C5-8444-C9366F07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51EB-E544-0960-BC4A-FF68887A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CE69-0322-8991-C73C-00EC9B725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FD81-DA80-9A9E-5135-8A032D81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6467-C7AE-A5D2-37A5-FE2DD96B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0AD4-40EF-FC5F-CC08-6E4B8E5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2180C-3262-8E62-10E9-354F23A0C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088F-0112-2F6C-8AF1-75865C539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564E-02EE-F3ED-84D6-69151392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2D84-D1F3-AA02-36AD-25A4CF58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5F07-9AA5-6D7A-9A41-3378201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1D4-29C5-5CA5-9FD1-04FAF8B5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37A1-A126-EAEB-D6A6-BCB882DB7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D97-D5DC-48E9-A329-747B0605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AE5F-6F0F-E7C7-1C24-26644DD9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507E-DB60-6613-3C98-FEAA0507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7DE1-F20E-396D-0EDC-8A3D95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2648-B278-AD99-D8CC-BCF7EB02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0CA1-3C6C-5E19-CA2A-8708003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6DE6-CF05-DC58-AAE6-EB6AD84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FC2E-2CBC-8323-4534-1CD6872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9E0-0B53-0F1C-0144-EF29C75C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A4FE-C1C7-95E8-FBE5-A5E8A7B64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FFD6-CB75-961E-32B5-ADE0797F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FB4EF-67D5-9477-A30F-6DAA250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1D7B0-3A6B-FAAC-C39B-DEAEC98C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8FE7-1E2C-491A-120A-84549BB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C29-5347-DF9E-B341-0D4BB38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F36A-9BF8-4A02-3CE3-85F5228C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EB94B-CA4A-2483-8C90-A6122D2D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C0313-A41C-492F-01A5-66436946B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E1593-A6B2-DEA1-1EE5-E504DF67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BC7BB-C291-C7B0-5D2C-617D0F51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0B37-F288-86C7-E124-4ECD119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92D36-A123-AC7A-4F9A-36109E0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48B-C560-821A-F4CE-BB944088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8149-0025-16A0-5301-CA59965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64850-F8CA-8316-7BCD-9D4E750A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00F8-216C-7583-80DF-E063D4EA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DE14-04D5-A1D3-4A06-2F1FDD1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2D964-1CD4-BA2E-BAC6-3CB18D6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D90C-172D-0DEB-BD23-447BC92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482-31C6-01D7-93F9-DA7219C7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D07F-6F71-AA36-6C07-C140614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439C-BCDD-57E6-B6BB-109D1F52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AA0E-BC35-893F-8CC5-B3BCAF69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E5FD-B664-E2E2-1D7A-D9E74B37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EC75-0058-2FB2-01FA-D6F50F7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54B-CD1A-C875-924B-17F152D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B2C73-DBB4-337D-748B-76C8D74B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8AE21-C263-8C36-45C3-3931BF667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6EDD-7BBF-AF4E-DE33-EC9C6B46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9005-AA0A-72A3-FF1E-13596F28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5F5B1-7671-CE9E-34A9-ED340601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DDB3-6837-5E3D-72A2-DF1829AD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2925-8B7A-17B7-B342-776E9C39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AE75-7503-0137-88B4-594B01AF2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758D-7D77-4AD7-92CC-67656D54759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E70B-EE0D-B3D4-844F-7108CC65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BA90-A37B-A7E5-D9D0-68EBC51A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37A1-DB47-AD61-B789-299CBBE8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City of Wilmington ARPA Spending by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BFB44-B371-B8E2-D166-53B76963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9" y="4375821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September 2023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6CD09C-CB99-1034-5F82-FF46519D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8327" b="1"/>
          <a:stretch/>
        </p:blipFill>
        <p:spPr>
          <a:xfrm>
            <a:off x="5893959" y="105091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4BDAC4-4EF8-706E-1FEF-6BF796F2B93D}"/>
              </a:ext>
            </a:extLst>
          </p:cNvPr>
          <p:cNvCxnSpPr/>
          <p:nvPr/>
        </p:nvCxnSpPr>
        <p:spPr>
          <a:xfrm>
            <a:off x="1039007" y="5768698"/>
            <a:ext cx="45005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5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0442"/>
              </p:ext>
            </p:extLst>
          </p:nvPr>
        </p:nvGraphicFramePr>
        <p:xfrm>
          <a:off x="4601042" y="478712"/>
          <a:ext cx="7225197" cy="4826307"/>
        </p:xfrm>
        <a:graphic>
          <a:graphicData uri="http://schemas.openxmlformats.org/drawingml/2006/table">
            <a:tbl>
              <a:tblPr/>
              <a:tblGrid>
                <a:gridCol w="2720162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1689387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444550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1371098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27591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Allocated by 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654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416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Costs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$2,311,486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$2,311,486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$8,263,962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$8,263,962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$4,842,667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$4,842,667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461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Pay for Essential Work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$22,588,062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$22,588,062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Replacement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5940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$2,490,314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$2,490,314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8248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$55,345,779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$55,345,779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Changes Since May 2023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03F04-CE9D-A847-5296-32E09B89D357}"/>
              </a:ext>
            </a:extLst>
          </p:cNvPr>
          <p:cNvSpPr txBox="1"/>
          <p:nvPr/>
        </p:nvSpPr>
        <p:spPr>
          <a:xfrm>
            <a:off x="4346678" y="629016"/>
            <a:ext cx="729668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Since May 2023: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determined that we were overbudgeting for the outyears of the Community Public Safety Initiative by about $1.35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Those funds were reallocated to the following areas: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Neighborhood Camera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Initiative: $286k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Outyear budget for Apricot case management software: $115k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Bank: $900k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NCC Vo-Tech “Wilmington’s Future Builders Program”: $60k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4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Administrative Costs $2,311,486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65987"/>
              </p:ext>
            </p:extLst>
          </p:nvPr>
        </p:nvGraphicFramePr>
        <p:xfrm>
          <a:off x="4241442" y="658744"/>
          <a:ext cx="7689157" cy="4618779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Administrative Costs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$2,311,486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$2,311,486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$61,112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$61,112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Disparity Study (Miller3)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$290,200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$274,625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$15,575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 Business Enterprise Analysis (Pope Consulting)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(UHY Advisors Mid-Atlantic MD, Inc.)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$286,666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$793,334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2202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COVID-related Expenditures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$3,521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81401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802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(Allied Construction)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$524,000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$420,298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42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7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Safer Communities $</a:t>
            </a:r>
            <a:r>
              <a:rPr lang="en-US" sz="3600" dirty="0">
                <a:solidFill>
                  <a:srgbClr val="FFFFFF"/>
                </a:solidFill>
              </a:rPr>
              <a:t>8.3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80228"/>
              </p:ext>
            </p:extLst>
          </p:nvPr>
        </p:nvGraphicFramePr>
        <p:xfrm>
          <a:off x="4192218" y="229441"/>
          <a:ext cx="7616607" cy="6032408"/>
        </p:xfrm>
        <a:graphic>
          <a:graphicData uri="http://schemas.openxmlformats.org/drawingml/2006/table">
            <a:tbl>
              <a:tblPr firstRow="1" bandRow="1"/>
              <a:tblGrid>
                <a:gridCol w="32229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18651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72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Safer Communities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$8,263,962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$8,263,962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0147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4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WCAC/CSE/United Way - Community Violence Prevention Initiative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$436,571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DOJ - Violence Reduction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$19,698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$70,302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562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Camera Initiative &amp; Maintenance (Contract in Process)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$1,586,424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$1,586,424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Community Based Public Safety Collective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$233,333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$166,667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67049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Delaware - Fiscal Agent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$4,289,298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$930,540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$3,358,758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34794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Debra Mason - Coordinator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282191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Apricot 360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$153,240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$38,484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$114,756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020602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Roundtables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555764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Advantech – Automatic License Plate Recognition Cameras (contract in process)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02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9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Investment $4.8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69118"/>
              </p:ext>
            </p:extLst>
          </p:nvPr>
        </p:nvGraphicFramePr>
        <p:xfrm>
          <a:off x="4375296" y="86061"/>
          <a:ext cx="7156663" cy="6571923"/>
        </p:xfrm>
        <a:graphic>
          <a:graphicData uri="http://schemas.openxmlformats.org/drawingml/2006/table">
            <a:tbl>
              <a:tblPr firstRow="1" bandRow="1"/>
              <a:tblGrid>
                <a:gridCol w="3028354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03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03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20905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187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164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Community Investment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$4,842,667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$4,842,667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79719">
                <a:tc gridSpan="4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15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 - Learning Pods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 &amp; Honey LLC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405385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Assistance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Zoological Society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Faithful Friends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Grand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Reed's Refuge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$255,113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$44,887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American Community Center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Restoration Project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$118,669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Payment Assistance Program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Juice Joint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Nomad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 Youth, Inc.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Michael's School and Nursery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NERDit Now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Christina Cultural Arts Center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$83,175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$416,825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Challenge Program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YMCA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$146,270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108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Children's Museum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$20,154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$129,846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3937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HBCU Week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39393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Street Center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2496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Books and Bagels, LLC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1232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 Rite Cleaners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10671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Oath 84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2624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- Tapp Networks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$230,667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7161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- Venue Communications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0495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9714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My Sister's Keeper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$296,000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$256,832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859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- Affordable Connectivity Program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63421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Apexx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Bar &amp; Restaurant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3387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Patrick's Center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$6,784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781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Make a Difference Corporation (Go MAD)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98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Neighborhood Revitalization $22.3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67458"/>
              </p:ext>
            </p:extLst>
          </p:nvPr>
        </p:nvGraphicFramePr>
        <p:xfrm>
          <a:off x="4270724" y="224188"/>
          <a:ext cx="7464073" cy="6252197"/>
        </p:xfrm>
        <a:graphic>
          <a:graphicData uri="http://schemas.openxmlformats.org/drawingml/2006/table">
            <a:tbl>
              <a:tblPr firstRow="1" bandRow="1"/>
              <a:tblGrid>
                <a:gridCol w="3158435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86234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5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Neighborhood Revitalization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$22,337,358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$22,337,358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36139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A Brush with Kindness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$1,817,519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Eastside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$5,216,200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$4,784,396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$431,804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Hilltop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Riverside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Housing Partners,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(WHA)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$318,955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$179,520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$139,435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Cornerstone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$560,598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$889,402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Todmorden Foundation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Woodlawn Trustees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417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Bennett Street Housing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$1,989,393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WEDCO Revolving Loan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Dyton - Neighborhood Liaison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Southbridge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$242,292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 Construction - Alleyway Cleanup Contract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McMullen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Bennett Street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Pipeline – Strategic Acquisition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$1,136,845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$1,136,845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1869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 and Renovation of Central Baptist CDC Properties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990816"/>
                  </a:ext>
                </a:extLst>
              </a:tr>
              <a:tr h="417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CityFest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Urban Artists Exchange Amphitheater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52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0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Workforce Development$2.5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38060"/>
              </p:ext>
            </p:extLst>
          </p:nvPr>
        </p:nvGraphicFramePr>
        <p:xfrm>
          <a:off x="4282884" y="1178920"/>
          <a:ext cx="7689157" cy="3766330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Workforce Development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$2,490,314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$2,490,314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Vo-Tech School District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$1,887,517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$374,450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$1,513,067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Art Museum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$81,283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DETV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Hilltop Lutheran Neighborhood Center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$54,991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219859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HOPE Commission – Women’s Reentry Program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$16,448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$58,552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145051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CityFest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– Urban Artists Exchange Teen Apprenticeship Program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4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7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F7D2-D4C0-69B1-BDCE-105C8D5C3A85}"/>
              </a:ext>
            </a:extLst>
          </p:cNvPr>
          <p:cNvSpPr txBox="1"/>
          <p:nvPr/>
        </p:nvSpPr>
        <p:spPr>
          <a:xfrm>
            <a:off x="4346678" y="2406404"/>
            <a:ext cx="693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Revenue Replacement: </a:t>
            </a:r>
            <a:r>
              <a:rPr lang="en-US" sz="2400" dirty="0"/>
              <a:t>$12 million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0070C0"/>
                </a:solidFill>
              </a:rPr>
              <a:t>Essential Pay for Essential Workers: </a:t>
            </a:r>
            <a:r>
              <a:rPr lang="en-US" sz="2400" dirty="0"/>
              <a:t>$2,664,318</a:t>
            </a:r>
          </a:p>
        </p:txBody>
      </p:sp>
    </p:spTree>
    <p:extLst>
      <p:ext uri="{BB962C8B-B14F-4D97-AF65-F5344CB8AC3E}">
        <p14:creationId xmlns:p14="http://schemas.microsoft.com/office/powerpoint/2010/main" val="35436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1195</Words>
  <Application>Microsoft Office PowerPoint</Application>
  <PresentationFormat>Widescreen</PresentationFormat>
  <Paragraphs>423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City of Wilmington ARPA Spending by Category</vt:lpstr>
      <vt:lpstr>Summary by Category</vt:lpstr>
      <vt:lpstr>Changes Since May 2023 </vt:lpstr>
      <vt:lpstr>Administrative Costs $2,311,486</vt:lpstr>
      <vt:lpstr>Building Safer Communities $8.3 million</vt:lpstr>
      <vt:lpstr>Community Investment $4.8 million</vt:lpstr>
      <vt:lpstr>Neighborhood Revitalization $22.3 million</vt:lpstr>
      <vt:lpstr>Workforce Development$2.5 million</vt:lpstr>
      <vt:lpstr>Other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Wilmington ARPA Spending</dc:title>
  <dc:creator>Stephanie L. Mergler</dc:creator>
  <cp:lastModifiedBy>Stephanie L. Mergler</cp:lastModifiedBy>
  <cp:revision>49</cp:revision>
  <cp:lastPrinted>2023-09-05T19:49:15Z</cp:lastPrinted>
  <dcterms:created xsi:type="dcterms:W3CDTF">2022-10-04T13:32:37Z</dcterms:created>
  <dcterms:modified xsi:type="dcterms:W3CDTF">2023-09-05T19:56:25Z</dcterms:modified>
</cp:coreProperties>
</file>