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8" r:id="rId5"/>
    <p:sldId id="264" r:id="rId6"/>
    <p:sldId id="265" r:id="rId7"/>
    <p:sldId id="266" r:id="rId8"/>
    <p:sldId id="267" r:id="rId9"/>
    <p:sldId id="263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2" d="100"/>
          <a:sy n="102" d="100"/>
        </p:scale>
        <p:origin x="-6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69BB0-CEBD-9CC4-8137-ACACF4AC2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ED3DB-B271-7D0F-65D1-5A2835945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10BF1-5E21-F64F-9D05-E9F85C7F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6D47F-0A7D-4051-6C6E-C76DA891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BE372-26A7-B8C5-8444-C9366F07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5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F51EB-E544-0960-BC4A-FF68887A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7CE69-0322-8991-C73C-00EC9B725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BFD81-DA80-9A9E-5135-8A032D81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76467-C7AE-A5D2-37A5-FE2DD96B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F0AD4-40EF-FC5F-CC08-6E4B8E57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2180C-3262-8E62-10E9-354F23A0C2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B088F-0112-2F6C-8AF1-75865C539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0564E-02EE-F3ED-84D6-691513926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F2D84-D1F3-AA02-36AD-25A4CF58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65F07-9AA5-6D7A-9A41-3378201A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9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DE1D4-29C5-5CA5-9FD1-04FAF8B5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537A1-A126-EAEB-D6A6-BCB882DB7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A2D97-D5DC-48E9-A329-747B0605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8AE5F-6F0F-E7C7-1C24-26644DD96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C507E-DB60-6613-3C98-FEAA0507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8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97DE1-F20E-396D-0EDC-8A3D95AA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C2648-B278-AD99-D8CC-BCF7EB025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70CA1-3C6C-5E19-CA2A-87080031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16DE6-CF05-DC58-AAE6-EB6AD84F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AFC2E-2CBC-8323-4534-1CD68729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0E9E0-0B53-0F1C-0144-EF29C75C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3A4FE-C1C7-95E8-FBE5-A5E8A7B64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1FFD6-CB75-961E-32B5-ADE0797F5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FB4EF-67D5-9477-A30F-6DAA250D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1D7B0-3A6B-FAAC-C39B-DEAEC98C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B8FE7-1E2C-491A-120A-84549BB1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4C29-5347-DF9E-B341-0D4BB3882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EF36A-9BF8-4A02-3CE3-85F5228C9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EB94B-CA4A-2483-8C90-A6122D2D7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C0313-A41C-492F-01A5-66436946B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6E1593-A6B2-DEA1-1EE5-E504DF67D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8BC7BB-C291-C7B0-5D2C-617D0F51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F0B37-F288-86C7-E124-4ECD1194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92D36-A123-AC7A-4F9A-36109E00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3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048B-C560-821A-F4CE-BB944088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B38149-0025-16A0-5301-CA599652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64850-F8CA-8316-7BCD-9D4E750A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300F8-216C-7583-80DF-E063D4EA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4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BDE14-04D5-A1D3-4A06-2F1FDD17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2D964-1CD4-BA2E-BAC6-3CB18D6A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AD90C-172D-0DEB-BD23-447BC92C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0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A482-31C6-01D7-93F9-DA7219C7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6D07F-6F71-AA36-6C07-C14061454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4439C-BCDD-57E6-B6BB-109D1F528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DAA0E-BC35-893F-8CC5-B3BCAF69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6E5FD-B664-E2E2-1D7A-D9E74B37C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2EC75-0058-2FB2-01FA-D6F50F724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5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3754B-CD1A-C875-924B-17F152D8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B2C73-DBB4-337D-748B-76C8D74B1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8AE21-C263-8C36-45C3-3931BF667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46EDD-7BBF-AF4E-DE33-EC9C6B46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A9005-AA0A-72A3-FF1E-13596F28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5F5B1-7671-CE9E-34A9-ED340601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1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0DDB3-6837-5E3D-72A2-DF1829AD3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A2925-8B7A-17B7-B342-776E9C39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CAE75-7503-0137-88B4-594B01AF2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4758D-7D77-4AD7-92CC-67656D547592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9E70B-EE0D-B3D4-844F-7108CC654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6BA90-A37B-A7E5-D9D0-68EBC51AF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6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637A1-DB47-AD61-B789-299CBBE86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39" y="1012536"/>
            <a:ext cx="4613300" cy="3163224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/>
              <a:t>City of Wilmington ARPA Spending by Category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BFB44-B371-B8E2-D166-53B769639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39" y="4375821"/>
            <a:ext cx="4408228" cy="1192815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March 6, 2023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ity with trees and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246CD09C-CB99-1034-5F82-FF46519DF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r="18327" b="1"/>
          <a:stretch/>
        </p:blipFill>
        <p:spPr>
          <a:xfrm>
            <a:off x="5893959" y="105091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4BDAC4-4EF8-706E-1FEF-6BF796F2B93D}"/>
              </a:ext>
            </a:extLst>
          </p:cNvPr>
          <p:cNvCxnSpPr/>
          <p:nvPr/>
        </p:nvCxnSpPr>
        <p:spPr>
          <a:xfrm>
            <a:off x="1039007" y="5768698"/>
            <a:ext cx="45005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85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Summary by Category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BD0936-5EB3-FC61-0380-2CA418E02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384899"/>
              </p:ext>
            </p:extLst>
          </p:nvPr>
        </p:nvGraphicFramePr>
        <p:xfrm>
          <a:off x="4601042" y="478712"/>
          <a:ext cx="7225197" cy="4826307"/>
        </p:xfrm>
        <a:graphic>
          <a:graphicData uri="http://schemas.openxmlformats.org/drawingml/2006/table">
            <a:tbl>
              <a:tblPr/>
              <a:tblGrid>
                <a:gridCol w="2720162">
                  <a:extLst>
                    <a:ext uri="{9D8B030D-6E8A-4147-A177-3AD203B41FA5}">
                      <a16:colId xmlns:a16="http://schemas.microsoft.com/office/drawing/2014/main" val="3351039606"/>
                    </a:ext>
                  </a:extLst>
                </a:gridCol>
                <a:gridCol w="1689387">
                  <a:extLst>
                    <a:ext uri="{9D8B030D-6E8A-4147-A177-3AD203B41FA5}">
                      <a16:colId xmlns:a16="http://schemas.microsoft.com/office/drawing/2014/main" val="1425140881"/>
                    </a:ext>
                  </a:extLst>
                </a:gridCol>
                <a:gridCol w="1444550">
                  <a:extLst>
                    <a:ext uri="{9D8B030D-6E8A-4147-A177-3AD203B41FA5}">
                      <a16:colId xmlns:a16="http://schemas.microsoft.com/office/drawing/2014/main" val="2421020334"/>
                    </a:ext>
                  </a:extLst>
                </a:gridCol>
                <a:gridCol w="1371098">
                  <a:extLst>
                    <a:ext uri="{9D8B030D-6E8A-4147-A177-3AD203B41FA5}">
                      <a16:colId xmlns:a16="http://schemas.microsoft.com/office/drawing/2014/main" val="3869158527"/>
                    </a:ext>
                  </a:extLst>
                </a:gridCol>
              </a:tblGrid>
              <a:tr h="27591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Summary Allocated by Category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343248"/>
                  </a:ext>
                </a:extLst>
              </a:tr>
              <a:tr h="6542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Unallocated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394129"/>
                  </a:ext>
                </a:extLst>
              </a:tr>
              <a:tr h="416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Costs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$1,831,462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$1,831,462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890998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Safer Communities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$8,000,000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$3,096,485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$4,903,515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637796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Investment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$4,850,000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$4,730,667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$119,333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401433"/>
                  </a:ext>
                </a:extLst>
              </a:tr>
              <a:tr h="4616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Essential Pay for Essential Work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$2,664,318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$2,664,318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219849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Neighborhood Revitalization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$22,000,000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$22,000,000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 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141360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 Replacement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$12,000,000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$12,000,000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 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959406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Workforce Development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$2,349,240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$1,650,760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082486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$55,345,780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$48,672,171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$6,673,609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6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2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New Projects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BD0936-5EB3-FC61-0380-2CA418E02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954275"/>
              </p:ext>
            </p:extLst>
          </p:nvPr>
        </p:nvGraphicFramePr>
        <p:xfrm>
          <a:off x="4444272" y="478711"/>
          <a:ext cx="7155547" cy="2270344"/>
        </p:xfrm>
        <a:graphic>
          <a:graphicData uri="http://schemas.openxmlformats.org/drawingml/2006/table">
            <a:tbl>
              <a:tblPr/>
              <a:tblGrid>
                <a:gridCol w="1921023">
                  <a:extLst>
                    <a:ext uri="{9D8B030D-6E8A-4147-A177-3AD203B41FA5}">
                      <a16:colId xmlns:a16="http://schemas.microsoft.com/office/drawing/2014/main" val="3351039606"/>
                    </a:ext>
                  </a:extLst>
                </a:gridCol>
                <a:gridCol w="2052994">
                  <a:extLst>
                    <a:ext uri="{9D8B030D-6E8A-4147-A177-3AD203B41FA5}">
                      <a16:colId xmlns:a16="http://schemas.microsoft.com/office/drawing/2014/main" val="742383451"/>
                    </a:ext>
                  </a:extLst>
                </a:gridCol>
                <a:gridCol w="1193073">
                  <a:extLst>
                    <a:ext uri="{9D8B030D-6E8A-4147-A177-3AD203B41FA5}">
                      <a16:colId xmlns:a16="http://schemas.microsoft.com/office/drawing/2014/main" val="1425140881"/>
                    </a:ext>
                  </a:extLst>
                </a:gridCol>
                <a:gridCol w="1020165">
                  <a:extLst>
                    <a:ext uri="{9D8B030D-6E8A-4147-A177-3AD203B41FA5}">
                      <a16:colId xmlns:a16="http://schemas.microsoft.com/office/drawing/2014/main" val="2421020334"/>
                    </a:ext>
                  </a:extLst>
                </a:gridCol>
                <a:gridCol w="968292">
                  <a:extLst>
                    <a:ext uri="{9D8B030D-6E8A-4147-A177-3AD203B41FA5}">
                      <a16:colId xmlns:a16="http://schemas.microsoft.com/office/drawing/2014/main" val="3869158527"/>
                    </a:ext>
                  </a:extLst>
                </a:gridCol>
              </a:tblGrid>
              <a:tr h="46946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New Projects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343248"/>
                  </a:ext>
                </a:extLst>
              </a:tr>
              <a:tr h="5225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394129"/>
                  </a:ext>
                </a:extLst>
              </a:tr>
              <a:tr h="561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Workforce Development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HOPE Commission – Women’s Reentry Program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$75,000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$75,000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890998"/>
                  </a:ext>
                </a:extLst>
              </a:tr>
              <a:tr h="589746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$75,000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$75,000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6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45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Administrative Costs $1,831,462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170855"/>
              </p:ext>
            </p:extLst>
          </p:nvPr>
        </p:nvGraphicFramePr>
        <p:xfrm>
          <a:off x="4282884" y="1068047"/>
          <a:ext cx="7689157" cy="4618779"/>
        </p:xfrm>
        <a:graphic>
          <a:graphicData uri="http://schemas.openxmlformats.org/drawingml/2006/table">
            <a:tbl>
              <a:tblPr firstRow="1" bandRow="1"/>
              <a:tblGrid>
                <a:gridCol w="3253680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634069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Administrative Costs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$1,831,462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$1,831,462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142985">
                <a:tc gridSpan="4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0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Expenses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$181,095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$60,844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$120,251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Disparity Study (Miller3)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$290,200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$267,125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$23,075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Disadvantaged Business Enterprise Analysis (Pope Consulting)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$60,000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$36,200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$23,800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Compliance (UHY Advisors Mid-Atlantic MD, Inc.)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$480,000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$157,996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$322,004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02202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COVID-related Expenditures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$32,000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$24,843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$7,157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181401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Project Management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$264,167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$264,167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93802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Project Management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(Allied Construction)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$524,000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$38,206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$485,794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427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77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Building Safer Communities $8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852567"/>
              </p:ext>
            </p:extLst>
          </p:nvPr>
        </p:nvGraphicFramePr>
        <p:xfrm>
          <a:off x="4192218" y="478711"/>
          <a:ext cx="7616607" cy="5118448"/>
        </p:xfrm>
        <a:graphic>
          <a:graphicData uri="http://schemas.openxmlformats.org/drawingml/2006/table">
            <a:tbl>
              <a:tblPr firstRow="1" bandRow="1"/>
              <a:tblGrid>
                <a:gridCol w="3222980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387488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387488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618651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72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858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Building Safer Communities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$3,096,485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$4,903,515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210147">
                <a:tc gridSpan="4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45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3858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WCAC - Community Violence Prevention Initiative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$83,000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$417,000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38583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DOJ - Violence Reduction Program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562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Eastside Neighborhood Camera Initiative (Contract in Process)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5156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Community Based Public Safety Collective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$400,000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$66,667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$333,333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067049"/>
                  </a:ext>
                </a:extLst>
              </a:tr>
              <a:tr h="4098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Way of Delaware - Fiscal Agent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$618,000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$618,000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234794"/>
                  </a:ext>
                </a:extLst>
              </a:tr>
              <a:tr h="4098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Debra Mason - Coordinator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282191"/>
                  </a:ext>
                </a:extLst>
              </a:tr>
              <a:tr h="4098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Apricot 360 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$38,485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$38,484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020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19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Community Investment $4.85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124556"/>
              </p:ext>
            </p:extLst>
          </p:nvPr>
        </p:nvGraphicFramePr>
        <p:xfrm>
          <a:off x="4241441" y="154246"/>
          <a:ext cx="7493355" cy="6338493"/>
        </p:xfrm>
        <a:graphic>
          <a:graphicData uri="http://schemas.openxmlformats.org/drawingml/2006/table">
            <a:tbl>
              <a:tblPr firstRow="1" bandRow="1"/>
              <a:tblGrid>
                <a:gridCol w="3170826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365036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365036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592457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182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Community Investment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$4,730,667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$119,333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169112">
                <a:tc gridSpan="4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329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Way of DE - Learning Pods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Milk &amp; Honey LLC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Garage Assistance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Zoological Society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344023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Faithful Friends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453817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Grand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56811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Reed's Refuge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$221,489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$78,511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893502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Latin American Community Center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70989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Culture Restoration Project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$9,356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$140,644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588155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Utility Payment Assistance Program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413778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Juice Joint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50929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Nomad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860517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Our Youth, Inc.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432936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Michael's School and Nursery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498342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NERDit Now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992276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Christina Cultural Arts Center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$1,950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$498,050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426394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Challenge Program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191084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YMCA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139370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 Children's Museum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839393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HBCU Week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924964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Jefferson Street Center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21232"/>
                  </a:ext>
                </a:extLst>
              </a:tr>
              <a:tr h="143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am My Sister's Keeper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$102,987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$82,013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106716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Books and Bagels, LLC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526248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Dun Rite Cleaners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371614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Oath 84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104957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It's Time Campaign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$265,667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$147,062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$118,605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897148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Francis Hospital (Contract in Process)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08599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WCAC – Broadband Access Program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$60,000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0634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Apexx</a:t>
                      </a: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Lounge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$40,000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$40,000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8338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St. Patrick’s Center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$25,000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$25,000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3578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 Make a Difference Corporation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$100,000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$100,000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986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4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Neighborhood Revitalization $22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506208"/>
              </p:ext>
            </p:extLst>
          </p:nvPr>
        </p:nvGraphicFramePr>
        <p:xfrm>
          <a:off x="4270724" y="224188"/>
          <a:ext cx="7464073" cy="5294059"/>
        </p:xfrm>
        <a:graphic>
          <a:graphicData uri="http://schemas.openxmlformats.org/drawingml/2006/table">
            <a:tbl>
              <a:tblPr firstRow="1" bandRow="1"/>
              <a:tblGrid>
                <a:gridCol w="3158435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359702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359702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586234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4709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58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Neighborhood Revitalization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$22,000,000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$22,000,000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212337">
                <a:tc gridSpan="4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141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Habitat for Humanity - A Brush with Kindness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$764,879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$1,235,121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Bank - Eastside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$3,922,200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$3,201,884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$720,316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Bank - Hilltop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$855,371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$144,629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REACH Riverside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344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Eastside Housing Partners, LLC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453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Affordable Housing Group (WHA)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$318,955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$179,520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$139,435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56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Cornerstone West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$327,766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$1,122,234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89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Todmorden Foundation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70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Woodlawn Trustees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588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Habitat for Humanity - Bennett Street Housing Construction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$10,607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$1,989,393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413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WEDCO Revolving Loan Program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50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 Dyton - Neighborhood Liaison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860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Southbridge CDC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432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RL Construction - Alleyway Cleanup Contract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498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Overruns and Change Orders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846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Affordable Housing Group - McMullen Square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992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Affordable Housing Group - Bennett Street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426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Eastside Neighborhood Revitalization (Earmark)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$1,886,845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$1,886,845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81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Baptist CDC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990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602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Workforce Development$4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101876"/>
              </p:ext>
            </p:extLst>
          </p:nvPr>
        </p:nvGraphicFramePr>
        <p:xfrm>
          <a:off x="4282884" y="1178920"/>
          <a:ext cx="7689157" cy="3339610"/>
        </p:xfrm>
        <a:graphic>
          <a:graphicData uri="http://schemas.openxmlformats.org/drawingml/2006/table">
            <a:tbl>
              <a:tblPr firstRow="1" bandRow="1"/>
              <a:tblGrid>
                <a:gridCol w="3253680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634069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Workforce Development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$2,349,240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$1,650,760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142985">
                <a:tc gridSpan="4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0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NCC Vo-Tech School District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$1,804,240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$242,911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$1,561,329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 Art Museum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266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DETV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$187,500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266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Hilltop Lutheran Neighborhood Center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219859"/>
                  </a:ext>
                </a:extLst>
              </a:tr>
              <a:tr h="266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HOPE Commission – Women’s Reentry Program*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1450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BD8F4D9-B569-93E1-C93B-BD24C59411FA}"/>
              </a:ext>
            </a:extLst>
          </p:cNvPr>
          <p:cNvSpPr txBox="1"/>
          <p:nvPr/>
        </p:nvSpPr>
        <p:spPr>
          <a:xfrm>
            <a:off x="4282884" y="4679774"/>
            <a:ext cx="106417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*New project</a:t>
            </a:r>
          </a:p>
        </p:txBody>
      </p:sp>
    </p:spTree>
    <p:extLst>
      <p:ext uri="{BB962C8B-B14F-4D97-AF65-F5344CB8AC3E}">
        <p14:creationId xmlns:p14="http://schemas.microsoft.com/office/powerpoint/2010/main" val="149027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Other Categories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D7F7D2-D4C0-69B1-BDCE-105C8D5C3A85}"/>
              </a:ext>
            </a:extLst>
          </p:cNvPr>
          <p:cNvSpPr txBox="1"/>
          <p:nvPr/>
        </p:nvSpPr>
        <p:spPr>
          <a:xfrm>
            <a:off x="4346678" y="2406404"/>
            <a:ext cx="6937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Revenue Replacement: </a:t>
            </a:r>
            <a:r>
              <a:rPr lang="en-US" sz="2400" dirty="0"/>
              <a:t>$12 million</a:t>
            </a:r>
          </a:p>
          <a:p>
            <a:endParaRPr lang="en-US" sz="2400" dirty="0"/>
          </a:p>
          <a:p>
            <a:r>
              <a:rPr lang="en-US" sz="2800" b="1" dirty="0">
                <a:solidFill>
                  <a:srgbClr val="0070C0"/>
                </a:solidFill>
              </a:rPr>
              <a:t>Essential Pay for Essential Workers: </a:t>
            </a:r>
            <a:r>
              <a:rPr lang="en-US" sz="2400" dirty="0"/>
              <a:t>$2,664,318</a:t>
            </a:r>
          </a:p>
        </p:txBody>
      </p:sp>
    </p:spTree>
    <p:extLst>
      <p:ext uri="{BB962C8B-B14F-4D97-AF65-F5344CB8AC3E}">
        <p14:creationId xmlns:p14="http://schemas.microsoft.com/office/powerpoint/2010/main" val="354363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1095</Words>
  <Application>Microsoft Office PowerPoint</Application>
  <PresentationFormat>Widescreen</PresentationFormat>
  <Paragraphs>407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City of Wilmington ARPA Spending by Category</vt:lpstr>
      <vt:lpstr>Summary by Category</vt:lpstr>
      <vt:lpstr>New Projects</vt:lpstr>
      <vt:lpstr>Administrative Costs $1,831,462</vt:lpstr>
      <vt:lpstr>Building Safer Communities $8 million</vt:lpstr>
      <vt:lpstr>Community Investment $4.85 million</vt:lpstr>
      <vt:lpstr>Neighborhood Revitalization $22 million</vt:lpstr>
      <vt:lpstr>Workforce Development$4 million</vt:lpstr>
      <vt:lpstr>Other Categories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Wilmington ARPA Spending</dc:title>
  <dc:creator>Stephanie L. Mergler</dc:creator>
  <cp:lastModifiedBy>Stephanie L. Mergler</cp:lastModifiedBy>
  <cp:revision>31</cp:revision>
  <cp:lastPrinted>2022-10-04T14:56:35Z</cp:lastPrinted>
  <dcterms:created xsi:type="dcterms:W3CDTF">2022-10-04T13:32:37Z</dcterms:created>
  <dcterms:modified xsi:type="dcterms:W3CDTF">2023-03-06T01:59:50Z</dcterms:modified>
</cp:coreProperties>
</file>