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8" r:id="rId5"/>
    <p:sldId id="264" r:id="rId6"/>
    <p:sldId id="265" r:id="rId7"/>
    <p:sldId id="266" r:id="rId8"/>
    <p:sldId id="267" r:id="rId9"/>
    <p:sldId id="263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9BB0-CEBD-9CC4-8137-ACACF4AC2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ED3DB-B271-7D0F-65D1-5A2835945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0BF1-5E21-F64F-9D05-E9F85C7F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6D47F-0A7D-4051-6C6E-C76DA891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E372-26A7-B8C5-8444-C9366F07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51EB-E544-0960-BC4A-FF68887A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7CE69-0322-8991-C73C-00EC9B725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BFD81-DA80-9A9E-5135-8A032D81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76467-C7AE-A5D2-37A5-FE2DD96B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F0AD4-40EF-FC5F-CC08-6E4B8E5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2180C-3262-8E62-10E9-354F23A0C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B088F-0112-2F6C-8AF1-75865C539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0564E-02EE-F3ED-84D6-69151392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F2D84-D1F3-AA02-36AD-25A4CF58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65F07-9AA5-6D7A-9A41-3378201A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E1D4-29C5-5CA5-9FD1-04FAF8B5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37A1-A126-EAEB-D6A6-BCB882DB7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A2D97-D5DC-48E9-A329-747B0605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8AE5F-6F0F-E7C7-1C24-26644DD9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C507E-DB60-6613-3C98-FEAA0507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7DE1-F20E-396D-0EDC-8A3D95AA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C2648-B278-AD99-D8CC-BCF7EB02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0CA1-3C6C-5E19-CA2A-87080031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16DE6-CF05-DC58-AAE6-EB6AD84F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AFC2E-2CBC-8323-4534-1CD68729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E9E0-0B53-0F1C-0144-EF29C75C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3A4FE-C1C7-95E8-FBE5-A5E8A7B64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1FFD6-CB75-961E-32B5-ADE0797F5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FB4EF-67D5-9477-A30F-6DAA250D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1D7B0-3A6B-FAAC-C39B-DEAEC98C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B8FE7-1E2C-491A-120A-84549BB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4C29-5347-DF9E-B341-0D4BB388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EF36A-9BF8-4A02-3CE3-85F5228C9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EB94B-CA4A-2483-8C90-A6122D2D7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C0313-A41C-492F-01A5-66436946B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E1593-A6B2-DEA1-1EE5-E504DF67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8BC7BB-C291-C7B0-5D2C-617D0F51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F0B37-F288-86C7-E124-4ECD1194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92D36-A123-AC7A-4F9A-36109E00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048B-C560-821A-F4CE-BB944088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38149-0025-16A0-5301-CA599652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64850-F8CA-8316-7BCD-9D4E750A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300F8-216C-7583-80DF-E063D4EA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BDE14-04D5-A1D3-4A06-2F1FDD17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2D964-1CD4-BA2E-BAC6-3CB18D6A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AD90C-172D-0DEB-BD23-447BC92C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0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A482-31C6-01D7-93F9-DA7219C7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D07F-6F71-AA36-6C07-C14061454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439C-BCDD-57E6-B6BB-109D1F528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DAA0E-BC35-893F-8CC5-B3BCAF69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6E5FD-B664-E2E2-1D7A-D9E74B37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2EC75-0058-2FB2-01FA-D6F50F72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754B-CD1A-C875-924B-17F152D8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B2C73-DBB4-337D-748B-76C8D74B1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8AE21-C263-8C36-45C3-3931BF667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46EDD-7BBF-AF4E-DE33-EC9C6B46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A9005-AA0A-72A3-FF1E-13596F28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5F5B1-7671-CE9E-34A9-ED340601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1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0DDB3-6837-5E3D-72A2-DF1829AD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A2925-8B7A-17B7-B342-776E9C39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CAE75-7503-0137-88B4-594B01AF2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758D-7D77-4AD7-92CC-67656D54759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9E70B-EE0D-B3D4-844F-7108CC654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6BA90-A37B-A7E5-D9D0-68EBC51A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6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637A1-DB47-AD61-B789-299CBBE86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City of Wilmington ARPA Spending by Category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BFB44-B371-B8E2-D166-53B769639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9" y="4375821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February 6, 2023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with trees and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46CD09C-CB99-1034-5F82-FF46519DF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r="18327" b="1"/>
          <a:stretch/>
        </p:blipFill>
        <p:spPr>
          <a:xfrm>
            <a:off x="5893959" y="105091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4BDAC4-4EF8-706E-1FEF-6BF796F2B93D}"/>
              </a:ext>
            </a:extLst>
          </p:cNvPr>
          <p:cNvCxnSpPr/>
          <p:nvPr/>
        </p:nvCxnSpPr>
        <p:spPr>
          <a:xfrm>
            <a:off x="1039007" y="5768698"/>
            <a:ext cx="45005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5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 by Category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BD0936-5EB3-FC61-0380-2CA418E02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785"/>
              </p:ext>
            </p:extLst>
          </p:nvPr>
        </p:nvGraphicFramePr>
        <p:xfrm>
          <a:off x="4601042" y="478712"/>
          <a:ext cx="7225197" cy="4826307"/>
        </p:xfrm>
        <a:graphic>
          <a:graphicData uri="http://schemas.openxmlformats.org/drawingml/2006/table">
            <a:tbl>
              <a:tblPr/>
              <a:tblGrid>
                <a:gridCol w="2720162">
                  <a:extLst>
                    <a:ext uri="{9D8B030D-6E8A-4147-A177-3AD203B41FA5}">
                      <a16:colId xmlns:a16="http://schemas.microsoft.com/office/drawing/2014/main" val="3351039606"/>
                    </a:ext>
                  </a:extLst>
                </a:gridCol>
                <a:gridCol w="1689387">
                  <a:extLst>
                    <a:ext uri="{9D8B030D-6E8A-4147-A177-3AD203B41FA5}">
                      <a16:colId xmlns:a16="http://schemas.microsoft.com/office/drawing/2014/main" val="1425140881"/>
                    </a:ext>
                  </a:extLst>
                </a:gridCol>
                <a:gridCol w="1444550">
                  <a:extLst>
                    <a:ext uri="{9D8B030D-6E8A-4147-A177-3AD203B41FA5}">
                      <a16:colId xmlns:a16="http://schemas.microsoft.com/office/drawing/2014/main" val="2421020334"/>
                    </a:ext>
                  </a:extLst>
                </a:gridCol>
                <a:gridCol w="1371098">
                  <a:extLst>
                    <a:ext uri="{9D8B030D-6E8A-4147-A177-3AD203B41FA5}">
                      <a16:colId xmlns:a16="http://schemas.microsoft.com/office/drawing/2014/main" val="3869158527"/>
                    </a:ext>
                  </a:extLst>
                </a:gridCol>
              </a:tblGrid>
              <a:tr h="27591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Allocated by 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43248"/>
                  </a:ext>
                </a:extLst>
              </a:tr>
              <a:tr h="654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Unallocated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394129"/>
                  </a:ext>
                </a:extLst>
              </a:tr>
              <a:tr h="416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Costs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$1,831,462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$1,831,462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890998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Safer Communities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$2,996,485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$5,003,515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63779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Investment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$4,850,000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$4,665,000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$185,000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401433"/>
                  </a:ext>
                </a:extLst>
              </a:tr>
              <a:tr h="461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Essential Pay for Essential Work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$2,664,318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$2,664,318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219849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Neighborhood Revitalization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141360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Replacement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95940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Workforce Development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$4,000,000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$2,274,240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$1,725,760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08248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$55,345,780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$48,431,505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$6,914,275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Projects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BD0936-5EB3-FC61-0380-2CA418E02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086146"/>
              </p:ext>
            </p:extLst>
          </p:nvPr>
        </p:nvGraphicFramePr>
        <p:xfrm>
          <a:off x="4444272" y="478711"/>
          <a:ext cx="7155547" cy="5077999"/>
        </p:xfrm>
        <a:graphic>
          <a:graphicData uri="http://schemas.openxmlformats.org/drawingml/2006/table">
            <a:tbl>
              <a:tblPr/>
              <a:tblGrid>
                <a:gridCol w="1921023">
                  <a:extLst>
                    <a:ext uri="{9D8B030D-6E8A-4147-A177-3AD203B41FA5}">
                      <a16:colId xmlns:a16="http://schemas.microsoft.com/office/drawing/2014/main" val="3351039606"/>
                    </a:ext>
                  </a:extLst>
                </a:gridCol>
                <a:gridCol w="2052994">
                  <a:extLst>
                    <a:ext uri="{9D8B030D-6E8A-4147-A177-3AD203B41FA5}">
                      <a16:colId xmlns:a16="http://schemas.microsoft.com/office/drawing/2014/main" val="742383451"/>
                    </a:ext>
                  </a:extLst>
                </a:gridCol>
                <a:gridCol w="1193073">
                  <a:extLst>
                    <a:ext uri="{9D8B030D-6E8A-4147-A177-3AD203B41FA5}">
                      <a16:colId xmlns:a16="http://schemas.microsoft.com/office/drawing/2014/main" val="1425140881"/>
                    </a:ext>
                  </a:extLst>
                </a:gridCol>
                <a:gridCol w="1020165">
                  <a:extLst>
                    <a:ext uri="{9D8B030D-6E8A-4147-A177-3AD203B41FA5}">
                      <a16:colId xmlns:a16="http://schemas.microsoft.com/office/drawing/2014/main" val="2421020334"/>
                    </a:ext>
                  </a:extLst>
                </a:gridCol>
                <a:gridCol w="968292">
                  <a:extLst>
                    <a:ext uri="{9D8B030D-6E8A-4147-A177-3AD203B41FA5}">
                      <a16:colId xmlns:a16="http://schemas.microsoft.com/office/drawing/2014/main" val="3869158527"/>
                    </a:ext>
                  </a:extLst>
                </a:gridCol>
              </a:tblGrid>
              <a:tr h="46946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New Projects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43248"/>
                  </a:ext>
                </a:extLst>
              </a:tr>
              <a:tr h="522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394129"/>
                  </a:ext>
                </a:extLst>
              </a:tr>
              <a:tr h="561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Safer Communities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CPSI - Apricot 360 Software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$38,485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$38,485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890998"/>
                  </a:ext>
                </a:extLst>
              </a:tr>
              <a:tr h="561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Investment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Apexx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Lounge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788819"/>
                  </a:ext>
                </a:extLst>
              </a:tr>
              <a:tr h="561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Investment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Patrick’s Center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637796"/>
                  </a:ext>
                </a:extLst>
              </a:tr>
              <a:tr h="561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Investment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 Make a Difference Corporation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401433"/>
                  </a:ext>
                </a:extLst>
              </a:tr>
              <a:tr h="561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Neighborhood Revitalization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Baptist CDC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219849"/>
                  </a:ext>
                </a:extLst>
              </a:tr>
              <a:tr h="561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Workforce Development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Hilltop Lutheran Neighborhood Center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141360"/>
                  </a:ext>
                </a:extLst>
              </a:tr>
              <a:tr h="589746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$393,485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$393,485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45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Administrative Costs $1,831,462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80443"/>
              </p:ext>
            </p:extLst>
          </p:nvPr>
        </p:nvGraphicFramePr>
        <p:xfrm>
          <a:off x="4282884" y="1068047"/>
          <a:ext cx="7689157" cy="4618779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Administrative Costs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$1,831,462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$1,831,462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Expenses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$181,095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$60,844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$120,251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Disparity Study (Miller3)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$290,200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$260,125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$30,075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Disadvantaged Business Enterprise Analysis (Pope Consulting)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$60,000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$36,200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$23,800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(UHY Advisors Mid-Atlantic MD, Inc.)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$480,000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$157,996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$322,004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02202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COVID-related Expenditures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$32,000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$22,397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$9,603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181401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Project Management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$264,167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$264,167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$0 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93802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Project Management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(Allied Construction)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$524,000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$38,206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$485,794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427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77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 Safer Communities $8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67681"/>
              </p:ext>
            </p:extLst>
          </p:nvPr>
        </p:nvGraphicFramePr>
        <p:xfrm>
          <a:off x="4192218" y="478711"/>
          <a:ext cx="7616607" cy="5118448"/>
        </p:xfrm>
        <a:graphic>
          <a:graphicData uri="http://schemas.openxmlformats.org/drawingml/2006/table">
            <a:tbl>
              <a:tblPr firstRow="1" bandRow="1"/>
              <a:tblGrid>
                <a:gridCol w="32229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87488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87488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18651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72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Building Safer Communities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$2,996,485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$5,003,515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210147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4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WCAC - Community Violence Prevention Initiative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$417,000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DOJ - Violence Reduction 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562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Neighborhood Camera Initiative (Contract in Process)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515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Community Based Public Safety Collective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067049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Way of Delaware - Fiscal Agent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234794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Debra Mason - Coordinator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282191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Apricot 360 Software*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0206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B63020B-8553-0803-30EA-1FA694C0A552}"/>
              </a:ext>
            </a:extLst>
          </p:cNvPr>
          <p:cNvSpPr txBox="1"/>
          <p:nvPr/>
        </p:nvSpPr>
        <p:spPr>
          <a:xfrm>
            <a:off x="4192218" y="5735579"/>
            <a:ext cx="1064179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*New project</a:t>
            </a:r>
          </a:p>
        </p:txBody>
      </p:sp>
    </p:spTree>
    <p:extLst>
      <p:ext uri="{BB962C8B-B14F-4D97-AF65-F5344CB8AC3E}">
        <p14:creationId xmlns:p14="http://schemas.microsoft.com/office/powerpoint/2010/main" val="49719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Investment $4.85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50901"/>
              </p:ext>
            </p:extLst>
          </p:nvPr>
        </p:nvGraphicFramePr>
        <p:xfrm>
          <a:off x="4241441" y="154246"/>
          <a:ext cx="7493355" cy="6338493"/>
        </p:xfrm>
        <a:graphic>
          <a:graphicData uri="http://schemas.openxmlformats.org/drawingml/2006/table">
            <a:tbl>
              <a:tblPr firstRow="1" bandRow="1"/>
              <a:tblGrid>
                <a:gridCol w="3170826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65036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65036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592457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182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Community Investment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$4,665,000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69112">
                <a:tc gridSpan="4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329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Way of DE - Learning Pods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Milk &amp; Honey LLC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Garage Assistance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Zoological Society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4023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Faithful Friends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3817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Grand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811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Reed's Refuge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$221,489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$78,511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93502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Latin American Community Center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70989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Culture Restoration Project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$9,356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$140,644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88155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Utility Payment Assistance Program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13778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Juice Joint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0929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Nomad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517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 Youth, Inc.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32936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Michael's School and Nursery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98342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NERDit Now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992276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Christina Cultural Arts Center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$1,950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$498,050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426394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Challenge Program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191084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YMCA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139370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Children's Museum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839393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HBCU Week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924964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Street Center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21232"/>
                  </a:ext>
                </a:extLst>
              </a:tr>
              <a:tr h="143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am My Sister's Keeper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$135,000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106716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Books and Bagels, LLC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26248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 Rite Cleaners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371614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Oath 84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104957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It's Time Campaign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897148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Francis Hospital (Contract in Process)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08599"/>
                  </a:ext>
                </a:extLst>
              </a:tr>
              <a:tr h="161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WCAC – Broadband Access Program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$60,000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634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Apexx</a:t>
                      </a: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Lounge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$40,000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$40,000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833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St. Patrick’s Center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$25,000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$25,000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578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 Make a Difference Corporation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$100,000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$100,000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866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AFB1F3-8BBF-AF80-5EA9-342021273E90}"/>
              </a:ext>
            </a:extLst>
          </p:cNvPr>
          <p:cNvSpPr txBox="1"/>
          <p:nvPr/>
        </p:nvSpPr>
        <p:spPr>
          <a:xfrm>
            <a:off x="4241442" y="6529445"/>
            <a:ext cx="106417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*New project</a:t>
            </a:r>
          </a:p>
        </p:txBody>
      </p:sp>
    </p:spTree>
    <p:extLst>
      <p:ext uri="{BB962C8B-B14F-4D97-AF65-F5344CB8AC3E}">
        <p14:creationId xmlns:p14="http://schemas.microsoft.com/office/powerpoint/2010/main" val="16844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Neighborhood Revitalization $22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08955"/>
              </p:ext>
            </p:extLst>
          </p:nvPr>
        </p:nvGraphicFramePr>
        <p:xfrm>
          <a:off x="4270724" y="224188"/>
          <a:ext cx="7464073" cy="5294059"/>
        </p:xfrm>
        <a:graphic>
          <a:graphicData uri="http://schemas.openxmlformats.org/drawingml/2006/table">
            <a:tbl>
              <a:tblPr firstRow="1" bandRow="1"/>
              <a:tblGrid>
                <a:gridCol w="3158435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586234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470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8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Neighborhood Revitalization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212337">
                <a:tc gridSpan="4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14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for Humanity - A Brush with Kindness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$764,879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$1,235,121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 - Eastside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$3,650,200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$3,201,884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$448,316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 - Hilltop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$767,092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$232,908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REACH Riverside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4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Housing Partners, LLC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3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(WHA)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$318,955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$179,520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$139,435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Cornerstone West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$291,316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$1,158,684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9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Todmorden Foundation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70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Woodlawn Trustees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88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for Humanity - Bennett Street Housing 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$1,989,393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13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WEDCO Revolving Loan 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0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Dyton - Neighborhood Liaison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Southbridge CDC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32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RL Construction - Alleyway Cleanup Contract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98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Overruns and Change Orders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846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- McMullen Square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99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- Bennett Street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426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Neighborhood Revitalization (Earmark)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$2,153,845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$2,153,845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1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Baptist CDC*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908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69E70B4-D97C-40EB-EAB3-449460D4335B}"/>
              </a:ext>
            </a:extLst>
          </p:cNvPr>
          <p:cNvSpPr txBox="1"/>
          <p:nvPr/>
        </p:nvSpPr>
        <p:spPr>
          <a:xfrm>
            <a:off x="4270724" y="5611630"/>
            <a:ext cx="106417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*New project</a:t>
            </a:r>
          </a:p>
        </p:txBody>
      </p:sp>
    </p:spTree>
    <p:extLst>
      <p:ext uri="{BB962C8B-B14F-4D97-AF65-F5344CB8AC3E}">
        <p14:creationId xmlns:p14="http://schemas.microsoft.com/office/powerpoint/2010/main" val="260860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Workforce Development$4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42043"/>
              </p:ext>
            </p:extLst>
          </p:nvPr>
        </p:nvGraphicFramePr>
        <p:xfrm>
          <a:off x="4282884" y="1178920"/>
          <a:ext cx="7689157" cy="2912890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Workforce Development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$2,274,240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$1,725,760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NCC Vo-Tech School District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$1,804,240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$192,302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$1,611,938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Art Museum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DETV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$187,500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Hilltop Lutheran Neighborhood Center*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1450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D8F4D9-B569-93E1-C93B-BD24C59411FA}"/>
              </a:ext>
            </a:extLst>
          </p:cNvPr>
          <p:cNvSpPr txBox="1"/>
          <p:nvPr/>
        </p:nvSpPr>
        <p:spPr>
          <a:xfrm>
            <a:off x="4282884" y="4281202"/>
            <a:ext cx="106417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*New project</a:t>
            </a:r>
          </a:p>
        </p:txBody>
      </p:sp>
    </p:spTree>
    <p:extLst>
      <p:ext uri="{BB962C8B-B14F-4D97-AF65-F5344CB8AC3E}">
        <p14:creationId xmlns:p14="http://schemas.microsoft.com/office/powerpoint/2010/main" val="149027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Categories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7F7D2-D4C0-69B1-BDCE-105C8D5C3A85}"/>
              </a:ext>
            </a:extLst>
          </p:cNvPr>
          <p:cNvSpPr txBox="1"/>
          <p:nvPr/>
        </p:nvSpPr>
        <p:spPr>
          <a:xfrm>
            <a:off x="4346678" y="2406404"/>
            <a:ext cx="6937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Revenue Replacement: </a:t>
            </a:r>
            <a:r>
              <a:rPr lang="en-US" sz="2400" dirty="0"/>
              <a:t>$12 million</a:t>
            </a:r>
          </a:p>
          <a:p>
            <a:endParaRPr lang="en-US" sz="2400" dirty="0"/>
          </a:p>
          <a:p>
            <a:r>
              <a:rPr lang="en-US" sz="2800" b="1" dirty="0">
                <a:solidFill>
                  <a:srgbClr val="0070C0"/>
                </a:solidFill>
              </a:rPr>
              <a:t>Essential Pay for Essential Workers: </a:t>
            </a:r>
            <a:r>
              <a:rPr lang="en-US" sz="2400" dirty="0"/>
              <a:t>$2,664,318</a:t>
            </a:r>
          </a:p>
        </p:txBody>
      </p:sp>
    </p:spTree>
    <p:extLst>
      <p:ext uri="{BB962C8B-B14F-4D97-AF65-F5344CB8AC3E}">
        <p14:creationId xmlns:p14="http://schemas.microsoft.com/office/powerpoint/2010/main" val="354363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1170</Words>
  <Application>Microsoft Office PowerPoint</Application>
  <PresentationFormat>Widescreen</PresentationFormat>
  <Paragraphs>431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City of Wilmington ARPA Spending by Category</vt:lpstr>
      <vt:lpstr>Summary by Category</vt:lpstr>
      <vt:lpstr>New Projects</vt:lpstr>
      <vt:lpstr>Administrative Costs $1,831,462</vt:lpstr>
      <vt:lpstr>Building Safer Communities $8 million</vt:lpstr>
      <vt:lpstr>Community Investment $4.85 million</vt:lpstr>
      <vt:lpstr>Neighborhood Revitalization $22 million</vt:lpstr>
      <vt:lpstr>Workforce Development$4 million</vt:lpstr>
      <vt:lpstr>Other Categories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Wilmington ARPA Spending</dc:title>
  <dc:creator>Stephanie L. Mergler</dc:creator>
  <cp:lastModifiedBy>Stephanie L. Mergler</cp:lastModifiedBy>
  <cp:revision>28</cp:revision>
  <cp:lastPrinted>2022-10-04T14:56:35Z</cp:lastPrinted>
  <dcterms:created xsi:type="dcterms:W3CDTF">2022-10-04T13:32:37Z</dcterms:created>
  <dcterms:modified xsi:type="dcterms:W3CDTF">2023-02-06T16:45:00Z</dcterms:modified>
</cp:coreProperties>
</file>