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265" r:id="rId1"/>
  </p:sldMasterIdLst>
  <p:notesMasterIdLst>
    <p:notesMasterId r:id="rId8"/>
  </p:notesMasterIdLst>
  <p:sldIdLst>
    <p:sldId id="342" r:id="rId2"/>
    <p:sldId id="272" r:id="rId3"/>
    <p:sldId id="329" r:id="rId4"/>
    <p:sldId id="336" r:id="rId5"/>
    <p:sldId id="341" r:id="rId6"/>
    <p:sldId id="31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jorie Willow" initials="MW" lastIdx="2" clrIdx="0">
    <p:extLst>
      <p:ext uri="{19B8F6BF-5375-455C-9EA6-DF929625EA0E}">
        <p15:presenceInfo xmlns:p15="http://schemas.microsoft.com/office/powerpoint/2012/main" userId="S::marjoriew@mandl.net::3a282188-d001-4f1d-bc8e-6efd02928cac" providerId="AD"/>
      </p:ext>
    </p:extLst>
  </p:cmAuthor>
  <p:cmAuthor id="2" name="Walker, Melva" initials="WM" lastIdx="8" clrIdx="1">
    <p:extLst>
      <p:ext uri="{19B8F6BF-5375-455C-9EA6-DF929625EA0E}">
        <p15:presenceInfo xmlns:p15="http://schemas.microsoft.com/office/powerpoint/2012/main" userId="S-1-5-21-3835765074-174555927-3176315017-2377" providerId="AD"/>
      </p:ext>
    </p:extLst>
  </p:cmAuthor>
  <p:cmAuthor id="3" name="Sarah Quarantotto" initials="SQ" lastIdx="2" clrIdx="2">
    <p:extLst>
      <p:ext uri="{19B8F6BF-5375-455C-9EA6-DF929625EA0E}">
        <p15:presenceInfo xmlns:p15="http://schemas.microsoft.com/office/powerpoint/2012/main" userId="S-1-5-21-1228408034-3093831114-733644718-11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252" autoAdjust="0"/>
    <p:restoredTop sz="71296" autoAdjust="0"/>
  </p:normalViewPr>
  <p:slideViewPr>
    <p:cSldViewPr snapToGrid="0" snapToObjects="1">
      <p:cViewPr varScale="1">
        <p:scale>
          <a:sx n="81" d="100"/>
          <a:sy n="81" d="100"/>
        </p:scale>
        <p:origin x="9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76135F-E627-1740-8603-B40F06D20C6A}" type="datetimeFigureOut">
              <a:rPr lang="en-US" smtClean="0"/>
              <a:t>1/9/2023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554679-7A32-6C42-887A-CDB034DF77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842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554679-7A32-6C42-887A-CDB034DF777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5646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554679-7A32-6C42-887A-CDB034DF777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2491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Summary of major themes heard across all consultations and at organizational meetings with presentations.</a:t>
            </a:r>
          </a:p>
          <a:p>
            <a:endParaRPr lang="en-US" dirty="0"/>
          </a:p>
          <a:p>
            <a:r>
              <a:rPr lang="en-US" dirty="0"/>
              <a:t>AH – good condition, safe areas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71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554679-7A32-6C42-887A-CDB034DF777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7114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94679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71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554679-7A32-6C42-887A-CDB034DF777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7114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16348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554679-7A32-6C42-887A-CDB034DF777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9983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554679-7A32-6C42-887A-CDB034DF777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455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160EA64-D806-43AC-9DF2-F8C432F32B4C}" type="datetimeFigureOut">
              <a:rPr lang="en-US" smtClean="0"/>
              <a:t>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8296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29793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786439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36896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8011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48605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1/9/2023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90709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1/9/2023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78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1/9/2023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891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2773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620376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1160EA64-D806-43AC-9DF2-F8C432F32B4C}" type="datetimeFigureOut">
              <a:rPr lang="en-US" smtClean="0"/>
              <a:t>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120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6" r:id="rId1"/>
    <p:sldLayoutId id="2147484267" r:id="rId2"/>
    <p:sldLayoutId id="2147484268" r:id="rId3"/>
    <p:sldLayoutId id="2147484269" r:id="rId4"/>
    <p:sldLayoutId id="2147484270" r:id="rId5"/>
    <p:sldLayoutId id="2147484271" r:id="rId6"/>
    <p:sldLayoutId id="2147484272" r:id="rId7"/>
    <p:sldLayoutId id="2147484273" r:id="rId8"/>
    <p:sldLayoutId id="2147484274" r:id="rId9"/>
    <p:sldLayoutId id="2147484275" r:id="rId10"/>
    <p:sldLayoutId id="2147484276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5878D-DC61-F74F-86E6-CB58F97679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58134" y="640080"/>
            <a:ext cx="6783178" cy="3652405"/>
          </a:xfrm>
        </p:spPr>
        <p:txBody>
          <a:bodyPr anchor="b">
            <a:normAutofit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HOME-ARP Allocation plan for city of Wilmington, 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196165-0585-5543-862E-FDB6848F04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2676" y="5051568"/>
            <a:ext cx="5248493" cy="1554201"/>
          </a:xfrm>
        </p:spPr>
        <p:txBody>
          <a:bodyPr numCol="2" spcCol="548640" anchor="t">
            <a:normAutofit/>
          </a:bodyPr>
          <a:lstStyle/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660A0603-7941-33B1-CE6D-411359D4F6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15630" y="5194397"/>
            <a:ext cx="2709948" cy="927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340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3D234-8C15-5C4F-8594-F3BEF081B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02412" cy="5249334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tx1"/>
                </a:solidFill>
              </a:rPr>
              <a:t>The HOME-American Rescue Plan (ARP)</a:t>
            </a:r>
            <a:r>
              <a:rPr lang="en-US" dirty="0">
                <a:solidFill>
                  <a:srgbClr val="FFFFFF"/>
                </a:solidFill>
              </a:rPr>
              <a:t>)</a:t>
            </a:r>
          </a:p>
        </p:txBody>
      </p:sp>
      <p:sp>
        <p:nvSpPr>
          <p:cNvPr id="3" name="Content Placeholder 2" descr="HOME-ARP provides $5 billion of supplemental HOME funds to  assist individuals or households who are homeless, at risk of homelessness and other vulnerable populations by providing housing, rental assistance, supportive services, and non-congregate shelter.">
            <a:extLst>
              <a:ext uri="{FF2B5EF4-FFF2-40B4-BE49-F238E27FC236}">
                <a16:creationId xmlns:a16="http://schemas.microsoft.com/office/drawing/2014/main" id="{433B4632-13B9-AE46-818B-0C9D69831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9882" y="467474"/>
            <a:ext cx="6147169" cy="5586193"/>
          </a:xfrm>
        </p:spPr>
        <p:txBody>
          <a:bodyPr anchor="ctr">
            <a:normAutofit lnSpcReduction="10000"/>
          </a:bodyPr>
          <a:lstStyle/>
          <a:p>
            <a:pPr marL="0" indent="0">
              <a:buClr>
                <a:schemeClr val="accent3"/>
              </a:buClr>
              <a:buNone/>
            </a:pPr>
            <a:r>
              <a:rPr lang="en-US" sz="3200" dirty="0"/>
              <a:t>Provides $5 billion of supplemental HOME funds:</a:t>
            </a:r>
          </a:p>
          <a:p>
            <a:pPr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sz="3200" dirty="0"/>
              <a:t> To assist individuals or households who are homeless, at risk of homelessness and other vulnerable populations</a:t>
            </a:r>
          </a:p>
          <a:p>
            <a:pPr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sz="3200" dirty="0"/>
              <a:t> By providing housing, rental assistance, supportive services and/or non-congregate shelter</a:t>
            </a:r>
          </a:p>
          <a:p>
            <a:pPr marL="0" indent="0" algn="ctr">
              <a:buClr>
                <a:schemeClr val="accent3"/>
              </a:buClr>
              <a:buNone/>
            </a:pPr>
            <a:endParaRPr lang="en-US" sz="3200" b="1" dirty="0">
              <a:solidFill>
                <a:srgbClr val="002060"/>
              </a:solidFill>
            </a:endParaRPr>
          </a:p>
          <a:p>
            <a:pPr marL="0" indent="0" algn="ctr">
              <a:buClr>
                <a:schemeClr val="accent3"/>
              </a:buClr>
              <a:buNone/>
            </a:pPr>
            <a:r>
              <a:rPr lang="en-US" sz="3200" b="1" dirty="0">
                <a:solidFill>
                  <a:srgbClr val="002060"/>
                </a:solidFill>
              </a:rPr>
              <a:t>Wilmington is receiving $2,100,727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138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5FC77-4C80-63BC-E005-6D29E6686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Needs identified for qualifying populations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10102-DDF5-CF30-11D6-6FBF11E38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CBEBD"/>
              </a:buClr>
              <a:buSzPct val="100000"/>
              <a:buFont typeface="Tw Cen MT" panose="020B0602020104020603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E2B21"/>
                </a:solidFill>
                <a:effectLst/>
                <a:uLnTx/>
                <a:uFillTx/>
                <a:ea typeface="+mn-ea"/>
                <a:cs typeface="+mn-cs"/>
              </a:rPr>
              <a:t>Shelter Rehabilitation for homeless populations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CBEBD"/>
              </a:buClr>
              <a:buSzPct val="100000"/>
              <a:buFont typeface="Tw Cen MT" panose="020B0602020104020603" pitchFamily="34" charset="0"/>
              <a:buNone/>
              <a:tabLst/>
              <a:defRPr/>
            </a:pPr>
            <a:r>
              <a:rPr lang="en-US" sz="2400" dirty="0">
                <a:solidFill>
                  <a:srgbClr val="2E2B21"/>
                </a:solidFill>
              </a:rPr>
              <a:t>Increased tenant-based rental assistance for all QPs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CBEBD"/>
              </a:buClr>
              <a:buSzPct val="100000"/>
              <a:buFont typeface="Tw Cen MT" panose="020B0602020104020603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2E2B21"/>
                </a:solidFill>
                <a:effectLst/>
                <a:uLnTx/>
                <a:uFillTx/>
                <a:ea typeface="+mn-ea"/>
                <a:cs typeface="+mn-cs"/>
              </a:rPr>
              <a:t>Housing unit development and/or rehabilitation for at risk and other populations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CBEBD"/>
              </a:buClr>
              <a:buSzPct val="100000"/>
              <a:buFont typeface="Tw Cen MT" panose="020B0602020104020603" pitchFamily="34" charset="0"/>
              <a:buNone/>
              <a:tabLst/>
              <a:defRPr/>
            </a:pPr>
            <a:r>
              <a:rPr lang="en-US" sz="2400" dirty="0">
                <a:solidFill>
                  <a:srgbClr val="2E2B21"/>
                </a:solidFill>
              </a:rPr>
              <a:t>Increased supportive services for people with disabilities, and survivors fleeing domestic violence/human trafficking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2E2B2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CBEBD"/>
              </a:buClr>
              <a:buSzPct val="100000"/>
              <a:buFont typeface="Tw Cen MT" panose="020B0602020104020603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2E2B21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4743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BC929-FA50-83A7-18A8-55126B44C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Priority needs identified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7B3593-E53D-E7BB-D0F8-9AADEC05F8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50900" y="2967788"/>
            <a:ext cx="11023600" cy="3341572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000" dirty="0"/>
              <a:t>Development of affordable and accessible rental housing</a:t>
            </a:r>
          </a:p>
          <a:p>
            <a:pPr>
              <a:spcAft>
                <a:spcPts val="1200"/>
              </a:spcAft>
            </a:pPr>
            <a:r>
              <a:rPr lang="en-US" sz="3000" dirty="0"/>
              <a:t>Permanent Supportive Housing rental units for homeless persons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7E62CF1-151B-5A01-8185-E3535E29A0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672650E-E558-C6FA-6864-2B0E15C29F1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2B87A38-2042-FE6A-D044-6BBA543547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89331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FEA7C-DC47-C5FA-6FED-009F78E18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0"/>
            <a:ext cx="9720072" cy="1499616"/>
          </a:xfrm>
        </p:spPr>
        <p:txBody>
          <a:bodyPr/>
          <a:lstStyle/>
          <a:p>
            <a:r>
              <a:rPr lang="en-US" dirty="0"/>
              <a:t>Proposed budget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A50BAE1-0BED-DE6A-8D1F-1704D5DE86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5116275"/>
              </p:ext>
            </p:extLst>
          </p:nvPr>
        </p:nvGraphicFramePr>
        <p:xfrm>
          <a:off x="1024128" y="1105383"/>
          <a:ext cx="9720262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71153">
                  <a:extLst>
                    <a:ext uri="{9D8B030D-6E8A-4147-A177-3AD203B41FA5}">
                      <a16:colId xmlns:a16="http://schemas.microsoft.com/office/drawing/2014/main" val="3476342134"/>
                    </a:ext>
                  </a:extLst>
                </a:gridCol>
                <a:gridCol w="3649109">
                  <a:extLst>
                    <a:ext uri="{9D8B030D-6E8A-4147-A177-3AD203B41FA5}">
                      <a16:colId xmlns:a16="http://schemas.microsoft.com/office/drawing/2014/main" val="277398954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200" dirty="0"/>
                        <a:t>Eligible Activities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/>
                        <a:t>Funding Amount Proposed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827102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2200" dirty="0"/>
                        <a:t>Supportive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/>
                        <a:t>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682592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2200"/>
                        <a:t>Acquisition/Development </a:t>
                      </a:r>
                      <a:r>
                        <a:rPr lang="en-US" sz="2200" dirty="0"/>
                        <a:t>of Non-Congregate Shelter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/>
                        <a:t>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964401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2200" dirty="0"/>
                        <a:t>Tenant-Based Rental Assistance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/>
                        <a:t>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2548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2200" dirty="0"/>
                        <a:t>Development of Affordable Rental Housing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/>
                        <a:t>$ 1,785,618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062017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2200" dirty="0"/>
                        <a:t>Non-Profit Operating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/>
                        <a:t>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3096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2200" dirty="0"/>
                        <a:t>Non-Profit Capacity Building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/>
                        <a:t>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105476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2200" dirty="0"/>
                        <a:t>Planning &amp; Administration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/>
                        <a:t>$315,109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664252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22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/>
                        <a:t>$2,100,727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39011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5394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D7E98-8270-5D6D-A867-7326DBF2C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B26FC-863E-6CB6-CA93-11D88610BB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0563" y="1967696"/>
            <a:ext cx="11169646" cy="4578878"/>
          </a:xfrm>
        </p:spPr>
        <p:txBody>
          <a:bodyPr>
            <a:normAutofit/>
          </a:bodyPr>
          <a:lstStyle/>
          <a:p>
            <a:pPr algn="l"/>
            <a:r>
              <a:rPr lang="en-US" sz="2800" b="1" i="1" dirty="0">
                <a:latin typeface="Tw Cen MT" panose="020B0602020104020603" pitchFamily="34" charset="0"/>
              </a:rPr>
              <a:t>JANUARY 12</a:t>
            </a:r>
          </a:p>
          <a:p>
            <a:pPr lvl="1"/>
            <a:r>
              <a:rPr lang="en-US" sz="2400" dirty="0">
                <a:latin typeface="Tw Cen MT" panose="020B0602020104020603" pitchFamily="34" charset="0"/>
              </a:rPr>
              <a:t> Another Public hearing at 5:00 pm</a:t>
            </a:r>
          </a:p>
          <a:p>
            <a:pPr lvl="1"/>
            <a:r>
              <a:rPr lang="en-US" sz="2400" dirty="0">
                <a:latin typeface="Tw Cen MT" panose="020B0602020104020603" pitchFamily="34" charset="0"/>
              </a:rPr>
              <a:t>Oral and written comments will be included in the final plan</a:t>
            </a:r>
          </a:p>
          <a:p>
            <a:pPr algn="l"/>
            <a:r>
              <a:rPr lang="en-US" sz="2800" b="1" i="1" dirty="0">
                <a:latin typeface="Tw Cen MT" panose="020B0602020104020603" pitchFamily="34" charset="0"/>
              </a:rPr>
              <a:t>JANUARY 19</a:t>
            </a:r>
          </a:p>
          <a:p>
            <a:pPr lvl="1"/>
            <a:r>
              <a:rPr lang="en-US" sz="2400" dirty="0">
                <a:latin typeface="Tw Cen MT" panose="020B0602020104020603" pitchFamily="34" charset="0"/>
              </a:rPr>
              <a:t> City Council meeting to adopt HOME ARP Plan at 6:30 in Council Chambers</a:t>
            </a:r>
          </a:p>
          <a:p>
            <a:pPr marL="128016" lvl="1" indent="0">
              <a:spcBef>
                <a:spcPts val="1200"/>
              </a:spcBef>
              <a:buNone/>
            </a:pPr>
            <a:r>
              <a:rPr lang="en-US" sz="2800" b="1" i="1" dirty="0">
                <a:latin typeface="Tw Cen MT" panose="020B0602020104020603" pitchFamily="34" charset="0"/>
              </a:rPr>
              <a:t>JANUARY 31</a:t>
            </a:r>
          </a:p>
          <a:p>
            <a:pPr lvl="1"/>
            <a:r>
              <a:rPr lang="en-US" sz="2800" b="1" i="1" dirty="0">
                <a:latin typeface="Tw Cen MT" panose="020B0602020104020603" pitchFamily="34" charset="0"/>
              </a:rPr>
              <a:t> </a:t>
            </a:r>
            <a:r>
              <a:rPr lang="en-US" sz="2400" dirty="0">
                <a:latin typeface="Tw Cen MT" panose="020B0602020104020603" pitchFamily="34" charset="0"/>
              </a:rPr>
              <a:t>City anticipates submitting plan to HUD</a:t>
            </a:r>
          </a:p>
          <a:p>
            <a:pPr marL="128016" lvl="1" indent="0">
              <a:buNone/>
            </a:pPr>
            <a:endParaRPr lang="en-US" sz="2800" dirty="0">
              <a:latin typeface="Tw Cen MT" panose="020B0602020104020603" pitchFamily="34" charset="0"/>
            </a:endParaRPr>
          </a:p>
          <a:p>
            <a:pPr algn="l"/>
            <a:endParaRPr lang="en-US" sz="2800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3300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1910</TotalTime>
  <Words>248</Words>
  <Application>Microsoft Office PowerPoint</Application>
  <PresentationFormat>Widescreen</PresentationFormat>
  <Paragraphs>57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Tw Cen MT</vt:lpstr>
      <vt:lpstr>Tw Cen MT Condensed</vt:lpstr>
      <vt:lpstr>Wingdings</vt:lpstr>
      <vt:lpstr>Wingdings 3</vt:lpstr>
      <vt:lpstr>Integral</vt:lpstr>
      <vt:lpstr>HOME-ARP Allocation plan for city of Wilmington, de</vt:lpstr>
      <vt:lpstr>The HOME-American Rescue Plan (ARP))</vt:lpstr>
      <vt:lpstr>Needs identified for qualifying populations</vt:lpstr>
      <vt:lpstr>Priority needs identified</vt:lpstr>
      <vt:lpstr>Proposed budget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ESG Homeless Prevention and Rapid Rehousing</dc:title>
  <dc:creator>Jessica Lurz</dc:creator>
  <cp:lastModifiedBy>Bill Wasielewski</cp:lastModifiedBy>
  <cp:revision>61</cp:revision>
  <dcterms:created xsi:type="dcterms:W3CDTF">2021-08-03T12:59:40Z</dcterms:created>
  <dcterms:modified xsi:type="dcterms:W3CDTF">2023-01-09T13:31:02Z</dcterms:modified>
</cp:coreProperties>
</file>