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7" r:id="rId6"/>
    <p:sldId id="258" r:id="rId7"/>
    <p:sldId id="260" r:id="rId8"/>
    <p:sldId id="261" r:id="rId9"/>
    <p:sldId id="264" r:id="rId10"/>
    <p:sldId id="262" r:id="rId11"/>
    <p:sldId id="263" r:id="rId12"/>
    <p:sldId id="265" r:id="rId13"/>
    <p:sldId id="272" r:id="rId14"/>
    <p:sldId id="273" r:id="rId15"/>
    <p:sldId id="266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wpatrick@wilmingtonde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55" y="1879600"/>
            <a:ext cx="7608045" cy="1589681"/>
          </a:xfrm>
        </p:spPr>
        <p:txBody>
          <a:bodyPr/>
          <a:lstStyle/>
          <a:p>
            <a:r>
              <a:rPr lang="en-US" sz="4400" b="1" dirty="0" smtClean="0"/>
              <a:t>Wilmington Emergency Operations Plan (WEOP)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72" y="4450080"/>
            <a:ext cx="1491263" cy="118872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54955" y="4372495"/>
            <a:ext cx="8825658" cy="12663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7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6982"/>
          </a:xfrm>
        </p:spPr>
        <p:txBody>
          <a:bodyPr/>
          <a:lstStyle/>
          <a:p>
            <a:r>
              <a:rPr lang="en-US" sz="2800" b="1" dirty="0" smtClean="0"/>
              <a:t>Wilmington EOP Structure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Emergency Support Functions (ESFs)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3541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ESFs </a:t>
            </a:r>
            <a:r>
              <a:rPr lang="en-US" sz="2400" dirty="0" smtClean="0"/>
              <a:t>define </a:t>
            </a:r>
            <a:r>
              <a:rPr lang="en-US" sz="2400" dirty="0"/>
              <a:t>the roles and responsibilities of City departments, public utilities, and other volunteer/private organizations in a coordinated effort to respond to an incident. </a:t>
            </a:r>
          </a:p>
          <a:p>
            <a:r>
              <a:rPr lang="en-US" sz="2400" dirty="0" smtClean="0"/>
              <a:t>Emergency Support Functions are  identified in the National Response Framework guidance from </a:t>
            </a:r>
            <a:r>
              <a:rPr lang="en-US" sz="2400" dirty="0" smtClean="0"/>
              <a:t>FEMA.</a:t>
            </a:r>
          </a:p>
          <a:p>
            <a:r>
              <a:rPr lang="en-US" sz="2400" dirty="0" smtClean="0"/>
              <a:t>The ESF </a:t>
            </a:r>
            <a:r>
              <a:rPr lang="en-US" sz="2400" dirty="0"/>
              <a:t>a</a:t>
            </a:r>
            <a:r>
              <a:rPr lang="en-US" sz="2400" dirty="0" smtClean="0"/>
              <a:t>nnexes </a:t>
            </a:r>
            <a:r>
              <a:rPr lang="en-US" sz="2400" dirty="0" smtClean="0"/>
              <a:t>supplement the actions listed in the EOP Base Plan to be taken in the event a hazard or disaster event occ</a:t>
            </a:r>
            <a:r>
              <a:rPr lang="en-US" sz="2800" dirty="0" smtClean="0"/>
              <a:t>urs in the Wilmington area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83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Emergency Support Functions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240971"/>
            <a:ext cx="4853540" cy="5015367"/>
          </a:xfrm>
        </p:spPr>
        <p:txBody>
          <a:bodyPr>
            <a:normAutofit/>
          </a:bodyPr>
          <a:lstStyle/>
          <a:p>
            <a:r>
              <a:rPr lang="en-US" dirty="0" smtClean="0"/>
              <a:t>ESF #1 – Transportation</a:t>
            </a:r>
          </a:p>
          <a:p>
            <a:r>
              <a:rPr lang="en-US" dirty="0" smtClean="0"/>
              <a:t>ESF #2 – Communications</a:t>
            </a:r>
          </a:p>
          <a:p>
            <a:r>
              <a:rPr lang="en-US" dirty="0" smtClean="0"/>
              <a:t>ESF #3 – Public Works &amp; Engineering</a:t>
            </a:r>
          </a:p>
          <a:p>
            <a:r>
              <a:rPr lang="en-US" dirty="0" smtClean="0"/>
              <a:t>ESF #4 – Fire Fighting</a:t>
            </a:r>
          </a:p>
          <a:p>
            <a:r>
              <a:rPr lang="en-US" dirty="0" smtClean="0"/>
              <a:t>ESF #5 – Planning &amp; Information</a:t>
            </a:r>
          </a:p>
          <a:p>
            <a:r>
              <a:rPr lang="en-US" dirty="0" smtClean="0"/>
              <a:t>ESF #6 – Mass Care/Evacuation/Temporary Housing</a:t>
            </a:r>
          </a:p>
          <a:p>
            <a:r>
              <a:rPr lang="en-US" dirty="0" smtClean="0"/>
              <a:t>ESF #7 – Logistics/Resource Support &amp; Management/Donations</a:t>
            </a:r>
            <a:r>
              <a:rPr lang="en-US" dirty="0"/>
              <a:t> </a:t>
            </a:r>
            <a:r>
              <a:rPr lang="en-US" dirty="0" smtClean="0"/>
              <a:t>&amp; Volunteers.</a:t>
            </a:r>
          </a:p>
          <a:p>
            <a:r>
              <a:rPr lang="en-US" dirty="0" smtClean="0"/>
              <a:t>ESF #8 – Public Health &amp; Medical Services (EMS)</a:t>
            </a:r>
          </a:p>
          <a:p>
            <a:r>
              <a:rPr lang="en-US" dirty="0" smtClean="0"/>
              <a:t>ESF #9 – Search &amp; Rescue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79" y="1541929"/>
            <a:ext cx="4785645" cy="3200400"/>
          </a:xfrm>
        </p:spPr>
      </p:pic>
    </p:spTree>
    <p:extLst>
      <p:ext uri="{BB962C8B-B14F-4D97-AF65-F5344CB8AC3E}">
        <p14:creationId xmlns:p14="http://schemas.microsoft.com/office/powerpoint/2010/main" val="405348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Emergency </a:t>
            </a:r>
            <a:r>
              <a:rPr lang="en-US" b="1" dirty="0"/>
              <a:t>Support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ESF #10 – Hazardous Materials</a:t>
            </a:r>
          </a:p>
          <a:p>
            <a:r>
              <a:rPr lang="en-US" dirty="0" smtClean="0"/>
              <a:t>ESF #11 – Agriculture, Food Animal Care 7 Natural Resources</a:t>
            </a:r>
          </a:p>
          <a:p>
            <a:r>
              <a:rPr lang="en-US" dirty="0" smtClean="0"/>
              <a:t>ESF #12 – Energy &amp; Utilities</a:t>
            </a:r>
          </a:p>
          <a:p>
            <a:r>
              <a:rPr lang="en-US" dirty="0" smtClean="0"/>
              <a:t>ESF #13 – Public Safety &amp; Law Enforcement</a:t>
            </a:r>
          </a:p>
          <a:p>
            <a:r>
              <a:rPr lang="en-US" dirty="0" smtClean="0"/>
              <a:t>ESF #14 – External Affairs (Public Information, Warning &amp; Community Relations.</a:t>
            </a:r>
          </a:p>
          <a:p>
            <a:r>
              <a:rPr lang="en-US" dirty="0" smtClean="0"/>
              <a:t>ESF #15 – Needs &amp; Damage Assessment/ Debris Management</a:t>
            </a:r>
          </a:p>
          <a:p>
            <a:r>
              <a:rPr lang="en-US" dirty="0" smtClean="0"/>
              <a:t>ESF #16 – Terrorism/Adversarial Incident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27" y="2442960"/>
            <a:ext cx="4395788" cy="2276525"/>
          </a:xfrm>
        </p:spPr>
      </p:pic>
    </p:spTree>
    <p:extLst>
      <p:ext uri="{BB962C8B-B14F-4D97-AF65-F5344CB8AC3E}">
        <p14:creationId xmlns:p14="http://schemas.microsoft.com/office/powerpoint/2010/main" val="251214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 </a:t>
            </a:r>
            <a:r>
              <a:rPr lang="en-US" sz="3200" b="1" dirty="0" smtClean="0"/>
              <a:t>Plan implementation during an emergency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741" y="1342118"/>
            <a:ext cx="5134202" cy="500969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Plan annexes work to support of the Base Plan.</a:t>
            </a:r>
          </a:p>
          <a:p>
            <a:r>
              <a:rPr lang="en-US" sz="2800" dirty="0" smtClean="0"/>
              <a:t>Hazard is identified and the response is initiated at a level to control the incident.</a:t>
            </a:r>
          </a:p>
          <a:p>
            <a:pPr lvl="1"/>
            <a:r>
              <a:rPr lang="en-US" sz="2800" dirty="0" smtClean="0"/>
              <a:t>Monitor</a:t>
            </a:r>
          </a:p>
          <a:p>
            <a:pPr lvl="1"/>
            <a:r>
              <a:rPr lang="en-US" sz="2800" dirty="0" smtClean="0"/>
              <a:t>Partial – Full staffing not needed.</a:t>
            </a:r>
          </a:p>
          <a:p>
            <a:pPr lvl="1"/>
            <a:r>
              <a:rPr lang="en-US" sz="2800" dirty="0" smtClean="0"/>
              <a:t>Full Activation of the EOC.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ncident objectives are determined.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99" y="2060575"/>
            <a:ext cx="4389120" cy="3291840"/>
          </a:xfrm>
        </p:spPr>
      </p:pic>
    </p:spTree>
    <p:extLst>
      <p:ext uri="{BB962C8B-B14F-4D97-AF65-F5344CB8AC3E}">
        <p14:creationId xmlns:p14="http://schemas.microsoft.com/office/powerpoint/2010/main" val="123034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01918"/>
            <a:ext cx="9404723" cy="944282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4000" dirty="0" smtClean="0"/>
              <a:t>Plan implementation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473200"/>
            <a:ext cx="8894153" cy="4487025"/>
          </a:xfrm>
        </p:spPr>
        <p:txBody>
          <a:bodyPr>
            <a:normAutofit/>
          </a:bodyPr>
          <a:lstStyle/>
          <a:p>
            <a:r>
              <a:rPr lang="en-US" sz="2400" dirty="0"/>
              <a:t>Annexes needed to meet the incident objectives are determined.</a:t>
            </a:r>
          </a:p>
          <a:p>
            <a:r>
              <a:rPr lang="en-US" sz="2400" dirty="0"/>
              <a:t>Goal is to work through the phases of emergency management: Mitigation, Preparation, Response &amp; Recovery.</a:t>
            </a:r>
          </a:p>
          <a:p>
            <a:r>
              <a:rPr lang="en-US" sz="2400" dirty="0"/>
              <a:t>Incident management is structured under the framework of the Incident Command System </a:t>
            </a:r>
          </a:p>
          <a:p>
            <a:pPr lvl="2"/>
            <a:r>
              <a:rPr lang="en-US" sz="2400" dirty="0"/>
              <a:t>Command, Operations, Planning &amp; Logistics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1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 </a:t>
            </a:r>
            <a:r>
              <a:rPr lang="en-US" sz="3600" b="1" dirty="0" smtClean="0"/>
              <a:t> Hazards Specific Annexes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371601"/>
            <a:ext cx="5395459" cy="4884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Eleven Hazard Annexes that outline detailed information, procedures and responsibilities. </a:t>
            </a:r>
          </a:p>
          <a:p>
            <a:r>
              <a:rPr lang="en-US" dirty="0" smtClean="0"/>
              <a:t>Hazard </a:t>
            </a:r>
            <a:r>
              <a:rPr lang="en-US" dirty="0" smtClean="0"/>
              <a:t>Specific Annex #1 – Flood</a:t>
            </a:r>
          </a:p>
          <a:p>
            <a:r>
              <a:rPr lang="en-US" dirty="0" smtClean="0"/>
              <a:t>Hazard Specific Annex #2 – Coastal Wind (Hurricane)</a:t>
            </a:r>
          </a:p>
          <a:p>
            <a:r>
              <a:rPr lang="en-US" dirty="0"/>
              <a:t>Hazard Specific Annex </a:t>
            </a:r>
            <a:r>
              <a:rPr lang="en-US" dirty="0" smtClean="0"/>
              <a:t>#3 </a:t>
            </a:r>
            <a:r>
              <a:rPr lang="en-US" dirty="0"/>
              <a:t>– </a:t>
            </a:r>
            <a:r>
              <a:rPr lang="en-US" dirty="0" smtClean="0"/>
              <a:t>Winter Storm </a:t>
            </a:r>
            <a:endParaRPr lang="en-US" dirty="0"/>
          </a:p>
          <a:p>
            <a:r>
              <a:rPr lang="en-US" dirty="0"/>
              <a:t>Hazard Specific Annex </a:t>
            </a:r>
            <a:r>
              <a:rPr lang="en-US" dirty="0" smtClean="0"/>
              <a:t>#4 </a:t>
            </a:r>
            <a:r>
              <a:rPr lang="en-US" dirty="0"/>
              <a:t>– </a:t>
            </a:r>
            <a:r>
              <a:rPr lang="en-US" dirty="0" smtClean="0"/>
              <a:t>Thunderstorm</a:t>
            </a:r>
            <a:endParaRPr lang="en-US" dirty="0"/>
          </a:p>
          <a:p>
            <a:r>
              <a:rPr lang="en-US" dirty="0"/>
              <a:t>Hazard Specific Annex </a:t>
            </a:r>
            <a:r>
              <a:rPr lang="en-US" dirty="0" smtClean="0"/>
              <a:t>#5 </a:t>
            </a:r>
            <a:r>
              <a:rPr lang="en-US" dirty="0"/>
              <a:t>– </a:t>
            </a:r>
            <a:r>
              <a:rPr lang="en-US" dirty="0" smtClean="0"/>
              <a:t>Tornado</a:t>
            </a:r>
            <a:endParaRPr lang="en-US" dirty="0"/>
          </a:p>
          <a:p>
            <a:r>
              <a:rPr lang="en-US" dirty="0"/>
              <a:t>Hazard Specific Annex </a:t>
            </a:r>
            <a:r>
              <a:rPr lang="en-US" dirty="0" smtClean="0"/>
              <a:t>#6 </a:t>
            </a:r>
            <a:r>
              <a:rPr lang="en-US" dirty="0"/>
              <a:t>– </a:t>
            </a:r>
            <a:r>
              <a:rPr lang="en-US" dirty="0" smtClean="0"/>
              <a:t>Earthquake</a:t>
            </a:r>
            <a:endParaRPr lang="en-US" dirty="0"/>
          </a:p>
          <a:p>
            <a:r>
              <a:rPr lang="en-US" dirty="0"/>
              <a:t>Hazard Specific Annex </a:t>
            </a:r>
            <a:r>
              <a:rPr lang="en-US" dirty="0" smtClean="0"/>
              <a:t>#7 </a:t>
            </a:r>
            <a:r>
              <a:rPr lang="en-US" dirty="0"/>
              <a:t>– </a:t>
            </a:r>
            <a:r>
              <a:rPr lang="en-US" dirty="0" smtClean="0"/>
              <a:t>Drought</a:t>
            </a:r>
            <a:endParaRPr lang="en-US" dirty="0"/>
          </a:p>
          <a:p>
            <a:r>
              <a:rPr lang="en-US" dirty="0"/>
              <a:t>Hazard Specific Annex </a:t>
            </a:r>
            <a:r>
              <a:rPr lang="en-US" dirty="0" smtClean="0"/>
              <a:t>#8 </a:t>
            </a:r>
            <a:r>
              <a:rPr lang="en-US" dirty="0"/>
              <a:t>– </a:t>
            </a:r>
            <a:r>
              <a:rPr lang="en-US" dirty="0" smtClean="0"/>
              <a:t>Hail</a:t>
            </a:r>
            <a:endParaRPr lang="en-US" dirty="0"/>
          </a:p>
          <a:p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92" y="1493654"/>
            <a:ext cx="4394776" cy="3291840"/>
          </a:xfrm>
        </p:spPr>
      </p:pic>
    </p:spTree>
    <p:extLst>
      <p:ext uri="{BB962C8B-B14F-4D97-AF65-F5344CB8AC3E}">
        <p14:creationId xmlns:p14="http://schemas.microsoft.com/office/powerpoint/2010/main" val="254130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/>
              <a:t>Hazard Specific Annexes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Hazard Specific Annex </a:t>
            </a:r>
            <a:r>
              <a:rPr lang="en-US" dirty="0" smtClean="0"/>
              <a:t>#9 </a:t>
            </a:r>
            <a:r>
              <a:rPr lang="en-US" dirty="0"/>
              <a:t>– </a:t>
            </a:r>
            <a:r>
              <a:rPr lang="en-US" dirty="0" smtClean="0"/>
              <a:t>Terrorism</a:t>
            </a:r>
          </a:p>
          <a:p>
            <a:r>
              <a:rPr lang="en-US" dirty="0" smtClean="0"/>
              <a:t>Hazard </a:t>
            </a:r>
            <a:r>
              <a:rPr lang="en-US" dirty="0"/>
              <a:t>Specific Annex </a:t>
            </a:r>
            <a:r>
              <a:rPr lang="en-US" dirty="0" smtClean="0"/>
              <a:t>#10 </a:t>
            </a:r>
            <a:r>
              <a:rPr lang="en-US" dirty="0"/>
              <a:t>– </a:t>
            </a:r>
            <a:r>
              <a:rPr lang="en-US" dirty="0" smtClean="0"/>
              <a:t>Radiological Incidents</a:t>
            </a:r>
            <a:endParaRPr lang="en-US" dirty="0"/>
          </a:p>
          <a:p>
            <a:r>
              <a:rPr lang="en-US" dirty="0"/>
              <a:t>Hazard Specific Annex </a:t>
            </a:r>
            <a:r>
              <a:rPr lang="en-US" dirty="0" smtClean="0"/>
              <a:t>#11 </a:t>
            </a:r>
            <a:r>
              <a:rPr lang="en-US" dirty="0"/>
              <a:t>– </a:t>
            </a:r>
            <a:r>
              <a:rPr lang="en-US" dirty="0" smtClean="0"/>
              <a:t>Infectious Disease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3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Plan Maintenance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1676400"/>
            <a:ext cx="8995753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Office of Emergency Management will review the plan annually.</a:t>
            </a:r>
          </a:p>
          <a:p>
            <a:r>
              <a:rPr lang="en-US" dirty="0" smtClean="0"/>
              <a:t>Departments Heads &amp; Private Sector  Organizations will review their respective ESF and/or HSA to assure its accuracy and currency.</a:t>
            </a:r>
          </a:p>
          <a:p>
            <a:r>
              <a:rPr lang="en-US" dirty="0" smtClean="0"/>
              <a:t>Plan will be updated after major organizational changes or after a major event.  Updates should occur every two – three years in accordance with FEMA guidelines.</a:t>
            </a:r>
          </a:p>
          <a:p>
            <a:r>
              <a:rPr lang="en-US" dirty="0" smtClean="0"/>
              <a:t>Exercise the Plan:</a:t>
            </a:r>
          </a:p>
          <a:p>
            <a:pPr lvl="1"/>
            <a:r>
              <a:rPr lang="en-US" sz="2000" dirty="0" smtClean="0"/>
              <a:t>Emergency Operations Plan Tabletop Exercise</a:t>
            </a:r>
          </a:p>
          <a:p>
            <a:pPr marL="457200" lvl="1" indent="0">
              <a:buNone/>
            </a:pPr>
            <a:r>
              <a:rPr lang="en-US" sz="2000" dirty="0" smtClean="0"/>
              <a:t>     Emergency Operations Center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June 15, 2023  0900 - 1400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581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	</a:t>
            </a:r>
            <a:r>
              <a:rPr lang="en-US" sz="4400" b="1" dirty="0" smtClean="0"/>
              <a:t>Questions</a:t>
            </a:r>
            <a:r>
              <a:rPr lang="en-US" sz="4400" b="1" dirty="0"/>
              <a:t>?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1037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Willie J. Patrick, Jr.</a:t>
            </a:r>
          </a:p>
          <a:p>
            <a:pPr marL="0" indent="0">
              <a:buNone/>
            </a:pPr>
            <a:r>
              <a:rPr lang="en-US" sz="2800" dirty="0" smtClean="0"/>
              <a:t>Office of Emergency Management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wpatrick@wilmingtonde.gov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Office:  (302) 576-3915</a:t>
            </a:r>
          </a:p>
          <a:p>
            <a:pPr marL="0" indent="0">
              <a:buNone/>
            </a:pPr>
            <a:r>
              <a:rPr lang="en-US" sz="2800" dirty="0" smtClean="0"/>
              <a:t>Mobile:  (302) 354-2509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304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Wilmington Emergency Operations Plan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Purpose &amp; Mission </a:t>
            </a:r>
          </a:p>
          <a:p>
            <a:r>
              <a:rPr lang="en-US" sz="2400" dirty="0" smtClean="0"/>
              <a:t>Plan Development</a:t>
            </a:r>
          </a:p>
          <a:p>
            <a:r>
              <a:rPr lang="en-US" sz="2400" dirty="0" smtClean="0"/>
              <a:t>Plan Structure</a:t>
            </a:r>
          </a:p>
          <a:p>
            <a:r>
              <a:rPr lang="en-US" sz="2400" dirty="0" smtClean="0"/>
              <a:t>Plan 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1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Wilmington EOP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Each county and municipality is required to develop and maintain an Emergency </a:t>
            </a:r>
            <a:r>
              <a:rPr lang="en-US" sz="2800" dirty="0"/>
              <a:t>Operations Plan (EOP), in accordance with Delaware Code annotated, Title 20, Chapter 31</a:t>
            </a:r>
            <a:r>
              <a:rPr lang="en-US" sz="28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6982"/>
          </a:xfrm>
        </p:spPr>
        <p:txBody>
          <a:bodyPr/>
          <a:lstStyle/>
          <a:p>
            <a:r>
              <a:rPr lang="en-US" sz="3600" b="1" dirty="0" smtClean="0"/>
              <a:t>Wilmington Emergency Operations Plan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6318"/>
            <a:ext cx="9404723" cy="462728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Purpose:</a:t>
            </a:r>
            <a:r>
              <a:rPr lang="en-US" sz="2400" i="1" dirty="0"/>
              <a:t> </a:t>
            </a:r>
            <a:r>
              <a:rPr lang="en-US" sz="2400" i="1" dirty="0" smtClean="0"/>
              <a:t>The EOP provides a systematic way of responding to an emergency situation in the City of Wilmington.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056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Wilmington Emergency Operations Plan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Mission:  To save lives and protect property by implementing new or existing programs and emergency capabilities that assist in the mitigation, preparation, response and recovery from any natural of man-made emergency or disaster.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266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7482"/>
          </a:xfrm>
        </p:spPr>
        <p:txBody>
          <a:bodyPr/>
          <a:lstStyle/>
          <a:p>
            <a:pPr algn="ctr"/>
            <a:r>
              <a:rPr lang="en-US" b="1" dirty="0" smtClean="0"/>
              <a:t>Wilmington EOP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ontracted with Vision Planning LLC in October 2019 to assist with the update of the 2015 WEOP.</a:t>
            </a:r>
          </a:p>
          <a:p>
            <a:r>
              <a:rPr lang="en-US" sz="2400" dirty="0" smtClean="0"/>
              <a:t>Vision Planning LLC contacted each department through virtual sessions and through in person one-on-one engagements.</a:t>
            </a:r>
          </a:p>
          <a:p>
            <a:pPr lvl="1"/>
            <a:r>
              <a:rPr lang="en-US" sz="2200" dirty="0" smtClean="0"/>
              <a:t>Identified essential functions during an emergency.</a:t>
            </a:r>
          </a:p>
          <a:p>
            <a:pPr lvl="1"/>
            <a:r>
              <a:rPr lang="en-US" sz="2200" dirty="0" smtClean="0"/>
              <a:t>Personnel needed to carry out those functions.</a:t>
            </a:r>
          </a:p>
          <a:p>
            <a:pPr lvl="1"/>
            <a:r>
              <a:rPr lang="en-US" sz="2200" dirty="0" smtClean="0"/>
              <a:t>Supporting agencies and personnel.</a:t>
            </a:r>
          </a:p>
          <a:p>
            <a:pPr lvl="1"/>
            <a:r>
              <a:rPr lang="en-US" sz="2200" dirty="0" smtClean="0"/>
              <a:t>External MOUs or agreements.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7285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1582"/>
          </a:xfrm>
        </p:spPr>
        <p:txBody>
          <a:bodyPr/>
          <a:lstStyle/>
          <a:p>
            <a:r>
              <a:rPr lang="en-US" b="1" dirty="0" smtClean="0"/>
              <a:t>Wilmington EOP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811618"/>
            <a:ext cx="8946541" cy="4195481"/>
          </a:xfrm>
        </p:spPr>
        <p:txBody>
          <a:bodyPr/>
          <a:lstStyle/>
          <a:p>
            <a:r>
              <a:rPr lang="en-US" sz="2800" dirty="0" smtClean="0"/>
              <a:t>December 2019 draft plan was submitted to each department for comment &amp; review.</a:t>
            </a:r>
          </a:p>
          <a:p>
            <a:r>
              <a:rPr lang="en-US" sz="2800" dirty="0" smtClean="0"/>
              <a:t>Final plan update completed in February 2020.  This included an Infectious Disease Response annex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3782"/>
          </a:xfrm>
        </p:spPr>
        <p:txBody>
          <a:bodyPr/>
          <a:lstStyle/>
          <a:p>
            <a:r>
              <a:rPr lang="en-US" b="1" dirty="0" smtClean="0"/>
              <a:t>Wilmington EOP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86218"/>
            <a:ext cx="8946541" cy="3928782"/>
          </a:xfrm>
        </p:spPr>
        <p:txBody>
          <a:bodyPr>
            <a:noAutofit/>
          </a:bodyPr>
          <a:lstStyle/>
          <a:p>
            <a:r>
              <a:rPr lang="en-US" sz="2800" dirty="0" smtClean="0"/>
              <a:t>Base Plan</a:t>
            </a:r>
          </a:p>
          <a:p>
            <a:r>
              <a:rPr lang="en-US" sz="2800" dirty="0" smtClean="0"/>
              <a:t>Augmented by 16 </a:t>
            </a:r>
            <a:r>
              <a:rPr lang="en-US" sz="2800" dirty="0"/>
              <a:t>Emergency Support Functions (ESFs) and 11 Hazard Specific Annexes (HSAs). </a:t>
            </a:r>
            <a:endParaRPr lang="en-US" sz="2800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purpose of these annexes is to provide detailed information, procedures, responsibilities, and resources to the City’s decision makers, planners, responders, and support </a:t>
            </a:r>
            <a:r>
              <a:rPr lang="en-US" sz="2800" dirty="0" smtClean="0"/>
              <a:t>agencies.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55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3182"/>
          </a:xfrm>
        </p:spPr>
        <p:txBody>
          <a:bodyPr/>
          <a:lstStyle/>
          <a:p>
            <a:pPr algn="ctr"/>
            <a:r>
              <a:rPr lang="en-US" sz="3600" b="1" dirty="0" smtClean="0"/>
              <a:t>Wilmington EOP - Base Plan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05098"/>
            <a:ext cx="9403742" cy="49433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Purpose Statement</a:t>
            </a:r>
          </a:p>
          <a:p>
            <a:r>
              <a:rPr lang="en-US" dirty="0" smtClean="0"/>
              <a:t>Legal Authority to Act</a:t>
            </a:r>
          </a:p>
          <a:p>
            <a:r>
              <a:rPr lang="en-US" dirty="0" smtClean="0"/>
              <a:t>Situation Assumptions</a:t>
            </a:r>
          </a:p>
          <a:p>
            <a:r>
              <a:rPr lang="en-US" dirty="0" smtClean="0"/>
              <a:t>Hazards – Defined in the Hazard Indexes</a:t>
            </a:r>
            <a:endParaRPr lang="en-US" dirty="0" smtClean="0"/>
          </a:p>
          <a:p>
            <a:r>
              <a:rPr lang="en-US" dirty="0" smtClean="0"/>
              <a:t>Concept of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Interdependencies of government agencies</a:t>
            </a:r>
          </a:p>
          <a:p>
            <a:pPr lvl="1"/>
            <a:r>
              <a:rPr lang="en-US" dirty="0" smtClean="0"/>
              <a:t>Phases of Emergency Management </a:t>
            </a:r>
          </a:p>
          <a:p>
            <a:pPr lvl="1"/>
            <a:r>
              <a:rPr lang="en-US" dirty="0" smtClean="0"/>
              <a:t>EOC Operations</a:t>
            </a:r>
          </a:p>
          <a:p>
            <a:pPr lvl="1"/>
            <a:r>
              <a:rPr lang="en-US" dirty="0" smtClean="0"/>
              <a:t>Response to an emergency</a:t>
            </a:r>
          </a:p>
          <a:p>
            <a:pPr lvl="1"/>
            <a:r>
              <a:rPr lang="en-US" dirty="0" smtClean="0"/>
              <a:t>Dissemination of Information to the public.</a:t>
            </a:r>
            <a:endParaRPr lang="en-US" dirty="0" smtClean="0"/>
          </a:p>
          <a:p>
            <a:r>
              <a:rPr lang="en-US" dirty="0" smtClean="0"/>
              <a:t>Administration &amp; Logistics</a:t>
            </a:r>
          </a:p>
          <a:p>
            <a:r>
              <a:rPr lang="en-US" dirty="0" smtClean="0"/>
              <a:t>Plan Requirements, Development, Maintenance &amp; Distribution.</a:t>
            </a:r>
          </a:p>
          <a:p>
            <a:r>
              <a:rPr lang="en-US" dirty="0" smtClean="0"/>
              <a:t>Authority &amp; References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657</TotalTime>
  <Words>861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Wilmington Emergency Operations Plan (WEOP)</vt:lpstr>
      <vt:lpstr>Wilmington Emergency Operations Plan</vt:lpstr>
      <vt:lpstr>Wilmington EOP Requirements</vt:lpstr>
      <vt:lpstr>Wilmington Emergency Operations Plan</vt:lpstr>
      <vt:lpstr>Wilmington Emergency Operations Plan </vt:lpstr>
      <vt:lpstr>Wilmington EOP Development</vt:lpstr>
      <vt:lpstr>Wilmington EOP Development</vt:lpstr>
      <vt:lpstr>Wilmington EOP Structure</vt:lpstr>
      <vt:lpstr>Wilmington EOP - Base Plan</vt:lpstr>
      <vt:lpstr>Wilmington EOP Structure  Emergency Support Functions (ESFs)</vt:lpstr>
      <vt:lpstr>Emergency Support Functions</vt:lpstr>
      <vt:lpstr>Emergency Support Functions</vt:lpstr>
      <vt:lpstr>  Plan implementation during an emergency</vt:lpstr>
      <vt:lpstr>   Plan implementation</vt:lpstr>
      <vt:lpstr>  Hazards Specific Annexes</vt:lpstr>
      <vt:lpstr>  Hazard Specific Annexes</vt:lpstr>
      <vt:lpstr> Plan Maintenance</vt:lpstr>
      <vt:lpstr>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Wilmington Emergency Operations Plan</dc:title>
  <dc:creator>Patrick Willie</dc:creator>
  <cp:lastModifiedBy>Patrick Willie</cp:lastModifiedBy>
  <cp:revision>54</cp:revision>
  <dcterms:created xsi:type="dcterms:W3CDTF">2023-06-05T14:24:41Z</dcterms:created>
  <dcterms:modified xsi:type="dcterms:W3CDTF">2023-09-05T20:12:10Z</dcterms:modified>
</cp:coreProperties>
</file>