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94" r:id="rId3"/>
    <p:sldId id="295" r:id="rId4"/>
    <p:sldId id="299" r:id="rId5"/>
    <p:sldId id="296" r:id="rId6"/>
    <p:sldId id="297" r:id="rId7"/>
    <p:sldId id="298" r:id="rId8"/>
    <p:sldId id="264" r:id="rId9"/>
    <p:sldId id="268" r:id="rId10"/>
    <p:sldId id="287" r:id="rId11"/>
    <p:sldId id="273" r:id="rId12"/>
    <p:sldId id="262" r:id="rId13"/>
    <p:sldId id="292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FFAEC9"/>
    <a:srgbClr val="FF6496"/>
    <a:srgbClr val="FFF200"/>
    <a:srgbClr val="FEF478"/>
    <a:srgbClr val="B5E61D"/>
    <a:srgbClr val="99D9EA"/>
    <a:srgbClr val="FFC90E"/>
    <a:srgbClr val="FFFF80"/>
    <a:srgbClr val="FF7F2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C5EA0-D7F2-4D29-B968-A4B6AD58FB2F}" v="1" dt="2023-01-11T16:47:57.780"/>
    <p1510:client id="{F8BB2000-1804-49A1-A9E9-6C1B7EBDBD4B}" v="79" dt="2023-01-11T15:43:27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BEEA-EAE2-4FE8-A80B-0E41601E9B6E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941D5-0843-4E7C-BD79-F6A72947F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4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941D5-0843-4E7C-BD79-F6A72947F8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941D5-0843-4E7C-BD79-F6A72947F8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B600-27B1-475F-9168-13391E3AE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6F2E4-FA04-4E8E-B3B1-DABD29056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69385-0301-40D9-9F86-9BF86156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208E9-D827-426E-9B6B-81DC4787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99BA8-0BB9-4C70-B526-D83F32E0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83C0-8E39-472D-B923-23883092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8DB8B-1321-4121-AA4F-BA0C7FEA2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EE5EC-8891-46B6-B7C8-6BAC745D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D26D2-F665-4046-9BFE-DD5CB3DD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CF43B-C771-4A8A-BE52-BF05E293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77BDA-2B01-4322-A680-1CCCFB7F1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1BFC8-B6CF-4F63-85BF-55186D91C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F2BE-DD65-4F5A-BA80-73CBC449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F5671-4154-4847-9BBD-7F0EABBD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62A3F-8FE9-41ED-B846-9136F278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9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40B5-4441-413E-8EF9-5A74E411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09CA8-3A5B-48F4-9497-4F36026C1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07CC-3B18-4A9A-9AFE-EB06180C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B484D-307B-4ECC-802B-E2B8F4B8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EFE53-2691-4409-8B3A-B6625423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3A6A-A4CD-4E11-82AF-F2B08B77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5D60B-669D-4896-88DE-92362322A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1922-2D50-4D85-B1DA-5BC86EEE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DF9BC-3BCF-4914-ABE1-F08337AE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530FC-87CF-46C1-B1B7-A6B59678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91E1-ECB7-4408-9356-EA5429DD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D39D-840E-46A9-BDCE-56B62A22E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1736C-0C35-4722-837D-EC57D1B2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7EF5-84B7-4C0D-AF3A-57076D93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0C0F9-C97F-4D62-A945-5502F5F2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ABC6C-7414-4468-A895-E911CF1C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18B0-639A-4161-806B-AD157931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A8A15-CDB2-4A87-95CC-E965FB98E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5F7C2-B21E-489C-B6B8-4E5FBB136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91B3E-C0AF-42EF-9AB7-2C36FD7CD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B3267-CBAE-4931-8E4B-A8AE2D7E9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AAE97-226A-4A86-AC9C-3A4A3D4B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23964-313B-4AC6-B483-64106786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51E76-3866-4CC2-A95F-9FFEB27F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A8C3-D172-45F6-ADA4-74C6CF15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A1CDC-737E-45E5-B158-35461FA4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6CDAF-6B57-4F25-8B05-25EC2B15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F90AD-2BCA-4A4F-8590-0CBC65EC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5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1E13F-EE2C-4B90-A65E-8D05BA49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0BA6A-1712-4EDA-9282-0EA7D642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B90CA-1F96-4328-A6BD-57E75D26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1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FED0-7F4F-4669-B88A-421A9847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92DD6-EE8F-4609-8704-177480E8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67F6F-DA83-4E7B-B2E3-541683187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77F2F-6D58-40ED-8886-0AF09C48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77853-5F32-4067-8B49-C2AB40160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E2DC-6879-43F3-8D0E-02C3396E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8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AB33-6BD6-4B7A-A822-7D6A81A1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04888-82C8-4DCD-8C03-67F347906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B64AE-84F4-4405-BCDE-73B6C5BC9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E7D9-4CC8-4632-BABB-7F0D6590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5437C-018D-42C4-81E8-02004FA0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BB809-4F82-493F-AA58-8F14809F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1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E6299-53B8-43A1-A205-42575896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F0E09-A1AD-4EA9-BD50-3861293EE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F2738-9FF3-44A2-931F-89CBBF47F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A0AC-CC9E-4060-81F5-0A158AFAD4B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04DF7-9877-4F1C-BBED-4D5C5C812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89184-EAF8-4D88-BCC8-5E6396362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2E1BD-2E22-4431-90EE-832241B04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42EF4B-2D9E-41C8-9CAB-3DAA355868CA}"/>
              </a:ext>
            </a:extLst>
          </p:cNvPr>
          <p:cNvSpPr txBox="1"/>
          <p:nvPr/>
        </p:nvSpPr>
        <p:spPr>
          <a:xfrm>
            <a:off x="5732148" y="3369527"/>
            <a:ext cx="62530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Ordinance 22-050</a:t>
            </a:r>
            <a:r>
              <a:rPr lang="en-US" sz="2800" b="1" dirty="0"/>
              <a:t>:</a:t>
            </a:r>
          </a:p>
          <a:p>
            <a:endParaRPr lang="en-US" sz="2800" b="1" u="sng" dirty="0"/>
          </a:p>
          <a:p>
            <a:r>
              <a:rPr lang="en-US" sz="2800" dirty="0"/>
              <a:t>A proposal to rezone the area generally bounded by Maryland Avenue, Amtrak Railroad Corridor, I-95 and Lower Elm Street from M-1 Light Manufacturing to C-2 Secondary Business Centers zoning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4DBCCD3-F7EF-26F8-93CE-B0737279B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595651"/>
              </p:ext>
            </p:extLst>
          </p:nvPr>
        </p:nvGraphicFramePr>
        <p:xfrm>
          <a:off x="206834" y="226959"/>
          <a:ext cx="4944960" cy="64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108" imgH="7543800" progId="Acrobat.Document.DC">
                  <p:embed/>
                </p:oleObj>
              </mc:Choice>
              <mc:Fallback>
                <p:oleObj name="Acrobat Document" r:id="rId3" imgW="5829108" imgH="754380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4DBCCD3-F7EF-26F8-93CE-B0737279B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34" y="226959"/>
                        <a:ext cx="4944960" cy="6400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B02833E-BD22-1776-0DBF-4BF011C01FD6}"/>
              </a:ext>
            </a:extLst>
          </p:cNvPr>
          <p:cNvSpPr/>
          <p:nvPr/>
        </p:nvSpPr>
        <p:spPr>
          <a:xfrm>
            <a:off x="1644073" y="3253739"/>
            <a:ext cx="1283854" cy="12653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3E9FF-5EB4-61BA-727C-4182F28AD4BD}"/>
              </a:ext>
            </a:extLst>
          </p:cNvPr>
          <p:cNvSpPr txBox="1"/>
          <p:nvPr/>
        </p:nvSpPr>
        <p:spPr>
          <a:xfrm>
            <a:off x="5367292" y="226959"/>
            <a:ext cx="6532044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/>
          </a:p>
          <a:p>
            <a:pPr algn="ctr"/>
            <a:r>
              <a:rPr lang="en-US" sz="3200" b="1" dirty="0"/>
              <a:t>Community Development </a:t>
            </a:r>
          </a:p>
          <a:p>
            <a:pPr algn="ctr"/>
            <a:r>
              <a:rPr lang="en-US" sz="3200" b="1" dirty="0"/>
              <a:t>&amp; Urban Planning Committee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January 12, 2022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015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028" y="311718"/>
            <a:ext cx="2872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Current M-1</a:t>
            </a:r>
          </a:p>
          <a:p>
            <a:r>
              <a:rPr lang="en-US" sz="2800" b="1" dirty="0"/>
              <a:t>Zoning District Boundaries</a:t>
            </a:r>
          </a:p>
        </p:txBody>
      </p:sp>
      <p:pic>
        <p:nvPicPr>
          <p:cNvPr id="4" name="Content Placeholder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14282FBA-CCD7-C55A-F89E-B45BBFCB5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2663" y="96311"/>
            <a:ext cx="8331200" cy="665152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C5F40F-743C-4ECF-3935-C086F4879F2C}"/>
              </a:ext>
            </a:extLst>
          </p:cNvPr>
          <p:cNvSpPr txBox="1"/>
          <p:nvPr/>
        </p:nvSpPr>
        <p:spPr>
          <a:xfrm>
            <a:off x="11785600" y="63638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8F6C-42CD-4C1E-9CD2-1DE7F037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296" y="222806"/>
            <a:ext cx="5613704" cy="68554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Wilmington 2028</a:t>
            </a:r>
          </a:p>
        </p:txBody>
      </p:sp>
      <p:pic>
        <p:nvPicPr>
          <p:cNvPr id="16" name="Content Placeholder 15" descr="A close up of a map&#10;&#10;Description automatically generated">
            <a:extLst>
              <a:ext uri="{FF2B5EF4-FFF2-40B4-BE49-F238E27FC236}">
                <a16:creationId xmlns:a16="http://schemas.microsoft.com/office/drawing/2014/main" id="{45439FA5-A7C0-451C-9F04-5D40F72F5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" y="83322"/>
            <a:ext cx="6418354" cy="6691356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0E1E53-5029-4F60-92CE-CB6CC8EA35AB}"/>
              </a:ext>
            </a:extLst>
          </p:cNvPr>
          <p:cNvSpPr/>
          <p:nvPr/>
        </p:nvSpPr>
        <p:spPr>
          <a:xfrm>
            <a:off x="6472535" y="1261499"/>
            <a:ext cx="5613704" cy="23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Proposed rezoning is within the </a:t>
            </a:r>
            <a:r>
              <a:rPr lang="en-US" sz="2400" b="1" dirty="0" err="1">
                <a:solidFill>
                  <a:prstClr val="black"/>
                </a:solidFill>
              </a:rPr>
              <a:t>Browntown-Hedgeville</a:t>
            </a:r>
            <a:r>
              <a:rPr lang="en-US" sz="2400" b="1" dirty="0">
                <a:solidFill>
                  <a:prstClr val="black"/>
                </a:solidFill>
              </a:rPr>
              <a:t> Neighborhood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Plan recommends </a:t>
            </a:r>
            <a:r>
              <a:rPr lang="en-US" sz="2400" b="1" dirty="0">
                <a:solidFill>
                  <a:prstClr val="black"/>
                </a:solidFill>
              </a:rPr>
              <a:t>“Mixed Commercial/ Light Manufacturing” </a:t>
            </a:r>
            <a:r>
              <a:rPr lang="en-US" sz="2400" dirty="0">
                <a:solidFill>
                  <a:prstClr val="black"/>
                </a:solidFill>
              </a:rPr>
              <a:t>land use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93939"/>
                </a:solidFill>
              </a:rPr>
              <a:t>Uses are consistent with proposed </a:t>
            </a:r>
            <a:r>
              <a:rPr lang="en-US" sz="2400" b="1" dirty="0">
                <a:solidFill>
                  <a:srgbClr val="393939"/>
                </a:solidFill>
              </a:rPr>
              <a:t>C-2 Secondary Business Centers Zoning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4E024A42-D6FC-45CA-B445-5AF248E3B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14" y="4008378"/>
            <a:ext cx="3805440" cy="19412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4560EE6-6014-60B1-CC25-372478831672}"/>
              </a:ext>
            </a:extLst>
          </p:cNvPr>
          <p:cNvSpPr/>
          <p:nvPr/>
        </p:nvSpPr>
        <p:spPr>
          <a:xfrm>
            <a:off x="3590023" y="2216727"/>
            <a:ext cx="735518" cy="748145"/>
          </a:xfrm>
          <a:prstGeom prst="flowChartConnector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A372D3-F0EB-6B07-F029-5848CEB2C45B}"/>
              </a:ext>
            </a:extLst>
          </p:cNvPr>
          <p:cNvCxnSpPr/>
          <p:nvPr/>
        </p:nvCxnSpPr>
        <p:spPr>
          <a:xfrm flipH="1" flipV="1">
            <a:off x="4325541" y="2813340"/>
            <a:ext cx="572655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54678F-7395-5226-818B-F32909453ED3}"/>
              </a:ext>
            </a:extLst>
          </p:cNvPr>
          <p:cNvSpPr txBox="1"/>
          <p:nvPr/>
        </p:nvSpPr>
        <p:spPr>
          <a:xfrm>
            <a:off x="4898196" y="2849710"/>
            <a:ext cx="1001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Rezoning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388A2-ED03-EBFE-C7B0-CDDE2EB3D97C}"/>
              </a:ext>
            </a:extLst>
          </p:cNvPr>
          <p:cNvSpPr txBox="1"/>
          <p:nvPr/>
        </p:nvSpPr>
        <p:spPr>
          <a:xfrm>
            <a:off x="11600873" y="63084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9225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85" y="1023036"/>
            <a:ext cx="11557879" cy="538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lvl="4">
              <a:buFont typeface="Wingdings" pitchFamily="2" charset="2"/>
              <a:buChar char="ü"/>
            </a:pPr>
            <a:r>
              <a:rPr lang="en-US" sz="2400" b="1" dirty="0"/>
              <a:t>Public Notice 	</a:t>
            </a:r>
            <a:r>
              <a:rPr lang="en-US" sz="2400" dirty="0"/>
              <a:t>November 30	- Public Notice </a:t>
            </a:r>
          </a:p>
          <a:p>
            <a:pPr lvl="1"/>
            <a:r>
              <a:rPr lang="en-US" sz="2400" dirty="0"/>
              <a:t>					December 5	- Meeting Agenda (with Public Notice)     </a:t>
            </a:r>
          </a:p>
          <a:p>
            <a:pPr lvl="1"/>
            <a:r>
              <a:rPr lang="en-US" sz="2400" dirty="0"/>
              <a:t>							- Legal Notice </a:t>
            </a:r>
          </a:p>
          <a:p>
            <a:pPr lvl="1"/>
            <a:endParaRPr lang="en-US" sz="2400" dirty="0"/>
          </a:p>
          <a:p>
            <a:pPr lvl="4">
              <a:buFont typeface="Wingdings" pitchFamily="2" charset="2"/>
              <a:buChar char="ü"/>
            </a:pPr>
            <a:r>
              <a:rPr lang="en-US" sz="2400" b="1" dirty="0"/>
              <a:t>CPC Meeting	</a:t>
            </a:r>
            <a:r>
              <a:rPr lang="en-US" sz="2400" dirty="0"/>
              <a:t>December 13	- Public Hearing (CPC Resolution 9-22)</a:t>
            </a:r>
          </a:p>
          <a:p>
            <a:pPr lvl="1">
              <a:buFont typeface="Wingdings" pitchFamily="2" charset="2"/>
              <a:buChar char="ü"/>
            </a:pPr>
            <a:endParaRPr lang="en-US" sz="2400" b="1" dirty="0"/>
          </a:p>
          <a:p>
            <a:pPr lvl="4">
              <a:buFont typeface="Wingdings" pitchFamily="2" charset="2"/>
              <a:buChar char="ü"/>
            </a:pPr>
            <a:endParaRPr lang="en-US" sz="2400" b="1" dirty="0"/>
          </a:p>
          <a:p>
            <a:pPr lvl="4">
              <a:buFont typeface="Wingdings" pitchFamily="2" charset="2"/>
              <a:buChar char="ü"/>
            </a:pPr>
            <a:endParaRPr lang="en-US" sz="2400" b="1" dirty="0"/>
          </a:p>
          <a:p>
            <a:pPr lvl="4">
              <a:buFont typeface="Wingdings" pitchFamily="2" charset="2"/>
              <a:buChar char="ü"/>
            </a:pPr>
            <a:r>
              <a:rPr lang="en-US" sz="2400" b="1" dirty="0"/>
              <a:t>Legislation 	</a:t>
            </a:r>
            <a:r>
              <a:rPr lang="en-US" sz="2400" dirty="0"/>
              <a:t>December 8	- Introduction of Rezoning Ordinance 22-050 </a:t>
            </a:r>
          </a:p>
          <a:p>
            <a:pPr lvl="4"/>
            <a:r>
              <a:rPr lang="en-US" sz="2400" dirty="0"/>
              <a:t>		    		- Resolution Scheduling Council Public Hearing </a:t>
            </a:r>
          </a:p>
          <a:p>
            <a:pPr lvl="4"/>
            <a:r>
              <a:rPr lang="en-US" sz="2400" dirty="0"/>
              <a:t>    		January  12	- CD&amp;UP Committee Review</a:t>
            </a:r>
          </a:p>
          <a:p>
            <a:pPr lvl="4"/>
            <a:r>
              <a:rPr lang="en-US" sz="2400" dirty="0"/>
              <a:t>    		January 19    	- City Council Public Hearing / Final Action</a:t>
            </a:r>
          </a:p>
          <a:p>
            <a:pPr lvl="4"/>
            <a:endParaRPr lang="en-US" sz="1600" dirty="0"/>
          </a:p>
          <a:p>
            <a:pPr lvl="1"/>
            <a:r>
              <a:rPr lang="en-US" sz="1600" dirty="0"/>
              <a:t>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249" y="272528"/>
            <a:ext cx="738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CPC Recommendation / City Council Legislation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B2F9BD1-7775-EB7F-CDB2-2DAFDEC0B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403899"/>
              </p:ext>
            </p:extLst>
          </p:nvPr>
        </p:nvGraphicFramePr>
        <p:xfrm>
          <a:off x="549489" y="1386530"/>
          <a:ext cx="1605217" cy="207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08" imgH="7543800" progId="Acrobat.Document.DC">
                  <p:embed/>
                </p:oleObj>
              </mc:Choice>
              <mc:Fallback>
                <p:oleObj name="Acrobat Document" r:id="rId2" imgW="5829108" imgH="75438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B2F9BD1-7775-EB7F-CDB2-2DAFDEC0BA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489" y="1386530"/>
                        <a:ext cx="1605217" cy="2077589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0D82E59-81CE-ACB1-EE2D-1D8669A8B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659281"/>
              </p:ext>
            </p:extLst>
          </p:nvPr>
        </p:nvGraphicFramePr>
        <p:xfrm>
          <a:off x="549490" y="3974485"/>
          <a:ext cx="1605216" cy="207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108" imgH="7543800" progId="Acrobat.Document.DC">
                  <p:embed/>
                </p:oleObj>
              </mc:Choice>
              <mc:Fallback>
                <p:oleObj name="Acrobat Document" r:id="rId4" imgW="5829108" imgH="754380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0D82E59-81CE-ACB1-EE2D-1D8669A8B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490" y="3974485"/>
                        <a:ext cx="1605216" cy="2077589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E82721-98BC-C615-255A-39A2EEB9FD28}"/>
              </a:ext>
            </a:extLst>
          </p:cNvPr>
          <p:cNvSpPr txBox="1"/>
          <p:nvPr/>
        </p:nvSpPr>
        <p:spPr>
          <a:xfrm>
            <a:off x="11536218" y="65393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42" y="168064"/>
            <a:ext cx="1816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6041" y="261920"/>
            <a:ext cx="6927347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u="sng" dirty="0"/>
              <a:t>Rezoning</a:t>
            </a:r>
            <a:r>
              <a:rPr lang="en-US" sz="2400" b="1" dirty="0"/>
              <a:t>:</a:t>
            </a:r>
          </a:p>
          <a:p>
            <a:pPr marL="342900" indent="-342900"/>
            <a:endParaRPr lang="en-US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Maryland Avenue is an important City gateway. M-1 zoning is not appropriate along this commercial corridor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There are no manufacturing facilities in the M-1 district nor is light manufacturing appropriate adjacent to the Christina waterfront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Proposed C-2 zoning supports productive reuse of vacant site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/>
          </a:p>
          <a:p>
            <a:r>
              <a:rPr lang="en-US" sz="2400" b="1" u="sng" dirty="0"/>
              <a:t>Recommendation</a:t>
            </a:r>
            <a:r>
              <a:rPr lang="en-US" sz="2400" b="1" dirty="0"/>
              <a:t>:</a:t>
            </a:r>
          </a:p>
          <a:p>
            <a:endParaRPr lang="en-US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CPC and Planning recommend that City Council </a:t>
            </a:r>
            <a:r>
              <a:rPr lang="en-US" sz="2000" b="1" dirty="0"/>
              <a:t>APPROVE </a:t>
            </a:r>
            <a:r>
              <a:rPr lang="en-US" sz="2000" dirty="0"/>
              <a:t> Ordinance 22-050, a proposal to rezone 14 parcels within the area generally bounded by Maryland Avenue, Amtrak Railroad Corridor, I-95 and Lower Elm Street from M-1 Light Manufacturing to C-2 Secondary Business Centers zoning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7F6A7-D98F-A660-E193-426464559BB5}"/>
              </a:ext>
            </a:extLst>
          </p:cNvPr>
          <p:cNvSpPr txBox="1"/>
          <p:nvPr/>
        </p:nvSpPr>
        <p:spPr>
          <a:xfrm>
            <a:off x="11573164" y="64469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86C5E15-948B-CC2C-186B-1781AC01E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23289"/>
              </p:ext>
            </p:extLst>
          </p:nvPr>
        </p:nvGraphicFramePr>
        <p:xfrm>
          <a:off x="317114" y="767228"/>
          <a:ext cx="4473962" cy="5790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108" imgH="7543800" progId="Acrobat.Document.DC">
                  <p:embed/>
                </p:oleObj>
              </mc:Choice>
              <mc:Fallback>
                <p:oleObj name="Acrobat Document" r:id="rId3" imgW="5829108" imgH="7543800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86C5E15-948B-CC2C-186B-1781AC01E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114" y="767228"/>
                        <a:ext cx="4473962" cy="5790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368F01E-D5D0-1C76-7535-812C62DCE434}"/>
              </a:ext>
            </a:extLst>
          </p:cNvPr>
          <p:cNvSpPr/>
          <p:nvPr/>
        </p:nvSpPr>
        <p:spPr>
          <a:xfrm>
            <a:off x="1736436" y="3565236"/>
            <a:ext cx="1143749" cy="11730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3E992-46AB-5147-9366-C6BD4251CB82}"/>
              </a:ext>
            </a:extLst>
          </p:cNvPr>
          <p:cNvSpPr txBox="1"/>
          <p:nvPr/>
        </p:nvSpPr>
        <p:spPr>
          <a:xfrm>
            <a:off x="4936804" y="3075057"/>
            <a:ext cx="2318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3511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F60E76E1-E252-33DE-94C6-9FB09D6697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1" y="630824"/>
            <a:ext cx="9227127" cy="6205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DFC62-68E3-37D3-4948-25F088DD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24" y="-27708"/>
            <a:ext cx="7049657" cy="66934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+mn-lt"/>
              </a:rPr>
              <a:t>REYBOLD GROUP REDEVELOPMENT PROPOSAL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765CA-87CC-E4FF-4018-1FD56DBB4960}"/>
              </a:ext>
            </a:extLst>
          </p:cNvPr>
          <p:cNvSpPr txBox="1"/>
          <p:nvPr/>
        </p:nvSpPr>
        <p:spPr>
          <a:xfrm>
            <a:off x="5153534" y="3237486"/>
            <a:ext cx="88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story </a:t>
            </a:r>
          </a:p>
          <a:p>
            <a:r>
              <a:rPr lang="en-US" b="1" dirty="0">
                <a:solidFill>
                  <a:srgbClr val="FF0000"/>
                </a:solidFill>
              </a:rPr>
              <a:t>garage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FCB66-D7D7-774A-9F5B-C8D3455706A8}"/>
              </a:ext>
            </a:extLst>
          </p:cNvPr>
          <p:cNvSpPr txBox="1"/>
          <p:nvPr/>
        </p:nvSpPr>
        <p:spPr>
          <a:xfrm>
            <a:off x="4608946" y="5126179"/>
            <a:ext cx="68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hotel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B8349-0635-8508-4D6E-4F48BD3447ED}"/>
              </a:ext>
            </a:extLst>
          </p:cNvPr>
          <p:cNvSpPr txBox="1"/>
          <p:nvPr/>
        </p:nvSpPr>
        <p:spPr>
          <a:xfrm>
            <a:off x="5654015" y="2209622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Maryland Avenue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E1DB0-0387-B305-475D-70EA674295F3}"/>
              </a:ext>
            </a:extLst>
          </p:cNvPr>
          <p:cNvSpPr txBox="1"/>
          <p:nvPr/>
        </p:nvSpPr>
        <p:spPr>
          <a:xfrm>
            <a:off x="11748655" y="64562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C29C7-DFEB-F754-6D73-156AB1B36C68}"/>
              </a:ext>
            </a:extLst>
          </p:cNvPr>
          <p:cNvSpPr txBox="1"/>
          <p:nvPr/>
        </p:nvSpPr>
        <p:spPr>
          <a:xfrm>
            <a:off x="7438376" y="3507539"/>
            <a:ext cx="1723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apartments </a:t>
            </a:r>
          </a:p>
          <a:p>
            <a:r>
              <a:rPr lang="en-US" b="1" dirty="0">
                <a:solidFill>
                  <a:srgbClr val="FF0000"/>
                </a:solidFill>
              </a:rPr>
              <a:t>(existing vacant </a:t>
            </a:r>
          </a:p>
          <a:p>
            <a:r>
              <a:rPr lang="en-US" b="1" dirty="0">
                <a:solidFill>
                  <a:srgbClr val="FF0000"/>
                </a:solidFill>
              </a:rPr>
              <a:t>warehouse)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F48376-9FE3-EB44-DD02-CFF0A23975E4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6890330" y="3343561"/>
            <a:ext cx="548046" cy="625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8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FBC81DDE-6B50-6874-3CCD-0F6F7A6508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1754" y="88989"/>
            <a:ext cx="9395082" cy="676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33C7CC-5368-74BA-46DB-B16D81CF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31" y="639498"/>
            <a:ext cx="3046518" cy="66501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Rezoning Site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North of Liberty Street </a:t>
            </a:r>
          </a:p>
        </p:txBody>
      </p:sp>
      <p:pic>
        <p:nvPicPr>
          <p:cNvPr id="22" name="Picture 21" descr="A road with a traffic cone on the side&#10;&#10;Description automatically generated with low confidence">
            <a:extLst>
              <a:ext uri="{FF2B5EF4-FFF2-40B4-BE49-F238E27FC236}">
                <a16:creationId xmlns:a16="http://schemas.microsoft.com/office/drawing/2014/main" id="{7726F481-4065-0B86-7211-0C170C3548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58" y="3588625"/>
            <a:ext cx="3183068" cy="238730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F0D97C2-B2F0-17E8-81F1-0A0CE695FA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27" y="1878213"/>
            <a:ext cx="3189490" cy="239822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ECFBD0-1EAC-BF08-2CF6-4AE6C1821C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10" y="4441297"/>
            <a:ext cx="3189490" cy="2109970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4B4296-E5B0-A175-1032-686420D96363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094182"/>
            <a:ext cx="1995055" cy="271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B82C62-3999-9370-A72D-809D1909DC7F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2872509"/>
            <a:ext cx="1765803" cy="471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C6B006-7CE8-A814-BB3A-EADFB5E68E76}"/>
              </a:ext>
            </a:extLst>
          </p:cNvPr>
          <p:cNvCxnSpPr>
            <a:cxnSpLocks/>
          </p:cNvCxnSpPr>
          <p:nvPr/>
        </p:nvCxnSpPr>
        <p:spPr>
          <a:xfrm flipV="1">
            <a:off x="4849088" y="3401292"/>
            <a:ext cx="1422402" cy="14965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49B47D-5086-DE11-A2B9-BDAB36332C4A}"/>
              </a:ext>
            </a:extLst>
          </p:cNvPr>
          <p:cNvSpPr txBox="1"/>
          <p:nvPr/>
        </p:nvSpPr>
        <p:spPr>
          <a:xfrm>
            <a:off x="11619345" y="6366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C8E6BE-46A7-038D-21F6-90B55575D877}"/>
              </a:ext>
            </a:extLst>
          </p:cNvPr>
          <p:cNvSpPr txBox="1"/>
          <p:nvPr/>
        </p:nvSpPr>
        <p:spPr>
          <a:xfrm>
            <a:off x="1825442" y="3998188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#1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C0044A-48F3-5511-0C69-5C8624138F1B}"/>
              </a:ext>
            </a:extLst>
          </p:cNvPr>
          <p:cNvSpPr txBox="1"/>
          <p:nvPr/>
        </p:nvSpPr>
        <p:spPr>
          <a:xfrm>
            <a:off x="10191243" y="519812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#2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D7145D-33F6-3706-CB2D-E935686B29F5}"/>
              </a:ext>
            </a:extLst>
          </p:cNvPr>
          <p:cNvSpPr txBox="1"/>
          <p:nvPr/>
        </p:nvSpPr>
        <p:spPr>
          <a:xfrm rot="20361106">
            <a:off x="3148354" y="5197599"/>
            <a:ext cx="14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Liberty Street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858A2B-52C6-29F1-BEC7-7730D280C976}"/>
              </a:ext>
            </a:extLst>
          </p:cNvPr>
          <p:cNvSpPr txBox="1"/>
          <p:nvPr/>
        </p:nvSpPr>
        <p:spPr>
          <a:xfrm>
            <a:off x="10959045" y="271147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#3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9CF2B5-E3ED-E99B-A1FC-C174C488C6E7}"/>
              </a:ext>
            </a:extLst>
          </p:cNvPr>
          <p:cNvSpPr txBox="1"/>
          <p:nvPr/>
        </p:nvSpPr>
        <p:spPr>
          <a:xfrm>
            <a:off x="9051636" y="3768441"/>
            <a:ext cx="14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Liberty Street</a:t>
            </a:r>
          </a:p>
        </p:txBody>
      </p:sp>
    </p:spTree>
    <p:extLst>
      <p:ext uri="{BB962C8B-B14F-4D97-AF65-F5344CB8AC3E}">
        <p14:creationId xmlns:p14="http://schemas.microsoft.com/office/powerpoint/2010/main" val="83337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FBC81DDE-6B50-6874-3CCD-0F6F7A6508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377" y="215466"/>
            <a:ext cx="8930181" cy="6477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33C7CC-5368-74BA-46DB-B16D81CF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1" y="694843"/>
            <a:ext cx="3036079" cy="66501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Rezoning Site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North of Liberty Street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1AA2C7-7F05-E0EF-85C2-E8612DF159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2936" y="4205715"/>
            <a:ext cx="3171576" cy="23580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0" name="Picture 29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1E1203C3-4CC8-1F9E-CCA7-2ED7BDE6BE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0"/>
          <a:stretch/>
        </p:blipFill>
        <p:spPr>
          <a:xfrm>
            <a:off x="7638687" y="1329489"/>
            <a:ext cx="3091510" cy="265807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2" name="Picture 31" descr="A picture containing sky, outdoor, grass, road&#10;&#10;Description automatically generated">
            <a:extLst>
              <a:ext uri="{FF2B5EF4-FFF2-40B4-BE49-F238E27FC236}">
                <a16:creationId xmlns:a16="http://schemas.microsoft.com/office/drawing/2014/main" id="{9904239A-BA7C-45DE-C2CE-0C3D4F24D9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16" y="3847034"/>
            <a:ext cx="3560145" cy="2358017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0AD6E0-E230-0716-E683-39671D9D4392}"/>
              </a:ext>
            </a:extLst>
          </p:cNvPr>
          <p:cNvCxnSpPr>
            <a:cxnSpLocks/>
          </p:cNvCxnSpPr>
          <p:nvPr/>
        </p:nvCxnSpPr>
        <p:spPr>
          <a:xfrm flipH="1" flipV="1">
            <a:off x="6126077" y="3001817"/>
            <a:ext cx="1457194" cy="535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CC1449-211B-55EF-3414-8934B88F918D}"/>
              </a:ext>
            </a:extLst>
          </p:cNvPr>
          <p:cNvCxnSpPr>
            <a:cxnSpLocks/>
          </p:cNvCxnSpPr>
          <p:nvPr/>
        </p:nvCxnSpPr>
        <p:spPr>
          <a:xfrm flipH="1" flipV="1">
            <a:off x="6116841" y="3095447"/>
            <a:ext cx="1171040" cy="1688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90DE9F-93FA-1D07-9E8E-3C95DAACA658}"/>
              </a:ext>
            </a:extLst>
          </p:cNvPr>
          <p:cNvCxnSpPr>
            <a:cxnSpLocks/>
          </p:cNvCxnSpPr>
          <p:nvPr/>
        </p:nvCxnSpPr>
        <p:spPr>
          <a:xfrm flipV="1">
            <a:off x="4329959" y="3086211"/>
            <a:ext cx="1657171" cy="17905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70282A8-D6E1-ECE8-F78C-8C24A2C80892}"/>
              </a:ext>
            </a:extLst>
          </p:cNvPr>
          <p:cNvSpPr txBox="1"/>
          <p:nvPr/>
        </p:nvSpPr>
        <p:spPr>
          <a:xfrm>
            <a:off x="11637818" y="6347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51DF4-9512-C0EA-93D2-697E656B45E4}"/>
              </a:ext>
            </a:extLst>
          </p:cNvPr>
          <p:cNvSpPr txBox="1"/>
          <p:nvPr/>
        </p:nvSpPr>
        <p:spPr>
          <a:xfrm>
            <a:off x="1406889" y="3385369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#1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13E14-EA72-65B3-D8B9-F2874EF6C5E4}"/>
              </a:ext>
            </a:extLst>
          </p:cNvPr>
          <p:cNvSpPr txBox="1"/>
          <p:nvPr/>
        </p:nvSpPr>
        <p:spPr>
          <a:xfrm>
            <a:off x="10818560" y="234352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#2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535E5-E5EF-91CB-0BE0-BCD67D2F73AA}"/>
              </a:ext>
            </a:extLst>
          </p:cNvPr>
          <p:cNvSpPr txBox="1"/>
          <p:nvPr/>
        </p:nvSpPr>
        <p:spPr>
          <a:xfrm>
            <a:off x="10206182" y="515389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#3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1AEB0B-0A62-B536-46BF-E05A3E98FBF7}"/>
              </a:ext>
            </a:extLst>
          </p:cNvPr>
          <p:cNvSpPr txBox="1"/>
          <p:nvPr/>
        </p:nvSpPr>
        <p:spPr>
          <a:xfrm rot="20877032">
            <a:off x="8648753" y="6111322"/>
            <a:ext cx="14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Liberty Street</a:t>
            </a:r>
          </a:p>
        </p:txBody>
      </p:sp>
    </p:spTree>
    <p:extLst>
      <p:ext uri="{BB962C8B-B14F-4D97-AF65-F5344CB8AC3E}">
        <p14:creationId xmlns:p14="http://schemas.microsoft.com/office/powerpoint/2010/main" val="374919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F64B1FE4-4973-0733-E598-A39CB3EEFC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508" y="864861"/>
            <a:ext cx="8645237" cy="5744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E9FDE-FE58-0900-85DC-9AE06144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43" y="690303"/>
            <a:ext cx="3681425" cy="63240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Rezoning Site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South of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Liberty Street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E25F5C-6894-3FEC-4A20-5C3B991948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93" y="4273281"/>
            <a:ext cx="3648445" cy="2417405"/>
          </a:xfrm>
          <a:prstGeom prst="rect">
            <a:avLst/>
          </a:prstGeom>
        </p:spPr>
      </p:pic>
      <p:pic>
        <p:nvPicPr>
          <p:cNvPr id="17" name="Picture 16" descr="A fire hydrant in a park&#10;&#10;Description automatically generated with low confidence">
            <a:extLst>
              <a:ext uri="{FF2B5EF4-FFF2-40B4-BE49-F238E27FC236}">
                <a16:creationId xmlns:a16="http://schemas.microsoft.com/office/drawing/2014/main" id="{479B4402-4114-775E-6DD7-B71076E662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6" y="2634758"/>
            <a:ext cx="3819427" cy="25297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2D7737-AF48-832E-F1EB-6F01910A18EC}"/>
              </a:ext>
            </a:extLst>
          </p:cNvPr>
          <p:cNvCxnSpPr>
            <a:cxnSpLocks/>
          </p:cNvCxnSpPr>
          <p:nvPr/>
        </p:nvCxnSpPr>
        <p:spPr>
          <a:xfrm flipV="1">
            <a:off x="6206836" y="3306618"/>
            <a:ext cx="221673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A654D0-2942-4180-4138-51ECC0C80F17}"/>
              </a:ext>
            </a:extLst>
          </p:cNvPr>
          <p:cNvCxnSpPr>
            <a:cxnSpLocks/>
          </p:cNvCxnSpPr>
          <p:nvPr/>
        </p:nvCxnSpPr>
        <p:spPr>
          <a:xfrm flipV="1">
            <a:off x="3614401" y="3737309"/>
            <a:ext cx="2272277" cy="309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82108C-8C62-4CF6-85EB-C0928C6D5A9F}"/>
              </a:ext>
            </a:extLst>
          </p:cNvPr>
          <p:cNvSpPr txBox="1"/>
          <p:nvPr/>
        </p:nvSpPr>
        <p:spPr>
          <a:xfrm>
            <a:off x="11517745" y="62622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E1F08-758A-41AB-8AE3-582351ED380E}"/>
              </a:ext>
            </a:extLst>
          </p:cNvPr>
          <p:cNvSpPr txBox="1"/>
          <p:nvPr/>
        </p:nvSpPr>
        <p:spPr>
          <a:xfrm>
            <a:off x="1195405" y="215828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F48A66-A236-36D3-6BFC-89939BD5F05C}"/>
              </a:ext>
            </a:extLst>
          </p:cNvPr>
          <p:cNvSpPr txBox="1"/>
          <p:nvPr/>
        </p:nvSpPr>
        <p:spPr>
          <a:xfrm rot="606571">
            <a:off x="752771" y="476933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Liberty 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65B98-14BD-9024-6EF4-EB150C86C19A}"/>
              </a:ext>
            </a:extLst>
          </p:cNvPr>
          <p:cNvSpPr txBox="1"/>
          <p:nvPr/>
        </p:nvSpPr>
        <p:spPr>
          <a:xfrm rot="19550405">
            <a:off x="3220827" y="4566597"/>
            <a:ext cx="144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Linden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86369-2F72-B50A-D59F-A8B3E57B4E85}"/>
              </a:ext>
            </a:extLst>
          </p:cNvPr>
          <p:cNvSpPr txBox="1"/>
          <p:nvPr/>
        </p:nvSpPr>
        <p:spPr>
          <a:xfrm>
            <a:off x="9277638" y="514955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286791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A3BE294D-7F15-4E23-8C8B-6654876FF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743" y="1170266"/>
            <a:ext cx="9854514" cy="5231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3EAC7-77AA-4B23-6E98-3723FB55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72" y="694014"/>
            <a:ext cx="2136158" cy="68782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Land Uses Surrounding Rezoning Site</a:t>
            </a:r>
          </a:p>
        </p:txBody>
      </p:sp>
      <p:pic>
        <p:nvPicPr>
          <p:cNvPr id="4" name="Picture 3" descr="A picture containing sky, building, outdoor, road&#10;&#10;Description automatically generated">
            <a:extLst>
              <a:ext uri="{FF2B5EF4-FFF2-40B4-BE49-F238E27FC236}">
                <a16:creationId xmlns:a16="http://schemas.microsoft.com/office/drawing/2014/main" id="{A095FA14-653A-5B99-BF3F-F36676EB8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817" y="2409421"/>
            <a:ext cx="2589259" cy="17032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 descr="A picture containing text, outdoor, sky, street&#10;&#10;Description automatically generated">
            <a:extLst>
              <a:ext uri="{FF2B5EF4-FFF2-40B4-BE49-F238E27FC236}">
                <a16:creationId xmlns:a16="http://schemas.microsoft.com/office/drawing/2014/main" id="{208AC020-8F8D-0405-5A54-0274DECFF1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1127" y="166597"/>
            <a:ext cx="2743200" cy="175983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7" descr="A stop sign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757D321A-AD7E-CC27-12DE-F7E5C6C259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76" y="2658769"/>
            <a:ext cx="2589259" cy="194194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Picture 15" descr="A concrete bench in a park&#10;&#10;Description automatically generated with low confidence">
            <a:extLst>
              <a:ext uri="{FF2B5EF4-FFF2-40B4-BE49-F238E27FC236}">
                <a16:creationId xmlns:a16="http://schemas.microsoft.com/office/drawing/2014/main" id="{A7991AD1-B6EE-78EF-9B97-7A671D5049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83" y="5047456"/>
            <a:ext cx="2606057" cy="172609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31750"/>
          </a:effectLst>
        </p:spPr>
      </p:pic>
      <p:pic>
        <p:nvPicPr>
          <p:cNvPr id="18" name="Picture 17" descr="A picture containing text, road, sky, outdoor&#10;&#10;Description automatically generated">
            <a:extLst>
              <a:ext uri="{FF2B5EF4-FFF2-40B4-BE49-F238E27FC236}">
                <a16:creationId xmlns:a16="http://schemas.microsoft.com/office/drawing/2014/main" id="{6A359CC8-D045-AE2D-08F6-E15B666B89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10" y="145894"/>
            <a:ext cx="2372846" cy="15716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" name="Picture 19" descr="A picture containing sky, outdoor, grass, railroad&#10;&#10;Description automatically generated">
            <a:extLst>
              <a:ext uri="{FF2B5EF4-FFF2-40B4-BE49-F238E27FC236}">
                <a16:creationId xmlns:a16="http://schemas.microsoft.com/office/drawing/2014/main" id="{B96F27E8-10E4-5ADB-24F9-D92AE3BE16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68" y="4445317"/>
            <a:ext cx="2707005" cy="1792951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1FB808-A093-5BA1-E9EA-9C1E12C10158}"/>
              </a:ext>
            </a:extLst>
          </p:cNvPr>
          <p:cNvCxnSpPr>
            <a:cxnSpLocks/>
          </p:cNvCxnSpPr>
          <p:nvPr/>
        </p:nvCxnSpPr>
        <p:spPr>
          <a:xfrm>
            <a:off x="4535055" y="1433541"/>
            <a:ext cx="1061462" cy="1011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04B3B1-3229-DDA0-EE8D-741BAAE92D57}"/>
              </a:ext>
            </a:extLst>
          </p:cNvPr>
          <p:cNvCxnSpPr>
            <a:cxnSpLocks/>
          </p:cNvCxnSpPr>
          <p:nvPr/>
        </p:nvCxnSpPr>
        <p:spPr>
          <a:xfrm flipV="1">
            <a:off x="3916218" y="2800867"/>
            <a:ext cx="1607127" cy="228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B2FD92-32F3-DBF7-CA43-F0C8B86B4040}"/>
              </a:ext>
            </a:extLst>
          </p:cNvPr>
          <p:cNvCxnSpPr>
            <a:cxnSpLocks/>
          </p:cNvCxnSpPr>
          <p:nvPr/>
        </p:nvCxnSpPr>
        <p:spPr>
          <a:xfrm flipH="1">
            <a:off x="5596517" y="1121767"/>
            <a:ext cx="1690333" cy="449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17E244-D6A5-5BA1-8899-62D1B661F0F6}"/>
              </a:ext>
            </a:extLst>
          </p:cNvPr>
          <p:cNvCxnSpPr>
            <a:cxnSpLocks/>
          </p:cNvCxnSpPr>
          <p:nvPr/>
        </p:nvCxnSpPr>
        <p:spPr>
          <a:xfrm flipH="1" flipV="1">
            <a:off x="6576291" y="2752436"/>
            <a:ext cx="2447636" cy="504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F262A1E-440F-95C7-97EB-D48B62197F94}"/>
              </a:ext>
            </a:extLst>
          </p:cNvPr>
          <p:cNvCxnSpPr>
            <a:cxnSpLocks/>
          </p:cNvCxnSpPr>
          <p:nvPr/>
        </p:nvCxnSpPr>
        <p:spPr>
          <a:xfrm flipV="1">
            <a:off x="5398776" y="4356928"/>
            <a:ext cx="558772" cy="1067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CD58386-807D-94B1-D0E9-AE4413DB4476}"/>
              </a:ext>
            </a:extLst>
          </p:cNvPr>
          <p:cNvCxnSpPr>
            <a:cxnSpLocks/>
          </p:cNvCxnSpPr>
          <p:nvPr/>
        </p:nvCxnSpPr>
        <p:spPr>
          <a:xfrm>
            <a:off x="5957548" y="4105357"/>
            <a:ext cx="618743" cy="3747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FC6B00-8478-2BCD-A35C-7439186075C0}"/>
              </a:ext>
            </a:extLst>
          </p:cNvPr>
          <p:cNvSpPr txBox="1"/>
          <p:nvPr/>
        </p:nvSpPr>
        <p:spPr>
          <a:xfrm>
            <a:off x="11693236" y="6304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BA4B36-29D6-D844-D69E-FCFBE5DFB098}"/>
              </a:ext>
            </a:extLst>
          </p:cNvPr>
          <p:cNvCxnSpPr>
            <a:cxnSpLocks/>
          </p:cNvCxnSpPr>
          <p:nvPr/>
        </p:nvCxnSpPr>
        <p:spPr>
          <a:xfrm flipH="1">
            <a:off x="3683145" y="4105357"/>
            <a:ext cx="2274403" cy="833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E9A481-2C2D-503D-3817-48F297DE1911}"/>
              </a:ext>
            </a:extLst>
          </p:cNvPr>
          <p:cNvSpPr txBox="1"/>
          <p:nvPr/>
        </p:nvSpPr>
        <p:spPr>
          <a:xfrm>
            <a:off x="7518398" y="6341944"/>
            <a:ext cx="208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#5  Skateboard Park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1DF4A3-6B1F-6505-E592-083728B161E7}"/>
              </a:ext>
            </a:extLst>
          </p:cNvPr>
          <p:cNvSpPr txBox="1"/>
          <p:nvPr/>
        </p:nvSpPr>
        <p:spPr>
          <a:xfrm>
            <a:off x="71884" y="2497858"/>
            <a:ext cx="1313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#1   Residential, commercial uses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4E92AF-8A98-2350-DCAE-654BF8E6F0D8}"/>
              </a:ext>
            </a:extLst>
          </p:cNvPr>
          <p:cNvSpPr txBox="1"/>
          <p:nvPr/>
        </p:nvSpPr>
        <p:spPr>
          <a:xfrm>
            <a:off x="9872255" y="606773"/>
            <a:ext cx="1241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#3 </a:t>
            </a:r>
          </a:p>
          <a:p>
            <a:r>
              <a:rPr lang="en-US" b="1" dirty="0"/>
              <a:t>DART</a:t>
            </a:r>
          </a:p>
          <a:p>
            <a:r>
              <a:rPr lang="en-US" b="1" dirty="0"/>
              <a:t>Operations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976133-25F6-975C-8197-5C3D5531759D}"/>
              </a:ext>
            </a:extLst>
          </p:cNvPr>
          <p:cNvSpPr txBox="1"/>
          <p:nvPr/>
        </p:nvSpPr>
        <p:spPr>
          <a:xfrm>
            <a:off x="9736707" y="4570556"/>
            <a:ext cx="210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#4  Delmarva Power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903B58-312A-A5C4-8F39-816093782420}"/>
              </a:ext>
            </a:extLst>
          </p:cNvPr>
          <p:cNvSpPr txBox="1"/>
          <p:nvPr/>
        </p:nvSpPr>
        <p:spPr>
          <a:xfrm>
            <a:off x="4921407" y="139342"/>
            <a:ext cx="1154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#2 </a:t>
            </a:r>
          </a:p>
          <a:p>
            <a:r>
              <a:rPr lang="en-US" b="1" dirty="0"/>
              <a:t>DE Div. of </a:t>
            </a:r>
          </a:p>
          <a:p>
            <a:r>
              <a:rPr lang="en-US" b="1" dirty="0"/>
              <a:t>Forensic </a:t>
            </a:r>
          </a:p>
          <a:p>
            <a:r>
              <a:rPr lang="en-US" b="1" dirty="0"/>
              <a:t>Science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7D7AA3-134E-21BC-34E4-EAF43BED8F0F}"/>
              </a:ext>
            </a:extLst>
          </p:cNvPr>
          <p:cNvSpPr txBox="1"/>
          <p:nvPr/>
        </p:nvSpPr>
        <p:spPr>
          <a:xfrm>
            <a:off x="1163232" y="6203444"/>
            <a:ext cx="296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#6  View South </a:t>
            </a:r>
          </a:p>
          <a:p>
            <a:r>
              <a:rPr lang="en-US" b="1" dirty="0"/>
              <a:t>       towards Amtrak Corridor</a:t>
            </a:r>
          </a:p>
        </p:txBody>
      </p:sp>
    </p:spTree>
    <p:extLst>
      <p:ext uri="{BB962C8B-B14F-4D97-AF65-F5344CB8AC3E}">
        <p14:creationId xmlns:p14="http://schemas.microsoft.com/office/powerpoint/2010/main" val="180744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CFAD72A1-EF4F-FBB4-6677-D6B5BEE138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703" y="26171"/>
            <a:ext cx="6314603" cy="6614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0A6D1-596E-9348-9035-9954FA1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8" y="310246"/>
            <a:ext cx="2863861" cy="64897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I-95 </a:t>
            </a:r>
            <a:endParaRPr lang="en-US" sz="2800" b="1" dirty="0"/>
          </a:p>
        </p:txBody>
      </p:sp>
      <p:pic>
        <p:nvPicPr>
          <p:cNvPr id="4" name="Picture 3" descr="A road under a bridge&#10;&#10;Description automatically generated with low confidence">
            <a:extLst>
              <a:ext uri="{FF2B5EF4-FFF2-40B4-BE49-F238E27FC236}">
                <a16:creationId xmlns:a16="http://schemas.microsoft.com/office/drawing/2014/main" id="{39D4471D-0284-5E67-6B65-1A4DC8853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73" y="2809597"/>
            <a:ext cx="3112307" cy="23207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 descr="A picture containing building, outdoor, sky&#10;&#10;Description automatically generated">
            <a:extLst>
              <a:ext uri="{FF2B5EF4-FFF2-40B4-BE49-F238E27FC236}">
                <a16:creationId xmlns:a16="http://schemas.microsoft.com/office/drawing/2014/main" id="{FE27B0B0-CCF7-AAEC-3BCB-AA590B1DDC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8" y="2013528"/>
            <a:ext cx="3276385" cy="231439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98BFB7-FD98-803B-508D-47202EFBDD9B}"/>
              </a:ext>
            </a:extLst>
          </p:cNvPr>
          <p:cNvSpPr txBox="1"/>
          <p:nvPr/>
        </p:nvSpPr>
        <p:spPr>
          <a:xfrm>
            <a:off x="11601536" y="62715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906F47-0DD9-0A95-407A-72DEA5CD52CB}"/>
              </a:ext>
            </a:extLst>
          </p:cNvPr>
          <p:cNvSpPr txBox="1"/>
          <p:nvPr/>
        </p:nvSpPr>
        <p:spPr>
          <a:xfrm>
            <a:off x="407403" y="4335594"/>
            <a:ext cx="1963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I-95 underpass </a:t>
            </a:r>
          </a:p>
          <a:p>
            <a:r>
              <a:rPr lang="en-US" b="1" dirty="0"/>
              <a:t>looking west from </a:t>
            </a:r>
          </a:p>
          <a:p>
            <a:r>
              <a:rPr lang="en-US" b="1" dirty="0"/>
              <a:t>Maryland Avenue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475BE2-AF41-385F-A77B-6F2EEAA3B52C}"/>
              </a:ext>
            </a:extLst>
          </p:cNvPr>
          <p:cNvSpPr txBox="1"/>
          <p:nvPr/>
        </p:nvSpPr>
        <p:spPr>
          <a:xfrm>
            <a:off x="9827088" y="3450775"/>
            <a:ext cx="202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I-95 underpass looking west from Liberty Street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CE5673-1C38-B836-8930-AD12B6422B05}"/>
              </a:ext>
            </a:extLst>
          </p:cNvPr>
          <p:cNvSpPr txBox="1"/>
          <p:nvPr/>
        </p:nvSpPr>
        <p:spPr>
          <a:xfrm>
            <a:off x="4433455" y="55787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#3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73046CA-56AC-3CEB-8518-A49FA6C03DD6}"/>
              </a:ext>
            </a:extLst>
          </p:cNvPr>
          <p:cNvSpPr/>
          <p:nvPr/>
        </p:nvSpPr>
        <p:spPr>
          <a:xfrm rot="8152397">
            <a:off x="4674429" y="3666672"/>
            <a:ext cx="883708" cy="322916"/>
          </a:xfrm>
          <a:prstGeom prst="rightArrow">
            <a:avLst/>
          </a:prstGeom>
          <a:solidFill>
            <a:srgbClr val="ED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F2714F4-F43F-1213-7D42-A391896699B0}"/>
              </a:ext>
            </a:extLst>
          </p:cNvPr>
          <p:cNvSpPr/>
          <p:nvPr/>
        </p:nvSpPr>
        <p:spPr>
          <a:xfrm rot="7623775">
            <a:off x="4167827" y="3038540"/>
            <a:ext cx="883708" cy="322916"/>
          </a:xfrm>
          <a:prstGeom prst="rightArrow">
            <a:avLst/>
          </a:prstGeom>
          <a:solidFill>
            <a:srgbClr val="ED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BECF7-45A2-AEE4-C303-AD2A5121C43F}"/>
              </a:ext>
            </a:extLst>
          </p:cNvPr>
          <p:cNvSpPr txBox="1"/>
          <p:nvPr/>
        </p:nvSpPr>
        <p:spPr>
          <a:xfrm rot="20414841">
            <a:off x="7121252" y="4391010"/>
            <a:ext cx="14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Liberty Street</a:t>
            </a:r>
          </a:p>
        </p:txBody>
      </p:sp>
    </p:spTree>
    <p:extLst>
      <p:ext uri="{BB962C8B-B14F-4D97-AF65-F5344CB8AC3E}">
        <p14:creationId xmlns:p14="http://schemas.microsoft.com/office/powerpoint/2010/main" val="157869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58FB4-E0A6-473A-8765-685579207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192" y="1145309"/>
            <a:ext cx="4921363" cy="3962401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Existing M-1 Zone - Permitted Uses</a:t>
            </a:r>
            <a:r>
              <a:rPr lang="en-US" sz="2000" b="1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Publishing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Laboratory for Research, testing or experiments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Light manufacturing, processing fabricating or Repair Establishment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Warehousing / Wholesale Sales / Storage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Offices (accessory to permitted uses), retail store, shops, restaurant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Group day care homes and day care centers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Indoor Commercial Horticultural Operation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40438-4E2E-4C02-BC3B-250FCD511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4592" y="572643"/>
            <a:ext cx="5478216" cy="4544291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Proposed C-2 Zone - Permitted Uses: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Hotels / Motels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Telephone central office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Funeral home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Non-nuisance businesses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Public garage, used car lot, gas station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Indoor theater, assembly hall, commercial recreation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Family day care &amp; group day care homes, day care centers, emergency shelters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Residential (apartments, row homes, detached &amp; semi-detached single family)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Commercial retail uses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DBA99-9A32-49B2-A62B-79E2F813A89C}"/>
              </a:ext>
            </a:extLst>
          </p:cNvPr>
          <p:cNvSpPr txBox="1"/>
          <p:nvPr/>
        </p:nvSpPr>
        <p:spPr>
          <a:xfrm>
            <a:off x="321276" y="674369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114" y="192125"/>
            <a:ext cx="352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ZONING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6A44B-3C51-34AD-AE7C-EDB599A4A6C3}"/>
              </a:ext>
            </a:extLst>
          </p:cNvPr>
          <p:cNvSpPr txBox="1"/>
          <p:nvPr/>
        </p:nvSpPr>
        <p:spPr>
          <a:xfrm>
            <a:off x="7086624" y="5320808"/>
            <a:ext cx="366179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Height</a:t>
            </a:r>
            <a:r>
              <a:rPr lang="en-US" dirty="0"/>
              <a:t>:  	15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Bldg</a:t>
            </a:r>
            <a:r>
              <a:rPr lang="en-US" b="1" dirty="0"/>
              <a:t> Setback</a:t>
            </a:r>
            <a:r>
              <a:rPr lang="en-US" dirty="0"/>
              <a:t>:	no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FAR</a:t>
            </a:r>
            <a:r>
              <a:rPr lang="en-US" dirty="0"/>
              <a:t>:		5.0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C0B69-15A4-201C-54CE-9CAE04C966DC}"/>
              </a:ext>
            </a:extLst>
          </p:cNvPr>
          <p:cNvSpPr txBox="1"/>
          <p:nvPr/>
        </p:nvSpPr>
        <p:spPr>
          <a:xfrm>
            <a:off x="1068029" y="5302336"/>
            <a:ext cx="366179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Height</a:t>
            </a:r>
            <a:r>
              <a:rPr lang="en-US" dirty="0"/>
              <a:t>:  	4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Bldg</a:t>
            </a:r>
            <a:r>
              <a:rPr lang="en-US" b="1" dirty="0"/>
              <a:t> Setback</a:t>
            </a:r>
            <a:r>
              <a:rPr lang="en-US" dirty="0"/>
              <a:t>:	varies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FAR</a:t>
            </a:r>
            <a:r>
              <a:rPr lang="en-US" dirty="0"/>
              <a:t>:		2.0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D6F29-4B97-4FD5-BAE0-7A55B63B8B85}"/>
              </a:ext>
            </a:extLst>
          </p:cNvPr>
          <p:cNvSpPr txBox="1"/>
          <p:nvPr/>
        </p:nvSpPr>
        <p:spPr>
          <a:xfrm>
            <a:off x="11702808" y="63176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9904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CA33-8BCE-4451-8B30-BD184F16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20" y="1247702"/>
            <a:ext cx="9256127" cy="485753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b="1" dirty="0"/>
          </a:p>
          <a:p>
            <a:pPr>
              <a:buFont typeface="Wingdings" pitchFamily="2" charset="2"/>
              <a:buChar char="ü"/>
            </a:pPr>
            <a:r>
              <a:rPr lang="en-US" b="1" dirty="0"/>
              <a:t>No Negative Land Use Impacts Result from Rezoning </a:t>
            </a:r>
          </a:p>
          <a:p>
            <a:endParaRPr lang="en-US" dirty="0"/>
          </a:p>
          <a:p>
            <a:pPr lvl="1"/>
            <a:r>
              <a:rPr lang="en-US" sz="2800" dirty="0"/>
              <a:t> Site consists of vacant warehouse proposed for apartments, a permitted C-2 use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Balance of site consists of vacant land 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itchFamily="2" charset="2"/>
              <a:buChar char="ü"/>
            </a:pPr>
            <a:r>
              <a:rPr lang="en-US" b="1" dirty="0"/>
              <a:t>All Future Development must conform to C-2 Regulations</a:t>
            </a:r>
          </a:p>
          <a:p>
            <a:pPr>
              <a:buFont typeface="Wingdings" pitchFamily="2" charset="2"/>
              <a:buChar char="ü"/>
            </a:pPr>
            <a:endParaRPr lang="en-US" b="1" dirty="0"/>
          </a:p>
          <a:p>
            <a:pPr>
              <a:buFont typeface="Wingdings" pitchFamily="2" charset="2"/>
              <a:buChar char="ü"/>
            </a:pPr>
            <a:endParaRPr lang="en-US" b="1" dirty="0"/>
          </a:p>
          <a:p>
            <a:pPr>
              <a:buFont typeface="Wingdings" pitchFamily="2" charset="2"/>
              <a:buChar char="ü"/>
            </a:pP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3793" y="386561"/>
            <a:ext cx="3178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REZONING IMPACTS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1B92D-3241-410A-B561-83E13763FCA4}"/>
              </a:ext>
            </a:extLst>
          </p:cNvPr>
          <p:cNvSpPr txBox="1"/>
          <p:nvPr/>
        </p:nvSpPr>
        <p:spPr>
          <a:xfrm>
            <a:off x="11628582" y="63453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8823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613</Words>
  <Application>Microsoft Office PowerPoint</Application>
  <PresentationFormat>Widescreen</PresentationFormat>
  <Paragraphs>141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Acrobat Document</vt:lpstr>
      <vt:lpstr>PowerPoint Presentation</vt:lpstr>
      <vt:lpstr>REYBOLD GROUP REDEVELOPMENT PROPOSAL</vt:lpstr>
      <vt:lpstr>Rezoning Site  North of Liberty Street </vt:lpstr>
      <vt:lpstr>Rezoning Site  North of Liberty Street </vt:lpstr>
      <vt:lpstr>Rezoning Site  South of  Liberty Street</vt:lpstr>
      <vt:lpstr>Land Uses Surrounding Rezoning Site</vt:lpstr>
      <vt:lpstr>I-95 </vt:lpstr>
      <vt:lpstr>PowerPoint Presentation</vt:lpstr>
      <vt:lpstr>PowerPoint Presentation</vt:lpstr>
      <vt:lpstr>PowerPoint Presentation</vt:lpstr>
      <vt:lpstr>Wilmington 2028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Gwinneth Kaminsky</dc:creator>
  <cp:lastModifiedBy>Gwinneth Kaminsky</cp:lastModifiedBy>
  <cp:revision>156</cp:revision>
  <dcterms:created xsi:type="dcterms:W3CDTF">2020-09-22T17:33:48Z</dcterms:created>
  <dcterms:modified xsi:type="dcterms:W3CDTF">2023-01-11T16:48:08Z</dcterms:modified>
</cp:coreProperties>
</file>