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26" r:id="rId5"/>
    <p:sldMasterId id="2147483728" r:id="rId6"/>
  </p:sldMasterIdLst>
  <p:notesMasterIdLst>
    <p:notesMasterId r:id="rId42"/>
  </p:notesMasterIdLst>
  <p:sldIdLst>
    <p:sldId id="256" r:id="rId7"/>
    <p:sldId id="385" r:id="rId8"/>
    <p:sldId id="383" r:id="rId9"/>
    <p:sldId id="406" r:id="rId10"/>
    <p:sldId id="394" r:id="rId11"/>
    <p:sldId id="389" r:id="rId12"/>
    <p:sldId id="390" r:id="rId13"/>
    <p:sldId id="413" r:id="rId14"/>
    <p:sldId id="405" r:id="rId15"/>
    <p:sldId id="391" r:id="rId16"/>
    <p:sldId id="411" r:id="rId17"/>
    <p:sldId id="415" r:id="rId18"/>
    <p:sldId id="414" r:id="rId19"/>
    <p:sldId id="410" r:id="rId20"/>
    <p:sldId id="387" r:id="rId21"/>
    <p:sldId id="259" r:id="rId22"/>
    <p:sldId id="377" r:id="rId23"/>
    <p:sldId id="379" r:id="rId24"/>
    <p:sldId id="378" r:id="rId25"/>
    <p:sldId id="401" r:id="rId26"/>
    <p:sldId id="402" r:id="rId27"/>
    <p:sldId id="403" r:id="rId28"/>
    <p:sldId id="404" r:id="rId29"/>
    <p:sldId id="381" r:id="rId30"/>
    <p:sldId id="366" r:id="rId31"/>
    <p:sldId id="396" r:id="rId32"/>
    <p:sldId id="409" r:id="rId33"/>
    <p:sldId id="397" r:id="rId34"/>
    <p:sldId id="358" r:id="rId35"/>
    <p:sldId id="407" r:id="rId36"/>
    <p:sldId id="368" r:id="rId37"/>
    <p:sldId id="370" r:id="rId38"/>
    <p:sldId id="400" r:id="rId39"/>
    <p:sldId id="382" r:id="rId40"/>
    <p:sldId id="369" r:id="rId4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Jennings" initials="GJ" lastIdx="1" clrIdx="0">
    <p:extLst>
      <p:ext uri="{19B8F6BF-5375-455C-9EA6-DF929625EA0E}">
        <p15:presenceInfo xmlns:p15="http://schemas.microsoft.com/office/powerpoint/2012/main" userId="S::gjennings@sussexcountyde.gov::b8cc2ea1-97ef-49fb-adea-66c5c63e9150" providerId="AD"/>
      </p:ext>
    </p:extLst>
  </p:cmAuthor>
  <p:cmAuthor id="2" name="Brannick, Nicholas" initials="BN" lastIdx="16" clrIdx="1">
    <p:extLst>
      <p:ext uri="{19B8F6BF-5375-455C-9EA6-DF929625EA0E}">
        <p15:presenceInfo xmlns:p15="http://schemas.microsoft.com/office/powerpoint/2012/main" userId="S::Nicholas.Brannick@newcastlede.gov::39a2bb50-c4f5-4ebd-bc77-5f108db5dd87" providerId="AD"/>
      </p:ext>
    </p:extLst>
  </p:cmAuthor>
  <p:cmAuthor id="3" name="Aundrea" initials="A" lastIdx="4" clrIdx="2">
    <p:extLst>
      <p:ext uri="{19B8F6BF-5375-455C-9EA6-DF929625EA0E}">
        <p15:presenceInfo xmlns:p15="http://schemas.microsoft.com/office/powerpoint/2012/main" userId="S::Aundrea.Almond@newcastlede.gov::5f121ff0-dad3-4c3b-971b-69b6d0a35722" providerId="AD"/>
      </p:ext>
    </p:extLst>
  </p:cmAuthor>
  <p:cmAuthor id="4" name="Noldy, Mary" initials="NM" lastIdx="5" clrIdx="3">
    <p:extLst>
      <p:ext uri="{19B8F6BF-5375-455C-9EA6-DF929625EA0E}">
        <p15:presenceInfo xmlns:p15="http://schemas.microsoft.com/office/powerpoint/2012/main" userId="S::mary.noldy@tylertech.com::c3a0d1fb-4a77-4af6-ac27-840e9de580c4" providerId="AD"/>
      </p:ext>
    </p:extLst>
  </p:cmAuthor>
  <p:cmAuthor id="5" name="McFarlane, Michael" initials="MM" lastIdx="1" clrIdx="4">
    <p:extLst>
      <p:ext uri="{19B8F6BF-5375-455C-9EA6-DF929625EA0E}">
        <p15:presenceInfo xmlns:p15="http://schemas.microsoft.com/office/powerpoint/2012/main" userId="S::michael.mcfarlane@tylertech.com::80cdb1e9-75f0-4d97-82fd-973e9ce953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7C3"/>
    <a:srgbClr val="324168"/>
    <a:srgbClr val="4D65A1"/>
    <a:srgbClr val="6B81B9"/>
    <a:srgbClr val="9CABD0"/>
    <a:srgbClr val="ACB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1072" autoAdjust="0"/>
  </p:normalViewPr>
  <p:slideViewPr>
    <p:cSldViewPr snapToObjects="1">
      <p:cViewPr varScale="1">
        <p:scale>
          <a:sx n="90" d="100"/>
          <a:sy n="90" d="100"/>
        </p:scale>
        <p:origin x="22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Farlane, Michael" userId="80cdb1e9-75f0-4d97-82fd-973e9ce9533c" providerId="ADAL" clId="{A23163D7-B9A4-4A2F-B50A-DEF16A7EC157}"/>
    <pc:docChg chg="modSld">
      <pc:chgData name="McFarlane, Michael" userId="80cdb1e9-75f0-4d97-82fd-973e9ce9533c" providerId="ADAL" clId="{A23163D7-B9A4-4A2F-B50A-DEF16A7EC157}" dt="2023-02-07T15:44:56.633" v="70" actId="20577"/>
      <pc:docMkLst>
        <pc:docMk/>
      </pc:docMkLst>
      <pc:sldChg chg="modSp mod">
        <pc:chgData name="McFarlane, Michael" userId="80cdb1e9-75f0-4d97-82fd-973e9ce9533c" providerId="ADAL" clId="{A23163D7-B9A4-4A2F-B50A-DEF16A7EC157}" dt="2023-02-07T15:44:56.633" v="70" actId="20577"/>
        <pc:sldMkLst>
          <pc:docMk/>
          <pc:sldMk cId="1914529259" sldId="405"/>
        </pc:sldMkLst>
        <pc:spChg chg="mod">
          <ac:chgData name="McFarlane, Michael" userId="80cdb1e9-75f0-4d97-82fd-973e9ce9533c" providerId="ADAL" clId="{A23163D7-B9A4-4A2F-B50A-DEF16A7EC157}" dt="2023-02-07T15:44:56.633" v="70" actId="20577"/>
          <ac:spMkLst>
            <pc:docMk/>
            <pc:sldMk cId="1914529259" sldId="405"/>
            <ac:spMk id="5" creationId="{578F24A8-6A53-4F38-949F-1E0B4204ADA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u="sng" baseline="0">
                <a:solidFill>
                  <a:srgbClr val="002060"/>
                </a:solidFill>
              </a:rPr>
              <a:t>Assessment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Sheet1!$A$6</c:f>
              <c:strCache>
                <c:ptCount val="1"/>
                <c:pt idx="0">
                  <c:v>Assessment</c:v>
                </c:pt>
              </c:strCache>
            </c:strRef>
          </c:tx>
          <c:spPr>
            <a:solidFill>
              <a:schemeClr val="accent1"/>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1-418B-4A51-A104-20484FFCB239}"/>
              </c:ext>
            </c:extLst>
          </c:dPt>
          <c:dLbls>
            <c:dLbl>
              <c:idx val="0"/>
              <c:tx>
                <c:rich>
                  <a:bodyPr/>
                  <a:lstStyle/>
                  <a:p>
                    <a:fld id="{073EE6F5-92AA-49EF-943C-5A9CC67FD37F}" type="VALUE">
                      <a:rPr lang="en-US" sz="12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8B-4A51-A104-20484FFCB239}"/>
                </c:ext>
              </c:extLst>
            </c:dLbl>
            <c:dLbl>
              <c:idx val="1"/>
              <c:tx>
                <c:rich>
                  <a:bodyPr/>
                  <a:lstStyle/>
                  <a:p>
                    <a:fld id="{3B4FCA55-B273-4B88-8339-93395FFC5B54}" type="VALUE">
                      <a:rPr lang="en-US" sz="12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8B-4A51-A104-20484FFCB2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Sheet1!$B$5:$C$5</c:f>
              <c:numCache>
                <c:formatCode>General</c:formatCode>
                <c:ptCount val="2"/>
                <c:pt idx="0">
                  <c:v>1983</c:v>
                </c:pt>
                <c:pt idx="1">
                  <c:v>2023</c:v>
                </c:pt>
              </c:numCache>
            </c:numRef>
          </c:cat>
          <c:val>
            <c:numRef>
              <c:f>Sheet1!$B$6:$C$6</c:f>
              <c:numCache>
                <c:formatCode>_("$"* #,##0_);_("$"* \(#,##0\);_("$"* "-"??_);_(@_)</c:formatCode>
                <c:ptCount val="2"/>
                <c:pt idx="0">
                  <c:v>150000</c:v>
                </c:pt>
                <c:pt idx="1">
                  <c:v>250000</c:v>
                </c:pt>
              </c:numCache>
            </c:numRef>
          </c:val>
          <c:extLst>
            <c:ext xmlns:c16="http://schemas.microsoft.com/office/drawing/2014/chart" uri="{C3380CC4-5D6E-409C-BE32-E72D297353CC}">
              <c16:uniqueId val="{00000003-418B-4A51-A104-20484FFCB239}"/>
            </c:ext>
          </c:extLst>
        </c:ser>
        <c:dLbls>
          <c:showLegendKey val="0"/>
          <c:showVal val="0"/>
          <c:showCatName val="0"/>
          <c:showSerName val="0"/>
          <c:showPercent val="0"/>
          <c:showBubbleSize val="0"/>
        </c:dLbls>
        <c:gapWidth val="219"/>
        <c:overlap val="-27"/>
        <c:axId val="1950382512"/>
        <c:axId val="1950380848"/>
      </c:barChart>
      <c:catAx>
        <c:axId val="195038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50380848"/>
        <c:crosses val="autoZero"/>
        <c:auto val="1"/>
        <c:lblAlgn val="ctr"/>
        <c:lblOffset val="100"/>
        <c:noMultiLvlLbl val="0"/>
      </c:catAx>
      <c:valAx>
        <c:axId val="195038084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ln>
                  <a:noFill/>
                </a:ln>
                <a:solidFill>
                  <a:schemeClr val="tx1"/>
                </a:solidFill>
                <a:latin typeface="+mn-lt"/>
                <a:ea typeface="+mn-ea"/>
                <a:cs typeface="+mn-cs"/>
              </a:defRPr>
            </a:pPr>
            <a:endParaRPr lang="en-US"/>
          </a:p>
        </c:txPr>
        <c:crossAx val="1950382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u="sng" baseline="0">
                <a:solidFill>
                  <a:srgbClr val="002060"/>
                </a:solidFill>
              </a:rPr>
              <a:t>Tax Rate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Sheet1!$A$44</c:f>
              <c:strCache>
                <c:ptCount val="1"/>
                <c:pt idx="0">
                  <c:v>Tax Rate</c:v>
                </c:pt>
              </c:strCache>
            </c:strRef>
          </c:tx>
          <c:spPr>
            <a:solidFill>
              <a:schemeClr val="accent1"/>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1-B73D-4C1B-8762-BE458F819947}"/>
              </c:ext>
            </c:extLst>
          </c:dPt>
          <c:dLbls>
            <c:dLbl>
              <c:idx val="0"/>
              <c:tx>
                <c:rich>
                  <a:bodyPr/>
                  <a:lstStyle/>
                  <a:p>
                    <a:fld id="{99331B20-A2D4-4892-87B9-EA9E3ED5F687}" type="VALUE">
                      <a:rPr lang="en-US" sz="12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3D-4C1B-8762-BE458F819947}"/>
                </c:ext>
              </c:extLst>
            </c:dLbl>
            <c:dLbl>
              <c:idx val="1"/>
              <c:tx>
                <c:rich>
                  <a:bodyPr/>
                  <a:lstStyle/>
                  <a:p>
                    <a:fld id="{38FD5F52-2EB6-46DA-B5D7-325431721ABF}" type="VALUE">
                      <a:rPr lang="en-US" sz="12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3D-4C1B-8762-BE458F81994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Sheet1!$B$43:$C$43</c:f>
              <c:numCache>
                <c:formatCode>General</c:formatCode>
                <c:ptCount val="2"/>
                <c:pt idx="0">
                  <c:v>1983</c:v>
                </c:pt>
                <c:pt idx="1">
                  <c:v>2023</c:v>
                </c:pt>
              </c:numCache>
            </c:numRef>
          </c:cat>
          <c:val>
            <c:numRef>
              <c:f>Sheet1!$B$44:$C$44</c:f>
              <c:numCache>
                <c:formatCode>0.00%</c:formatCode>
                <c:ptCount val="2"/>
                <c:pt idx="0">
                  <c:v>7.4000000000000003E-3</c:v>
                </c:pt>
                <c:pt idx="1">
                  <c:v>4.4000000000000003E-3</c:v>
                </c:pt>
              </c:numCache>
            </c:numRef>
          </c:val>
          <c:extLst>
            <c:ext xmlns:c16="http://schemas.microsoft.com/office/drawing/2014/chart" uri="{C3380CC4-5D6E-409C-BE32-E72D297353CC}">
              <c16:uniqueId val="{00000003-B73D-4C1B-8762-BE458F819947}"/>
            </c:ext>
          </c:extLst>
        </c:ser>
        <c:dLbls>
          <c:showLegendKey val="0"/>
          <c:showVal val="0"/>
          <c:showCatName val="0"/>
          <c:showSerName val="0"/>
          <c:showPercent val="0"/>
          <c:showBubbleSize val="0"/>
        </c:dLbls>
        <c:gapWidth val="219"/>
        <c:overlap val="-27"/>
        <c:axId val="1365873984"/>
        <c:axId val="1365874400"/>
      </c:barChart>
      <c:catAx>
        <c:axId val="136587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65874400"/>
        <c:crosses val="autoZero"/>
        <c:auto val="1"/>
        <c:lblAlgn val="ctr"/>
        <c:lblOffset val="100"/>
        <c:noMultiLvlLbl val="0"/>
      </c:catAx>
      <c:valAx>
        <c:axId val="1365874400"/>
        <c:scaling>
          <c:orientation val="minMax"/>
          <c:max val="1.0000000000000002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6587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u="sng" baseline="0" dirty="0">
                <a:solidFill>
                  <a:srgbClr val="002060"/>
                </a:solidFill>
              </a:rPr>
              <a:t>Taxes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909929927167346E-2"/>
          <c:y val="0.14772024959144259"/>
          <c:w val="0.91085510559951921"/>
          <c:h val="0.79505249343832018"/>
        </c:manualLayout>
      </c:layout>
      <c:barChart>
        <c:barDir val="col"/>
        <c:grouping val="clustered"/>
        <c:varyColors val="0"/>
        <c:ser>
          <c:idx val="0"/>
          <c:order val="0"/>
          <c:tx>
            <c:strRef>
              <c:f>Sheet1!$A$40</c:f>
              <c:strCache>
                <c:ptCount val="1"/>
                <c:pt idx="0">
                  <c:v>Taxes</c:v>
                </c:pt>
              </c:strCache>
            </c:strRef>
          </c:tx>
          <c:spPr>
            <a:solidFill>
              <a:srgbClr val="FFC000"/>
            </a:solidFill>
            <a:ln>
              <a:noFill/>
            </a:ln>
            <a:effectLst/>
          </c:spPr>
          <c:invertIfNegative val="0"/>
          <c:dLbls>
            <c:dLbl>
              <c:idx val="0"/>
              <c:tx>
                <c:rich>
                  <a:bodyPr/>
                  <a:lstStyle/>
                  <a:p>
                    <a:fld id="{7645B40B-F37E-45A3-B12A-4FE2524917C0}" type="VALUE">
                      <a:rPr lang="en-US" sz="12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4C-4B1B-B7C0-D97D1D8E400B}"/>
                </c:ext>
              </c:extLst>
            </c:dLbl>
            <c:dLbl>
              <c:idx val="1"/>
              <c:tx>
                <c:rich>
                  <a:bodyPr/>
                  <a:lstStyle/>
                  <a:p>
                    <a:fld id="{2EBE07B4-8973-4D27-A05A-9F671F830096}" type="VALUE">
                      <a:rPr lang="en-US" sz="12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4C-4B1B-B7C0-D97D1D8E400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Sheet1!$B$39:$C$39</c:f>
              <c:numCache>
                <c:formatCode>General</c:formatCode>
                <c:ptCount val="2"/>
                <c:pt idx="0">
                  <c:v>1983</c:v>
                </c:pt>
                <c:pt idx="1">
                  <c:v>2023</c:v>
                </c:pt>
              </c:numCache>
            </c:numRef>
          </c:cat>
          <c:val>
            <c:numRef>
              <c:f>Sheet1!$B$40:$C$40</c:f>
              <c:numCache>
                <c:formatCode>General</c:formatCode>
                <c:ptCount val="2"/>
                <c:pt idx="0">
                  <c:v>1100</c:v>
                </c:pt>
                <c:pt idx="1">
                  <c:v>1100</c:v>
                </c:pt>
              </c:numCache>
            </c:numRef>
          </c:val>
          <c:extLst>
            <c:ext xmlns:c16="http://schemas.microsoft.com/office/drawing/2014/chart" uri="{C3380CC4-5D6E-409C-BE32-E72D297353CC}">
              <c16:uniqueId val="{00000002-854C-4B1B-B7C0-D97D1D8E400B}"/>
            </c:ext>
          </c:extLst>
        </c:ser>
        <c:dLbls>
          <c:showLegendKey val="0"/>
          <c:showVal val="0"/>
          <c:showCatName val="0"/>
          <c:showSerName val="0"/>
          <c:showPercent val="0"/>
          <c:showBubbleSize val="0"/>
        </c:dLbls>
        <c:gapWidth val="219"/>
        <c:overlap val="-27"/>
        <c:axId val="54999216"/>
        <c:axId val="54997968"/>
      </c:barChart>
      <c:catAx>
        <c:axId val="5499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4997968"/>
        <c:crosses val="autoZero"/>
        <c:auto val="1"/>
        <c:lblAlgn val="ctr"/>
        <c:lblOffset val="100"/>
        <c:noMultiLvlLbl val="0"/>
      </c:catAx>
      <c:valAx>
        <c:axId val="54997968"/>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499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DA597-8678-401A-9DD9-D4C28F715016}"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F3A26865-A9FB-44EB-967D-B6ABCEA2464B}">
      <dgm:prSet custT="1">
        <dgm:style>
          <a:lnRef idx="2">
            <a:schemeClr val="accent2"/>
          </a:lnRef>
          <a:fillRef idx="1">
            <a:schemeClr val="lt1"/>
          </a:fillRef>
          <a:effectRef idx="0">
            <a:schemeClr val="accent2"/>
          </a:effectRef>
          <a:fontRef idx="minor">
            <a:schemeClr val="dk1"/>
          </a:fontRef>
        </dgm:style>
      </dgm:prSet>
      <dgm:spPr>
        <a:scene3d>
          <a:camera prst="orthographicFront"/>
          <a:lightRig rig="threePt" dir="t"/>
        </a:scene3d>
        <a:sp3d>
          <a:bevelT prst="angle"/>
        </a:sp3d>
      </dgm:spPr>
      <dgm:t>
        <a:bodyPr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1200" dirty="0">
              <a:solidFill>
                <a:schemeClr val="tx1"/>
              </a:solidFill>
            </a:rPr>
            <a:t>The court determined that property values had changed significantly enough since the previous reassessment in 1983 and no longer represented the “true value of money” and that the current assessments were not uniform (i.e. not equitable).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200" b="1" i="1" kern="1200"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200" b="1" i="1" kern="1200" dirty="0">
              <a:solidFill>
                <a:srgbClr val="002060"/>
              </a:solidFill>
            </a:rPr>
            <a:t>The new assessed values will be effective for the 2025 tax year.</a:t>
          </a:r>
          <a:br>
            <a:rPr lang="en-US" sz="3200" b="1" kern="1200" dirty="0">
              <a:solidFill>
                <a:schemeClr val="tx1"/>
              </a:solidFill>
            </a:rPr>
          </a:br>
          <a:r>
            <a:rPr lang="en-US" sz="3200" b="1" kern="1200" dirty="0">
              <a:solidFill>
                <a:schemeClr val="tx1"/>
              </a:solidFill>
            </a:rPr>
            <a:t> </a:t>
          </a:r>
          <a:endParaRPr lang="en-US" sz="3000" b="1" i="1" kern="1200" dirty="0">
            <a:solidFill>
              <a:schemeClr val="tx1"/>
            </a:solidFill>
          </a:endParaRPr>
        </a:p>
      </dgm:t>
    </dgm:pt>
    <dgm:pt modelId="{3CB42674-E446-4587-A1E7-4FE62419939B}" type="parTrans" cxnId="{6C508932-08C5-4036-8391-4785830D762C}">
      <dgm:prSet/>
      <dgm:spPr/>
      <dgm:t>
        <a:bodyPr/>
        <a:lstStyle/>
        <a:p>
          <a:endParaRPr lang="en-US"/>
        </a:p>
      </dgm:t>
    </dgm:pt>
    <dgm:pt modelId="{98C22872-0A78-4CB0-A71C-9E7D36BAF499}" type="sibTrans" cxnId="{6C508932-08C5-4036-8391-4785830D762C}">
      <dgm:prSet/>
      <dgm:spPr/>
      <dgm:t>
        <a:bodyPr/>
        <a:lstStyle/>
        <a:p>
          <a:endParaRPr lang="en-US"/>
        </a:p>
      </dgm:t>
    </dgm:pt>
    <dgm:pt modelId="{74BBF6C8-C043-44B1-BB72-3B4FE536AA91}" type="pres">
      <dgm:prSet presAssocID="{3E0DA597-8678-401A-9DD9-D4C28F715016}" presName="linear" presStyleCnt="0">
        <dgm:presLayoutVars>
          <dgm:animLvl val="lvl"/>
          <dgm:resizeHandles val="exact"/>
        </dgm:presLayoutVars>
      </dgm:prSet>
      <dgm:spPr/>
    </dgm:pt>
    <dgm:pt modelId="{1ED86612-CA6A-4750-8350-8DD8FCD33E17}" type="pres">
      <dgm:prSet presAssocID="{F3A26865-A9FB-44EB-967D-B6ABCEA2464B}" presName="parentText" presStyleLbl="node1" presStyleIdx="0" presStyleCnt="1" custScaleY="1064636" custLinFactNeighborX="926" custLinFactNeighborY="-16816">
        <dgm:presLayoutVars>
          <dgm:chMax val="0"/>
          <dgm:bulletEnabled val="1"/>
        </dgm:presLayoutVars>
      </dgm:prSet>
      <dgm:spPr/>
    </dgm:pt>
  </dgm:ptLst>
  <dgm:cxnLst>
    <dgm:cxn modelId="{6C508932-08C5-4036-8391-4785830D762C}" srcId="{3E0DA597-8678-401A-9DD9-D4C28F715016}" destId="{F3A26865-A9FB-44EB-967D-B6ABCEA2464B}" srcOrd="0" destOrd="0" parTransId="{3CB42674-E446-4587-A1E7-4FE62419939B}" sibTransId="{98C22872-0A78-4CB0-A71C-9E7D36BAF499}"/>
    <dgm:cxn modelId="{F24502A4-2388-4E6A-A918-43625F77BF59}" type="presOf" srcId="{F3A26865-A9FB-44EB-967D-B6ABCEA2464B}" destId="{1ED86612-CA6A-4750-8350-8DD8FCD33E17}" srcOrd="0" destOrd="0" presId="urn:microsoft.com/office/officeart/2005/8/layout/vList2"/>
    <dgm:cxn modelId="{C42A89BB-EA5E-436F-8A69-598F678360DB}" type="presOf" srcId="{3E0DA597-8678-401A-9DD9-D4C28F715016}" destId="{74BBF6C8-C043-44B1-BB72-3B4FE536AA91}" srcOrd="0" destOrd="0" presId="urn:microsoft.com/office/officeart/2005/8/layout/vList2"/>
    <dgm:cxn modelId="{A149F70D-BE8A-4064-B39D-42F4485E8362}" type="presParOf" srcId="{74BBF6C8-C043-44B1-BB72-3B4FE536AA91}" destId="{1ED86612-CA6A-4750-8350-8DD8FCD33E1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DA597-8678-401A-9DD9-D4C28F715016}"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F3A26865-A9FB-44EB-967D-B6ABCEA2464B}">
      <dgm:prSet custT="1">
        <dgm:style>
          <a:lnRef idx="2">
            <a:schemeClr val="accent2"/>
          </a:lnRef>
          <a:fillRef idx="1">
            <a:schemeClr val="lt1"/>
          </a:fillRef>
          <a:effectRef idx="0">
            <a:schemeClr val="accent2"/>
          </a:effectRef>
          <a:fontRef idx="minor">
            <a:schemeClr val="dk1"/>
          </a:fontRef>
        </dgm:style>
      </dgm:prSet>
      <dgm:spPr>
        <a:scene3d>
          <a:camera prst="orthographicFront"/>
          <a:lightRig rig="threePt" dir="t"/>
        </a:scene3d>
        <a:sp3d>
          <a:bevelT prst="angle"/>
        </a:sp3d>
      </dgm:spPr>
      <dgm:t>
        <a:bodyPr/>
        <a:lstStyle/>
        <a:p>
          <a:pPr algn="ctr"/>
          <a:endParaRPr lang="en-US" sz="3200" b="1" i="0" dirty="0"/>
        </a:p>
        <a:p>
          <a:pPr algn="ctr"/>
          <a:r>
            <a:rPr lang="en-US" sz="3200" b="1" i="0" u="sng" dirty="0">
              <a:solidFill>
                <a:srgbClr val="002060"/>
              </a:solidFill>
            </a:rPr>
            <a:t>May 2020</a:t>
          </a:r>
        </a:p>
        <a:p>
          <a:pPr algn="ctr"/>
          <a:endParaRPr lang="en-US" sz="2000" b="1" i="1" dirty="0"/>
        </a:p>
        <a:p>
          <a:pPr algn="ctr"/>
          <a:endParaRPr lang="en-US" sz="3000" b="1" i="0" dirty="0"/>
        </a:p>
        <a:p>
          <a:pPr algn="ctr"/>
          <a:r>
            <a:rPr lang="en-US" sz="3000" b="1" i="0" dirty="0"/>
            <a:t>To resolve pending litigation, New Castle County agreed to conduct a countywide reassessment.</a:t>
          </a:r>
        </a:p>
        <a:p>
          <a:pPr algn="ctr"/>
          <a:endParaRPr lang="en-US" sz="3000" b="1" i="0" dirty="0"/>
        </a:p>
        <a:p>
          <a:pPr algn="ctr"/>
          <a:endParaRPr lang="en-US" sz="3000" b="1" i="0" dirty="0"/>
        </a:p>
        <a:p>
          <a:pPr algn="ctr"/>
          <a:endParaRPr lang="en-US" sz="3000" b="1" i="0" dirty="0"/>
        </a:p>
      </dgm:t>
    </dgm:pt>
    <dgm:pt modelId="{3CB42674-E446-4587-A1E7-4FE62419939B}" type="parTrans" cxnId="{6C508932-08C5-4036-8391-4785830D762C}">
      <dgm:prSet/>
      <dgm:spPr/>
      <dgm:t>
        <a:bodyPr/>
        <a:lstStyle/>
        <a:p>
          <a:endParaRPr lang="en-US"/>
        </a:p>
      </dgm:t>
    </dgm:pt>
    <dgm:pt modelId="{98C22872-0A78-4CB0-A71C-9E7D36BAF499}" type="sibTrans" cxnId="{6C508932-08C5-4036-8391-4785830D762C}">
      <dgm:prSet/>
      <dgm:spPr/>
      <dgm:t>
        <a:bodyPr/>
        <a:lstStyle/>
        <a:p>
          <a:endParaRPr lang="en-US"/>
        </a:p>
      </dgm:t>
    </dgm:pt>
    <dgm:pt modelId="{74BBF6C8-C043-44B1-BB72-3B4FE536AA91}" type="pres">
      <dgm:prSet presAssocID="{3E0DA597-8678-401A-9DD9-D4C28F715016}" presName="linear" presStyleCnt="0">
        <dgm:presLayoutVars>
          <dgm:animLvl val="lvl"/>
          <dgm:resizeHandles val="exact"/>
        </dgm:presLayoutVars>
      </dgm:prSet>
      <dgm:spPr/>
    </dgm:pt>
    <dgm:pt modelId="{1ED86612-CA6A-4750-8350-8DD8FCD33E17}" type="pres">
      <dgm:prSet presAssocID="{F3A26865-A9FB-44EB-967D-B6ABCEA2464B}" presName="parentText" presStyleLbl="node1" presStyleIdx="0" presStyleCnt="1" custLinFactNeighborX="-18" custLinFactNeighborY="-44">
        <dgm:presLayoutVars>
          <dgm:chMax val="0"/>
          <dgm:bulletEnabled val="1"/>
        </dgm:presLayoutVars>
      </dgm:prSet>
      <dgm:spPr/>
    </dgm:pt>
  </dgm:ptLst>
  <dgm:cxnLst>
    <dgm:cxn modelId="{6C508932-08C5-4036-8391-4785830D762C}" srcId="{3E0DA597-8678-401A-9DD9-D4C28F715016}" destId="{F3A26865-A9FB-44EB-967D-B6ABCEA2464B}" srcOrd="0" destOrd="0" parTransId="{3CB42674-E446-4587-A1E7-4FE62419939B}" sibTransId="{98C22872-0A78-4CB0-A71C-9E7D36BAF499}"/>
    <dgm:cxn modelId="{F24502A4-2388-4E6A-A918-43625F77BF59}" type="presOf" srcId="{F3A26865-A9FB-44EB-967D-B6ABCEA2464B}" destId="{1ED86612-CA6A-4750-8350-8DD8FCD33E17}" srcOrd="0" destOrd="0" presId="urn:microsoft.com/office/officeart/2005/8/layout/vList2"/>
    <dgm:cxn modelId="{C42A89BB-EA5E-436F-8A69-598F678360DB}" type="presOf" srcId="{3E0DA597-8678-401A-9DD9-D4C28F715016}" destId="{74BBF6C8-C043-44B1-BB72-3B4FE536AA91}" srcOrd="0" destOrd="0" presId="urn:microsoft.com/office/officeart/2005/8/layout/vList2"/>
    <dgm:cxn modelId="{A149F70D-BE8A-4064-B39D-42F4485E8362}" type="presParOf" srcId="{74BBF6C8-C043-44B1-BB72-3B4FE536AA91}" destId="{1ED86612-CA6A-4750-8350-8DD8FCD33E1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FC9628-845E-4908-BEBC-F089FB2B2E6E}"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en-US"/>
        </a:p>
      </dgm:t>
    </dgm:pt>
    <dgm:pt modelId="{34F3AD75-B8B2-4FA0-8AAE-332C48105DE7}">
      <dgm:prSet phldrT="[Text]"/>
      <dgm:spPr/>
      <dgm:t>
        <a:bodyPr/>
        <a:lstStyle/>
        <a:p>
          <a:pPr algn="ctr"/>
          <a:r>
            <a:rPr lang="en-US" dirty="0"/>
            <a:t>Data Collection</a:t>
          </a:r>
        </a:p>
        <a:p>
          <a:pPr algn="ctr"/>
          <a:endParaRPr lang="en-US" dirty="0"/>
        </a:p>
        <a:p>
          <a:pPr algn="ctr"/>
          <a:r>
            <a:rPr lang="en-US" dirty="0"/>
            <a:t>Fall 2021</a:t>
          </a:r>
        </a:p>
        <a:p>
          <a:pPr algn="ctr"/>
          <a:r>
            <a:rPr lang="en-US" dirty="0"/>
            <a:t>To </a:t>
          </a:r>
        </a:p>
        <a:p>
          <a:pPr algn="ctr"/>
          <a:r>
            <a:rPr lang="en-US" dirty="0"/>
            <a:t>Late</a:t>
          </a:r>
          <a:br>
            <a:rPr lang="en-US" dirty="0"/>
          </a:br>
          <a:r>
            <a:rPr lang="en-US" dirty="0"/>
            <a:t> 2023</a:t>
          </a:r>
        </a:p>
      </dgm:t>
    </dgm:pt>
    <dgm:pt modelId="{41D41F82-03D7-4AB9-9EF0-9C6AB4653DCA}" type="parTrans" cxnId="{BF05F900-98FA-4AC0-A069-4FF186BD954E}">
      <dgm:prSet/>
      <dgm:spPr/>
      <dgm:t>
        <a:bodyPr/>
        <a:lstStyle/>
        <a:p>
          <a:endParaRPr lang="en-US"/>
        </a:p>
      </dgm:t>
    </dgm:pt>
    <dgm:pt modelId="{B6A3266A-05D4-4D62-8771-B604C566DF83}" type="sibTrans" cxnId="{BF05F900-98FA-4AC0-A069-4FF186BD954E}">
      <dgm:prSet/>
      <dgm:spPr/>
      <dgm:t>
        <a:bodyPr/>
        <a:lstStyle/>
        <a:p>
          <a:endParaRPr lang="en-US"/>
        </a:p>
      </dgm:t>
    </dgm:pt>
    <dgm:pt modelId="{C5393943-CDFC-49D0-9EB9-EF5EAF5670F1}">
      <dgm:prSet phldrT="[Text]"/>
      <dgm:spPr/>
      <dgm:t>
        <a:bodyPr/>
        <a:lstStyle/>
        <a:p>
          <a:pPr algn="ctr"/>
          <a:r>
            <a:rPr lang="en-US" dirty="0"/>
            <a:t>Data Analysis</a:t>
          </a:r>
        </a:p>
        <a:p>
          <a:pPr algn="ctr"/>
          <a:endParaRPr lang="en-US" dirty="0"/>
        </a:p>
        <a:p>
          <a:pPr algn="ctr"/>
          <a:r>
            <a:rPr lang="en-US" dirty="0"/>
            <a:t>Early 2023 </a:t>
          </a:r>
        </a:p>
        <a:p>
          <a:pPr algn="ctr"/>
          <a:r>
            <a:rPr lang="en-US" dirty="0"/>
            <a:t>To</a:t>
          </a:r>
        </a:p>
        <a:p>
          <a:pPr algn="ctr"/>
          <a:r>
            <a:rPr lang="en-US" dirty="0"/>
            <a:t>Late</a:t>
          </a:r>
        </a:p>
        <a:p>
          <a:pPr algn="ctr"/>
          <a:r>
            <a:rPr lang="en-US" dirty="0"/>
            <a:t>2024</a:t>
          </a:r>
        </a:p>
      </dgm:t>
    </dgm:pt>
    <dgm:pt modelId="{0CC7BEA8-872A-4896-BE1C-3484FF008CD8}" type="parTrans" cxnId="{610C6509-62E6-41DD-A8E7-475677041910}">
      <dgm:prSet/>
      <dgm:spPr/>
      <dgm:t>
        <a:bodyPr/>
        <a:lstStyle/>
        <a:p>
          <a:endParaRPr lang="en-US"/>
        </a:p>
      </dgm:t>
    </dgm:pt>
    <dgm:pt modelId="{52997720-FA92-42B6-810B-4A475489260B}" type="sibTrans" cxnId="{610C6509-62E6-41DD-A8E7-475677041910}">
      <dgm:prSet/>
      <dgm:spPr/>
      <dgm:t>
        <a:bodyPr/>
        <a:lstStyle/>
        <a:p>
          <a:endParaRPr lang="en-US"/>
        </a:p>
      </dgm:t>
    </dgm:pt>
    <dgm:pt modelId="{024465C6-34DC-4395-912B-1BFA12CE6D92}">
      <dgm:prSet/>
      <dgm:spPr/>
      <dgm:t>
        <a:bodyPr/>
        <a:lstStyle/>
        <a:p>
          <a:pPr algn="ctr"/>
          <a:r>
            <a:rPr lang="en-US" dirty="0"/>
            <a:t>Valuation Review &amp; Informal Meetings</a:t>
          </a:r>
          <a:br>
            <a:rPr lang="en-US" dirty="0"/>
          </a:br>
          <a:endParaRPr lang="en-US" dirty="0"/>
        </a:p>
        <a:p>
          <a:pPr algn="ctr"/>
          <a:r>
            <a:rPr lang="en-US" dirty="0"/>
            <a:t>Late 2024</a:t>
          </a:r>
        </a:p>
        <a:p>
          <a:pPr algn="ctr"/>
          <a:r>
            <a:rPr lang="en-US" b="0" dirty="0"/>
            <a:t>to</a:t>
          </a:r>
        </a:p>
        <a:p>
          <a:pPr algn="ctr"/>
          <a:r>
            <a:rPr lang="en-US" b="0" dirty="0"/>
            <a:t>Early 2025</a:t>
          </a:r>
        </a:p>
      </dgm:t>
    </dgm:pt>
    <dgm:pt modelId="{6BF5108C-9951-4579-84CE-633EFAAD0919}" type="parTrans" cxnId="{55FB1231-A2D9-499F-A3B2-ACD745AED64C}">
      <dgm:prSet/>
      <dgm:spPr/>
      <dgm:t>
        <a:bodyPr/>
        <a:lstStyle/>
        <a:p>
          <a:endParaRPr lang="en-US"/>
        </a:p>
      </dgm:t>
    </dgm:pt>
    <dgm:pt modelId="{DFEF5B53-B124-4E31-ACDA-78193A76A0BC}" type="sibTrans" cxnId="{55FB1231-A2D9-499F-A3B2-ACD745AED64C}">
      <dgm:prSet/>
      <dgm:spPr/>
      <dgm:t>
        <a:bodyPr/>
        <a:lstStyle/>
        <a:p>
          <a:endParaRPr lang="en-US"/>
        </a:p>
      </dgm:t>
    </dgm:pt>
    <dgm:pt modelId="{ED482317-8597-40BD-8DDB-64A21D976929}">
      <dgm:prSet phldrT="[Text]"/>
      <dgm:spPr/>
      <dgm:t>
        <a:bodyPr/>
        <a:lstStyle/>
        <a:p>
          <a:r>
            <a:rPr lang="en-US" dirty="0"/>
            <a:t>Aerial Imaging</a:t>
          </a:r>
        </a:p>
        <a:p>
          <a:endParaRPr lang="en-US" dirty="0"/>
        </a:p>
        <a:p>
          <a:r>
            <a:rPr lang="en-US" dirty="0"/>
            <a:t>Spring </a:t>
          </a:r>
        </a:p>
        <a:p>
          <a:r>
            <a:rPr lang="en-US" dirty="0"/>
            <a:t>of</a:t>
          </a:r>
        </a:p>
        <a:p>
          <a:r>
            <a:rPr lang="en-US" dirty="0"/>
            <a:t>2021</a:t>
          </a:r>
        </a:p>
      </dgm:t>
    </dgm:pt>
    <dgm:pt modelId="{9098D66A-5798-4E0A-B227-983CDE9C574A}" type="parTrans" cxnId="{367DD389-BD24-4AAB-8422-EB8E177A0EF3}">
      <dgm:prSet/>
      <dgm:spPr/>
      <dgm:t>
        <a:bodyPr/>
        <a:lstStyle/>
        <a:p>
          <a:endParaRPr lang="en-US"/>
        </a:p>
      </dgm:t>
    </dgm:pt>
    <dgm:pt modelId="{24C4312D-CE30-4F9D-A940-50024800551A}" type="sibTrans" cxnId="{367DD389-BD24-4AAB-8422-EB8E177A0EF3}">
      <dgm:prSet/>
      <dgm:spPr/>
      <dgm:t>
        <a:bodyPr/>
        <a:lstStyle/>
        <a:p>
          <a:endParaRPr lang="en-US"/>
        </a:p>
      </dgm:t>
    </dgm:pt>
    <dgm:pt modelId="{997753CE-0B22-4483-9933-67EF6A4AA40D}" type="pres">
      <dgm:prSet presAssocID="{D6FC9628-845E-4908-BEBC-F089FB2B2E6E}" presName="Name0" presStyleCnt="0">
        <dgm:presLayoutVars>
          <dgm:dir/>
          <dgm:resizeHandles val="exact"/>
        </dgm:presLayoutVars>
      </dgm:prSet>
      <dgm:spPr/>
    </dgm:pt>
    <dgm:pt modelId="{033C6531-9E30-4B4A-8F2B-8DFFA96E04A3}" type="pres">
      <dgm:prSet presAssocID="{D6FC9628-845E-4908-BEBC-F089FB2B2E6E}" presName="bkgdShp" presStyleLbl="alignAccFollowNode1" presStyleIdx="0" presStyleCnt="1" custLinFactNeighborX="-5208" custLinFactNeighborY="-50000"/>
      <dgm:spPr/>
    </dgm:pt>
    <dgm:pt modelId="{52AAB4BA-953B-4232-8D02-785B7ADF7AA3}" type="pres">
      <dgm:prSet presAssocID="{D6FC9628-845E-4908-BEBC-F089FB2B2E6E}" presName="linComp" presStyleCnt="0"/>
      <dgm:spPr/>
    </dgm:pt>
    <dgm:pt modelId="{712DDDBF-3CBD-4E88-B66F-9B32E7826CAB}" type="pres">
      <dgm:prSet presAssocID="{ED482317-8597-40BD-8DDB-64A21D976929}" presName="compNode" presStyleCnt="0"/>
      <dgm:spPr/>
    </dgm:pt>
    <dgm:pt modelId="{B802615D-C4BA-4051-B180-1B8003668365}" type="pres">
      <dgm:prSet presAssocID="{ED482317-8597-40BD-8DDB-64A21D976929}" presName="node" presStyleLbl="node1" presStyleIdx="0" presStyleCnt="4">
        <dgm:presLayoutVars>
          <dgm:bulletEnabled val="1"/>
        </dgm:presLayoutVars>
      </dgm:prSet>
      <dgm:spPr/>
    </dgm:pt>
    <dgm:pt modelId="{E0C1E656-12E2-44FB-8FE5-28BF19B9439B}" type="pres">
      <dgm:prSet presAssocID="{ED482317-8597-40BD-8DDB-64A21D976929}" presName="invisiNode" presStyleLbl="node1" presStyleIdx="0" presStyleCnt="4"/>
      <dgm:spPr/>
    </dgm:pt>
    <dgm:pt modelId="{8A20CCC0-3C95-44E3-8E50-71530C3AA8DC}" type="pres">
      <dgm:prSet presAssocID="{ED482317-8597-40BD-8DDB-64A21D976929}" presName="imagNode" presStyleLbl="fgImgPlace1" presStyleIdx="0" presStyleCnt="4"/>
      <dgm:spPr/>
    </dgm:pt>
    <dgm:pt modelId="{42FDA877-9BAC-4926-9A82-A31B5B09EF64}" type="pres">
      <dgm:prSet presAssocID="{24C4312D-CE30-4F9D-A940-50024800551A}" presName="sibTrans" presStyleLbl="sibTrans2D1" presStyleIdx="0" presStyleCnt="0"/>
      <dgm:spPr/>
    </dgm:pt>
    <dgm:pt modelId="{2F9F2FB7-4257-4916-9969-7E7F168EF560}" type="pres">
      <dgm:prSet presAssocID="{34F3AD75-B8B2-4FA0-8AAE-332C48105DE7}" presName="compNode" presStyleCnt="0"/>
      <dgm:spPr/>
    </dgm:pt>
    <dgm:pt modelId="{7985C738-84EB-4CD4-9D72-C4F6DF7168FA}" type="pres">
      <dgm:prSet presAssocID="{34F3AD75-B8B2-4FA0-8AAE-332C48105DE7}" presName="node" presStyleLbl="node1" presStyleIdx="1" presStyleCnt="4">
        <dgm:presLayoutVars>
          <dgm:bulletEnabled val="1"/>
        </dgm:presLayoutVars>
      </dgm:prSet>
      <dgm:spPr/>
    </dgm:pt>
    <dgm:pt modelId="{71F10127-B6FB-4751-880B-C215B5CD10B4}" type="pres">
      <dgm:prSet presAssocID="{34F3AD75-B8B2-4FA0-8AAE-332C48105DE7}" presName="invisiNode" presStyleLbl="node1" presStyleIdx="1" presStyleCnt="4"/>
      <dgm:spPr/>
    </dgm:pt>
    <dgm:pt modelId="{A190437F-03DA-4307-909C-1186EFB68AEA}" type="pres">
      <dgm:prSet presAssocID="{34F3AD75-B8B2-4FA0-8AAE-332C48105DE7}" presName="imagNode" presStyleLbl="fgImgPlace1" presStyleIdx="1" presStyleCnt="4"/>
      <dgm:spPr>
        <a:blipFill rotWithShape="1">
          <a:blip xmlns:r="http://schemas.openxmlformats.org/officeDocument/2006/relationships" r:embed="rId1"/>
          <a:stretch>
            <a:fillRect/>
          </a:stretch>
        </a:blipFill>
      </dgm:spPr>
    </dgm:pt>
    <dgm:pt modelId="{8ED0CB58-F4F6-4018-A0DD-456DD84D00A2}" type="pres">
      <dgm:prSet presAssocID="{B6A3266A-05D4-4D62-8771-B604C566DF83}" presName="sibTrans" presStyleLbl="sibTrans2D1" presStyleIdx="0" presStyleCnt="0"/>
      <dgm:spPr/>
    </dgm:pt>
    <dgm:pt modelId="{84085B29-2493-4A35-A55E-A006346AD2AA}" type="pres">
      <dgm:prSet presAssocID="{C5393943-CDFC-49D0-9EB9-EF5EAF5670F1}" presName="compNode" presStyleCnt="0"/>
      <dgm:spPr/>
    </dgm:pt>
    <dgm:pt modelId="{3F251125-B661-44EF-87FB-A9B87C7B7E89}" type="pres">
      <dgm:prSet presAssocID="{C5393943-CDFC-49D0-9EB9-EF5EAF5670F1}" presName="node" presStyleLbl="node1" presStyleIdx="2" presStyleCnt="4">
        <dgm:presLayoutVars>
          <dgm:bulletEnabled val="1"/>
        </dgm:presLayoutVars>
      </dgm:prSet>
      <dgm:spPr/>
    </dgm:pt>
    <dgm:pt modelId="{3BF4E580-5D74-45EB-AFF6-4C0D37E39C4C}" type="pres">
      <dgm:prSet presAssocID="{C5393943-CDFC-49D0-9EB9-EF5EAF5670F1}" presName="invisiNode" presStyleLbl="node1" presStyleIdx="2" presStyleCnt="4"/>
      <dgm:spPr/>
    </dgm:pt>
    <dgm:pt modelId="{EEF70202-7116-445A-8B00-3329EE026095}" type="pres">
      <dgm:prSet presAssocID="{C5393943-CDFC-49D0-9EB9-EF5EAF5670F1}" presName="imagNode" presStyleLbl="fgImgPlace1" presStyleIdx="2" presStyleCnt="4"/>
      <dgm:spPr>
        <a:blipFill rotWithShape="1">
          <a:blip xmlns:r="http://schemas.openxmlformats.org/officeDocument/2006/relationships" r:embed="rId2"/>
          <a:stretch>
            <a:fillRect/>
          </a:stretch>
        </a:blipFill>
      </dgm:spPr>
    </dgm:pt>
    <dgm:pt modelId="{4ABC641F-0C55-4FB9-9389-A38789E79113}" type="pres">
      <dgm:prSet presAssocID="{52997720-FA92-42B6-810B-4A475489260B}" presName="sibTrans" presStyleLbl="sibTrans2D1" presStyleIdx="0" presStyleCnt="0"/>
      <dgm:spPr/>
    </dgm:pt>
    <dgm:pt modelId="{494412B9-31EC-4E20-BA8E-026DD7544EFC}" type="pres">
      <dgm:prSet presAssocID="{024465C6-34DC-4395-912B-1BFA12CE6D92}" presName="compNode" presStyleCnt="0"/>
      <dgm:spPr/>
    </dgm:pt>
    <dgm:pt modelId="{C32F0675-246F-4BCA-A928-1E0972249379}" type="pres">
      <dgm:prSet presAssocID="{024465C6-34DC-4395-912B-1BFA12CE6D92}" presName="node" presStyleLbl="node1" presStyleIdx="3" presStyleCnt="4">
        <dgm:presLayoutVars>
          <dgm:bulletEnabled val="1"/>
        </dgm:presLayoutVars>
      </dgm:prSet>
      <dgm:spPr/>
    </dgm:pt>
    <dgm:pt modelId="{F21542E0-7064-433F-AA3F-15453659D2BC}" type="pres">
      <dgm:prSet presAssocID="{024465C6-34DC-4395-912B-1BFA12CE6D92}" presName="invisiNode" presStyleLbl="node1" presStyleIdx="3" presStyleCnt="4"/>
      <dgm:spPr/>
    </dgm:pt>
    <dgm:pt modelId="{B1246832-0A22-4B56-AB94-2AC5636BC149}" type="pres">
      <dgm:prSet presAssocID="{024465C6-34DC-4395-912B-1BFA12CE6D92}" presName="imagNode" presStyleLbl="fgImgPlace1" presStyleIdx="3" presStyleCnt="4" custLinFactNeighborX="-754" custLinFactNeighborY="866"/>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Lst>
  <dgm:cxnLst>
    <dgm:cxn modelId="{BF05F900-98FA-4AC0-A069-4FF186BD954E}" srcId="{D6FC9628-845E-4908-BEBC-F089FB2B2E6E}" destId="{34F3AD75-B8B2-4FA0-8AAE-332C48105DE7}" srcOrd="1" destOrd="0" parTransId="{41D41F82-03D7-4AB9-9EF0-9C6AB4653DCA}" sibTransId="{B6A3266A-05D4-4D62-8771-B604C566DF83}"/>
    <dgm:cxn modelId="{610C6509-62E6-41DD-A8E7-475677041910}" srcId="{D6FC9628-845E-4908-BEBC-F089FB2B2E6E}" destId="{C5393943-CDFC-49D0-9EB9-EF5EAF5670F1}" srcOrd="2" destOrd="0" parTransId="{0CC7BEA8-872A-4896-BE1C-3484FF008CD8}" sibTransId="{52997720-FA92-42B6-810B-4A475489260B}"/>
    <dgm:cxn modelId="{55FB1231-A2D9-499F-A3B2-ACD745AED64C}" srcId="{D6FC9628-845E-4908-BEBC-F089FB2B2E6E}" destId="{024465C6-34DC-4395-912B-1BFA12CE6D92}" srcOrd="3" destOrd="0" parTransId="{6BF5108C-9951-4579-84CE-633EFAAD0919}" sibTransId="{DFEF5B53-B124-4E31-ACDA-78193A76A0BC}"/>
    <dgm:cxn modelId="{F3B66F5F-AA76-4DE2-B5B8-449AB1543220}" type="presOf" srcId="{34F3AD75-B8B2-4FA0-8AAE-332C48105DE7}" destId="{7985C738-84EB-4CD4-9D72-C4F6DF7168FA}" srcOrd="0" destOrd="0" presId="urn:microsoft.com/office/officeart/2005/8/layout/pList2"/>
    <dgm:cxn modelId="{09C6B461-EB5F-4507-A1DC-7E1D51EB59AE}" type="presOf" srcId="{52997720-FA92-42B6-810B-4A475489260B}" destId="{4ABC641F-0C55-4FB9-9389-A38789E79113}" srcOrd="0" destOrd="0" presId="urn:microsoft.com/office/officeart/2005/8/layout/pList2"/>
    <dgm:cxn modelId="{C2E1A349-1B83-4B58-955B-AF30AD242ABB}" type="presOf" srcId="{B6A3266A-05D4-4D62-8771-B604C566DF83}" destId="{8ED0CB58-F4F6-4018-A0DD-456DD84D00A2}" srcOrd="0" destOrd="0" presId="urn:microsoft.com/office/officeart/2005/8/layout/pList2"/>
    <dgm:cxn modelId="{ABE0F651-E15F-4742-915F-329C64EC0A7F}" type="presOf" srcId="{024465C6-34DC-4395-912B-1BFA12CE6D92}" destId="{C32F0675-246F-4BCA-A928-1E0972249379}" srcOrd="0" destOrd="0" presId="urn:microsoft.com/office/officeart/2005/8/layout/pList2"/>
    <dgm:cxn modelId="{367DD389-BD24-4AAB-8422-EB8E177A0EF3}" srcId="{D6FC9628-845E-4908-BEBC-F089FB2B2E6E}" destId="{ED482317-8597-40BD-8DDB-64A21D976929}" srcOrd="0" destOrd="0" parTransId="{9098D66A-5798-4E0A-B227-983CDE9C574A}" sibTransId="{24C4312D-CE30-4F9D-A940-50024800551A}"/>
    <dgm:cxn modelId="{160F88A7-A12B-4214-BB96-655A351D5F8E}" type="presOf" srcId="{D6FC9628-845E-4908-BEBC-F089FB2B2E6E}" destId="{997753CE-0B22-4483-9933-67EF6A4AA40D}" srcOrd="0" destOrd="0" presId="urn:microsoft.com/office/officeart/2005/8/layout/pList2"/>
    <dgm:cxn modelId="{201088BF-B3FB-48CA-B451-34A7C1C91020}" type="presOf" srcId="{24C4312D-CE30-4F9D-A940-50024800551A}" destId="{42FDA877-9BAC-4926-9A82-A31B5B09EF64}" srcOrd="0" destOrd="0" presId="urn:microsoft.com/office/officeart/2005/8/layout/pList2"/>
    <dgm:cxn modelId="{338409D8-ECC4-40F4-8158-C51491C24A4A}" type="presOf" srcId="{C5393943-CDFC-49D0-9EB9-EF5EAF5670F1}" destId="{3F251125-B661-44EF-87FB-A9B87C7B7E89}" srcOrd="0" destOrd="0" presId="urn:microsoft.com/office/officeart/2005/8/layout/pList2"/>
    <dgm:cxn modelId="{343D6EEA-C4E1-4537-AE9C-9CED7E49D123}" type="presOf" srcId="{ED482317-8597-40BD-8DDB-64A21D976929}" destId="{B802615D-C4BA-4051-B180-1B8003668365}" srcOrd="0" destOrd="0" presId="urn:microsoft.com/office/officeart/2005/8/layout/pList2"/>
    <dgm:cxn modelId="{FA4DF42D-D1C4-4B24-9690-34CA404CDB66}" type="presParOf" srcId="{997753CE-0B22-4483-9933-67EF6A4AA40D}" destId="{033C6531-9E30-4B4A-8F2B-8DFFA96E04A3}" srcOrd="0" destOrd="0" presId="urn:microsoft.com/office/officeart/2005/8/layout/pList2"/>
    <dgm:cxn modelId="{0B8E15A9-BEE9-46D7-9ED5-2031744980BB}" type="presParOf" srcId="{997753CE-0B22-4483-9933-67EF6A4AA40D}" destId="{52AAB4BA-953B-4232-8D02-785B7ADF7AA3}" srcOrd="1" destOrd="0" presId="urn:microsoft.com/office/officeart/2005/8/layout/pList2"/>
    <dgm:cxn modelId="{C3769F3C-90FA-44E4-8997-3710E3539854}" type="presParOf" srcId="{52AAB4BA-953B-4232-8D02-785B7ADF7AA3}" destId="{712DDDBF-3CBD-4E88-B66F-9B32E7826CAB}" srcOrd="0" destOrd="0" presId="urn:microsoft.com/office/officeart/2005/8/layout/pList2"/>
    <dgm:cxn modelId="{3CA177CD-F4E7-4D2B-B82D-D66806CAC2DC}" type="presParOf" srcId="{712DDDBF-3CBD-4E88-B66F-9B32E7826CAB}" destId="{B802615D-C4BA-4051-B180-1B8003668365}" srcOrd="0" destOrd="0" presId="urn:microsoft.com/office/officeart/2005/8/layout/pList2"/>
    <dgm:cxn modelId="{34A7A687-8F23-44D3-A687-0A1782455546}" type="presParOf" srcId="{712DDDBF-3CBD-4E88-B66F-9B32E7826CAB}" destId="{E0C1E656-12E2-44FB-8FE5-28BF19B9439B}" srcOrd="1" destOrd="0" presId="urn:microsoft.com/office/officeart/2005/8/layout/pList2"/>
    <dgm:cxn modelId="{D5DE0E08-6B19-4D75-B500-F08AE777CCED}" type="presParOf" srcId="{712DDDBF-3CBD-4E88-B66F-9B32E7826CAB}" destId="{8A20CCC0-3C95-44E3-8E50-71530C3AA8DC}" srcOrd="2" destOrd="0" presId="urn:microsoft.com/office/officeart/2005/8/layout/pList2"/>
    <dgm:cxn modelId="{03FC4559-0D11-4BAF-A234-C82075F52BD5}" type="presParOf" srcId="{52AAB4BA-953B-4232-8D02-785B7ADF7AA3}" destId="{42FDA877-9BAC-4926-9A82-A31B5B09EF64}" srcOrd="1" destOrd="0" presId="urn:microsoft.com/office/officeart/2005/8/layout/pList2"/>
    <dgm:cxn modelId="{52222C01-86DB-4E27-8EC9-0E226D42052A}" type="presParOf" srcId="{52AAB4BA-953B-4232-8D02-785B7ADF7AA3}" destId="{2F9F2FB7-4257-4916-9969-7E7F168EF560}" srcOrd="2" destOrd="0" presId="urn:microsoft.com/office/officeart/2005/8/layout/pList2"/>
    <dgm:cxn modelId="{80BB0FE0-99FB-4A07-AA8A-4E3524CB7AD0}" type="presParOf" srcId="{2F9F2FB7-4257-4916-9969-7E7F168EF560}" destId="{7985C738-84EB-4CD4-9D72-C4F6DF7168FA}" srcOrd="0" destOrd="0" presId="urn:microsoft.com/office/officeart/2005/8/layout/pList2"/>
    <dgm:cxn modelId="{58A1CF6F-F5EE-449F-83CC-F39CA0959EBE}" type="presParOf" srcId="{2F9F2FB7-4257-4916-9969-7E7F168EF560}" destId="{71F10127-B6FB-4751-880B-C215B5CD10B4}" srcOrd="1" destOrd="0" presId="urn:microsoft.com/office/officeart/2005/8/layout/pList2"/>
    <dgm:cxn modelId="{FFB048C9-5759-4761-A378-2C0F10E4FA4C}" type="presParOf" srcId="{2F9F2FB7-4257-4916-9969-7E7F168EF560}" destId="{A190437F-03DA-4307-909C-1186EFB68AEA}" srcOrd="2" destOrd="0" presId="urn:microsoft.com/office/officeart/2005/8/layout/pList2"/>
    <dgm:cxn modelId="{DACDE678-5493-4D63-9CF4-BA9663F61288}" type="presParOf" srcId="{52AAB4BA-953B-4232-8D02-785B7ADF7AA3}" destId="{8ED0CB58-F4F6-4018-A0DD-456DD84D00A2}" srcOrd="3" destOrd="0" presId="urn:microsoft.com/office/officeart/2005/8/layout/pList2"/>
    <dgm:cxn modelId="{04B68AE2-1B54-45B4-A917-C395F6831B4C}" type="presParOf" srcId="{52AAB4BA-953B-4232-8D02-785B7ADF7AA3}" destId="{84085B29-2493-4A35-A55E-A006346AD2AA}" srcOrd="4" destOrd="0" presId="urn:microsoft.com/office/officeart/2005/8/layout/pList2"/>
    <dgm:cxn modelId="{1265D524-42B9-4D2E-BFE0-3DC17FDAF5D3}" type="presParOf" srcId="{84085B29-2493-4A35-A55E-A006346AD2AA}" destId="{3F251125-B661-44EF-87FB-A9B87C7B7E89}" srcOrd="0" destOrd="0" presId="urn:microsoft.com/office/officeart/2005/8/layout/pList2"/>
    <dgm:cxn modelId="{CD07D1A1-941D-42B7-AABD-E3D8A9EB288A}" type="presParOf" srcId="{84085B29-2493-4A35-A55E-A006346AD2AA}" destId="{3BF4E580-5D74-45EB-AFF6-4C0D37E39C4C}" srcOrd="1" destOrd="0" presId="urn:microsoft.com/office/officeart/2005/8/layout/pList2"/>
    <dgm:cxn modelId="{7114EC93-A998-465E-9CDE-D47E91508CBF}" type="presParOf" srcId="{84085B29-2493-4A35-A55E-A006346AD2AA}" destId="{EEF70202-7116-445A-8B00-3329EE026095}" srcOrd="2" destOrd="0" presId="urn:microsoft.com/office/officeart/2005/8/layout/pList2"/>
    <dgm:cxn modelId="{7294ACAE-EBF5-4D58-B074-72C6A22B023C}" type="presParOf" srcId="{52AAB4BA-953B-4232-8D02-785B7ADF7AA3}" destId="{4ABC641F-0C55-4FB9-9389-A38789E79113}" srcOrd="5" destOrd="0" presId="urn:microsoft.com/office/officeart/2005/8/layout/pList2"/>
    <dgm:cxn modelId="{480A5576-B2BE-4D1F-82D9-A71B12715144}" type="presParOf" srcId="{52AAB4BA-953B-4232-8D02-785B7ADF7AA3}" destId="{494412B9-31EC-4E20-BA8E-026DD7544EFC}" srcOrd="6" destOrd="0" presId="urn:microsoft.com/office/officeart/2005/8/layout/pList2"/>
    <dgm:cxn modelId="{6C8510E7-C9EB-470A-ABD8-11F67FA5765F}" type="presParOf" srcId="{494412B9-31EC-4E20-BA8E-026DD7544EFC}" destId="{C32F0675-246F-4BCA-A928-1E0972249379}" srcOrd="0" destOrd="0" presId="urn:microsoft.com/office/officeart/2005/8/layout/pList2"/>
    <dgm:cxn modelId="{A338FDAA-B095-4B88-A019-19A04777C7A8}" type="presParOf" srcId="{494412B9-31EC-4E20-BA8E-026DD7544EFC}" destId="{F21542E0-7064-433F-AA3F-15453659D2BC}" srcOrd="1" destOrd="0" presId="urn:microsoft.com/office/officeart/2005/8/layout/pList2"/>
    <dgm:cxn modelId="{9F787967-2719-4DD2-AA43-3D014F6097D1}" type="presParOf" srcId="{494412B9-31EC-4E20-BA8E-026DD7544EFC}" destId="{B1246832-0A22-4B56-AB94-2AC5636BC14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FC9628-845E-4908-BEBC-F089FB2B2E6E}"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en-US"/>
        </a:p>
      </dgm:t>
    </dgm:pt>
    <dgm:pt modelId="{34F3AD75-B8B2-4FA0-8AAE-332C48105DE7}">
      <dgm:prSet phldrT="[Text]" custT="1"/>
      <dgm:spPr>
        <a:solidFill>
          <a:schemeClr val="tx2">
            <a:lumMod val="75000"/>
          </a:schemeClr>
        </a:solidFill>
      </dgm:spPr>
      <dgm:t>
        <a:bodyPr/>
        <a:lstStyle/>
        <a:p>
          <a:pPr algn="ctr"/>
          <a:r>
            <a:rPr lang="en-US" sz="2400" dirty="0">
              <a:solidFill>
                <a:schemeClr val="bg1"/>
              </a:solidFill>
            </a:rPr>
            <a:t>Data Analysis</a:t>
          </a:r>
        </a:p>
      </dgm:t>
    </dgm:pt>
    <dgm:pt modelId="{41D41F82-03D7-4AB9-9EF0-9C6AB4653DCA}" type="parTrans" cxnId="{BF05F900-98FA-4AC0-A069-4FF186BD954E}">
      <dgm:prSet/>
      <dgm:spPr/>
      <dgm:t>
        <a:bodyPr/>
        <a:lstStyle/>
        <a:p>
          <a:endParaRPr lang="en-US"/>
        </a:p>
      </dgm:t>
    </dgm:pt>
    <dgm:pt modelId="{B6A3266A-05D4-4D62-8771-B604C566DF83}" type="sibTrans" cxnId="{BF05F900-98FA-4AC0-A069-4FF186BD954E}">
      <dgm:prSet/>
      <dgm:spPr/>
      <dgm:t>
        <a:bodyPr/>
        <a:lstStyle/>
        <a:p>
          <a:endParaRPr lang="en-US"/>
        </a:p>
      </dgm:t>
    </dgm:pt>
    <dgm:pt modelId="{DC3EE9E1-1F2A-4431-9EFC-91630F9A8171}" type="pres">
      <dgm:prSet presAssocID="{D6FC9628-845E-4908-BEBC-F089FB2B2E6E}" presName="Name0" presStyleCnt="0">
        <dgm:presLayoutVars>
          <dgm:chPref val="3"/>
          <dgm:dir/>
          <dgm:animLvl val="lvl"/>
          <dgm:resizeHandles/>
        </dgm:presLayoutVars>
      </dgm:prSet>
      <dgm:spPr/>
    </dgm:pt>
    <dgm:pt modelId="{B81FAF44-5D57-455A-A252-F375EB28211D}" type="pres">
      <dgm:prSet presAssocID="{34F3AD75-B8B2-4FA0-8AAE-332C48105DE7}" presName="horFlow" presStyleCnt="0"/>
      <dgm:spPr/>
    </dgm:pt>
    <dgm:pt modelId="{C995350A-7D73-4043-A743-D86B66CD950D}" type="pres">
      <dgm:prSet presAssocID="{34F3AD75-B8B2-4FA0-8AAE-332C48105DE7}" presName="bigChev" presStyleLbl="node1" presStyleIdx="0" presStyleCnt="1" custScaleY="128666" custLinFactNeighborX="-9806" custLinFactNeighborY="-42346"/>
      <dgm:spPr/>
    </dgm:pt>
  </dgm:ptLst>
  <dgm:cxnLst>
    <dgm:cxn modelId="{BF05F900-98FA-4AC0-A069-4FF186BD954E}" srcId="{D6FC9628-845E-4908-BEBC-F089FB2B2E6E}" destId="{34F3AD75-B8B2-4FA0-8AAE-332C48105DE7}" srcOrd="0" destOrd="0" parTransId="{41D41F82-03D7-4AB9-9EF0-9C6AB4653DCA}" sibTransId="{B6A3266A-05D4-4D62-8771-B604C566DF83}"/>
    <dgm:cxn modelId="{EFA04025-4C10-4AFE-AB14-67B9B5CBB005}" type="presOf" srcId="{34F3AD75-B8B2-4FA0-8AAE-332C48105DE7}" destId="{C995350A-7D73-4043-A743-D86B66CD950D}" srcOrd="0" destOrd="0" presId="urn:microsoft.com/office/officeart/2005/8/layout/lProcess3"/>
    <dgm:cxn modelId="{4C07D9CD-E2C7-4178-9095-9553CE177D4D}" type="presOf" srcId="{D6FC9628-845E-4908-BEBC-F089FB2B2E6E}" destId="{DC3EE9E1-1F2A-4431-9EFC-91630F9A8171}" srcOrd="0" destOrd="0" presId="urn:microsoft.com/office/officeart/2005/8/layout/lProcess3"/>
    <dgm:cxn modelId="{176A64AA-F4B9-4510-83B7-EE01D84BC9AE}" type="presParOf" srcId="{DC3EE9E1-1F2A-4431-9EFC-91630F9A8171}" destId="{B81FAF44-5D57-455A-A252-F375EB28211D}" srcOrd="0" destOrd="0" presId="urn:microsoft.com/office/officeart/2005/8/layout/lProcess3"/>
    <dgm:cxn modelId="{42952630-813E-42F1-9E6E-DCE4B75C8336}" type="presParOf" srcId="{B81FAF44-5D57-455A-A252-F375EB28211D}" destId="{C995350A-7D73-4043-A743-D86B66CD950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FC9628-845E-4908-BEBC-F089FB2B2E6E}" type="doc">
      <dgm:prSet loTypeId="urn:microsoft.com/office/officeart/2005/8/layout/lProcess3" loCatId="process" qsTypeId="urn:microsoft.com/office/officeart/2005/8/quickstyle/3d2" qsCatId="3D" csTypeId="urn:microsoft.com/office/officeart/2005/8/colors/colorful3" csCatId="colorful" phldr="1"/>
      <dgm:spPr/>
      <dgm:t>
        <a:bodyPr/>
        <a:lstStyle/>
        <a:p>
          <a:endParaRPr lang="en-US"/>
        </a:p>
      </dgm:t>
    </dgm:pt>
    <dgm:pt modelId="{34F3AD75-B8B2-4FA0-8AAE-332C48105DE7}">
      <dgm:prSet phldrT="[Text]" custT="1"/>
      <dgm:spPr>
        <a:solidFill>
          <a:srgbClr val="324168"/>
        </a:solidFill>
      </dgm:spPr>
      <dgm:t>
        <a:bodyPr/>
        <a:lstStyle/>
        <a:p>
          <a:pPr algn="ctr"/>
          <a:r>
            <a:rPr lang="en-US" sz="2400" dirty="0"/>
            <a:t>Informal Meetings with Tyler Appraisal Staff</a:t>
          </a:r>
        </a:p>
      </dgm:t>
    </dgm:pt>
    <dgm:pt modelId="{41D41F82-03D7-4AB9-9EF0-9C6AB4653DCA}" type="parTrans" cxnId="{BF05F900-98FA-4AC0-A069-4FF186BD954E}">
      <dgm:prSet/>
      <dgm:spPr/>
      <dgm:t>
        <a:bodyPr/>
        <a:lstStyle/>
        <a:p>
          <a:endParaRPr lang="en-US"/>
        </a:p>
      </dgm:t>
    </dgm:pt>
    <dgm:pt modelId="{B6A3266A-05D4-4D62-8771-B604C566DF83}" type="sibTrans" cxnId="{BF05F900-98FA-4AC0-A069-4FF186BD954E}">
      <dgm:prSet/>
      <dgm:spPr/>
      <dgm:t>
        <a:bodyPr/>
        <a:lstStyle/>
        <a:p>
          <a:endParaRPr lang="en-US"/>
        </a:p>
      </dgm:t>
    </dgm:pt>
    <dgm:pt modelId="{DC3EE9E1-1F2A-4431-9EFC-91630F9A8171}" type="pres">
      <dgm:prSet presAssocID="{D6FC9628-845E-4908-BEBC-F089FB2B2E6E}" presName="Name0" presStyleCnt="0">
        <dgm:presLayoutVars>
          <dgm:chPref val="3"/>
          <dgm:dir/>
          <dgm:animLvl val="lvl"/>
          <dgm:resizeHandles/>
        </dgm:presLayoutVars>
      </dgm:prSet>
      <dgm:spPr/>
    </dgm:pt>
    <dgm:pt modelId="{B81FAF44-5D57-455A-A252-F375EB28211D}" type="pres">
      <dgm:prSet presAssocID="{34F3AD75-B8B2-4FA0-8AAE-332C48105DE7}" presName="horFlow" presStyleCnt="0"/>
      <dgm:spPr/>
    </dgm:pt>
    <dgm:pt modelId="{C995350A-7D73-4043-A743-D86B66CD950D}" type="pres">
      <dgm:prSet presAssocID="{34F3AD75-B8B2-4FA0-8AAE-332C48105DE7}" presName="bigChev" presStyleLbl="node1" presStyleIdx="0" presStyleCnt="1" custScaleY="148359" custLinFactNeighborX="-3695" custLinFactNeighborY="4063"/>
      <dgm:spPr/>
    </dgm:pt>
  </dgm:ptLst>
  <dgm:cxnLst>
    <dgm:cxn modelId="{BF05F900-98FA-4AC0-A069-4FF186BD954E}" srcId="{D6FC9628-845E-4908-BEBC-F089FB2B2E6E}" destId="{34F3AD75-B8B2-4FA0-8AAE-332C48105DE7}" srcOrd="0" destOrd="0" parTransId="{41D41F82-03D7-4AB9-9EF0-9C6AB4653DCA}" sibTransId="{B6A3266A-05D4-4D62-8771-B604C566DF83}"/>
    <dgm:cxn modelId="{C61E1E01-ED41-4A30-A4B0-969672E6206A}" type="presOf" srcId="{D6FC9628-845E-4908-BEBC-F089FB2B2E6E}" destId="{DC3EE9E1-1F2A-4431-9EFC-91630F9A8171}" srcOrd="0" destOrd="0" presId="urn:microsoft.com/office/officeart/2005/8/layout/lProcess3"/>
    <dgm:cxn modelId="{7DAAD355-A092-435E-A316-8D2283B76BF9}" type="presOf" srcId="{34F3AD75-B8B2-4FA0-8AAE-332C48105DE7}" destId="{C995350A-7D73-4043-A743-D86B66CD950D}" srcOrd="0" destOrd="0" presId="urn:microsoft.com/office/officeart/2005/8/layout/lProcess3"/>
    <dgm:cxn modelId="{9D66BEC1-8DC8-456A-AF1B-094B68D680E6}" type="presParOf" srcId="{DC3EE9E1-1F2A-4431-9EFC-91630F9A8171}" destId="{B81FAF44-5D57-455A-A252-F375EB28211D}" srcOrd="0" destOrd="0" presId="urn:microsoft.com/office/officeart/2005/8/layout/lProcess3"/>
    <dgm:cxn modelId="{626DA02B-60D5-4D0B-B8CE-8B596C9C0FC0}" type="presParOf" srcId="{B81FAF44-5D57-455A-A252-F375EB28211D}" destId="{C995350A-7D73-4043-A743-D86B66CD950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91159A-5BCF-459D-9298-A119B32A4439}" type="doc">
      <dgm:prSet loTypeId="urn:microsoft.com/office/officeart/2005/8/layout/equation2" loCatId="process" qsTypeId="urn:microsoft.com/office/officeart/2005/8/quickstyle/simple5" qsCatId="simple" csTypeId="urn:microsoft.com/office/officeart/2005/8/colors/colorful4" csCatId="colorful" phldr="1"/>
      <dgm:spPr/>
      <dgm:t>
        <a:bodyPr/>
        <a:lstStyle/>
        <a:p>
          <a:endParaRPr lang="en-US"/>
        </a:p>
      </dgm:t>
    </dgm:pt>
    <dgm:pt modelId="{B107EF19-7154-4C11-A958-2BA343401152}">
      <dgm:prSet phldrT="[Text]"/>
      <dgm:spPr>
        <a:solidFill>
          <a:schemeClr val="accent3"/>
        </a:solidFill>
      </dgm:spPr>
      <dgm:t>
        <a:bodyPr/>
        <a:lstStyle/>
        <a:p>
          <a:r>
            <a:rPr lang="en-US" dirty="0"/>
            <a:t>Quality Data Collection</a:t>
          </a:r>
        </a:p>
      </dgm:t>
    </dgm:pt>
    <dgm:pt modelId="{F14A6D7B-181F-4CC3-A3BA-479E363EC269}" type="parTrans" cxnId="{98D0761A-0B97-4071-BA87-CE4FC9F7BB12}">
      <dgm:prSet/>
      <dgm:spPr/>
      <dgm:t>
        <a:bodyPr/>
        <a:lstStyle/>
        <a:p>
          <a:endParaRPr lang="en-US"/>
        </a:p>
      </dgm:t>
    </dgm:pt>
    <dgm:pt modelId="{2984E375-8BFC-4E0E-B8B0-9180718B0782}" type="sibTrans" cxnId="{98D0761A-0B97-4071-BA87-CE4FC9F7BB12}">
      <dgm:prSet/>
      <dgm:spPr/>
      <dgm:t>
        <a:bodyPr/>
        <a:lstStyle/>
        <a:p>
          <a:endParaRPr lang="en-US"/>
        </a:p>
      </dgm:t>
    </dgm:pt>
    <dgm:pt modelId="{9590C6D5-03A5-4B23-B08E-7560D797ADB0}">
      <dgm:prSet phldrT="[Text]"/>
      <dgm:spPr>
        <a:solidFill>
          <a:schemeClr val="accent2">
            <a:lumMod val="60000"/>
            <a:lumOff val="40000"/>
          </a:schemeClr>
        </a:solidFill>
      </dgm:spPr>
      <dgm:t>
        <a:bodyPr/>
        <a:lstStyle/>
        <a:p>
          <a:r>
            <a:rPr lang="en-US" dirty="0"/>
            <a:t>Detailed Analysis and Modeling</a:t>
          </a:r>
        </a:p>
      </dgm:t>
    </dgm:pt>
    <dgm:pt modelId="{215D9D47-3744-4B47-96C5-C9E2438DDB80}" type="parTrans" cxnId="{ECCEBF5E-D4E9-47F3-BBE8-37679E616E0A}">
      <dgm:prSet/>
      <dgm:spPr/>
      <dgm:t>
        <a:bodyPr/>
        <a:lstStyle/>
        <a:p>
          <a:endParaRPr lang="en-US"/>
        </a:p>
      </dgm:t>
    </dgm:pt>
    <dgm:pt modelId="{8F731A98-D20A-4A64-BF7D-0221EF292F66}" type="sibTrans" cxnId="{ECCEBF5E-D4E9-47F3-BBE8-37679E616E0A}">
      <dgm:prSet/>
      <dgm:spPr/>
      <dgm:t>
        <a:bodyPr/>
        <a:lstStyle/>
        <a:p>
          <a:endParaRPr lang="en-US"/>
        </a:p>
      </dgm:t>
    </dgm:pt>
    <dgm:pt modelId="{713CAA28-8A71-40D6-8D9F-408D8B4CB488}">
      <dgm:prSet phldrT="[Text]"/>
      <dgm:spPr>
        <a:solidFill>
          <a:schemeClr val="accent4">
            <a:lumMod val="60000"/>
            <a:lumOff val="40000"/>
          </a:schemeClr>
        </a:solidFill>
      </dgm:spPr>
      <dgm:t>
        <a:bodyPr/>
        <a:lstStyle/>
        <a:p>
          <a:r>
            <a:rPr lang="en-US" dirty="0"/>
            <a:t>Accurate Valuation  Review and Hearings</a:t>
          </a:r>
        </a:p>
      </dgm:t>
    </dgm:pt>
    <dgm:pt modelId="{4FC5FC06-FE85-46F3-83D7-9D5D21610FE4}" type="parTrans" cxnId="{F8FEC1FD-A92F-4297-9827-B2B0BC0BF3EA}">
      <dgm:prSet/>
      <dgm:spPr/>
      <dgm:t>
        <a:bodyPr/>
        <a:lstStyle/>
        <a:p>
          <a:endParaRPr lang="en-US"/>
        </a:p>
      </dgm:t>
    </dgm:pt>
    <dgm:pt modelId="{EA713804-43DA-4E78-8CCE-96A130CE5C8F}" type="sibTrans" cxnId="{F8FEC1FD-A92F-4297-9827-B2B0BC0BF3EA}">
      <dgm:prSet/>
      <dgm:spPr/>
      <dgm:t>
        <a:bodyPr/>
        <a:lstStyle/>
        <a:p>
          <a:endParaRPr lang="en-US"/>
        </a:p>
      </dgm:t>
    </dgm:pt>
    <dgm:pt modelId="{2640D6E0-34EE-4A67-8440-B205A40D60FF}">
      <dgm:prSet phldrT="[Text]"/>
      <dgm:spPr/>
      <dgm:t>
        <a:bodyPr/>
        <a:lstStyle/>
        <a:p>
          <a:r>
            <a:rPr lang="en-US" dirty="0"/>
            <a:t>Fairness Equity Transparency</a:t>
          </a:r>
        </a:p>
      </dgm:t>
    </dgm:pt>
    <dgm:pt modelId="{DEDF6E27-F7A6-498A-91C5-5D5C4FAFD1B1}" type="parTrans" cxnId="{0E427ABE-0948-4BE3-A5A4-6629C3746119}">
      <dgm:prSet/>
      <dgm:spPr/>
      <dgm:t>
        <a:bodyPr/>
        <a:lstStyle/>
        <a:p>
          <a:endParaRPr lang="en-US"/>
        </a:p>
      </dgm:t>
    </dgm:pt>
    <dgm:pt modelId="{3D65EBE8-0B48-4F96-B513-8942EA41D819}" type="sibTrans" cxnId="{0E427ABE-0948-4BE3-A5A4-6629C3746119}">
      <dgm:prSet/>
      <dgm:spPr/>
      <dgm:t>
        <a:bodyPr/>
        <a:lstStyle/>
        <a:p>
          <a:endParaRPr lang="en-US"/>
        </a:p>
      </dgm:t>
    </dgm:pt>
    <dgm:pt modelId="{031B2F4D-A45A-43AE-AB07-7F18CF2F64D6}" type="pres">
      <dgm:prSet presAssocID="{4A91159A-5BCF-459D-9298-A119B32A4439}" presName="Name0" presStyleCnt="0">
        <dgm:presLayoutVars>
          <dgm:dir/>
          <dgm:resizeHandles val="exact"/>
        </dgm:presLayoutVars>
      </dgm:prSet>
      <dgm:spPr/>
    </dgm:pt>
    <dgm:pt modelId="{F5BD6063-DF3D-4091-9E1E-C7694E6D48B1}" type="pres">
      <dgm:prSet presAssocID="{4A91159A-5BCF-459D-9298-A119B32A4439}" presName="vNodes" presStyleCnt="0"/>
      <dgm:spPr/>
    </dgm:pt>
    <dgm:pt modelId="{4CB07883-3E6E-4C6A-AFA6-88880D423671}" type="pres">
      <dgm:prSet presAssocID="{B107EF19-7154-4C11-A958-2BA343401152}" presName="node" presStyleLbl="node1" presStyleIdx="0" presStyleCnt="4">
        <dgm:presLayoutVars>
          <dgm:bulletEnabled val="1"/>
        </dgm:presLayoutVars>
      </dgm:prSet>
      <dgm:spPr/>
    </dgm:pt>
    <dgm:pt modelId="{7492983D-A874-4DBF-9436-23387A1C1F20}" type="pres">
      <dgm:prSet presAssocID="{2984E375-8BFC-4E0E-B8B0-9180718B0782}" presName="spacerT" presStyleCnt="0"/>
      <dgm:spPr/>
    </dgm:pt>
    <dgm:pt modelId="{78683627-3574-408F-9BE7-0A02796DE2FB}" type="pres">
      <dgm:prSet presAssocID="{2984E375-8BFC-4E0E-B8B0-9180718B0782}" presName="sibTrans" presStyleLbl="sibTrans2D1" presStyleIdx="0" presStyleCnt="3"/>
      <dgm:spPr/>
    </dgm:pt>
    <dgm:pt modelId="{806F9CF8-ECD9-4D99-B8E4-F4AC1E8DA841}" type="pres">
      <dgm:prSet presAssocID="{2984E375-8BFC-4E0E-B8B0-9180718B0782}" presName="spacerB" presStyleCnt="0"/>
      <dgm:spPr/>
    </dgm:pt>
    <dgm:pt modelId="{B7150C90-8B0A-46D5-8213-B4F3BC788709}" type="pres">
      <dgm:prSet presAssocID="{9590C6D5-03A5-4B23-B08E-7560D797ADB0}" presName="node" presStyleLbl="node1" presStyleIdx="1" presStyleCnt="4">
        <dgm:presLayoutVars>
          <dgm:bulletEnabled val="1"/>
        </dgm:presLayoutVars>
      </dgm:prSet>
      <dgm:spPr/>
    </dgm:pt>
    <dgm:pt modelId="{F162F409-859D-4A68-8C02-3896797A80E1}" type="pres">
      <dgm:prSet presAssocID="{8F731A98-D20A-4A64-BF7D-0221EF292F66}" presName="spacerT" presStyleCnt="0"/>
      <dgm:spPr/>
    </dgm:pt>
    <dgm:pt modelId="{ACB603A7-E7AE-41B2-8E9D-355AF6517ED3}" type="pres">
      <dgm:prSet presAssocID="{8F731A98-D20A-4A64-BF7D-0221EF292F66}" presName="sibTrans" presStyleLbl="sibTrans2D1" presStyleIdx="1" presStyleCnt="3"/>
      <dgm:spPr/>
    </dgm:pt>
    <dgm:pt modelId="{C2E084EB-AC28-4590-BDFB-0A0CD6EC7BAB}" type="pres">
      <dgm:prSet presAssocID="{8F731A98-D20A-4A64-BF7D-0221EF292F66}" presName="spacerB" presStyleCnt="0"/>
      <dgm:spPr/>
    </dgm:pt>
    <dgm:pt modelId="{B5157460-7DA9-4BAD-8C71-D90DB5AD7AAC}" type="pres">
      <dgm:prSet presAssocID="{713CAA28-8A71-40D6-8D9F-408D8B4CB488}" presName="node" presStyleLbl="node1" presStyleIdx="2" presStyleCnt="4">
        <dgm:presLayoutVars>
          <dgm:bulletEnabled val="1"/>
        </dgm:presLayoutVars>
      </dgm:prSet>
      <dgm:spPr/>
    </dgm:pt>
    <dgm:pt modelId="{97EB21DB-B507-4D05-A405-11B81D74DD15}" type="pres">
      <dgm:prSet presAssocID="{4A91159A-5BCF-459D-9298-A119B32A4439}" presName="sibTransLast" presStyleLbl="sibTrans2D1" presStyleIdx="2" presStyleCnt="3"/>
      <dgm:spPr/>
    </dgm:pt>
    <dgm:pt modelId="{60C9E05A-5086-490F-B114-DDB368A24D02}" type="pres">
      <dgm:prSet presAssocID="{4A91159A-5BCF-459D-9298-A119B32A4439}" presName="connectorText" presStyleLbl="sibTrans2D1" presStyleIdx="2" presStyleCnt="3"/>
      <dgm:spPr/>
    </dgm:pt>
    <dgm:pt modelId="{34750FE4-DAD7-48B4-A3F2-944B410D892F}" type="pres">
      <dgm:prSet presAssocID="{4A91159A-5BCF-459D-9298-A119B32A4439}" presName="lastNode" presStyleLbl="node1" presStyleIdx="3" presStyleCnt="4">
        <dgm:presLayoutVars>
          <dgm:bulletEnabled val="1"/>
        </dgm:presLayoutVars>
      </dgm:prSet>
      <dgm:spPr/>
    </dgm:pt>
  </dgm:ptLst>
  <dgm:cxnLst>
    <dgm:cxn modelId="{101D9A18-D476-466B-BEEF-CC43669890E1}" type="presOf" srcId="{8F731A98-D20A-4A64-BF7D-0221EF292F66}" destId="{ACB603A7-E7AE-41B2-8E9D-355AF6517ED3}" srcOrd="0" destOrd="0" presId="urn:microsoft.com/office/officeart/2005/8/layout/equation2"/>
    <dgm:cxn modelId="{98D0761A-0B97-4071-BA87-CE4FC9F7BB12}" srcId="{4A91159A-5BCF-459D-9298-A119B32A4439}" destId="{B107EF19-7154-4C11-A958-2BA343401152}" srcOrd="0" destOrd="0" parTransId="{F14A6D7B-181F-4CC3-A3BA-479E363EC269}" sibTransId="{2984E375-8BFC-4E0E-B8B0-9180718B0782}"/>
    <dgm:cxn modelId="{F282662F-97AB-46FE-9675-375F3C693BD3}" type="presOf" srcId="{4A91159A-5BCF-459D-9298-A119B32A4439}" destId="{031B2F4D-A45A-43AE-AB07-7F18CF2F64D6}" srcOrd="0" destOrd="0" presId="urn:microsoft.com/office/officeart/2005/8/layout/equation2"/>
    <dgm:cxn modelId="{ECCEBF5E-D4E9-47F3-BBE8-37679E616E0A}" srcId="{4A91159A-5BCF-459D-9298-A119B32A4439}" destId="{9590C6D5-03A5-4B23-B08E-7560D797ADB0}" srcOrd="1" destOrd="0" parTransId="{215D9D47-3744-4B47-96C5-C9E2438DDB80}" sibTransId="{8F731A98-D20A-4A64-BF7D-0221EF292F66}"/>
    <dgm:cxn modelId="{C98B1742-6A61-439D-AA59-1BDA34C04EA7}" type="presOf" srcId="{B107EF19-7154-4C11-A958-2BA343401152}" destId="{4CB07883-3E6E-4C6A-AFA6-88880D423671}" srcOrd="0" destOrd="0" presId="urn:microsoft.com/office/officeart/2005/8/layout/equation2"/>
    <dgm:cxn modelId="{60F63B63-836B-4BD9-89D1-4263CA0E071D}" type="presOf" srcId="{EA713804-43DA-4E78-8CCE-96A130CE5C8F}" destId="{97EB21DB-B507-4D05-A405-11B81D74DD15}" srcOrd="0" destOrd="0" presId="urn:microsoft.com/office/officeart/2005/8/layout/equation2"/>
    <dgm:cxn modelId="{FB87FF52-90FD-4767-97A5-0880E01C036A}" type="presOf" srcId="{9590C6D5-03A5-4B23-B08E-7560D797ADB0}" destId="{B7150C90-8B0A-46D5-8213-B4F3BC788709}" srcOrd="0" destOrd="0" presId="urn:microsoft.com/office/officeart/2005/8/layout/equation2"/>
    <dgm:cxn modelId="{1FE0A59E-985C-4369-BCF6-0535B92F2116}" type="presOf" srcId="{713CAA28-8A71-40D6-8D9F-408D8B4CB488}" destId="{B5157460-7DA9-4BAD-8C71-D90DB5AD7AAC}" srcOrd="0" destOrd="0" presId="urn:microsoft.com/office/officeart/2005/8/layout/equation2"/>
    <dgm:cxn modelId="{0E427ABE-0948-4BE3-A5A4-6629C3746119}" srcId="{4A91159A-5BCF-459D-9298-A119B32A4439}" destId="{2640D6E0-34EE-4A67-8440-B205A40D60FF}" srcOrd="3" destOrd="0" parTransId="{DEDF6E27-F7A6-498A-91C5-5D5C4FAFD1B1}" sibTransId="{3D65EBE8-0B48-4F96-B513-8942EA41D819}"/>
    <dgm:cxn modelId="{9D7E4CDD-D80F-412C-87CD-013FB2178FD8}" type="presOf" srcId="{EA713804-43DA-4E78-8CCE-96A130CE5C8F}" destId="{60C9E05A-5086-490F-B114-DDB368A24D02}" srcOrd="1" destOrd="0" presId="urn:microsoft.com/office/officeart/2005/8/layout/equation2"/>
    <dgm:cxn modelId="{7D410DF4-44BE-4357-9120-508E3C38D675}" type="presOf" srcId="{2640D6E0-34EE-4A67-8440-B205A40D60FF}" destId="{34750FE4-DAD7-48B4-A3F2-944B410D892F}" srcOrd="0" destOrd="0" presId="urn:microsoft.com/office/officeart/2005/8/layout/equation2"/>
    <dgm:cxn modelId="{CBDF41F6-1B15-4411-9C35-E1A7576CC514}" type="presOf" srcId="{2984E375-8BFC-4E0E-B8B0-9180718B0782}" destId="{78683627-3574-408F-9BE7-0A02796DE2FB}" srcOrd="0" destOrd="0" presId="urn:microsoft.com/office/officeart/2005/8/layout/equation2"/>
    <dgm:cxn modelId="{F8FEC1FD-A92F-4297-9827-B2B0BC0BF3EA}" srcId="{4A91159A-5BCF-459D-9298-A119B32A4439}" destId="{713CAA28-8A71-40D6-8D9F-408D8B4CB488}" srcOrd="2" destOrd="0" parTransId="{4FC5FC06-FE85-46F3-83D7-9D5D21610FE4}" sibTransId="{EA713804-43DA-4E78-8CCE-96A130CE5C8F}"/>
    <dgm:cxn modelId="{0B34F02F-53B2-49BE-86F1-5FE18E6A2F5B}" type="presParOf" srcId="{031B2F4D-A45A-43AE-AB07-7F18CF2F64D6}" destId="{F5BD6063-DF3D-4091-9E1E-C7694E6D48B1}" srcOrd="0" destOrd="0" presId="urn:microsoft.com/office/officeart/2005/8/layout/equation2"/>
    <dgm:cxn modelId="{FC65D557-2626-4694-A1DD-52B2197A2790}" type="presParOf" srcId="{F5BD6063-DF3D-4091-9E1E-C7694E6D48B1}" destId="{4CB07883-3E6E-4C6A-AFA6-88880D423671}" srcOrd="0" destOrd="0" presId="urn:microsoft.com/office/officeart/2005/8/layout/equation2"/>
    <dgm:cxn modelId="{63DF40DF-F352-4102-83E5-53F8FEC89E84}" type="presParOf" srcId="{F5BD6063-DF3D-4091-9E1E-C7694E6D48B1}" destId="{7492983D-A874-4DBF-9436-23387A1C1F20}" srcOrd="1" destOrd="0" presId="urn:microsoft.com/office/officeart/2005/8/layout/equation2"/>
    <dgm:cxn modelId="{7A5C41F8-F016-4899-9EC7-A340DAFF00C1}" type="presParOf" srcId="{F5BD6063-DF3D-4091-9E1E-C7694E6D48B1}" destId="{78683627-3574-408F-9BE7-0A02796DE2FB}" srcOrd="2" destOrd="0" presId="urn:microsoft.com/office/officeart/2005/8/layout/equation2"/>
    <dgm:cxn modelId="{BEAACD93-28EF-45C9-B444-79E6D4C6DDA2}" type="presParOf" srcId="{F5BD6063-DF3D-4091-9E1E-C7694E6D48B1}" destId="{806F9CF8-ECD9-4D99-B8E4-F4AC1E8DA841}" srcOrd="3" destOrd="0" presId="urn:microsoft.com/office/officeart/2005/8/layout/equation2"/>
    <dgm:cxn modelId="{B0E62069-27F0-4FDA-A9D5-ACE52F19B359}" type="presParOf" srcId="{F5BD6063-DF3D-4091-9E1E-C7694E6D48B1}" destId="{B7150C90-8B0A-46D5-8213-B4F3BC788709}" srcOrd="4" destOrd="0" presId="urn:microsoft.com/office/officeart/2005/8/layout/equation2"/>
    <dgm:cxn modelId="{AD8A56D9-5BF6-41D6-BE85-3091EE7B78FD}" type="presParOf" srcId="{F5BD6063-DF3D-4091-9E1E-C7694E6D48B1}" destId="{F162F409-859D-4A68-8C02-3896797A80E1}" srcOrd="5" destOrd="0" presId="urn:microsoft.com/office/officeart/2005/8/layout/equation2"/>
    <dgm:cxn modelId="{D5B175BB-BE88-41C9-A8CD-565FF99E745D}" type="presParOf" srcId="{F5BD6063-DF3D-4091-9E1E-C7694E6D48B1}" destId="{ACB603A7-E7AE-41B2-8E9D-355AF6517ED3}" srcOrd="6" destOrd="0" presId="urn:microsoft.com/office/officeart/2005/8/layout/equation2"/>
    <dgm:cxn modelId="{E0689AAE-48A3-4208-BAC4-EAAA0DA13DF9}" type="presParOf" srcId="{F5BD6063-DF3D-4091-9E1E-C7694E6D48B1}" destId="{C2E084EB-AC28-4590-BDFB-0A0CD6EC7BAB}" srcOrd="7" destOrd="0" presId="urn:microsoft.com/office/officeart/2005/8/layout/equation2"/>
    <dgm:cxn modelId="{EDBD55A4-5149-4C32-B012-5AC6CD8F5C5B}" type="presParOf" srcId="{F5BD6063-DF3D-4091-9E1E-C7694E6D48B1}" destId="{B5157460-7DA9-4BAD-8C71-D90DB5AD7AAC}" srcOrd="8" destOrd="0" presId="urn:microsoft.com/office/officeart/2005/8/layout/equation2"/>
    <dgm:cxn modelId="{FE845F15-7266-40B9-9133-FD9848439617}" type="presParOf" srcId="{031B2F4D-A45A-43AE-AB07-7F18CF2F64D6}" destId="{97EB21DB-B507-4D05-A405-11B81D74DD15}" srcOrd="1" destOrd="0" presId="urn:microsoft.com/office/officeart/2005/8/layout/equation2"/>
    <dgm:cxn modelId="{10568868-8A5B-4BEA-B9EC-0CFD1428FF21}" type="presParOf" srcId="{97EB21DB-B507-4D05-A405-11B81D74DD15}" destId="{60C9E05A-5086-490F-B114-DDB368A24D02}" srcOrd="0" destOrd="0" presId="urn:microsoft.com/office/officeart/2005/8/layout/equation2"/>
    <dgm:cxn modelId="{37BA18DC-00D0-40F1-81B2-A2B3E724AD1B}" type="presParOf" srcId="{031B2F4D-A45A-43AE-AB07-7F18CF2F64D6}" destId="{34750FE4-DAD7-48B4-A3F2-944B410D892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86612-CA6A-4750-8350-8DD8FCD33E17}">
      <dsp:nvSpPr>
        <dsp:cNvPr id="0" name=""/>
        <dsp:cNvSpPr/>
      </dsp:nvSpPr>
      <dsp:spPr>
        <a:xfrm>
          <a:off x="0" y="0"/>
          <a:ext cx="8229600" cy="4978296"/>
        </a:xfrm>
        <a:prstGeom prst="roundRect">
          <a:avLst/>
        </a:prstGeom>
        <a:solidFill>
          <a:schemeClr val="lt1"/>
        </a:solidFill>
        <a:ln w="25400" cap="flat" cmpd="sng" algn="ctr">
          <a:solidFill>
            <a:schemeClr val="accent2"/>
          </a:solidFill>
          <a:prstDash val="solid"/>
        </a:ln>
        <a:effectLst/>
        <a:scene3d>
          <a:camera prst="orthographicFront"/>
          <a:lightRig rig="threePt" dir="t"/>
        </a:scene3d>
        <a:sp3d>
          <a:bevelT prst="angle"/>
        </a:sp3d>
      </dsp:spPr>
      <dsp:style>
        <a:lnRef idx="2">
          <a:schemeClr val="accent2"/>
        </a:lnRef>
        <a:fillRef idx="1">
          <a:schemeClr val="lt1"/>
        </a:fillRef>
        <a:effectRef idx="0">
          <a:schemeClr val="accent2"/>
        </a:effectRef>
        <a:fontRef idx="minor">
          <a:schemeClr val="dk1"/>
        </a:fontRef>
      </dsp:style>
      <dsp:txBody>
        <a:bodyPr spcFirstLastPara="0" vert="horz" wrap="square" lIns="114300" tIns="114300" rIns="114300" bIns="11430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000" b="1" kern="1200" dirty="0">
              <a:solidFill>
                <a:schemeClr val="tx1"/>
              </a:solidFill>
            </a:rPr>
            <a:t>The court determined that property values had changed significantly enough since the previous reassessment in 1983 and no longer represented the “true value of money” and that the current assessments were not uniform (i.e. not equitable).    </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3200" b="1" i="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3200" b="1" i="1" kern="1200" dirty="0">
              <a:solidFill>
                <a:srgbClr val="002060"/>
              </a:solidFill>
            </a:rPr>
            <a:t>The new assessed values will be effective for the 2025 tax year.</a:t>
          </a:r>
          <a:br>
            <a:rPr lang="en-US" sz="3200" b="1" kern="1200" dirty="0">
              <a:solidFill>
                <a:schemeClr val="tx1"/>
              </a:solidFill>
            </a:rPr>
          </a:br>
          <a:r>
            <a:rPr lang="en-US" sz="3200" b="1" kern="1200" dirty="0">
              <a:solidFill>
                <a:schemeClr val="tx1"/>
              </a:solidFill>
            </a:rPr>
            <a:t> </a:t>
          </a:r>
          <a:endParaRPr lang="en-US" sz="3000" b="1" i="1" kern="1200" dirty="0">
            <a:solidFill>
              <a:schemeClr val="tx1"/>
            </a:solidFill>
          </a:endParaRPr>
        </a:p>
      </dsp:txBody>
      <dsp:txXfrm>
        <a:off x="243020" y="243020"/>
        <a:ext cx="7743560" cy="4492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86612-CA6A-4750-8350-8DD8FCD33E17}">
      <dsp:nvSpPr>
        <dsp:cNvPr id="0" name=""/>
        <dsp:cNvSpPr/>
      </dsp:nvSpPr>
      <dsp:spPr>
        <a:xfrm>
          <a:off x="0" y="12"/>
          <a:ext cx="8229600" cy="4521958"/>
        </a:xfrm>
        <a:prstGeom prst="roundRect">
          <a:avLst/>
        </a:prstGeom>
        <a:solidFill>
          <a:schemeClr val="lt1"/>
        </a:solidFill>
        <a:ln w="25400" cap="flat" cmpd="sng" algn="ctr">
          <a:solidFill>
            <a:schemeClr val="accent2"/>
          </a:solidFill>
          <a:prstDash val="solid"/>
        </a:ln>
        <a:effectLst/>
        <a:scene3d>
          <a:camera prst="orthographicFront"/>
          <a:lightRig rig="threePt" dir="t"/>
        </a:scene3d>
        <a:sp3d>
          <a:bevelT prst="angle"/>
        </a:sp3d>
      </dsp:spPr>
      <dsp:style>
        <a:lnRef idx="2">
          <a:schemeClr val="accent2"/>
        </a:lnRef>
        <a:fillRef idx="1">
          <a:schemeClr val="lt1"/>
        </a:fillRef>
        <a:effectRef idx="0">
          <a:schemeClr val="accent2"/>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b="1" i="0" kern="1200" dirty="0"/>
        </a:p>
        <a:p>
          <a:pPr marL="0" lvl="0" indent="0" algn="ctr" defTabSz="1422400">
            <a:lnSpc>
              <a:spcPct val="90000"/>
            </a:lnSpc>
            <a:spcBef>
              <a:spcPct val="0"/>
            </a:spcBef>
            <a:spcAft>
              <a:spcPct val="35000"/>
            </a:spcAft>
            <a:buNone/>
          </a:pPr>
          <a:r>
            <a:rPr lang="en-US" sz="3200" b="1" i="0" u="sng" kern="1200" dirty="0">
              <a:solidFill>
                <a:srgbClr val="002060"/>
              </a:solidFill>
            </a:rPr>
            <a:t>May 2020</a:t>
          </a:r>
        </a:p>
        <a:p>
          <a:pPr marL="0" lvl="0" indent="0" algn="ctr" defTabSz="1422400">
            <a:lnSpc>
              <a:spcPct val="90000"/>
            </a:lnSpc>
            <a:spcBef>
              <a:spcPct val="0"/>
            </a:spcBef>
            <a:spcAft>
              <a:spcPct val="35000"/>
            </a:spcAft>
            <a:buNone/>
          </a:pPr>
          <a:endParaRPr lang="en-US" sz="2000" b="1" i="1" kern="1200" dirty="0"/>
        </a:p>
        <a:p>
          <a:pPr marL="0" lvl="0" indent="0" algn="ctr" defTabSz="1422400">
            <a:lnSpc>
              <a:spcPct val="90000"/>
            </a:lnSpc>
            <a:spcBef>
              <a:spcPct val="0"/>
            </a:spcBef>
            <a:spcAft>
              <a:spcPct val="35000"/>
            </a:spcAft>
            <a:buNone/>
          </a:pPr>
          <a:endParaRPr lang="en-US" sz="3000" b="1" i="0" kern="1200" dirty="0"/>
        </a:p>
        <a:p>
          <a:pPr marL="0" lvl="0" indent="0" algn="ctr" defTabSz="1422400">
            <a:lnSpc>
              <a:spcPct val="90000"/>
            </a:lnSpc>
            <a:spcBef>
              <a:spcPct val="0"/>
            </a:spcBef>
            <a:spcAft>
              <a:spcPct val="35000"/>
            </a:spcAft>
            <a:buNone/>
          </a:pPr>
          <a:r>
            <a:rPr lang="en-US" sz="3000" b="1" i="0" kern="1200" dirty="0"/>
            <a:t>To resolve pending litigation, New Castle County agreed to conduct a countywide reassessment.</a:t>
          </a:r>
        </a:p>
        <a:p>
          <a:pPr marL="0" lvl="0" indent="0" algn="ctr" defTabSz="1422400">
            <a:lnSpc>
              <a:spcPct val="90000"/>
            </a:lnSpc>
            <a:spcBef>
              <a:spcPct val="0"/>
            </a:spcBef>
            <a:spcAft>
              <a:spcPct val="35000"/>
            </a:spcAft>
            <a:buNone/>
          </a:pPr>
          <a:endParaRPr lang="en-US" sz="3000" b="1" i="0" kern="1200" dirty="0"/>
        </a:p>
        <a:p>
          <a:pPr marL="0" lvl="0" indent="0" algn="ctr" defTabSz="1422400">
            <a:lnSpc>
              <a:spcPct val="90000"/>
            </a:lnSpc>
            <a:spcBef>
              <a:spcPct val="0"/>
            </a:spcBef>
            <a:spcAft>
              <a:spcPct val="35000"/>
            </a:spcAft>
            <a:buNone/>
          </a:pPr>
          <a:endParaRPr lang="en-US" sz="3000" b="1" i="0" kern="1200" dirty="0"/>
        </a:p>
        <a:p>
          <a:pPr marL="0" lvl="0" indent="0" algn="ctr" defTabSz="1422400">
            <a:lnSpc>
              <a:spcPct val="90000"/>
            </a:lnSpc>
            <a:spcBef>
              <a:spcPct val="0"/>
            </a:spcBef>
            <a:spcAft>
              <a:spcPct val="35000"/>
            </a:spcAft>
            <a:buNone/>
          </a:pPr>
          <a:endParaRPr lang="en-US" sz="3000" b="1" i="0" kern="1200" dirty="0"/>
        </a:p>
      </dsp:txBody>
      <dsp:txXfrm>
        <a:off x="220744" y="220756"/>
        <a:ext cx="7788112" cy="4080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6531-9E30-4B4A-8F2B-8DFFA96E04A3}">
      <dsp:nvSpPr>
        <dsp:cNvPr id="0" name=""/>
        <dsp:cNvSpPr/>
      </dsp:nvSpPr>
      <dsp:spPr>
        <a:xfrm>
          <a:off x="0" y="0"/>
          <a:ext cx="7124700" cy="2091690"/>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0CCC0-3C95-44E3-8E50-71530C3AA8DC}">
      <dsp:nvSpPr>
        <dsp:cNvPr id="0" name=""/>
        <dsp:cNvSpPr/>
      </dsp:nvSpPr>
      <dsp:spPr>
        <a:xfrm>
          <a:off x="215703" y="278892"/>
          <a:ext cx="1556579" cy="1533906"/>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02615D-C4BA-4051-B180-1B8003668365}">
      <dsp:nvSpPr>
        <dsp:cNvPr id="0" name=""/>
        <dsp:cNvSpPr/>
      </dsp:nvSpPr>
      <dsp:spPr>
        <a:xfrm rot="10800000">
          <a:off x="215703" y="2091689"/>
          <a:ext cx="1556579" cy="2556510"/>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Aerial Imaging</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Spring </a:t>
          </a:r>
        </a:p>
        <a:p>
          <a:pPr marL="0" lvl="0" indent="0" algn="ctr" defTabSz="800100">
            <a:lnSpc>
              <a:spcPct val="90000"/>
            </a:lnSpc>
            <a:spcBef>
              <a:spcPct val="0"/>
            </a:spcBef>
            <a:spcAft>
              <a:spcPct val="35000"/>
            </a:spcAft>
            <a:buNone/>
          </a:pPr>
          <a:r>
            <a:rPr lang="en-US" sz="1800" kern="1200" dirty="0"/>
            <a:t>of</a:t>
          </a:r>
        </a:p>
        <a:p>
          <a:pPr marL="0" lvl="0" indent="0" algn="ctr" defTabSz="800100">
            <a:lnSpc>
              <a:spcPct val="90000"/>
            </a:lnSpc>
            <a:spcBef>
              <a:spcPct val="0"/>
            </a:spcBef>
            <a:spcAft>
              <a:spcPct val="35000"/>
            </a:spcAft>
            <a:buNone/>
          </a:pPr>
          <a:r>
            <a:rPr lang="en-US" sz="1800" kern="1200" dirty="0"/>
            <a:t>2021</a:t>
          </a:r>
        </a:p>
      </dsp:txBody>
      <dsp:txXfrm rot="10800000">
        <a:off x="263573" y="2091689"/>
        <a:ext cx="1460839" cy="2508640"/>
      </dsp:txXfrm>
    </dsp:sp>
    <dsp:sp modelId="{A190437F-03DA-4307-909C-1186EFB68AEA}">
      <dsp:nvSpPr>
        <dsp:cNvPr id="0" name=""/>
        <dsp:cNvSpPr/>
      </dsp:nvSpPr>
      <dsp:spPr>
        <a:xfrm>
          <a:off x="1927941" y="278892"/>
          <a:ext cx="1556579" cy="153390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85C738-84EB-4CD4-9D72-C4F6DF7168FA}">
      <dsp:nvSpPr>
        <dsp:cNvPr id="0" name=""/>
        <dsp:cNvSpPr/>
      </dsp:nvSpPr>
      <dsp:spPr>
        <a:xfrm rot="10800000">
          <a:off x="1927941" y="2091689"/>
          <a:ext cx="1556579" cy="2556510"/>
        </a:xfrm>
        <a:prstGeom prst="round2SameRect">
          <a:avLst>
            <a:gd name="adj1" fmla="val 10500"/>
            <a:gd name="adj2" fmla="val 0"/>
          </a:avLst>
        </a:prstGeom>
        <a:solidFill>
          <a:schemeClr val="accent2">
            <a:hueOff val="-1971558"/>
            <a:satOff val="-18491"/>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Data Collection</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Fall 2021</a:t>
          </a:r>
        </a:p>
        <a:p>
          <a:pPr marL="0" lvl="0" indent="0" algn="ctr" defTabSz="800100">
            <a:lnSpc>
              <a:spcPct val="90000"/>
            </a:lnSpc>
            <a:spcBef>
              <a:spcPct val="0"/>
            </a:spcBef>
            <a:spcAft>
              <a:spcPct val="35000"/>
            </a:spcAft>
            <a:buNone/>
          </a:pPr>
          <a:r>
            <a:rPr lang="en-US" sz="1800" kern="1200" dirty="0"/>
            <a:t>To </a:t>
          </a:r>
        </a:p>
        <a:p>
          <a:pPr marL="0" lvl="0" indent="0" algn="ctr" defTabSz="800100">
            <a:lnSpc>
              <a:spcPct val="90000"/>
            </a:lnSpc>
            <a:spcBef>
              <a:spcPct val="0"/>
            </a:spcBef>
            <a:spcAft>
              <a:spcPct val="35000"/>
            </a:spcAft>
            <a:buNone/>
          </a:pPr>
          <a:r>
            <a:rPr lang="en-US" sz="1800" kern="1200" dirty="0"/>
            <a:t>Late</a:t>
          </a:r>
          <a:br>
            <a:rPr lang="en-US" sz="1800" kern="1200" dirty="0"/>
          </a:br>
          <a:r>
            <a:rPr lang="en-US" sz="1800" kern="1200" dirty="0"/>
            <a:t> 2023</a:t>
          </a:r>
        </a:p>
      </dsp:txBody>
      <dsp:txXfrm rot="10800000">
        <a:off x="1975811" y="2091689"/>
        <a:ext cx="1460839" cy="2508640"/>
      </dsp:txXfrm>
    </dsp:sp>
    <dsp:sp modelId="{EEF70202-7116-445A-8B00-3329EE026095}">
      <dsp:nvSpPr>
        <dsp:cNvPr id="0" name=""/>
        <dsp:cNvSpPr/>
      </dsp:nvSpPr>
      <dsp:spPr>
        <a:xfrm>
          <a:off x="3640178" y="278892"/>
          <a:ext cx="1556579" cy="153390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51125-B661-44EF-87FB-A9B87C7B7E89}">
      <dsp:nvSpPr>
        <dsp:cNvPr id="0" name=""/>
        <dsp:cNvSpPr/>
      </dsp:nvSpPr>
      <dsp:spPr>
        <a:xfrm rot="10800000">
          <a:off x="3640178" y="2091689"/>
          <a:ext cx="1556579" cy="2556510"/>
        </a:xfrm>
        <a:prstGeom prst="round2SameRect">
          <a:avLst>
            <a:gd name="adj1" fmla="val 10500"/>
            <a:gd name="adj2" fmla="val 0"/>
          </a:avLst>
        </a:prstGeom>
        <a:solidFill>
          <a:schemeClr val="accent2">
            <a:hueOff val="-3943116"/>
            <a:satOff val="-36981"/>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Data Analysis</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Early 2023 </a:t>
          </a:r>
        </a:p>
        <a:p>
          <a:pPr marL="0" lvl="0" indent="0" algn="ctr" defTabSz="800100">
            <a:lnSpc>
              <a:spcPct val="90000"/>
            </a:lnSpc>
            <a:spcBef>
              <a:spcPct val="0"/>
            </a:spcBef>
            <a:spcAft>
              <a:spcPct val="35000"/>
            </a:spcAft>
            <a:buNone/>
          </a:pPr>
          <a:r>
            <a:rPr lang="en-US" sz="1800" kern="1200" dirty="0"/>
            <a:t>To</a:t>
          </a:r>
        </a:p>
        <a:p>
          <a:pPr marL="0" lvl="0" indent="0" algn="ctr" defTabSz="800100">
            <a:lnSpc>
              <a:spcPct val="90000"/>
            </a:lnSpc>
            <a:spcBef>
              <a:spcPct val="0"/>
            </a:spcBef>
            <a:spcAft>
              <a:spcPct val="35000"/>
            </a:spcAft>
            <a:buNone/>
          </a:pPr>
          <a:r>
            <a:rPr lang="en-US" sz="1800" kern="1200" dirty="0"/>
            <a:t>Late</a:t>
          </a:r>
        </a:p>
        <a:p>
          <a:pPr marL="0" lvl="0" indent="0" algn="ctr" defTabSz="800100">
            <a:lnSpc>
              <a:spcPct val="90000"/>
            </a:lnSpc>
            <a:spcBef>
              <a:spcPct val="0"/>
            </a:spcBef>
            <a:spcAft>
              <a:spcPct val="35000"/>
            </a:spcAft>
            <a:buNone/>
          </a:pPr>
          <a:r>
            <a:rPr lang="en-US" sz="1800" kern="1200" dirty="0"/>
            <a:t>2024</a:t>
          </a:r>
        </a:p>
      </dsp:txBody>
      <dsp:txXfrm rot="10800000">
        <a:off x="3688048" y="2091689"/>
        <a:ext cx="1460839" cy="2508640"/>
      </dsp:txXfrm>
    </dsp:sp>
    <dsp:sp modelId="{B1246832-0A22-4B56-AB94-2AC5636BC149}">
      <dsp:nvSpPr>
        <dsp:cNvPr id="0" name=""/>
        <dsp:cNvSpPr/>
      </dsp:nvSpPr>
      <dsp:spPr>
        <a:xfrm>
          <a:off x="5340680" y="292175"/>
          <a:ext cx="1556579" cy="15339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2F0675-246F-4BCA-A928-1E0972249379}">
      <dsp:nvSpPr>
        <dsp:cNvPr id="0" name=""/>
        <dsp:cNvSpPr/>
      </dsp:nvSpPr>
      <dsp:spPr>
        <a:xfrm rot="10800000">
          <a:off x="5352416" y="2091689"/>
          <a:ext cx="1556579" cy="2556510"/>
        </a:xfrm>
        <a:prstGeom prst="round2SameRect">
          <a:avLst>
            <a:gd name="adj1" fmla="val 10500"/>
            <a:gd name="adj2" fmla="val 0"/>
          </a:avLst>
        </a:prstGeom>
        <a:solidFill>
          <a:schemeClr val="accent2">
            <a:hueOff val="-5914674"/>
            <a:satOff val="-55472"/>
            <a:lumOff val="58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Valuation Review &amp; Informal Meetings</a:t>
          </a:r>
          <a:br>
            <a:rPr lang="en-US" sz="1800" kern="1200" dirty="0"/>
          </a:br>
          <a:endParaRPr lang="en-US" sz="1800" kern="1200" dirty="0"/>
        </a:p>
        <a:p>
          <a:pPr marL="0" lvl="0" indent="0" algn="ctr" defTabSz="800100">
            <a:lnSpc>
              <a:spcPct val="90000"/>
            </a:lnSpc>
            <a:spcBef>
              <a:spcPct val="0"/>
            </a:spcBef>
            <a:spcAft>
              <a:spcPct val="35000"/>
            </a:spcAft>
            <a:buNone/>
          </a:pPr>
          <a:r>
            <a:rPr lang="en-US" sz="1800" kern="1200" dirty="0"/>
            <a:t>Late 2024</a:t>
          </a:r>
        </a:p>
        <a:p>
          <a:pPr marL="0" lvl="0" indent="0" algn="ctr" defTabSz="800100">
            <a:lnSpc>
              <a:spcPct val="90000"/>
            </a:lnSpc>
            <a:spcBef>
              <a:spcPct val="0"/>
            </a:spcBef>
            <a:spcAft>
              <a:spcPct val="35000"/>
            </a:spcAft>
            <a:buNone/>
          </a:pPr>
          <a:r>
            <a:rPr lang="en-US" sz="1800" b="0" kern="1200" dirty="0"/>
            <a:t>to</a:t>
          </a:r>
        </a:p>
        <a:p>
          <a:pPr marL="0" lvl="0" indent="0" algn="ctr" defTabSz="800100">
            <a:lnSpc>
              <a:spcPct val="90000"/>
            </a:lnSpc>
            <a:spcBef>
              <a:spcPct val="0"/>
            </a:spcBef>
            <a:spcAft>
              <a:spcPct val="35000"/>
            </a:spcAft>
            <a:buNone/>
          </a:pPr>
          <a:r>
            <a:rPr lang="en-US" sz="1800" b="0" kern="1200" dirty="0"/>
            <a:t>Early 2025</a:t>
          </a:r>
        </a:p>
      </dsp:txBody>
      <dsp:txXfrm rot="10800000">
        <a:off x="5400286" y="2091689"/>
        <a:ext cx="1460839" cy="2508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5350A-7D73-4043-A743-D86B66CD950D}">
      <dsp:nvSpPr>
        <dsp:cNvPr id="0" name=""/>
        <dsp:cNvSpPr/>
      </dsp:nvSpPr>
      <dsp:spPr>
        <a:xfrm>
          <a:off x="0" y="0"/>
          <a:ext cx="2667000" cy="1372608"/>
        </a:xfrm>
        <a:prstGeom prst="chevron">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Data Analysis</a:t>
          </a:r>
        </a:p>
      </dsp:txBody>
      <dsp:txXfrm>
        <a:off x="686304" y="0"/>
        <a:ext cx="1294392" cy="1372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5350A-7D73-4043-A743-D86B66CD950D}">
      <dsp:nvSpPr>
        <dsp:cNvPr id="0" name=""/>
        <dsp:cNvSpPr/>
      </dsp:nvSpPr>
      <dsp:spPr>
        <a:xfrm>
          <a:off x="10457" y="1294"/>
          <a:ext cx="3336341" cy="1979905"/>
        </a:xfrm>
        <a:prstGeom prst="chevron">
          <a:avLst/>
        </a:prstGeom>
        <a:solidFill>
          <a:srgbClr val="32416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Informal Meetings with Tyler Appraisal Staff</a:t>
          </a:r>
        </a:p>
      </dsp:txBody>
      <dsp:txXfrm>
        <a:off x="1000410" y="1294"/>
        <a:ext cx="1356436" cy="19799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07883-3E6E-4C6A-AFA6-88880D423671}">
      <dsp:nvSpPr>
        <dsp:cNvPr id="0" name=""/>
        <dsp:cNvSpPr/>
      </dsp:nvSpPr>
      <dsp:spPr>
        <a:xfrm>
          <a:off x="1948375" y="2881"/>
          <a:ext cx="1182402" cy="1182402"/>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Quality Data Collection</a:t>
          </a:r>
        </a:p>
      </dsp:txBody>
      <dsp:txXfrm>
        <a:off x="2121534" y="176040"/>
        <a:ext cx="836084" cy="836084"/>
      </dsp:txXfrm>
    </dsp:sp>
    <dsp:sp modelId="{78683627-3574-408F-9BE7-0A02796DE2FB}">
      <dsp:nvSpPr>
        <dsp:cNvPr id="0" name=""/>
        <dsp:cNvSpPr/>
      </dsp:nvSpPr>
      <dsp:spPr>
        <a:xfrm>
          <a:off x="2196680" y="1281294"/>
          <a:ext cx="685793" cy="685793"/>
        </a:xfrm>
        <a:prstGeom prst="mathPlus">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287582" y="1543541"/>
        <a:ext cx="503989" cy="161299"/>
      </dsp:txXfrm>
    </dsp:sp>
    <dsp:sp modelId="{B7150C90-8B0A-46D5-8213-B4F3BC788709}">
      <dsp:nvSpPr>
        <dsp:cNvPr id="0" name=""/>
        <dsp:cNvSpPr/>
      </dsp:nvSpPr>
      <dsp:spPr>
        <a:xfrm>
          <a:off x="1948375" y="2063098"/>
          <a:ext cx="1182402" cy="1182402"/>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Detailed Analysis and Modeling</a:t>
          </a:r>
        </a:p>
      </dsp:txBody>
      <dsp:txXfrm>
        <a:off x="2121534" y="2236257"/>
        <a:ext cx="836084" cy="836084"/>
      </dsp:txXfrm>
    </dsp:sp>
    <dsp:sp modelId="{ACB603A7-E7AE-41B2-8E9D-355AF6517ED3}">
      <dsp:nvSpPr>
        <dsp:cNvPr id="0" name=""/>
        <dsp:cNvSpPr/>
      </dsp:nvSpPr>
      <dsp:spPr>
        <a:xfrm>
          <a:off x="2196680" y="3341512"/>
          <a:ext cx="685793" cy="685793"/>
        </a:xfrm>
        <a:prstGeom prst="mathPlus">
          <a:avLst/>
        </a:prstGeom>
        <a:gradFill rotWithShape="0">
          <a:gsLst>
            <a:gs pos="0">
              <a:schemeClr val="accent4">
                <a:hueOff val="-9687231"/>
                <a:satOff val="-9091"/>
                <a:lumOff val="15000"/>
                <a:alphaOff val="0"/>
                <a:tint val="100000"/>
                <a:shade val="100000"/>
                <a:satMod val="130000"/>
              </a:schemeClr>
            </a:gs>
            <a:gs pos="100000">
              <a:schemeClr val="accent4">
                <a:hueOff val="-9687231"/>
                <a:satOff val="-9091"/>
                <a:lumOff val="1500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287582" y="3603759"/>
        <a:ext cx="503989" cy="161299"/>
      </dsp:txXfrm>
    </dsp:sp>
    <dsp:sp modelId="{B5157460-7DA9-4BAD-8C71-D90DB5AD7AAC}">
      <dsp:nvSpPr>
        <dsp:cNvPr id="0" name=""/>
        <dsp:cNvSpPr/>
      </dsp:nvSpPr>
      <dsp:spPr>
        <a:xfrm>
          <a:off x="1948375" y="4123316"/>
          <a:ext cx="1182402" cy="1182402"/>
        </a:xfrm>
        <a:prstGeom prst="ellipse">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Accurate Valuation  Review and Hearings</a:t>
          </a:r>
        </a:p>
      </dsp:txBody>
      <dsp:txXfrm>
        <a:off x="2121534" y="4296475"/>
        <a:ext cx="836084" cy="836084"/>
      </dsp:txXfrm>
    </dsp:sp>
    <dsp:sp modelId="{97EB21DB-B507-4D05-A405-11B81D74DD15}">
      <dsp:nvSpPr>
        <dsp:cNvPr id="0" name=""/>
        <dsp:cNvSpPr/>
      </dsp:nvSpPr>
      <dsp:spPr>
        <a:xfrm>
          <a:off x="3308138" y="2434373"/>
          <a:ext cx="376003" cy="439853"/>
        </a:xfrm>
        <a:prstGeom prst="rightArrow">
          <a:avLst>
            <a:gd name="adj1" fmla="val 60000"/>
            <a:gd name="adj2" fmla="val 50000"/>
          </a:avLst>
        </a:prstGeom>
        <a:gradFill rotWithShape="0">
          <a:gsLst>
            <a:gs pos="0">
              <a:schemeClr val="accent4">
                <a:hueOff val="-19374461"/>
                <a:satOff val="-18182"/>
                <a:lumOff val="30000"/>
                <a:alphaOff val="0"/>
                <a:tint val="100000"/>
                <a:shade val="100000"/>
                <a:satMod val="130000"/>
              </a:schemeClr>
            </a:gs>
            <a:gs pos="100000">
              <a:schemeClr val="accent4">
                <a:hueOff val="-19374461"/>
                <a:satOff val="-18182"/>
                <a:lumOff val="3000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08138" y="2522344"/>
        <a:ext cx="263202" cy="263911"/>
      </dsp:txXfrm>
    </dsp:sp>
    <dsp:sp modelId="{34750FE4-DAD7-48B4-A3F2-944B410D892F}">
      <dsp:nvSpPr>
        <dsp:cNvPr id="0" name=""/>
        <dsp:cNvSpPr/>
      </dsp:nvSpPr>
      <dsp:spPr>
        <a:xfrm>
          <a:off x="3840219" y="1471897"/>
          <a:ext cx="2364804" cy="2364804"/>
        </a:xfrm>
        <a:prstGeom prst="ellipse">
          <a:avLst/>
        </a:prstGeom>
        <a:gradFill rotWithShape="0">
          <a:gsLst>
            <a:gs pos="0">
              <a:schemeClr val="accent4">
                <a:hueOff val="-19374461"/>
                <a:satOff val="-18182"/>
                <a:lumOff val="30000"/>
                <a:alphaOff val="0"/>
                <a:tint val="100000"/>
                <a:shade val="100000"/>
                <a:satMod val="130000"/>
              </a:schemeClr>
            </a:gs>
            <a:gs pos="100000">
              <a:schemeClr val="accent4">
                <a:hueOff val="-19374461"/>
                <a:satOff val="-18182"/>
                <a:lumOff val="3000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Fairness Equity Transparency</a:t>
          </a:r>
        </a:p>
      </dsp:txBody>
      <dsp:txXfrm>
        <a:off x="4186537" y="1818215"/>
        <a:ext cx="1672168" cy="16721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fontAlgn="auto">
              <a:spcBef>
                <a:spcPts val="0"/>
              </a:spcBef>
              <a:spcAft>
                <a:spcPts val="0"/>
              </a:spcAft>
              <a:defRPr sz="1200">
                <a:latin typeface="+mn-lt"/>
                <a:cs typeface="+mn-cs"/>
              </a:defRPr>
            </a:lvl1pPr>
          </a:lstStyle>
          <a:p>
            <a:pPr>
              <a:defRPr/>
            </a:pPr>
            <a:fld id="{FA135F05-9151-4E0D-B718-E83FEA6DE7BA}" type="datetimeFigureOut">
              <a:rPr lang="en-US"/>
              <a:pPr>
                <a:defRPr/>
              </a:pPr>
              <a:t>2/7/2023</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fontAlgn="auto">
              <a:spcBef>
                <a:spcPts val="0"/>
              </a:spcBef>
              <a:spcAft>
                <a:spcPts val="0"/>
              </a:spcAft>
              <a:defRPr sz="1200">
                <a:latin typeface="+mn-lt"/>
                <a:cs typeface="+mn-cs"/>
              </a:defRPr>
            </a:lvl1pPr>
          </a:lstStyle>
          <a:p>
            <a:pPr>
              <a:defRPr/>
            </a:pPr>
            <a:fld id="{F4478FEB-9E6E-4400-A12E-8813007068AD}" type="slidenum">
              <a:rPr lang="en-US"/>
              <a:pPr>
                <a:defRPr/>
              </a:pPr>
              <a:t>‹#›</a:t>
            </a:fld>
            <a:endParaRPr lang="en-US" dirty="0"/>
          </a:p>
        </p:txBody>
      </p:sp>
    </p:spTree>
    <p:extLst>
      <p:ext uri="{BB962C8B-B14F-4D97-AF65-F5344CB8AC3E}">
        <p14:creationId xmlns:p14="http://schemas.microsoft.com/office/powerpoint/2010/main" val="560559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1</a:t>
            </a:fld>
            <a:endParaRPr lang="en-US" dirty="0"/>
          </a:p>
        </p:txBody>
      </p:sp>
    </p:spTree>
    <p:extLst>
      <p:ext uri="{BB962C8B-B14F-4D97-AF65-F5344CB8AC3E}">
        <p14:creationId xmlns:p14="http://schemas.microsoft.com/office/powerpoint/2010/main" val="4276483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17</a:t>
            </a:fld>
            <a:endParaRPr lang="en-US" dirty="0"/>
          </a:p>
        </p:txBody>
      </p:sp>
    </p:spTree>
    <p:extLst>
      <p:ext uri="{BB962C8B-B14F-4D97-AF65-F5344CB8AC3E}">
        <p14:creationId xmlns:p14="http://schemas.microsoft.com/office/powerpoint/2010/main" val="378790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18</a:t>
            </a:fld>
            <a:endParaRPr lang="en-US" dirty="0"/>
          </a:p>
        </p:txBody>
      </p:sp>
    </p:spTree>
    <p:extLst>
      <p:ext uri="{BB962C8B-B14F-4D97-AF65-F5344CB8AC3E}">
        <p14:creationId xmlns:p14="http://schemas.microsoft.com/office/powerpoint/2010/main" val="3733104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Owner Info: Name, Address, Tax Parcel ID, </a:t>
            </a:r>
          </a:p>
          <a:p>
            <a:r>
              <a:rPr lang="en-US" b="1" dirty="0"/>
              <a:t>Dwelling Characteristics: Style, Number of Stories, Attic, Basement type &amp; Finish, Room Counts, Heating/Cooling, Square Footage</a:t>
            </a:r>
          </a:p>
          <a:p>
            <a:r>
              <a:rPr lang="en-US" b="1" dirty="0"/>
              <a:t>Sales History</a:t>
            </a:r>
          </a:p>
          <a:p>
            <a:r>
              <a:rPr lang="en-US" b="1" dirty="0"/>
              <a:t>Outbuildings</a:t>
            </a:r>
          </a:p>
          <a:p>
            <a:r>
              <a:rPr lang="en-US" b="1" dirty="0"/>
              <a:t>Sketch</a:t>
            </a:r>
          </a:p>
          <a:p>
            <a:r>
              <a:rPr lang="en-US" b="1" dirty="0"/>
              <a:t>Photo</a:t>
            </a:r>
          </a:p>
          <a:p>
            <a:r>
              <a:rPr lang="en-US" b="1" dirty="0"/>
              <a:t>Verify/Correct, Sign &amp; Return</a:t>
            </a:r>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19</a:t>
            </a:fld>
            <a:endParaRPr lang="en-US" dirty="0"/>
          </a:p>
        </p:txBody>
      </p:sp>
    </p:spTree>
    <p:extLst>
      <p:ext uri="{BB962C8B-B14F-4D97-AF65-F5344CB8AC3E}">
        <p14:creationId xmlns:p14="http://schemas.microsoft.com/office/powerpoint/2010/main" val="291538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24</a:t>
            </a:fld>
            <a:endParaRPr lang="en-US" dirty="0"/>
          </a:p>
        </p:txBody>
      </p:sp>
    </p:spTree>
    <p:extLst>
      <p:ext uri="{BB962C8B-B14F-4D97-AF65-F5344CB8AC3E}">
        <p14:creationId xmlns:p14="http://schemas.microsoft.com/office/powerpoint/2010/main" val="1780456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25</a:t>
            </a:fld>
            <a:endParaRPr lang="en-US" dirty="0"/>
          </a:p>
        </p:txBody>
      </p:sp>
    </p:spTree>
    <p:extLst>
      <p:ext uri="{BB962C8B-B14F-4D97-AF65-F5344CB8AC3E}">
        <p14:creationId xmlns:p14="http://schemas.microsoft.com/office/powerpoint/2010/main" val="323017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26</a:t>
            </a:fld>
            <a:endParaRPr lang="en-US" dirty="0"/>
          </a:p>
        </p:txBody>
      </p:sp>
    </p:spTree>
    <p:extLst>
      <p:ext uri="{BB962C8B-B14F-4D97-AF65-F5344CB8AC3E}">
        <p14:creationId xmlns:p14="http://schemas.microsoft.com/office/powerpoint/2010/main" val="292166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Market approach is normally the recommended for residential. Commercial income approach. If ever had an appraisal for financing purposes</a:t>
            </a:r>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27</a:t>
            </a:fld>
            <a:endParaRPr lang="en-US" dirty="0"/>
          </a:p>
        </p:txBody>
      </p:sp>
    </p:spTree>
    <p:extLst>
      <p:ext uri="{BB962C8B-B14F-4D97-AF65-F5344CB8AC3E}">
        <p14:creationId xmlns:p14="http://schemas.microsoft.com/office/powerpoint/2010/main" val="244014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28</a:t>
            </a:fld>
            <a:endParaRPr lang="en-US" dirty="0"/>
          </a:p>
        </p:txBody>
      </p:sp>
    </p:spTree>
    <p:extLst>
      <p:ext uri="{BB962C8B-B14F-4D97-AF65-F5344CB8AC3E}">
        <p14:creationId xmlns:p14="http://schemas.microsoft.com/office/powerpoint/2010/main" val="334752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29</a:t>
            </a:fld>
            <a:endParaRPr lang="en-US" dirty="0"/>
          </a:p>
        </p:txBody>
      </p:sp>
    </p:spTree>
    <p:extLst>
      <p:ext uri="{BB962C8B-B14F-4D97-AF65-F5344CB8AC3E}">
        <p14:creationId xmlns:p14="http://schemas.microsoft.com/office/powerpoint/2010/main" val="2092915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31</a:t>
            </a:fld>
            <a:endParaRPr lang="en-US" dirty="0"/>
          </a:p>
        </p:txBody>
      </p:sp>
    </p:spTree>
    <p:extLst>
      <p:ext uri="{BB962C8B-B14F-4D97-AF65-F5344CB8AC3E}">
        <p14:creationId xmlns:p14="http://schemas.microsoft.com/office/powerpoint/2010/main" val="129217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2</a:t>
            </a:fld>
            <a:endParaRPr lang="en-US" dirty="0"/>
          </a:p>
        </p:txBody>
      </p:sp>
    </p:spTree>
    <p:extLst>
      <p:ext uri="{BB962C8B-B14F-4D97-AF65-F5344CB8AC3E}">
        <p14:creationId xmlns:p14="http://schemas.microsoft.com/office/powerpoint/2010/main" val="319800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32</a:t>
            </a:fld>
            <a:endParaRPr lang="en-US" dirty="0"/>
          </a:p>
        </p:txBody>
      </p:sp>
    </p:spTree>
    <p:extLst>
      <p:ext uri="{BB962C8B-B14F-4D97-AF65-F5344CB8AC3E}">
        <p14:creationId xmlns:p14="http://schemas.microsoft.com/office/powerpoint/2010/main" val="1164397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33</a:t>
            </a:fld>
            <a:endParaRPr lang="en-US" dirty="0"/>
          </a:p>
        </p:txBody>
      </p:sp>
    </p:spTree>
    <p:extLst>
      <p:ext uri="{BB962C8B-B14F-4D97-AF65-F5344CB8AC3E}">
        <p14:creationId xmlns:p14="http://schemas.microsoft.com/office/powerpoint/2010/main" val="3012060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34</a:t>
            </a:fld>
            <a:endParaRPr lang="en-US" dirty="0"/>
          </a:p>
        </p:txBody>
      </p:sp>
    </p:spTree>
    <p:extLst>
      <p:ext uri="{BB962C8B-B14F-4D97-AF65-F5344CB8AC3E}">
        <p14:creationId xmlns:p14="http://schemas.microsoft.com/office/powerpoint/2010/main" val="2865923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35</a:t>
            </a:fld>
            <a:endParaRPr lang="en-US" dirty="0"/>
          </a:p>
        </p:txBody>
      </p:sp>
    </p:spTree>
    <p:extLst>
      <p:ext uri="{BB962C8B-B14F-4D97-AF65-F5344CB8AC3E}">
        <p14:creationId xmlns:p14="http://schemas.microsoft.com/office/powerpoint/2010/main" val="48212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5</a:t>
            </a:fld>
            <a:endParaRPr lang="en-US" dirty="0"/>
          </a:p>
        </p:txBody>
      </p:sp>
    </p:spTree>
    <p:extLst>
      <p:ext uri="{BB962C8B-B14F-4D97-AF65-F5344CB8AC3E}">
        <p14:creationId xmlns:p14="http://schemas.microsoft.com/office/powerpoint/2010/main" val="303249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6</a:t>
            </a:fld>
            <a:endParaRPr lang="en-US" dirty="0"/>
          </a:p>
        </p:txBody>
      </p:sp>
    </p:spTree>
    <p:extLst>
      <p:ext uri="{BB962C8B-B14F-4D97-AF65-F5344CB8AC3E}">
        <p14:creationId xmlns:p14="http://schemas.microsoft.com/office/powerpoint/2010/main" val="202006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478FEB-9E6E-4400-A12E-8813007068AD}" type="slidenum">
              <a:rPr lang="en-US" smtClean="0"/>
              <a:pPr>
                <a:defRPr/>
              </a:pPr>
              <a:t>11</a:t>
            </a:fld>
            <a:endParaRPr lang="en-US" dirty="0"/>
          </a:p>
        </p:txBody>
      </p:sp>
    </p:spTree>
    <p:extLst>
      <p:ext uri="{BB962C8B-B14F-4D97-AF65-F5344CB8AC3E}">
        <p14:creationId xmlns:p14="http://schemas.microsoft.com/office/powerpoint/2010/main" val="208613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478FEB-9E6E-4400-A12E-8813007068AD}" type="slidenum">
              <a:rPr lang="en-US" smtClean="0"/>
              <a:pPr>
                <a:defRPr/>
              </a:pPr>
              <a:t>12</a:t>
            </a:fld>
            <a:endParaRPr lang="en-US" dirty="0"/>
          </a:p>
        </p:txBody>
      </p:sp>
    </p:spTree>
    <p:extLst>
      <p:ext uri="{BB962C8B-B14F-4D97-AF65-F5344CB8AC3E}">
        <p14:creationId xmlns:p14="http://schemas.microsoft.com/office/powerpoint/2010/main" val="415585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478FEB-9E6E-4400-A12E-8813007068AD}" type="slidenum">
              <a:rPr lang="en-US" smtClean="0"/>
              <a:pPr>
                <a:defRPr/>
              </a:pPr>
              <a:t>13</a:t>
            </a:fld>
            <a:endParaRPr lang="en-US" dirty="0"/>
          </a:p>
        </p:txBody>
      </p:sp>
    </p:spTree>
    <p:extLst>
      <p:ext uri="{BB962C8B-B14F-4D97-AF65-F5344CB8AC3E}">
        <p14:creationId xmlns:p14="http://schemas.microsoft.com/office/powerpoint/2010/main" val="11587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15</a:t>
            </a:fld>
            <a:endParaRPr lang="en-US" dirty="0"/>
          </a:p>
        </p:txBody>
      </p:sp>
    </p:spTree>
    <p:extLst>
      <p:ext uri="{BB962C8B-B14F-4D97-AF65-F5344CB8AC3E}">
        <p14:creationId xmlns:p14="http://schemas.microsoft.com/office/powerpoint/2010/main" val="419957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F4478FEB-9E6E-4400-A12E-8813007068AD}" type="slidenum">
              <a:rPr lang="en-US" smtClean="0"/>
              <a:pPr>
                <a:defRPr/>
              </a:pPr>
              <a:t>16</a:t>
            </a:fld>
            <a:endParaRPr lang="en-US" dirty="0"/>
          </a:p>
        </p:txBody>
      </p:sp>
    </p:spTree>
    <p:extLst>
      <p:ext uri="{BB962C8B-B14F-4D97-AF65-F5344CB8AC3E}">
        <p14:creationId xmlns:p14="http://schemas.microsoft.com/office/powerpoint/2010/main" val="4081875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1371600" y="2819400"/>
            <a:ext cx="6400800" cy="1752600"/>
          </a:xfrm>
        </p:spPr>
        <p:txBody>
          <a:bodyPr>
            <a:normAutofit/>
          </a:bodyPr>
          <a:lstStyle>
            <a:lvl1pPr marL="0" indent="0" algn="ctr">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183836-182D-4ADD-9026-F73A30488DCC}" type="datetime1">
              <a:rPr lang="en-US" smtClean="0"/>
              <a:t>2/7/2023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5E0EED5-E099-4CCF-9914-2B47A5441F7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EAC2926-E70D-44FD-8E6A-3E8DD9C845D7}" type="datetime1">
              <a:rPr lang="en-US" smtClean="0"/>
              <a:t>2/7/2023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Sussex County Reassessment 2024</a:t>
            </a:r>
          </a:p>
        </p:txBody>
      </p:sp>
      <p:sp>
        <p:nvSpPr>
          <p:cNvPr id="6" name="Slide Number Placeholder 5"/>
          <p:cNvSpPr>
            <a:spLocks noGrp="1"/>
          </p:cNvSpPr>
          <p:nvPr>
            <p:ph type="sldNum" sz="quarter" idx="12"/>
          </p:nvPr>
        </p:nvSpPr>
        <p:spPr/>
        <p:txBody>
          <a:bodyPr/>
          <a:lstStyle>
            <a:lvl1pPr>
              <a:defRPr/>
            </a:lvl1pPr>
          </a:lstStyle>
          <a:p>
            <a:pPr>
              <a:defRPr/>
            </a:pPr>
            <a:fld id="{9E7CB6A6-B561-4EFE-83E8-4099A9E65BA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95400"/>
            <a:ext cx="6019800" cy="4830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8B36DF-E974-4AE0-B8A3-16A5E6AF0903}" type="datetime1">
              <a:rPr lang="en-US" smtClean="0"/>
              <a:t>2/7/2023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Sussex County Reassessment 2024</a:t>
            </a:r>
          </a:p>
        </p:txBody>
      </p:sp>
      <p:sp>
        <p:nvSpPr>
          <p:cNvPr id="6" name="Slide Number Placeholder 5"/>
          <p:cNvSpPr>
            <a:spLocks noGrp="1"/>
          </p:cNvSpPr>
          <p:nvPr>
            <p:ph type="sldNum" sz="quarter" idx="12"/>
          </p:nvPr>
        </p:nvSpPr>
        <p:spPr/>
        <p:txBody>
          <a:bodyPr/>
          <a:lstStyle>
            <a:lvl1pPr>
              <a:defRPr/>
            </a:lvl1pPr>
          </a:lstStyle>
          <a:p>
            <a:pPr>
              <a:defRPr/>
            </a:pPr>
            <a:fld id="{DF90AD2F-F4BA-4F2D-9E5F-E557DA600BB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9F9923-2C47-435D-84C1-86CF68A6B3B1}" type="datetime1">
              <a:rPr lang="en-US" smtClean="0"/>
              <a:t>2/7/2023</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a:solidFill>
                  <a:schemeClr val="bg1"/>
                </a:solidFill>
              </a:rPr>
              <a:t>Sussex County Reassessment 2024</a:t>
            </a:r>
            <a:endParaRPr lang="en-US" dirty="0">
              <a:solidFill>
                <a:schemeClr val="bg1"/>
              </a:solidFill>
            </a:endParaRPr>
          </a:p>
        </p:txBody>
      </p:sp>
      <p:sp>
        <p:nvSpPr>
          <p:cNvPr id="5" name="Slide Number Placeholder 4"/>
          <p:cNvSpPr>
            <a:spLocks noGrp="1"/>
          </p:cNvSpPr>
          <p:nvPr>
            <p:ph type="sldNum" sz="quarter" idx="12"/>
          </p:nvPr>
        </p:nvSpPr>
        <p:spPr/>
        <p:txBody>
          <a:bodyPr/>
          <a:lstStyle>
            <a:lvl1pPr>
              <a:defRPr/>
            </a:lvl1pPr>
          </a:lstStyle>
          <a:p>
            <a:pPr>
              <a:defRPr/>
            </a:pPr>
            <a:fld id="{CC6FE648-BC15-4AD1-B248-2A6FA0350BE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99482E6-3D47-4A1B-A6CB-77049E7C9D0A}" type="datetime1">
              <a:rPr lang="en-US" smtClean="0"/>
              <a:t>2/7/2023</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a:solidFill>
                  <a:schemeClr val="bg1"/>
                </a:solidFill>
              </a:rPr>
              <a:t>Sussex County Reassessment 2024</a:t>
            </a:r>
            <a:endParaRPr lang="en-US" dirty="0">
              <a:solidFill>
                <a:schemeClr val="bg1"/>
              </a:solidFill>
            </a:endParaRPr>
          </a:p>
        </p:txBody>
      </p:sp>
      <p:sp>
        <p:nvSpPr>
          <p:cNvPr id="5" name="Slide Number Placeholder 4"/>
          <p:cNvSpPr>
            <a:spLocks noGrp="1"/>
          </p:cNvSpPr>
          <p:nvPr>
            <p:ph type="sldNum" sz="quarter" idx="12"/>
          </p:nvPr>
        </p:nvSpPr>
        <p:spPr/>
        <p:txBody>
          <a:bodyPr/>
          <a:lstStyle>
            <a:lvl1pPr>
              <a:defRPr/>
            </a:lvl1pPr>
          </a:lstStyle>
          <a:p>
            <a:pPr>
              <a:defRPr/>
            </a:pPr>
            <a:fld id="{CC6FE648-BC15-4AD1-B248-2A6FA0350BE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D37B20-D242-4EA2-869B-87D035941A3E}" type="datetime1">
              <a:rPr lang="en-US" smtClean="0"/>
              <a:t>2/7/2023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Sussex County Reassessment 2024</a:t>
            </a:r>
          </a:p>
        </p:txBody>
      </p:sp>
      <p:sp>
        <p:nvSpPr>
          <p:cNvPr id="6" name="Slide Number Placeholder 5"/>
          <p:cNvSpPr>
            <a:spLocks noGrp="1"/>
          </p:cNvSpPr>
          <p:nvPr>
            <p:ph type="sldNum" sz="quarter" idx="12"/>
          </p:nvPr>
        </p:nvSpPr>
        <p:spPr/>
        <p:txBody>
          <a:bodyPr/>
          <a:lstStyle>
            <a:lvl1pPr>
              <a:defRPr/>
            </a:lvl1pPr>
          </a:lstStyle>
          <a:p>
            <a:pPr>
              <a:defRPr/>
            </a:pPr>
            <a:fld id="{FFB4EDA0-A0BD-4646-97A5-55FAB493487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7C84D4A-79DF-4393-BDFB-AE069811167C}" type="datetime1">
              <a:rPr lang="en-US" smtClean="0"/>
              <a:t>2/7/2023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Sussex County Reassessment 2024</a:t>
            </a:r>
          </a:p>
        </p:txBody>
      </p:sp>
      <p:sp>
        <p:nvSpPr>
          <p:cNvPr id="6" name="Slide Number Placeholder 5"/>
          <p:cNvSpPr>
            <a:spLocks noGrp="1"/>
          </p:cNvSpPr>
          <p:nvPr>
            <p:ph type="sldNum" sz="quarter" idx="12"/>
          </p:nvPr>
        </p:nvSpPr>
        <p:spPr/>
        <p:txBody>
          <a:bodyPr/>
          <a:lstStyle>
            <a:lvl1pPr>
              <a:defRPr/>
            </a:lvl1pPr>
          </a:lstStyle>
          <a:p>
            <a:pPr>
              <a:defRPr/>
            </a:pPr>
            <a:fld id="{2394554D-701D-4942-A88F-B5CE3C18991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043928-5C4F-43E8-B075-A15A95D15A04}" type="datetime1">
              <a:rPr lang="en-US" smtClean="0"/>
              <a:t>2/7/2023</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Sussex County Reassessment 2024</a:t>
            </a:r>
          </a:p>
        </p:txBody>
      </p:sp>
      <p:sp>
        <p:nvSpPr>
          <p:cNvPr id="7" name="Slide Number Placeholder 6"/>
          <p:cNvSpPr>
            <a:spLocks noGrp="1"/>
          </p:cNvSpPr>
          <p:nvPr>
            <p:ph type="sldNum" sz="quarter" idx="12"/>
          </p:nvPr>
        </p:nvSpPr>
        <p:spPr/>
        <p:txBody>
          <a:bodyPr/>
          <a:lstStyle>
            <a:lvl1pPr>
              <a:defRPr/>
            </a:lvl1pPr>
          </a:lstStyle>
          <a:p>
            <a:pPr>
              <a:defRPr/>
            </a:pPr>
            <a:fld id="{6539C02F-B5B6-47B6-87F0-8BEED1CE834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D3E2A3-C193-4BF1-8997-D01327E0F3D8}" type="datetime1">
              <a:rPr lang="en-US" smtClean="0"/>
              <a:t>2/7/2023</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a:t>Sussex County Reassessment 2024</a:t>
            </a:r>
          </a:p>
        </p:txBody>
      </p:sp>
      <p:sp>
        <p:nvSpPr>
          <p:cNvPr id="9" name="Slide Number Placeholder 8"/>
          <p:cNvSpPr>
            <a:spLocks noGrp="1"/>
          </p:cNvSpPr>
          <p:nvPr>
            <p:ph type="sldNum" sz="quarter" idx="12"/>
          </p:nvPr>
        </p:nvSpPr>
        <p:spPr/>
        <p:txBody>
          <a:bodyPr/>
          <a:lstStyle>
            <a:lvl1pPr>
              <a:defRPr/>
            </a:lvl1pPr>
          </a:lstStyle>
          <a:p>
            <a:pPr>
              <a:defRPr/>
            </a:pPr>
            <a:fld id="{45255B08-EDE7-48D2-8EFD-BC560DBF400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2E8F12-43DD-462C-AE7E-C01FBABCFB85}" type="datetime1">
              <a:rPr lang="en-US" smtClean="0"/>
              <a:t>2/7/2023</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a:solidFill>
                  <a:schemeClr val="bg1"/>
                </a:solidFill>
              </a:rPr>
              <a:t>Sussex County Reassessment 2024</a:t>
            </a:r>
            <a:endParaRPr lang="en-US" dirty="0">
              <a:solidFill>
                <a:schemeClr val="bg1"/>
              </a:solidFill>
            </a:endParaRPr>
          </a:p>
        </p:txBody>
      </p:sp>
      <p:sp>
        <p:nvSpPr>
          <p:cNvPr id="5" name="Slide Number Placeholder 4"/>
          <p:cNvSpPr>
            <a:spLocks noGrp="1"/>
          </p:cNvSpPr>
          <p:nvPr>
            <p:ph type="sldNum" sz="quarter" idx="12"/>
          </p:nvPr>
        </p:nvSpPr>
        <p:spPr/>
        <p:txBody>
          <a:bodyPr/>
          <a:lstStyle>
            <a:lvl1pPr>
              <a:defRPr/>
            </a:lvl1pPr>
          </a:lstStyle>
          <a:p>
            <a:pPr>
              <a:defRPr/>
            </a:pPr>
            <a:fld id="{CC6FE648-BC15-4AD1-B248-2A6FA0350BE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FD2AEE-5641-4448-9A96-1189862FCB04}" type="datetime1">
              <a:rPr lang="en-US" smtClean="0"/>
              <a:t>2/7/2023</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a:t>Sussex County Reassessment 2024</a:t>
            </a:r>
          </a:p>
        </p:txBody>
      </p:sp>
      <p:sp>
        <p:nvSpPr>
          <p:cNvPr id="4" name="Slide Number Placeholder 3"/>
          <p:cNvSpPr>
            <a:spLocks noGrp="1"/>
          </p:cNvSpPr>
          <p:nvPr>
            <p:ph type="sldNum" sz="quarter" idx="12"/>
          </p:nvPr>
        </p:nvSpPr>
        <p:spPr/>
        <p:txBody>
          <a:bodyPr/>
          <a:lstStyle>
            <a:lvl1pPr>
              <a:defRPr/>
            </a:lvl1pPr>
          </a:lstStyle>
          <a:p>
            <a:pPr>
              <a:defRPr/>
            </a:pPr>
            <a:fld id="{CBF5B4EB-51F9-460C-B493-515F4CEBFD6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19200"/>
            <a:ext cx="5111750" cy="490696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3EBCA5-769D-4BDF-8090-0C5263B3934B}" type="datetime1">
              <a:rPr lang="en-US" smtClean="0"/>
              <a:t>2/7/2023</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Sussex County Reassessment 2024</a:t>
            </a:r>
          </a:p>
        </p:txBody>
      </p:sp>
      <p:sp>
        <p:nvSpPr>
          <p:cNvPr id="7" name="Slide Number Placeholder 6"/>
          <p:cNvSpPr>
            <a:spLocks noGrp="1"/>
          </p:cNvSpPr>
          <p:nvPr>
            <p:ph type="sldNum" sz="quarter" idx="12"/>
          </p:nvPr>
        </p:nvSpPr>
        <p:spPr/>
        <p:txBody>
          <a:bodyPr/>
          <a:lstStyle>
            <a:lvl1pPr>
              <a:defRPr/>
            </a:lvl1pPr>
          </a:lstStyle>
          <a:p>
            <a:pPr>
              <a:defRPr/>
            </a:pPr>
            <a:fld id="{A0619D3A-C265-4458-89CB-7C7DD574334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E43C610-6085-4D79-A008-2B5E81F9B09E}" type="datetime1">
              <a:rPr lang="en-US" smtClean="0"/>
              <a:t>2/7/2023</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Sussex County Reassessment 2024</a:t>
            </a:r>
          </a:p>
        </p:txBody>
      </p:sp>
      <p:sp>
        <p:nvSpPr>
          <p:cNvPr id="7" name="Slide Number Placeholder 6"/>
          <p:cNvSpPr>
            <a:spLocks noGrp="1"/>
          </p:cNvSpPr>
          <p:nvPr>
            <p:ph type="sldNum" sz="quarter" idx="12"/>
          </p:nvPr>
        </p:nvSpPr>
        <p:spPr/>
        <p:txBody>
          <a:bodyPr/>
          <a:lstStyle>
            <a:lvl1pPr>
              <a:defRPr/>
            </a:lvl1pPr>
          </a:lstStyle>
          <a:p>
            <a:pPr>
              <a:defRPr/>
            </a:pPr>
            <a:fld id="{F95A21DE-D309-4C09-B565-CA8192A7796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Sussex County Reassessment 2024</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485266-2900-420B-A62A-318DAF530337}" type="slidenum">
              <a:rPr lang="en-US"/>
              <a:pPr>
                <a:defRPr/>
              </a:pPr>
              <a:t>‹#›</a:t>
            </a:fld>
            <a:endParaRPr lang="en-US" dirty="0"/>
          </a:p>
        </p:txBody>
      </p:sp>
      <p:sp>
        <p:nvSpPr>
          <p:cNvPr id="7" name="Footer Placeholder 4"/>
          <p:cNvSpPr txBox="1">
            <a:spLocks/>
          </p:cNvSpPr>
          <p:nvPr userDrawn="1"/>
        </p:nvSpPr>
        <p:spPr>
          <a:xfrm>
            <a:off x="5791200" y="6356350"/>
            <a:ext cx="2895600" cy="365125"/>
          </a:xfrm>
          <a:prstGeom prst="rect">
            <a:avLst/>
          </a:prstGeom>
        </p:spPr>
        <p:txBody>
          <a:bodyPr anchor="ctr"/>
          <a:lstStyle>
            <a:lvl1pPr algn="ctr">
              <a:defRPr sz="1200">
                <a:solidFill>
                  <a:schemeClr val="tx1">
                    <a:tint val="75000"/>
                  </a:schemeClr>
                </a:solidFill>
              </a:defRPr>
            </a:lvl1p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457200" rtl="0" eaLnBrk="0" fontAlgn="base" hangingPunct="0">
        <a:spcBef>
          <a:spcPct val="0"/>
        </a:spcBef>
        <a:spcAft>
          <a:spcPct val="0"/>
        </a:spcAft>
        <a:defRPr sz="2800" b="1" kern="1200">
          <a:solidFill>
            <a:schemeClr val="bg1"/>
          </a:solidFill>
          <a:latin typeface="+mj-lt"/>
          <a:ea typeface="+mj-ea"/>
          <a:cs typeface="+mj-cs"/>
        </a:defRPr>
      </a:lvl1pPr>
      <a:lvl2pPr algn="l" defTabSz="457200" rtl="0" eaLnBrk="0" fontAlgn="base" hangingPunct="0">
        <a:spcBef>
          <a:spcPct val="0"/>
        </a:spcBef>
        <a:spcAft>
          <a:spcPct val="0"/>
        </a:spcAft>
        <a:defRPr sz="2800" b="1">
          <a:solidFill>
            <a:schemeClr val="bg1"/>
          </a:solidFill>
          <a:latin typeface="Arial" charset="0"/>
        </a:defRPr>
      </a:lvl2pPr>
      <a:lvl3pPr algn="l" defTabSz="457200" rtl="0" eaLnBrk="0" fontAlgn="base" hangingPunct="0">
        <a:spcBef>
          <a:spcPct val="0"/>
        </a:spcBef>
        <a:spcAft>
          <a:spcPct val="0"/>
        </a:spcAft>
        <a:defRPr sz="2800" b="1">
          <a:solidFill>
            <a:schemeClr val="bg1"/>
          </a:solidFill>
          <a:latin typeface="Arial" charset="0"/>
        </a:defRPr>
      </a:lvl3pPr>
      <a:lvl4pPr algn="l" defTabSz="457200" rtl="0" eaLnBrk="0" fontAlgn="base" hangingPunct="0">
        <a:spcBef>
          <a:spcPct val="0"/>
        </a:spcBef>
        <a:spcAft>
          <a:spcPct val="0"/>
        </a:spcAft>
        <a:defRPr sz="2800" b="1">
          <a:solidFill>
            <a:schemeClr val="bg1"/>
          </a:solidFill>
          <a:latin typeface="Arial" charset="0"/>
        </a:defRPr>
      </a:lvl4pPr>
      <a:lvl5pPr algn="l" defTabSz="457200" rtl="0" eaLnBrk="0" fontAlgn="base" hangingPunct="0">
        <a:spcBef>
          <a:spcPct val="0"/>
        </a:spcBef>
        <a:spcAft>
          <a:spcPct val="0"/>
        </a:spcAft>
        <a:defRPr sz="2800" b="1">
          <a:solidFill>
            <a:schemeClr val="bg1"/>
          </a:solidFill>
          <a:latin typeface="Arial" charset="0"/>
        </a:defRPr>
      </a:lvl5pPr>
      <a:lvl6pPr marL="457200" algn="l" defTabSz="457200" rtl="0" fontAlgn="base">
        <a:spcBef>
          <a:spcPct val="0"/>
        </a:spcBef>
        <a:spcAft>
          <a:spcPct val="0"/>
        </a:spcAft>
        <a:defRPr sz="2800" b="1">
          <a:solidFill>
            <a:schemeClr val="bg1"/>
          </a:solidFill>
          <a:latin typeface="Arial" charset="0"/>
        </a:defRPr>
      </a:lvl6pPr>
      <a:lvl7pPr marL="914400" algn="l" defTabSz="457200" rtl="0" fontAlgn="base">
        <a:spcBef>
          <a:spcPct val="0"/>
        </a:spcBef>
        <a:spcAft>
          <a:spcPct val="0"/>
        </a:spcAft>
        <a:defRPr sz="2800" b="1">
          <a:solidFill>
            <a:schemeClr val="bg1"/>
          </a:solidFill>
          <a:latin typeface="Arial" charset="0"/>
        </a:defRPr>
      </a:lvl7pPr>
      <a:lvl8pPr marL="1371600" algn="l" defTabSz="457200" rtl="0" fontAlgn="base">
        <a:spcBef>
          <a:spcPct val="0"/>
        </a:spcBef>
        <a:spcAft>
          <a:spcPct val="0"/>
        </a:spcAft>
        <a:defRPr sz="2800" b="1">
          <a:solidFill>
            <a:schemeClr val="bg1"/>
          </a:solidFill>
          <a:latin typeface="Arial" charset="0"/>
        </a:defRPr>
      </a:lvl8pPr>
      <a:lvl9pPr marL="1828800" algn="l" defTabSz="457200" rtl="0" fontAlgn="base">
        <a:spcBef>
          <a:spcPct val="0"/>
        </a:spcBef>
        <a:spcAft>
          <a:spcPct val="0"/>
        </a:spcAft>
        <a:defRPr sz="2800" b="1">
          <a:solidFill>
            <a:schemeClr val="bg1"/>
          </a:solidFill>
          <a:latin typeface="Arial" charset="0"/>
        </a:defRPr>
      </a:lvl9pPr>
    </p:titleStyle>
    <p:bodyStyle>
      <a:lvl1pPr marL="342900" indent="-3429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Sussex County Reassessment 2024</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485266-2900-420B-A62A-318DAF530337}" type="slidenum">
              <a:rPr lang="en-US"/>
              <a:pPr>
                <a:defRPr/>
              </a:pPr>
              <a:t>‹#›</a:t>
            </a:fld>
            <a:endParaRPr lang="en-US" dirty="0"/>
          </a:p>
        </p:txBody>
      </p:sp>
      <p:sp>
        <p:nvSpPr>
          <p:cNvPr id="7" name="Footer Placeholder 4"/>
          <p:cNvSpPr txBox="1">
            <a:spLocks/>
          </p:cNvSpPr>
          <p:nvPr userDrawn="1"/>
        </p:nvSpPr>
        <p:spPr>
          <a:xfrm>
            <a:off x="5791200" y="6356350"/>
            <a:ext cx="2895600" cy="365125"/>
          </a:xfrm>
          <a:prstGeom prst="rect">
            <a:avLst/>
          </a:prstGeom>
        </p:spPr>
        <p:txBody>
          <a:bodyPr anchor="ctr"/>
          <a:lstStyle>
            <a:lvl1pPr algn="ctr">
              <a:defRPr sz="1200">
                <a:solidFill>
                  <a:schemeClr val="tx1">
                    <a:tint val="75000"/>
                  </a:schemeClr>
                </a:solidFill>
              </a:defRPr>
            </a:lvl1p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727" r:id="rId1"/>
  </p:sldLayoutIdLst>
  <p:hf sldNum="0" hdr="0" dt="0"/>
  <p:txStyles>
    <p:titleStyle>
      <a:lvl1pPr algn="l" defTabSz="457200" rtl="0" eaLnBrk="0" fontAlgn="base" hangingPunct="0">
        <a:spcBef>
          <a:spcPct val="0"/>
        </a:spcBef>
        <a:spcAft>
          <a:spcPct val="0"/>
        </a:spcAft>
        <a:defRPr sz="2800" b="1" kern="1200">
          <a:solidFill>
            <a:schemeClr val="bg1"/>
          </a:solidFill>
          <a:latin typeface="+mj-lt"/>
          <a:ea typeface="+mj-ea"/>
          <a:cs typeface="+mj-cs"/>
        </a:defRPr>
      </a:lvl1pPr>
      <a:lvl2pPr algn="l" defTabSz="457200" rtl="0" eaLnBrk="0" fontAlgn="base" hangingPunct="0">
        <a:spcBef>
          <a:spcPct val="0"/>
        </a:spcBef>
        <a:spcAft>
          <a:spcPct val="0"/>
        </a:spcAft>
        <a:defRPr sz="2800" b="1">
          <a:solidFill>
            <a:schemeClr val="bg1"/>
          </a:solidFill>
          <a:latin typeface="Arial" charset="0"/>
        </a:defRPr>
      </a:lvl2pPr>
      <a:lvl3pPr algn="l" defTabSz="457200" rtl="0" eaLnBrk="0" fontAlgn="base" hangingPunct="0">
        <a:spcBef>
          <a:spcPct val="0"/>
        </a:spcBef>
        <a:spcAft>
          <a:spcPct val="0"/>
        </a:spcAft>
        <a:defRPr sz="2800" b="1">
          <a:solidFill>
            <a:schemeClr val="bg1"/>
          </a:solidFill>
          <a:latin typeface="Arial" charset="0"/>
        </a:defRPr>
      </a:lvl3pPr>
      <a:lvl4pPr algn="l" defTabSz="457200" rtl="0" eaLnBrk="0" fontAlgn="base" hangingPunct="0">
        <a:spcBef>
          <a:spcPct val="0"/>
        </a:spcBef>
        <a:spcAft>
          <a:spcPct val="0"/>
        </a:spcAft>
        <a:defRPr sz="2800" b="1">
          <a:solidFill>
            <a:schemeClr val="bg1"/>
          </a:solidFill>
          <a:latin typeface="Arial" charset="0"/>
        </a:defRPr>
      </a:lvl4pPr>
      <a:lvl5pPr algn="l" defTabSz="457200" rtl="0" eaLnBrk="0" fontAlgn="base" hangingPunct="0">
        <a:spcBef>
          <a:spcPct val="0"/>
        </a:spcBef>
        <a:spcAft>
          <a:spcPct val="0"/>
        </a:spcAft>
        <a:defRPr sz="2800" b="1">
          <a:solidFill>
            <a:schemeClr val="bg1"/>
          </a:solidFill>
          <a:latin typeface="Arial" charset="0"/>
        </a:defRPr>
      </a:lvl5pPr>
      <a:lvl6pPr marL="457200" algn="l" defTabSz="457200" rtl="0" fontAlgn="base">
        <a:spcBef>
          <a:spcPct val="0"/>
        </a:spcBef>
        <a:spcAft>
          <a:spcPct val="0"/>
        </a:spcAft>
        <a:defRPr sz="2800" b="1">
          <a:solidFill>
            <a:schemeClr val="bg1"/>
          </a:solidFill>
          <a:latin typeface="Arial" charset="0"/>
        </a:defRPr>
      </a:lvl6pPr>
      <a:lvl7pPr marL="914400" algn="l" defTabSz="457200" rtl="0" fontAlgn="base">
        <a:spcBef>
          <a:spcPct val="0"/>
        </a:spcBef>
        <a:spcAft>
          <a:spcPct val="0"/>
        </a:spcAft>
        <a:defRPr sz="2800" b="1">
          <a:solidFill>
            <a:schemeClr val="bg1"/>
          </a:solidFill>
          <a:latin typeface="Arial" charset="0"/>
        </a:defRPr>
      </a:lvl7pPr>
      <a:lvl8pPr marL="1371600" algn="l" defTabSz="457200" rtl="0" fontAlgn="base">
        <a:spcBef>
          <a:spcPct val="0"/>
        </a:spcBef>
        <a:spcAft>
          <a:spcPct val="0"/>
        </a:spcAft>
        <a:defRPr sz="2800" b="1">
          <a:solidFill>
            <a:schemeClr val="bg1"/>
          </a:solidFill>
          <a:latin typeface="Arial" charset="0"/>
        </a:defRPr>
      </a:lvl8pPr>
      <a:lvl9pPr marL="1828800" algn="l" defTabSz="457200" rtl="0" fontAlgn="base">
        <a:spcBef>
          <a:spcPct val="0"/>
        </a:spcBef>
        <a:spcAft>
          <a:spcPct val="0"/>
        </a:spcAft>
        <a:defRPr sz="2800" b="1">
          <a:solidFill>
            <a:schemeClr val="bg1"/>
          </a:solidFill>
          <a:latin typeface="Arial" charset="0"/>
        </a:defRPr>
      </a:lvl9pPr>
    </p:titleStyle>
    <p:bodyStyle>
      <a:lvl1pPr marL="342900" indent="-3429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Sussex County Reassessment 2024</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485266-2900-420B-A62A-318DAF530337}" type="slidenum">
              <a:rPr lang="en-US"/>
              <a:pPr>
                <a:defRPr/>
              </a:pPr>
              <a:t>‹#›</a:t>
            </a:fld>
            <a:endParaRPr lang="en-US" dirty="0"/>
          </a:p>
        </p:txBody>
      </p:sp>
      <p:sp>
        <p:nvSpPr>
          <p:cNvPr id="7" name="Footer Placeholder 4"/>
          <p:cNvSpPr txBox="1">
            <a:spLocks/>
          </p:cNvSpPr>
          <p:nvPr userDrawn="1"/>
        </p:nvSpPr>
        <p:spPr>
          <a:xfrm>
            <a:off x="5791200" y="6356350"/>
            <a:ext cx="2895600" cy="365125"/>
          </a:xfrm>
          <a:prstGeom prst="rect">
            <a:avLst/>
          </a:prstGeom>
        </p:spPr>
        <p:txBody>
          <a:bodyPr anchor="ctr"/>
          <a:lstStyle>
            <a:lvl1pPr algn="ctr">
              <a:defRPr sz="1200">
                <a:solidFill>
                  <a:schemeClr val="tx1">
                    <a:tint val="75000"/>
                  </a:schemeClr>
                </a:solidFill>
              </a:defRPr>
            </a:lvl1p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729" r:id="rId1"/>
  </p:sldLayoutIdLst>
  <p:hf sldNum="0" hdr="0" dt="0"/>
  <p:txStyles>
    <p:titleStyle>
      <a:lvl1pPr algn="l" defTabSz="457200" rtl="0" eaLnBrk="0" fontAlgn="base" hangingPunct="0">
        <a:spcBef>
          <a:spcPct val="0"/>
        </a:spcBef>
        <a:spcAft>
          <a:spcPct val="0"/>
        </a:spcAft>
        <a:defRPr sz="2800" b="1" kern="1200">
          <a:solidFill>
            <a:schemeClr val="bg1"/>
          </a:solidFill>
          <a:latin typeface="+mj-lt"/>
          <a:ea typeface="+mj-ea"/>
          <a:cs typeface="+mj-cs"/>
        </a:defRPr>
      </a:lvl1pPr>
      <a:lvl2pPr algn="l" defTabSz="457200" rtl="0" eaLnBrk="0" fontAlgn="base" hangingPunct="0">
        <a:spcBef>
          <a:spcPct val="0"/>
        </a:spcBef>
        <a:spcAft>
          <a:spcPct val="0"/>
        </a:spcAft>
        <a:defRPr sz="2800" b="1">
          <a:solidFill>
            <a:schemeClr val="bg1"/>
          </a:solidFill>
          <a:latin typeface="Arial" charset="0"/>
        </a:defRPr>
      </a:lvl2pPr>
      <a:lvl3pPr algn="l" defTabSz="457200" rtl="0" eaLnBrk="0" fontAlgn="base" hangingPunct="0">
        <a:spcBef>
          <a:spcPct val="0"/>
        </a:spcBef>
        <a:spcAft>
          <a:spcPct val="0"/>
        </a:spcAft>
        <a:defRPr sz="2800" b="1">
          <a:solidFill>
            <a:schemeClr val="bg1"/>
          </a:solidFill>
          <a:latin typeface="Arial" charset="0"/>
        </a:defRPr>
      </a:lvl3pPr>
      <a:lvl4pPr algn="l" defTabSz="457200" rtl="0" eaLnBrk="0" fontAlgn="base" hangingPunct="0">
        <a:spcBef>
          <a:spcPct val="0"/>
        </a:spcBef>
        <a:spcAft>
          <a:spcPct val="0"/>
        </a:spcAft>
        <a:defRPr sz="2800" b="1">
          <a:solidFill>
            <a:schemeClr val="bg1"/>
          </a:solidFill>
          <a:latin typeface="Arial" charset="0"/>
        </a:defRPr>
      </a:lvl4pPr>
      <a:lvl5pPr algn="l" defTabSz="457200" rtl="0" eaLnBrk="0" fontAlgn="base" hangingPunct="0">
        <a:spcBef>
          <a:spcPct val="0"/>
        </a:spcBef>
        <a:spcAft>
          <a:spcPct val="0"/>
        </a:spcAft>
        <a:defRPr sz="2800" b="1">
          <a:solidFill>
            <a:schemeClr val="bg1"/>
          </a:solidFill>
          <a:latin typeface="Arial" charset="0"/>
        </a:defRPr>
      </a:lvl5pPr>
      <a:lvl6pPr marL="457200" algn="l" defTabSz="457200" rtl="0" fontAlgn="base">
        <a:spcBef>
          <a:spcPct val="0"/>
        </a:spcBef>
        <a:spcAft>
          <a:spcPct val="0"/>
        </a:spcAft>
        <a:defRPr sz="2800" b="1">
          <a:solidFill>
            <a:schemeClr val="bg1"/>
          </a:solidFill>
          <a:latin typeface="Arial" charset="0"/>
        </a:defRPr>
      </a:lvl6pPr>
      <a:lvl7pPr marL="914400" algn="l" defTabSz="457200" rtl="0" fontAlgn="base">
        <a:spcBef>
          <a:spcPct val="0"/>
        </a:spcBef>
        <a:spcAft>
          <a:spcPct val="0"/>
        </a:spcAft>
        <a:defRPr sz="2800" b="1">
          <a:solidFill>
            <a:schemeClr val="bg1"/>
          </a:solidFill>
          <a:latin typeface="Arial" charset="0"/>
        </a:defRPr>
      </a:lvl7pPr>
      <a:lvl8pPr marL="1371600" algn="l" defTabSz="457200" rtl="0" fontAlgn="base">
        <a:spcBef>
          <a:spcPct val="0"/>
        </a:spcBef>
        <a:spcAft>
          <a:spcPct val="0"/>
        </a:spcAft>
        <a:defRPr sz="2800" b="1">
          <a:solidFill>
            <a:schemeClr val="bg1"/>
          </a:solidFill>
          <a:latin typeface="Arial" charset="0"/>
        </a:defRPr>
      </a:lvl8pPr>
      <a:lvl9pPr marL="1828800" algn="l" defTabSz="457200" rtl="0" fontAlgn="base">
        <a:spcBef>
          <a:spcPct val="0"/>
        </a:spcBef>
        <a:spcAft>
          <a:spcPct val="0"/>
        </a:spcAft>
        <a:defRPr sz="2800" b="1">
          <a:solidFill>
            <a:schemeClr val="bg1"/>
          </a:solidFill>
          <a:latin typeface="Arial" charset="0"/>
        </a:defRPr>
      </a:lvl9pPr>
    </p:titleStyle>
    <p:bodyStyle>
      <a:lvl1pPr marL="342900" indent="-3429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Clr>
          <a:schemeClr val="tx2"/>
        </a:buClr>
        <a:buFont typeface="Arial"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3.jf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mpower.tylertech.com/New-Castle-County-Delaware.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2438400"/>
            <a:ext cx="7772400" cy="1752600"/>
          </a:xfrm>
        </p:spPr>
        <p:txBody>
          <a:bodyPr>
            <a:normAutofit fontScale="90000"/>
          </a:bodyPr>
          <a:lstStyle/>
          <a:p>
            <a:pPr eaLnBrk="1" hangingPunct="1"/>
            <a:r>
              <a:rPr lang="en-US" sz="3300" dirty="0"/>
              <a:t>New Castle County Reassessment 2025</a:t>
            </a:r>
            <a:br>
              <a:rPr lang="en-US" dirty="0"/>
            </a:br>
            <a:r>
              <a:rPr lang="en-US" sz="2700" dirty="0"/>
              <a:t>Tyler Technologies</a:t>
            </a:r>
            <a:br>
              <a:rPr lang="en-US" dirty="0"/>
            </a:br>
            <a:endParaRPr lang="en-US" dirty="0"/>
          </a:p>
        </p:txBody>
      </p:sp>
      <p:pic>
        <p:nvPicPr>
          <p:cNvPr id="6" name="Picture 5"/>
          <p:cNvPicPr>
            <a:picLocks noChangeAspect="1"/>
          </p:cNvPicPr>
          <p:nvPr/>
        </p:nvPicPr>
        <p:blipFill>
          <a:blip r:embed="rId3"/>
          <a:srcRect l="7953" r="7953"/>
          <a:stretch/>
        </p:blipFill>
        <p:spPr>
          <a:xfrm>
            <a:off x="3133306" y="4048990"/>
            <a:ext cx="2367593" cy="1894074"/>
          </a:xfrm>
          <a:prstGeom prst="ellipse">
            <a:avLst/>
          </a:prstGeom>
          <a:ln>
            <a:noFill/>
          </a:ln>
          <a:effectLst>
            <a:softEdge rad="112500"/>
          </a:effectLst>
        </p:spPr>
      </p:pic>
      <p:pic>
        <p:nvPicPr>
          <p:cNvPr id="10" name="Picture 9"/>
          <p:cNvPicPr>
            <a:picLocks noChangeAspect="1"/>
          </p:cNvPicPr>
          <p:nvPr/>
        </p:nvPicPr>
        <p:blipFill>
          <a:blip r:embed="rId4"/>
          <a:srcRect l="6012" r="6012"/>
          <a:stretch/>
        </p:blipFill>
        <p:spPr>
          <a:xfrm>
            <a:off x="364077" y="3429000"/>
            <a:ext cx="2631824" cy="1990725"/>
          </a:xfrm>
          <a:prstGeom prst="ellipse">
            <a:avLst/>
          </a:prstGeom>
          <a:ln>
            <a:noFill/>
          </a:ln>
          <a:effectLst>
            <a:softEdge rad="112500"/>
          </a:effectLst>
        </p:spPr>
      </p:pic>
      <p:pic>
        <p:nvPicPr>
          <p:cNvPr id="13" name="Picture 12"/>
          <p:cNvPicPr>
            <a:picLocks noChangeAspect="1"/>
          </p:cNvPicPr>
          <p:nvPr/>
        </p:nvPicPr>
        <p:blipFill>
          <a:blip r:embed="rId5"/>
          <a:srcRect l="25449" r="25449"/>
          <a:stretch/>
        </p:blipFill>
        <p:spPr>
          <a:xfrm>
            <a:off x="5992341" y="3600450"/>
            <a:ext cx="2465859" cy="1676400"/>
          </a:xfrm>
          <a:prstGeom prst="ellipse">
            <a:avLst/>
          </a:prstGeom>
          <a:ln>
            <a:noFill/>
          </a:ln>
          <a:effectLst>
            <a:softEdge rad="112500"/>
          </a:effectLst>
        </p:spPr>
      </p:pic>
      <p:pic>
        <p:nvPicPr>
          <p:cNvPr id="1026" name="Picture 2">
            <a:extLst>
              <a:ext uri="{FF2B5EF4-FFF2-40B4-BE49-F238E27FC236}">
                <a16:creationId xmlns:a16="http://schemas.microsoft.com/office/drawing/2014/main" id="{B496F8B8-4C57-48ED-9CFF-411F2244DA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0951" y="457200"/>
            <a:ext cx="1902098"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4A10-EEDB-4375-8D27-E883993D203B}"/>
              </a:ext>
            </a:extLst>
          </p:cNvPr>
          <p:cNvSpPr>
            <a:spLocks noGrp="1"/>
          </p:cNvSpPr>
          <p:nvPr>
            <p:ph type="title"/>
          </p:nvPr>
        </p:nvSpPr>
        <p:spPr>
          <a:xfrm>
            <a:off x="0" y="0"/>
            <a:ext cx="8229600" cy="1143000"/>
          </a:xfrm>
        </p:spPr>
        <p:txBody>
          <a:bodyPr/>
          <a:lstStyle/>
          <a:p>
            <a:r>
              <a:rPr lang="en-US" sz="2400" dirty="0"/>
              <a:t>Reassessment Fears – Government Spending</a:t>
            </a:r>
          </a:p>
        </p:txBody>
      </p:sp>
      <p:sp>
        <p:nvSpPr>
          <p:cNvPr id="5" name="Rectangle 4">
            <a:extLst>
              <a:ext uri="{FF2B5EF4-FFF2-40B4-BE49-F238E27FC236}">
                <a16:creationId xmlns:a16="http://schemas.microsoft.com/office/drawing/2014/main" id="{578F24A8-6A53-4F38-949F-1E0B4204ADAB}"/>
              </a:ext>
            </a:extLst>
          </p:cNvPr>
          <p:cNvSpPr/>
          <p:nvPr/>
        </p:nvSpPr>
        <p:spPr>
          <a:xfrm>
            <a:off x="876300" y="905232"/>
            <a:ext cx="7391400" cy="5693866"/>
          </a:xfrm>
          <a:prstGeom prst="rect">
            <a:avLst/>
          </a:prstGeom>
        </p:spPr>
        <p:txBody>
          <a:bodyPr wrap="square">
            <a:spAutoFit/>
          </a:bodyPr>
          <a:lstStyle/>
          <a:p>
            <a:pPr marL="0" marR="0" algn="ctr">
              <a:spcBef>
                <a:spcPts val="0"/>
              </a:spcBef>
              <a:spcAft>
                <a:spcPts val="1200"/>
              </a:spcAft>
            </a:pPr>
            <a:endParaRPr lang="en-US" sz="2400"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1200"/>
              </a:spcAft>
            </a:pPr>
            <a:r>
              <a:rPr lang="en-US" sz="2600" b="1" dirty="0">
                <a:latin typeface="Arial" panose="020B0604020202020204" pitchFamily="34" charset="0"/>
                <a:ea typeface="Times New Roman" panose="02020603050405020304" pitchFamily="18" charset="0"/>
                <a:cs typeface="Arial" panose="020B0604020202020204" pitchFamily="34" charset="0"/>
              </a:rPr>
              <a:t>A reassessment does not increase or decrease tax revenues. It only apportions the total tax burden more fairly by setting new assessed values.</a:t>
            </a:r>
          </a:p>
          <a:p>
            <a:pPr marL="0" marR="0" algn="ctr">
              <a:spcBef>
                <a:spcPts val="0"/>
              </a:spcBef>
              <a:spcAft>
                <a:spcPts val="1200"/>
              </a:spcAft>
            </a:pPr>
            <a:endParaRPr lang="en-US" sz="2600" b="1" dirty="0">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1200"/>
              </a:spcAft>
            </a:pPr>
            <a:r>
              <a:rPr lang="en-US" sz="2600" b="1" dirty="0">
                <a:latin typeface="Arial" panose="020B0604020202020204" pitchFamily="34" charset="0"/>
                <a:ea typeface="Times New Roman" panose="02020603050405020304" pitchFamily="18" charset="0"/>
                <a:cs typeface="Arial" panose="020B0604020202020204" pitchFamily="34" charset="0"/>
              </a:rPr>
              <a:t>While the overall impact on a community is capped by State law, individual property owners may see their taxes decrease or increase.</a:t>
            </a:r>
          </a:p>
          <a:p>
            <a:pPr marL="0" marR="0" algn="ctr">
              <a:spcBef>
                <a:spcPts val="0"/>
              </a:spcBef>
              <a:spcAft>
                <a:spcPts val="120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1200"/>
              </a:spcAft>
            </a:pP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Footer Placeholder 3">
            <a:extLst>
              <a:ext uri="{FF2B5EF4-FFF2-40B4-BE49-F238E27FC236}">
                <a16:creationId xmlns:a16="http://schemas.microsoft.com/office/drawing/2014/main" id="{60ACA6C4-B35E-48A3-9EFF-47B90324C28E}"/>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extLst>
      <p:ext uri="{BB962C8B-B14F-4D97-AF65-F5344CB8AC3E}">
        <p14:creationId xmlns:p14="http://schemas.microsoft.com/office/powerpoint/2010/main" val="177756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4A10-EEDB-4375-8D27-E883993D203B}"/>
              </a:ext>
            </a:extLst>
          </p:cNvPr>
          <p:cNvSpPr>
            <a:spLocks noGrp="1"/>
          </p:cNvSpPr>
          <p:nvPr>
            <p:ph type="title"/>
          </p:nvPr>
        </p:nvSpPr>
        <p:spPr>
          <a:xfrm>
            <a:off x="28303" y="0"/>
            <a:ext cx="8229600" cy="1088571"/>
          </a:xfrm>
        </p:spPr>
        <p:txBody>
          <a:bodyPr/>
          <a:lstStyle/>
          <a:p>
            <a:r>
              <a:rPr lang="en-US" sz="2400" dirty="0"/>
              <a:t>Countywide Reassessment – Tax Rate Change</a:t>
            </a:r>
            <a:br>
              <a:rPr lang="en-US" sz="2400" dirty="0"/>
            </a:br>
            <a:endParaRPr lang="en-US" sz="2400" dirty="0"/>
          </a:p>
        </p:txBody>
      </p:sp>
      <p:sp>
        <p:nvSpPr>
          <p:cNvPr id="5" name="Rectangle 4">
            <a:extLst>
              <a:ext uri="{FF2B5EF4-FFF2-40B4-BE49-F238E27FC236}">
                <a16:creationId xmlns:a16="http://schemas.microsoft.com/office/drawing/2014/main" id="{578F24A8-6A53-4F38-949F-1E0B4204ADAB}"/>
              </a:ext>
            </a:extLst>
          </p:cNvPr>
          <p:cNvSpPr/>
          <p:nvPr/>
        </p:nvSpPr>
        <p:spPr>
          <a:xfrm>
            <a:off x="892098" y="914400"/>
            <a:ext cx="6934200" cy="1046440"/>
          </a:xfrm>
          <a:prstGeom prst="rect">
            <a:avLst/>
          </a:prstGeom>
        </p:spPr>
        <p:txBody>
          <a:bodyPr wrap="square">
            <a:spAutoFit/>
          </a:bodyPr>
          <a:lstStyle/>
          <a:p>
            <a:pPr marL="0" marR="0" algn="ctr">
              <a:spcBef>
                <a:spcPts val="0"/>
              </a:spcBef>
              <a:spcAft>
                <a:spcPts val="1200"/>
              </a:spcAft>
            </a:pPr>
            <a:endParaRPr lang="en-US" sz="2800" b="1"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1200"/>
              </a:spcAft>
            </a:pP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DCA10993-8BE4-401B-A1CD-FBBF1D88E626}"/>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graphicFrame>
        <p:nvGraphicFramePr>
          <p:cNvPr id="9" name="Chart 8">
            <a:extLst>
              <a:ext uri="{FF2B5EF4-FFF2-40B4-BE49-F238E27FC236}">
                <a16:creationId xmlns:a16="http://schemas.microsoft.com/office/drawing/2014/main" id="{A5FCDA47-139C-4F5C-B2F9-7EC02BB84BC1}"/>
              </a:ext>
            </a:extLst>
          </p:cNvPr>
          <p:cNvGraphicFramePr>
            <a:graphicFrameLocks/>
          </p:cNvGraphicFramePr>
          <p:nvPr>
            <p:extLst>
              <p:ext uri="{D42A27DB-BD31-4B8C-83A1-F6EECF244321}">
                <p14:modId xmlns:p14="http://schemas.microsoft.com/office/powerpoint/2010/main" val="2045005709"/>
              </p:ext>
            </p:extLst>
          </p:nvPr>
        </p:nvGraphicFramePr>
        <p:xfrm>
          <a:off x="902489" y="1143000"/>
          <a:ext cx="7339022"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656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4A10-EEDB-4375-8D27-E883993D203B}"/>
              </a:ext>
            </a:extLst>
          </p:cNvPr>
          <p:cNvSpPr>
            <a:spLocks noGrp="1"/>
          </p:cNvSpPr>
          <p:nvPr>
            <p:ph type="title"/>
          </p:nvPr>
        </p:nvSpPr>
        <p:spPr>
          <a:xfrm>
            <a:off x="28303" y="0"/>
            <a:ext cx="8229600" cy="1088571"/>
          </a:xfrm>
        </p:spPr>
        <p:txBody>
          <a:bodyPr/>
          <a:lstStyle/>
          <a:p>
            <a:r>
              <a:rPr lang="en-US" sz="2400" dirty="0"/>
              <a:t>Countywide Reassessment – Tax Rate Change</a:t>
            </a:r>
          </a:p>
        </p:txBody>
      </p:sp>
      <p:sp>
        <p:nvSpPr>
          <p:cNvPr id="5" name="Rectangle 4">
            <a:extLst>
              <a:ext uri="{FF2B5EF4-FFF2-40B4-BE49-F238E27FC236}">
                <a16:creationId xmlns:a16="http://schemas.microsoft.com/office/drawing/2014/main" id="{578F24A8-6A53-4F38-949F-1E0B4204ADAB}"/>
              </a:ext>
            </a:extLst>
          </p:cNvPr>
          <p:cNvSpPr/>
          <p:nvPr/>
        </p:nvSpPr>
        <p:spPr>
          <a:xfrm>
            <a:off x="892098" y="914400"/>
            <a:ext cx="6934200" cy="1046440"/>
          </a:xfrm>
          <a:prstGeom prst="rect">
            <a:avLst/>
          </a:prstGeom>
        </p:spPr>
        <p:txBody>
          <a:bodyPr wrap="square">
            <a:spAutoFit/>
          </a:bodyPr>
          <a:lstStyle/>
          <a:p>
            <a:pPr marL="0" marR="0" algn="ctr">
              <a:spcBef>
                <a:spcPts val="0"/>
              </a:spcBef>
              <a:spcAft>
                <a:spcPts val="1200"/>
              </a:spcAft>
            </a:pPr>
            <a:endParaRPr lang="en-US" sz="2800" b="1"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1200"/>
              </a:spcAft>
            </a:pP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DCA10993-8BE4-401B-A1CD-FBBF1D88E626}"/>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graphicFrame>
        <p:nvGraphicFramePr>
          <p:cNvPr id="7" name="Chart 6">
            <a:extLst>
              <a:ext uri="{FF2B5EF4-FFF2-40B4-BE49-F238E27FC236}">
                <a16:creationId xmlns:a16="http://schemas.microsoft.com/office/drawing/2014/main" id="{1E7F8A55-2CD8-4923-B30B-F7A44965CE66}"/>
              </a:ext>
            </a:extLst>
          </p:cNvPr>
          <p:cNvGraphicFramePr>
            <a:graphicFrameLocks/>
          </p:cNvGraphicFramePr>
          <p:nvPr>
            <p:extLst>
              <p:ext uri="{D42A27DB-BD31-4B8C-83A1-F6EECF244321}">
                <p14:modId xmlns:p14="http://schemas.microsoft.com/office/powerpoint/2010/main" val="3437599606"/>
              </p:ext>
            </p:extLst>
          </p:nvPr>
        </p:nvGraphicFramePr>
        <p:xfrm>
          <a:off x="898099" y="1137062"/>
          <a:ext cx="7353803" cy="4799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160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4A10-EEDB-4375-8D27-E883993D203B}"/>
              </a:ext>
            </a:extLst>
          </p:cNvPr>
          <p:cNvSpPr>
            <a:spLocks noGrp="1"/>
          </p:cNvSpPr>
          <p:nvPr>
            <p:ph type="title"/>
          </p:nvPr>
        </p:nvSpPr>
        <p:spPr>
          <a:xfrm>
            <a:off x="28303" y="0"/>
            <a:ext cx="8229600" cy="1088571"/>
          </a:xfrm>
        </p:spPr>
        <p:txBody>
          <a:bodyPr/>
          <a:lstStyle/>
          <a:p>
            <a:r>
              <a:rPr lang="en-US" sz="2400" dirty="0"/>
              <a:t>Countywide Reassessment – Tax Rate Change</a:t>
            </a:r>
          </a:p>
        </p:txBody>
      </p:sp>
      <p:sp>
        <p:nvSpPr>
          <p:cNvPr id="5" name="Rectangle 4">
            <a:extLst>
              <a:ext uri="{FF2B5EF4-FFF2-40B4-BE49-F238E27FC236}">
                <a16:creationId xmlns:a16="http://schemas.microsoft.com/office/drawing/2014/main" id="{578F24A8-6A53-4F38-949F-1E0B4204ADAB}"/>
              </a:ext>
            </a:extLst>
          </p:cNvPr>
          <p:cNvSpPr/>
          <p:nvPr/>
        </p:nvSpPr>
        <p:spPr>
          <a:xfrm>
            <a:off x="892098" y="914400"/>
            <a:ext cx="6934200" cy="1046440"/>
          </a:xfrm>
          <a:prstGeom prst="rect">
            <a:avLst/>
          </a:prstGeom>
        </p:spPr>
        <p:txBody>
          <a:bodyPr wrap="square">
            <a:spAutoFit/>
          </a:bodyPr>
          <a:lstStyle/>
          <a:p>
            <a:pPr marL="0" marR="0" algn="ctr">
              <a:spcBef>
                <a:spcPts val="0"/>
              </a:spcBef>
              <a:spcAft>
                <a:spcPts val="1200"/>
              </a:spcAft>
            </a:pPr>
            <a:endParaRPr lang="en-US" sz="2800" b="1"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1200"/>
              </a:spcAft>
            </a:pP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DCA10993-8BE4-401B-A1CD-FBBF1D88E626}"/>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graphicFrame>
        <p:nvGraphicFramePr>
          <p:cNvPr id="7" name="Chart 6">
            <a:extLst>
              <a:ext uri="{FF2B5EF4-FFF2-40B4-BE49-F238E27FC236}">
                <a16:creationId xmlns:a16="http://schemas.microsoft.com/office/drawing/2014/main" id="{E84203F8-6E8E-42FB-AD4F-FBD907672E22}"/>
              </a:ext>
            </a:extLst>
          </p:cNvPr>
          <p:cNvGraphicFramePr>
            <a:graphicFrameLocks/>
          </p:cNvGraphicFramePr>
          <p:nvPr>
            <p:extLst>
              <p:ext uri="{D42A27DB-BD31-4B8C-83A1-F6EECF244321}">
                <p14:modId xmlns:p14="http://schemas.microsoft.com/office/powerpoint/2010/main" val="1289759103"/>
              </p:ext>
            </p:extLst>
          </p:nvPr>
        </p:nvGraphicFramePr>
        <p:xfrm>
          <a:off x="892098" y="1295399"/>
          <a:ext cx="7359804" cy="4343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8735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4A10-EEDB-4375-8D27-E883993D203B}"/>
              </a:ext>
            </a:extLst>
          </p:cNvPr>
          <p:cNvSpPr>
            <a:spLocks noGrp="1"/>
          </p:cNvSpPr>
          <p:nvPr>
            <p:ph type="title"/>
          </p:nvPr>
        </p:nvSpPr>
        <p:spPr>
          <a:xfrm>
            <a:off x="28303" y="0"/>
            <a:ext cx="8229600" cy="1088571"/>
          </a:xfrm>
        </p:spPr>
        <p:txBody>
          <a:bodyPr/>
          <a:lstStyle/>
          <a:p>
            <a:r>
              <a:rPr lang="en-US" sz="2400" dirty="0"/>
              <a:t>Countywide Reassessment – Revenue Neutral</a:t>
            </a:r>
          </a:p>
        </p:txBody>
      </p:sp>
      <p:sp>
        <p:nvSpPr>
          <p:cNvPr id="5" name="Rectangle 4">
            <a:extLst>
              <a:ext uri="{FF2B5EF4-FFF2-40B4-BE49-F238E27FC236}">
                <a16:creationId xmlns:a16="http://schemas.microsoft.com/office/drawing/2014/main" id="{578F24A8-6A53-4F38-949F-1E0B4204ADAB}"/>
              </a:ext>
            </a:extLst>
          </p:cNvPr>
          <p:cNvSpPr/>
          <p:nvPr/>
        </p:nvSpPr>
        <p:spPr>
          <a:xfrm>
            <a:off x="892098" y="914400"/>
            <a:ext cx="6934200" cy="1107996"/>
          </a:xfrm>
          <a:prstGeom prst="rect">
            <a:avLst/>
          </a:prstGeom>
        </p:spPr>
        <p:txBody>
          <a:bodyPr wrap="square">
            <a:spAutoFit/>
          </a:bodyPr>
          <a:lstStyle/>
          <a:p>
            <a:pPr marL="0" marR="0" algn="ctr">
              <a:spcBef>
                <a:spcPts val="0"/>
              </a:spcBef>
              <a:spcAft>
                <a:spcPts val="1200"/>
              </a:spcAft>
            </a:pPr>
            <a:endParaRPr lang="en-US" sz="2800" b="1"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1200"/>
              </a:spcAft>
            </a:pP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CA13E30-9CB7-493E-86F1-90AD1367D273}"/>
              </a:ext>
            </a:extLst>
          </p:cNvPr>
          <p:cNvPicPr>
            <a:picLocks noChangeAspect="1"/>
          </p:cNvPicPr>
          <p:nvPr/>
        </p:nvPicPr>
        <p:blipFill>
          <a:blip r:embed="rId2"/>
          <a:stretch>
            <a:fillRect/>
          </a:stretch>
        </p:blipFill>
        <p:spPr>
          <a:xfrm>
            <a:off x="489259" y="1524000"/>
            <a:ext cx="8024697" cy="4343399"/>
          </a:xfrm>
          <a:prstGeom prst="rect">
            <a:avLst/>
          </a:prstGeom>
        </p:spPr>
      </p:pic>
      <p:sp>
        <p:nvSpPr>
          <p:cNvPr id="6" name="Footer Placeholder 3">
            <a:extLst>
              <a:ext uri="{FF2B5EF4-FFF2-40B4-BE49-F238E27FC236}">
                <a16:creationId xmlns:a16="http://schemas.microsoft.com/office/drawing/2014/main" id="{71DAF50D-310F-4A12-87C9-0172E47226E6}"/>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extLst>
      <p:ext uri="{BB962C8B-B14F-4D97-AF65-F5344CB8AC3E}">
        <p14:creationId xmlns:p14="http://schemas.microsoft.com/office/powerpoint/2010/main" val="225801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8100"/>
            <a:ext cx="7850776" cy="461665"/>
          </a:xfrm>
          <a:prstGeom prst="rect">
            <a:avLst/>
          </a:prstGeom>
          <a:noFill/>
        </p:spPr>
        <p:txBody>
          <a:bodyPr wrap="square" rtlCol="0">
            <a:spAutoFit/>
          </a:bodyPr>
          <a:lstStyle/>
          <a:p>
            <a:r>
              <a:rPr lang="en-US" sz="2400" b="1" dirty="0">
                <a:solidFill>
                  <a:schemeClr val="bg1"/>
                </a:solidFill>
              </a:rPr>
              <a:t>Reassessment Fears – Discover Improvements</a:t>
            </a:r>
          </a:p>
        </p:txBody>
      </p:sp>
      <p:grpSp>
        <p:nvGrpSpPr>
          <p:cNvPr id="4" name="Group 3">
            <a:extLst>
              <a:ext uri="{FF2B5EF4-FFF2-40B4-BE49-F238E27FC236}">
                <a16:creationId xmlns:a16="http://schemas.microsoft.com/office/drawing/2014/main" id="{10FBD375-63B2-4963-89BD-959C2BE9516C}"/>
              </a:ext>
            </a:extLst>
          </p:cNvPr>
          <p:cNvGrpSpPr/>
          <p:nvPr/>
        </p:nvGrpSpPr>
        <p:grpSpPr>
          <a:xfrm>
            <a:off x="787581" y="679470"/>
            <a:ext cx="7568838" cy="5499061"/>
            <a:chOff x="1041762" y="879891"/>
            <a:chExt cx="7568838" cy="5499061"/>
          </a:xfrm>
        </p:grpSpPr>
        <p:sp>
          <p:nvSpPr>
            <p:cNvPr id="3" name="TextBox 2"/>
            <p:cNvSpPr txBox="1"/>
            <p:nvPr/>
          </p:nvSpPr>
          <p:spPr>
            <a:xfrm>
              <a:off x="1570900" y="879891"/>
              <a:ext cx="6002200" cy="1292662"/>
            </a:xfrm>
            <a:prstGeom prst="rect">
              <a:avLst/>
            </a:prstGeom>
            <a:noFill/>
          </p:spPr>
          <p:txBody>
            <a:bodyPr wrap="square" rtlCol="0">
              <a:spAutoFit/>
            </a:bodyPr>
            <a:lstStyle/>
            <a:p>
              <a:endParaRPr lang="en-US" sz="2200" b="1" dirty="0"/>
            </a:p>
            <a:p>
              <a:pPr algn="ctr">
                <a:spcAft>
                  <a:spcPts val="1200"/>
                </a:spcAft>
              </a:pPr>
              <a:r>
                <a:rPr lang="en-US" sz="2800" b="1" u="sng" dirty="0">
                  <a:solidFill>
                    <a:schemeClr val="tx2">
                      <a:lumMod val="75000"/>
                    </a:schemeClr>
                  </a:solidFill>
                </a:rPr>
                <a:t>Discover Unknown Improvements</a:t>
              </a:r>
            </a:p>
            <a:p>
              <a:pPr algn="ctr"/>
              <a:endParaRPr lang="en-US" b="1" dirty="0"/>
            </a:p>
          </p:txBody>
        </p:sp>
        <p:sp>
          <p:nvSpPr>
            <p:cNvPr id="12" name="Rectangle 11">
              <a:extLst>
                <a:ext uri="{FF2B5EF4-FFF2-40B4-BE49-F238E27FC236}">
                  <a16:creationId xmlns:a16="http://schemas.microsoft.com/office/drawing/2014/main" id="{16EB53BD-EF6D-4853-9019-8DFD74D2EAE1}"/>
                </a:ext>
              </a:extLst>
            </p:cNvPr>
            <p:cNvSpPr/>
            <p:nvPr/>
          </p:nvSpPr>
          <p:spPr>
            <a:xfrm>
              <a:off x="1295399" y="5486400"/>
              <a:ext cx="6934201" cy="892552"/>
            </a:xfrm>
            <a:prstGeom prst="rect">
              <a:avLst/>
            </a:prstGeom>
          </p:spPr>
          <p:txBody>
            <a:bodyPr wrap="square">
              <a:spAutoFit/>
            </a:bodyPr>
            <a:lstStyle/>
            <a:p>
              <a:pPr algn="ctr">
                <a:spcBef>
                  <a:spcPts val="0"/>
                </a:spcBef>
                <a:spcAft>
                  <a:spcPts val="1200"/>
                </a:spcAft>
              </a:pPr>
              <a:r>
                <a:rPr lang="en-US" sz="2600" b="1" i="1" dirty="0">
                  <a:solidFill>
                    <a:schemeClr val="tx2">
                      <a:lumMod val="75000"/>
                    </a:schemeClr>
                  </a:solidFill>
                </a:rPr>
                <a:t>Countywide reassessments are intended to restore tax fairness.</a:t>
              </a:r>
            </a:p>
          </p:txBody>
        </p:sp>
        <p:sp>
          <p:nvSpPr>
            <p:cNvPr id="13" name="Rectangle 12">
              <a:extLst>
                <a:ext uri="{FF2B5EF4-FFF2-40B4-BE49-F238E27FC236}">
                  <a16:creationId xmlns:a16="http://schemas.microsoft.com/office/drawing/2014/main" id="{CC848970-27B6-4F85-85B4-7EE03B6F3177}"/>
                </a:ext>
              </a:extLst>
            </p:cNvPr>
            <p:cNvSpPr/>
            <p:nvPr/>
          </p:nvSpPr>
          <p:spPr>
            <a:xfrm>
              <a:off x="1041762" y="2172553"/>
              <a:ext cx="7568838" cy="2862322"/>
            </a:xfrm>
            <a:prstGeom prst="rect">
              <a:avLst/>
            </a:prstGeom>
          </p:spPr>
          <p:txBody>
            <a:bodyPr wrap="square">
              <a:spAutoFit/>
            </a:bodyPr>
            <a:lstStyle/>
            <a:p>
              <a:pPr algn="ctr"/>
              <a:r>
                <a:rPr lang="en-US" sz="3000" b="1" dirty="0">
                  <a:latin typeface="+mn-lt"/>
                  <a:ea typeface="Calibri" panose="020F0502020204030204" pitchFamily="34" charset="0"/>
                  <a:cs typeface="Calibri" panose="020F0502020204030204" pitchFamily="34" charset="0"/>
                </a:rPr>
                <a:t>Updating assessment records to include newly discovered improvements ensures equity and that everyone pays their fair share of property taxes.  The County is not using the reassessment to uncover code violations.  </a:t>
              </a:r>
            </a:p>
          </p:txBody>
        </p:sp>
      </p:grpSp>
      <p:sp>
        <p:nvSpPr>
          <p:cNvPr id="2" name="Rectangle 1">
            <a:extLst>
              <a:ext uri="{FF2B5EF4-FFF2-40B4-BE49-F238E27FC236}">
                <a16:creationId xmlns:a16="http://schemas.microsoft.com/office/drawing/2014/main" id="{70D86B3B-CC36-4D04-8A53-69BD3CC14450}"/>
              </a:ext>
            </a:extLst>
          </p:cNvPr>
          <p:cNvSpPr/>
          <p:nvPr/>
        </p:nvSpPr>
        <p:spPr>
          <a:xfrm>
            <a:off x="1143000" y="1066800"/>
            <a:ext cx="6477000" cy="838200"/>
          </a:xfrm>
          <a:prstGeom prst="rect">
            <a:avLst/>
          </a:prstGeom>
        </p:spPr>
        <p:txBody>
          <a:bodyPr/>
          <a:lstStyle/>
          <a:p>
            <a:endParaRPr lang="en-US"/>
          </a:p>
        </p:txBody>
      </p:sp>
      <p:sp>
        <p:nvSpPr>
          <p:cNvPr id="8" name="Footer Placeholder 3">
            <a:extLst>
              <a:ext uri="{FF2B5EF4-FFF2-40B4-BE49-F238E27FC236}">
                <a16:creationId xmlns:a16="http://schemas.microsoft.com/office/drawing/2014/main" id="{9B943B53-24EC-4E3F-BC87-CF16115E1824}"/>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extLst>
      <p:ext uri="{BB962C8B-B14F-4D97-AF65-F5344CB8AC3E}">
        <p14:creationId xmlns:p14="http://schemas.microsoft.com/office/powerpoint/2010/main" val="3813496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3424684785"/>
              </p:ext>
            </p:extLst>
          </p:nvPr>
        </p:nvGraphicFramePr>
        <p:xfrm>
          <a:off x="1009650" y="1447800"/>
          <a:ext cx="71247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0" y="38100"/>
            <a:ext cx="6781800" cy="553998"/>
          </a:xfrm>
          <a:prstGeom prst="rect">
            <a:avLst/>
          </a:prstGeom>
          <a:noFill/>
        </p:spPr>
        <p:txBody>
          <a:bodyPr wrap="square" rtlCol="0">
            <a:spAutoFit/>
          </a:bodyPr>
          <a:lstStyle/>
          <a:p>
            <a:r>
              <a:rPr lang="en-US" sz="3000" b="1" dirty="0">
                <a:solidFill>
                  <a:schemeClr val="bg1"/>
                </a:solidFill>
              </a:rPr>
              <a:t>Phases of Reassessment</a:t>
            </a:r>
          </a:p>
        </p:txBody>
      </p:sp>
      <p:pic>
        <p:nvPicPr>
          <p:cNvPr id="5" name="Picture 4">
            <a:extLst>
              <a:ext uri="{FF2B5EF4-FFF2-40B4-BE49-F238E27FC236}">
                <a16:creationId xmlns:a16="http://schemas.microsoft.com/office/drawing/2014/main" id="{0E956493-EC0C-4523-96AE-AD43A01DBDF6}"/>
              </a:ext>
            </a:extLst>
          </p:cNvPr>
          <p:cNvPicPr>
            <a:picLocks noChangeAspect="1"/>
          </p:cNvPicPr>
          <p:nvPr/>
        </p:nvPicPr>
        <p:blipFill>
          <a:blip r:embed="rId8"/>
          <a:srcRect/>
          <a:stretch/>
        </p:blipFill>
        <p:spPr>
          <a:xfrm>
            <a:off x="1371600" y="1838246"/>
            <a:ext cx="1219200" cy="1047907"/>
          </a:xfrm>
          <a:prstGeom prst="rect">
            <a:avLst/>
          </a:prstGeom>
        </p:spPr>
      </p:pic>
      <p:sp>
        <p:nvSpPr>
          <p:cNvPr id="6" name="Footer Placeholder 3">
            <a:extLst>
              <a:ext uri="{FF2B5EF4-FFF2-40B4-BE49-F238E27FC236}">
                <a16:creationId xmlns:a16="http://schemas.microsoft.com/office/drawing/2014/main" id="{F2476B61-A777-4429-B857-A1AEE0556BAB}"/>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E36E42-25C0-470D-A9C8-56AB511FBD26}"/>
              </a:ext>
            </a:extLst>
          </p:cNvPr>
          <p:cNvPicPr>
            <a:picLocks noChangeAspect="1"/>
          </p:cNvPicPr>
          <p:nvPr/>
        </p:nvPicPr>
        <p:blipFill>
          <a:blip r:embed="rId3"/>
          <a:stretch>
            <a:fillRect/>
          </a:stretch>
        </p:blipFill>
        <p:spPr>
          <a:xfrm>
            <a:off x="6229350" y="1600200"/>
            <a:ext cx="2305050" cy="1981200"/>
          </a:xfrm>
          <a:prstGeom prst="rect">
            <a:avLst/>
          </a:prstGeom>
        </p:spPr>
      </p:pic>
      <p:sp>
        <p:nvSpPr>
          <p:cNvPr id="8" name="TextBox 7"/>
          <p:cNvSpPr txBox="1"/>
          <p:nvPr/>
        </p:nvSpPr>
        <p:spPr>
          <a:xfrm>
            <a:off x="0" y="38100"/>
            <a:ext cx="6781800" cy="553998"/>
          </a:xfrm>
          <a:prstGeom prst="rect">
            <a:avLst/>
          </a:prstGeom>
          <a:noFill/>
        </p:spPr>
        <p:txBody>
          <a:bodyPr wrap="square" rtlCol="0">
            <a:spAutoFit/>
          </a:bodyPr>
          <a:lstStyle/>
          <a:p>
            <a:r>
              <a:rPr lang="en-US" sz="3000" b="1" dirty="0">
                <a:solidFill>
                  <a:schemeClr val="bg1"/>
                </a:solidFill>
              </a:rPr>
              <a:t>Aerial Imagery </a:t>
            </a:r>
          </a:p>
        </p:txBody>
      </p:sp>
      <p:sp>
        <p:nvSpPr>
          <p:cNvPr id="3" name="Footer Placeholder 2"/>
          <p:cNvSpPr>
            <a:spLocks noGrp="1"/>
          </p:cNvSpPr>
          <p:nvPr>
            <p:ph type="ftr" sz="quarter" idx="11"/>
          </p:nvPr>
        </p:nvSpPr>
        <p:spPr/>
        <p:txBody>
          <a:bodyPr/>
          <a:lstStyle/>
          <a:p>
            <a:pPr>
              <a:defRPr/>
            </a:pPr>
            <a:r>
              <a:rPr lang="en-US" dirty="0">
                <a:solidFill>
                  <a:schemeClr val="bg1"/>
                </a:solidFill>
              </a:rPr>
              <a:t>New Castle County Reassessment</a:t>
            </a:r>
          </a:p>
        </p:txBody>
      </p:sp>
      <p:sp>
        <p:nvSpPr>
          <p:cNvPr id="12" name="TextBox 11">
            <a:extLst>
              <a:ext uri="{FF2B5EF4-FFF2-40B4-BE49-F238E27FC236}">
                <a16:creationId xmlns:a16="http://schemas.microsoft.com/office/drawing/2014/main" id="{E4391615-E709-44EC-AE73-20F4FFDC011D}"/>
              </a:ext>
            </a:extLst>
          </p:cNvPr>
          <p:cNvSpPr txBox="1"/>
          <p:nvPr/>
        </p:nvSpPr>
        <p:spPr>
          <a:xfrm>
            <a:off x="1510937" y="1091625"/>
            <a:ext cx="5486400" cy="584775"/>
          </a:xfrm>
          <a:prstGeom prst="rect">
            <a:avLst/>
          </a:prstGeom>
          <a:noFill/>
        </p:spPr>
        <p:txBody>
          <a:bodyPr wrap="square" rtlCol="0">
            <a:spAutoFit/>
          </a:bodyPr>
          <a:lstStyle/>
          <a:p>
            <a:pPr algn="ctr"/>
            <a:r>
              <a:rPr lang="en-US" sz="3200" b="1" i="1" u="sng" dirty="0">
                <a:solidFill>
                  <a:srgbClr val="324168"/>
                </a:solidFill>
              </a:rPr>
              <a:t>SPRING OF 2021</a:t>
            </a:r>
          </a:p>
        </p:txBody>
      </p:sp>
      <p:sp>
        <p:nvSpPr>
          <p:cNvPr id="2" name="Rectangle 1">
            <a:extLst>
              <a:ext uri="{FF2B5EF4-FFF2-40B4-BE49-F238E27FC236}">
                <a16:creationId xmlns:a16="http://schemas.microsoft.com/office/drawing/2014/main" id="{1A9F615C-FD14-4EF0-BB8D-A9F2960F2E64}"/>
              </a:ext>
            </a:extLst>
          </p:cNvPr>
          <p:cNvSpPr/>
          <p:nvPr/>
        </p:nvSpPr>
        <p:spPr>
          <a:xfrm>
            <a:off x="822960" y="3622119"/>
            <a:ext cx="7787640" cy="2092881"/>
          </a:xfrm>
          <a:prstGeom prst="rect">
            <a:avLst/>
          </a:prstGeom>
        </p:spPr>
        <p:txBody>
          <a:bodyPr wrap="square">
            <a:spAutoFit/>
          </a:bodyPr>
          <a:lstStyle/>
          <a:p>
            <a:pPr algn="ctr"/>
            <a:r>
              <a:rPr lang="en-US" sz="2600" b="1" dirty="0"/>
              <a:t>New Castle County contracted with </a:t>
            </a:r>
            <a:r>
              <a:rPr lang="en-US" sz="2600" b="1" dirty="0" err="1"/>
              <a:t>EagleView</a:t>
            </a:r>
            <a:r>
              <a:rPr lang="en-US" sz="2600" b="1" dirty="0"/>
              <a:t> to collect aerial imagery. The flyover occurred in early 2021. This is not a Tyler Technologies project. However, the photos are being utilized for the reassessment project. </a:t>
            </a:r>
          </a:p>
        </p:txBody>
      </p:sp>
    </p:spTree>
    <p:extLst>
      <p:ext uri="{BB962C8B-B14F-4D97-AF65-F5344CB8AC3E}">
        <p14:creationId xmlns:p14="http://schemas.microsoft.com/office/powerpoint/2010/main" val="20785554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9293" y="26020"/>
            <a:ext cx="6781800" cy="553998"/>
          </a:xfrm>
          <a:prstGeom prst="rect">
            <a:avLst/>
          </a:prstGeom>
          <a:noFill/>
        </p:spPr>
        <p:txBody>
          <a:bodyPr wrap="square" rtlCol="0">
            <a:spAutoFit/>
          </a:bodyPr>
          <a:lstStyle/>
          <a:p>
            <a:r>
              <a:rPr lang="en-US" sz="3000" b="1" dirty="0">
                <a:solidFill>
                  <a:schemeClr val="bg1"/>
                </a:solidFill>
              </a:rPr>
              <a:t>Data Collection</a:t>
            </a:r>
          </a:p>
        </p:txBody>
      </p:sp>
      <p:sp>
        <p:nvSpPr>
          <p:cNvPr id="9" name="TextBox 8">
            <a:extLst>
              <a:ext uri="{FF2B5EF4-FFF2-40B4-BE49-F238E27FC236}">
                <a16:creationId xmlns:a16="http://schemas.microsoft.com/office/drawing/2014/main" id="{89D1BBFC-6DE8-4A90-9E24-3A717A8E3158}"/>
              </a:ext>
            </a:extLst>
          </p:cNvPr>
          <p:cNvSpPr txBox="1"/>
          <p:nvPr/>
        </p:nvSpPr>
        <p:spPr>
          <a:xfrm>
            <a:off x="228600" y="1295400"/>
            <a:ext cx="8001000" cy="4493538"/>
          </a:xfrm>
          <a:prstGeom prst="rect">
            <a:avLst/>
          </a:prstGeom>
          <a:noFill/>
        </p:spPr>
        <p:txBody>
          <a:bodyPr wrap="square" rtlCol="0">
            <a:spAutoFit/>
          </a:bodyPr>
          <a:lstStyle/>
          <a:p>
            <a:pPr marL="342900" indent="-342900">
              <a:buFont typeface="Arial" panose="020B0604020202020204" pitchFamily="34" charset="0"/>
              <a:buChar char="•"/>
            </a:pPr>
            <a:r>
              <a:rPr lang="en-US" sz="2200" b="1" dirty="0">
                <a:solidFill>
                  <a:schemeClr val="tx2">
                    <a:lumMod val="75000"/>
                  </a:schemeClr>
                </a:solidFill>
              </a:rPr>
              <a:t>Trained data collectors will visit every property in New Castle County. </a:t>
            </a:r>
          </a:p>
          <a:p>
            <a:pPr marL="171450" indent="-171450">
              <a:buFont typeface="Arial" panose="020B0604020202020204" pitchFamily="34" charset="0"/>
              <a:buChar char="•"/>
            </a:pPr>
            <a:endParaRPr lang="en-US" sz="2200" b="1" dirty="0">
              <a:solidFill>
                <a:schemeClr val="tx2">
                  <a:lumMod val="75000"/>
                </a:schemeClr>
              </a:solidFill>
            </a:endParaRPr>
          </a:p>
          <a:p>
            <a:pPr marL="342900" indent="-342900">
              <a:buFont typeface="Arial" panose="020B0604020202020204" pitchFamily="34" charset="0"/>
              <a:buChar char="•"/>
            </a:pPr>
            <a:r>
              <a:rPr lang="en-US" sz="2200" b="1" dirty="0">
                <a:solidFill>
                  <a:schemeClr val="tx2">
                    <a:lumMod val="75000"/>
                  </a:schemeClr>
                </a:solidFill>
              </a:rPr>
              <a:t>Data collectors can be identified by their bright yellow Tyler vest, and they will have a New Castle County issued photo ID badge. </a:t>
            </a:r>
          </a:p>
          <a:p>
            <a:pPr marL="171450" indent="-171450">
              <a:buFont typeface="Arial" panose="020B0604020202020204" pitchFamily="34" charset="0"/>
              <a:buChar char="•"/>
            </a:pPr>
            <a:endParaRPr lang="en-US" sz="2200" b="1" dirty="0">
              <a:solidFill>
                <a:schemeClr val="tx2">
                  <a:lumMod val="75000"/>
                </a:schemeClr>
              </a:solidFill>
            </a:endParaRPr>
          </a:p>
          <a:p>
            <a:pPr marL="342900" indent="-342900">
              <a:buFont typeface="Arial" panose="020B0604020202020204" pitchFamily="34" charset="0"/>
              <a:buChar char="•"/>
            </a:pPr>
            <a:r>
              <a:rPr lang="en-US" sz="2200" b="1" dirty="0">
                <a:solidFill>
                  <a:schemeClr val="tx2">
                    <a:lumMod val="75000"/>
                  </a:schemeClr>
                </a:solidFill>
              </a:rPr>
              <a:t>Exterior measurements will be taken of all improvements. </a:t>
            </a:r>
          </a:p>
          <a:p>
            <a:pPr marL="171450" indent="-171450">
              <a:buFont typeface="Arial" panose="020B0604020202020204" pitchFamily="34" charset="0"/>
              <a:buChar char="•"/>
            </a:pPr>
            <a:endParaRPr lang="en-US" sz="2200" b="1" dirty="0">
              <a:solidFill>
                <a:schemeClr val="tx2">
                  <a:lumMod val="75000"/>
                </a:schemeClr>
              </a:solidFill>
            </a:endParaRPr>
          </a:p>
          <a:p>
            <a:pPr marL="342900" indent="-342900">
              <a:buFont typeface="Arial" panose="020B0604020202020204" pitchFamily="34" charset="0"/>
              <a:buChar char="•"/>
            </a:pPr>
            <a:r>
              <a:rPr lang="en-US" sz="2200" b="1" dirty="0">
                <a:solidFill>
                  <a:schemeClr val="tx2">
                    <a:lumMod val="75000"/>
                  </a:schemeClr>
                </a:solidFill>
              </a:rPr>
              <a:t>All observations, notations, and sketch changes will be documented and returned for entry into the County’s CAMA (Computer Assisted Mass Appraisal) software.</a:t>
            </a:r>
          </a:p>
        </p:txBody>
      </p:sp>
      <p:sp>
        <p:nvSpPr>
          <p:cNvPr id="5" name="Footer Placeholder 2">
            <a:extLst>
              <a:ext uri="{FF2B5EF4-FFF2-40B4-BE49-F238E27FC236}">
                <a16:creationId xmlns:a16="http://schemas.microsoft.com/office/drawing/2014/main" id="{6335E898-401A-4735-BB18-1FF4E04706BE}"/>
              </a:ext>
            </a:extLst>
          </p:cNvPr>
          <p:cNvSpPr>
            <a:spLocks noGrp="1"/>
          </p:cNvSpPr>
          <p:nvPr>
            <p:ph type="ftr" sz="quarter" idx="11"/>
          </p:nvPr>
        </p:nvSpPr>
        <p:spPr>
          <a:xfrm>
            <a:off x="3124200" y="6356350"/>
            <a:ext cx="2895600" cy="365125"/>
          </a:xfrm>
        </p:spPr>
        <p:txBody>
          <a:bodyPr/>
          <a:lstStyle/>
          <a:p>
            <a:pPr>
              <a:defRPr/>
            </a:pPr>
            <a:r>
              <a:rPr lang="en-US" dirty="0">
                <a:solidFill>
                  <a:schemeClr val="bg1"/>
                </a:solidFill>
              </a:rPr>
              <a:t>New Castle County Reassessment</a:t>
            </a:r>
          </a:p>
        </p:txBody>
      </p:sp>
    </p:spTree>
    <p:extLst>
      <p:ext uri="{BB962C8B-B14F-4D97-AF65-F5344CB8AC3E}">
        <p14:creationId xmlns:p14="http://schemas.microsoft.com/office/powerpoint/2010/main" val="285942190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20544A-26A8-449F-B4A7-C906F22D26E5}"/>
              </a:ext>
            </a:extLst>
          </p:cNvPr>
          <p:cNvPicPr>
            <a:picLocks noChangeAspect="1"/>
          </p:cNvPicPr>
          <p:nvPr/>
        </p:nvPicPr>
        <p:blipFill>
          <a:blip r:embed="rId3"/>
          <a:srcRect/>
          <a:stretch/>
        </p:blipFill>
        <p:spPr>
          <a:xfrm>
            <a:off x="609600" y="1045799"/>
            <a:ext cx="4191000" cy="5330603"/>
          </a:xfrm>
          <a:prstGeom prst="rect">
            <a:avLst/>
          </a:prstGeom>
        </p:spPr>
      </p:pic>
      <p:sp>
        <p:nvSpPr>
          <p:cNvPr id="8" name="TextBox 7"/>
          <p:cNvSpPr txBox="1"/>
          <p:nvPr/>
        </p:nvSpPr>
        <p:spPr>
          <a:xfrm>
            <a:off x="0" y="38100"/>
            <a:ext cx="6781800" cy="553998"/>
          </a:xfrm>
          <a:prstGeom prst="rect">
            <a:avLst/>
          </a:prstGeom>
          <a:noFill/>
        </p:spPr>
        <p:txBody>
          <a:bodyPr wrap="square" rtlCol="0">
            <a:spAutoFit/>
          </a:bodyPr>
          <a:lstStyle/>
          <a:p>
            <a:r>
              <a:rPr lang="en-US" sz="3000" b="1" dirty="0">
                <a:solidFill>
                  <a:schemeClr val="bg1"/>
                </a:solidFill>
              </a:rPr>
              <a:t>Data Mailers</a:t>
            </a:r>
          </a:p>
        </p:txBody>
      </p:sp>
      <p:sp>
        <p:nvSpPr>
          <p:cNvPr id="3" name="Footer Placeholder 2"/>
          <p:cNvSpPr>
            <a:spLocks noGrp="1"/>
          </p:cNvSpPr>
          <p:nvPr>
            <p:ph type="ftr" sz="quarter" idx="11"/>
          </p:nvPr>
        </p:nvSpPr>
        <p:spPr/>
        <p:txBody>
          <a:bodyPr/>
          <a:lstStyle/>
          <a:p>
            <a:pPr>
              <a:defRPr/>
            </a:pPr>
            <a:r>
              <a:rPr lang="en-US" dirty="0">
                <a:solidFill>
                  <a:schemeClr val="bg1"/>
                </a:solidFill>
              </a:rPr>
              <a:t>New Castle County Reassessment</a:t>
            </a:r>
          </a:p>
        </p:txBody>
      </p:sp>
      <p:sp>
        <p:nvSpPr>
          <p:cNvPr id="6" name="TextBox 5">
            <a:extLst>
              <a:ext uri="{FF2B5EF4-FFF2-40B4-BE49-F238E27FC236}">
                <a16:creationId xmlns:a16="http://schemas.microsoft.com/office/drawing/2014/main" id="{48E777D2-E108-4E5E-9C5F-820CA03473F4}"/>
              </a:ext>
            </a:extLst>
          </p:cNvPr>
          <p:cNvSpPr txBox="1"/>
          <p:nvPr/>
        </p:nvSpPr>
        <p:spPr>
          <a:xfrm>
            <a:off x="5181601" y="1288474"/>
            <a:ext cx="3962400" cy="5816977"/>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2">
                    <a:lumMod val="75000"/>
                  </a:schemeClr>
                </a:solidFill>
              </a:rPr>
              <a:t>Mailed to each property owner</a:t>
            </a:r>
          </a:p>
          <a:p>
            <a:pPr marL="171450" indent="-171450">
              <a:buFont typeface="Arial" panose="020B0604020202020204" pitchFamily="34" charset="0"/>
              <a:buChar char="•"/>
            </a:pPr>
            <a:endParaRPr lang="en-US" dirty="0">
              <a:solidFill>
                <a:schemeClr val="tx2">
                  <a:lumMod val="75000"/>
                </a:schemeClr>
              </a:solidFill>
            </a:endParaRPr>
          </a:p>
          <a:p>
            <a:pPr marL="342900" indent="-342900">
              <a:buFont typeface="Arial" panose="020B0604020202020204" pitchFamily="34" charset="0"/>
              <a:buChar char="•"/>
            </a:pPr>
            <a:r>
              <a:rPr lang="en-US" dirty="0">
                <a:solidFill>
                  <a:schemeClr val="tx2">
                    <a:lumMod val="75000"/>
                  </a:schemeClr>
                </a:solidFill>
              </a:rPr>
              <a:t>Summer of 2024</a:t>
            </a:r>
          </a:p>
          <a:p>
            <a:pPr marL="171450" indent="-171450">
              <a:buFont typeface="Arial" panose="020B0604020202020204" pitchFamily="34" charset="0"/>
              <a:buChar char="•"/>
            </a:pPr>
            <a:endParaRPr lang="en-US" dirty="0">
              <a:solidFill>
                <a:schemeClr val="tx2">
                  <a:lumMod val="75000"/>
                </a:schemeClr>
              </a:solidFill>
            </a:endParaRPr>
          </a:p>
          <a:p>
            <a:pPr marL="342900" indent="-342900">
              <a:buFont typeface="Arial" panose="020B0604020202020204" pitchFamily="34" charset="0"/>
              <a:buChar char="•"/>
            </a:pPr>
            <a:r>
              <a:rPr lang="en-US" dirty="0">
                <a:solidFill>
                  <a:schemeClr val="tx2">
                    <a:lumMod val="75000"/>
                  </a:schemeClr>
                </a:solidFill>
              </a:rPr>
              <a:t>Opportunity for owner to review and confirm and/or correct the items which will impact property values</a:t>
            </a:r>
          </a:p>
          <a:p>
            <a:pPr marL="171450" indent="-171450">
              <a:buFont typeface="Arial" panose="020B0604020202020204" pitchFamily="34" charset="0"/>
              <a:buChar char="•"/>
            </a:pPr>
            <a:endParaRPr lang="en-US" dirty="0">
              <a:solidFill>
                <a:schemeClr val="tx2">
                  <a:lumMod val="75000"/>
                </a:schemeClr>
              </a:solidFill>
            </a:endParaRPr>
          </a:p>
          <a:p>
            <a:pPr marL="342900" indent="-342900">
              <a:buFont typeface="Arial" panose="020B0604020202020204" pitchFamily="34" charset="0"/>
              <a:buChar char="•"/>
            </a:pPr>
            <a:r>
              <a:rPr lang="en-US" b="1" dirty="0">
                <a:solidFill>
                  <a:schemeClr val="tx2">
                    <a:lumMod val="75000"/>
                  </a:schemeClr>
                </a:solidFill>
              </a:rPr>
              <a:t>In order to ensure accuracy and a high-quality level of the assessment data, the data mailer should be signed and returned to us if any of the information needs to be corrected.</a:t>
            </a:r>
          </a:p>
          <a:p>
            <a:pPr marL="285750" indent="-285750">
              <a:buFont typeface="Wingdings" panose="05000000000000000000" pitchFamily="2" charset="2"/>
              <a:buChar char="Ø"/>
            </a:pPr>
            <a:endParaRPr lang="en-US" sz="2800" dirty="0"/>
          </a:p>
          <a:p>
            <a:endParaRPr lang="en-US" sz="2800" dirty="0"/>
          </a:p>
          <a:p>
            <a:endParaRPr lang="en-US" sz="2800" dirty="0">
              <a:solidFill>
                <a:schemeClr val="accent2">
                  <a:lumMod val="60000"/>
                  <a:lumOff val="40000"/>
                </a:schemeClr>
              </a:solidFill>
            </a:endParaRPr>
          </a:p>
        </p:txBody>
      </p:sp>
    </p:spTree>
    <p:extLst>
      <p:ext uri="{BB962C8B-B14F-4D97-AF65-F5344CB8AC3E}">
        <p14:creationId xmlns:p14="http://schemas.microsoft.com/office/powerpoint/2010/main" val="316728351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1B16-5D19-4E06-A7A3-EB307C428B26}"/>
              </a:ext>
            </a:extLst>
          </p:cNvPr>
          <p:cNvSpPr>
            <a:spLocks noGrp="1"/>
          </p:cNvSpPr>
          <p:nvPr>
            <p:ph type="title"/>
          </p:nvPr>
        </p:nvSpPr>
        <p:spPr>
          <a:xfrm>
            <a:off x="0" y="0"/>
            <a:ext cx="7772400" cy="1066800"/>
          </a:xfrm>
        </p:spPr>
        <p:txBody>
          <a:bodyPr/>
          <a:lstStyle/>
          <a:p>
            <a:r>
              <a:rPr lang="en-US" sz="2600" dirty="0"/>
              <a:t>Court’s Decision in Reassessment Litigation?</a:t>
            </a:r>
          </a:p>
        </p:txBody>
      </p:sp>
      <p:graphicFrame>
        <p:nvGraphicFramePr>
          <p:cNvPr id="6" name="Content Placeholder 5">
            <a:extLst>
              <a:ext uri="{FF2B5EF4-FFF2-40B4-BE49-F238E27FC236}">
                <a16:creationId xmlns:a16="http://schemas.microsoft.com/office/drawing/2014/main" id="{DD478999-335C-49CB-8912-DBBEABBBE51D}"/>
              </a:ext>
            </a:extLst>
          </p:cNvPr>
          <p:cNvGraphicFramePr>
            <a:graphicFrameLocks noGrp="1"/>
          </p:cNvGraphicFramePr>
          <p:nvPr>
            <p:ph idx="1"/>
            <p:extLst>
              <p:ext uri="{D42A27DB-BD31-4B8C-83A1-F6EECF244321}">
                <p14:modId xmlns:p14="http://schemas.microsoft.com/office/powerpoint/2010/main" val="144510299"/>
              </p:ext>
            </p:extLst>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3">
            <a:extLst>
              <a:ext uri="{FF2B5EF4-FFF2-40B4-BE49-F238E27FC236}">
                <a16:creationId xmlns:a16="http://schemas.microsoft.com/office/drawing/2014/main" id="{4E7E9C57-1796-417F-8B19-A55E9A65144E}"/>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extLst>
      <p:ext uri="{BB962C8B-B14F-4D97-AF65-F5344CB8AC3E}">
        <p14:creationId xmlns:p14="http://schemas.microsoft.com/office/powerpoint/2010/main" val="402399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0303-F326-44A8-A103-3A7DC3426DF4}"/>
              </a:ext>
            </a:extLst>
          </p:cNvPr>
          <p:cNvSpPr>
            <a:spLocks noGrp="1"/>
          </p:cNvSpPr>
          <p:nvPr>
            <p:ph type="title"/>
          </p:nvPr>
        </p:nvSpPr>
        <p:spPr>
          <a:xfrm>
            <a:off x="76200" y="76200"/>
            <a:ext cx="8229600" cy="1143000"/>
          </a:xfrm>
        </p:spPr>
        <p:txBody>
          <a:bodyPr/>
          <a:lstStyle/>
          <a:p>
            <a:r>
              <a:rPr lang="en-US" dirty="0"/>
              <a:t>Income and Expense Surveys</a:t>
            </a:r>
          </a:p>
        </p:txBody>
      </p:sp>
      <p:sp>
        <p:nvSpPr>
          <p:cNvPr id="6" name="TextBox 5">
            <a:extLst>
              <a:ext uri="{FF2B5EF4-FFF2-40B4-BE49-F238E27FC236}">
                <a16:creationId xmlns:a16="http://schemas.microsoft.com/office/drawing/2014/main" id="{7278A906-9E7F-4BED-9728-A10C8547FEEB}"/>
              </a:ext>
            </a:extLst>
          </p:cNvPr>
          <p:cNvSpPr txBox="1"/>
          <p:nvPr/>
        </p:nvSpPr>
        <p:spPr>
          <a:xfrm>
            <a:off x="4857090" y="1451090"/>
            <a:ext cx="4134510"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lumMod val="50000"/>
                  </a:schemeClr>
                </a:solidFill>
              </a:rPr>
              <a:t>This information is not being gathered for residential properties</a:t>
            </a:r>
          </a:p>
          <a:p>
            <a:pPr marL="285750" indent="-285750">
              <a:buFont typeface="Arial" panose="020B0604020202020204" pitchFamily="34" charset="0"/>
              <a:buChar char="•"/>
            </a:pPr>
            <a:endParaRPr lang="en-US" dirty="0">
              <a:solidFill>
                <a:schemeClr val="tx2">
                  <a:lumMod val="50000"/>
                </a:schemeClr>
              </a:solidFill>
            </a:endParaRPr>
          </a:p>
          <a:p>
            <a:pPr marL="285750" indent="-285750">
              <a:buFont typeface="Arial" panose="020B0604020202020204" pitchFamily="34" charset="0"/>
              <a:buChar char="•"/>
            </a:pPr>
            <a:r>
              <a:rPr lang="en-US" dirty="0">
                <a:solidFill>
                  <a:schemeClr val="tx2">
                    <a:lumMod val="50000"/>
                  </a:schemeClr>
                </a:solidFill>
              </a:rPr>
              <a:t>Commercial properties are valued by the “cost approach” and the “income approach” </a:t>
            </a:r>
          </a:p>
          <a:p>
            <a:endParaRPr lang="en-US" dirty="0">
              <a:solidFill>
                <a:schemeClr val="tx2">
                  <a:lumMod val="50000"/>
                </a:schemeClr>
              </a:solidFill>
            </a:endParaRPr>
          </a:p>
          <a:p>
            <a:pPr marL="285750" indent="-285750">
              <a:buFont typeface="Arial" panose="020B0604020202020204" pitchFamily="34" charset="0"/>
              <a:buChar char="•"/>
            </a:pPr>
            <a:r>
              <a:rPr lang="en-US" dirty="0">
                <a:solidFill>
                  <a:schemeClr val="tx2">
                    <a:lumMod val="50000"/>
                  </a:schemeClr>
                </a:solidFill>
              </a:rPr>
              <a:t>Surveys will gather current and relevant income and expense data from owners of commercial, industrial and apartment properties</a:t>
            </a:r>
          </a:p>
          <a:p>
            <a:pPr marL="285750" indent="-285750">
              <a:buFont typeface="Arial" panose="020B0604020202020204" pitchFamily="34" charset="0"/>
              <a:buChar char="•"/>
            </a:pPr>
            <a:endParaRPr lang="en-US" dirty="0">
              <a:solidFill>
                <a:schemeClr val="tx2">
                  <a:lumMod val="50000"/>
                </a:schemeClr>
              </a:solidFill>
            </a:endParaRPr>
          </a:p>
          <a:p>
            <a:pPr marL="285750" indent="-285750">
              <a:buFont typeface="Arial" panose="020B0604020202020204" pitchFamily="34" charset="0"/>
              <a:buChar char="•"/>
            </a:pPr>
            <a:r>
              <a:rPr lang="en-US" dirty="0">
                <a:solidFill>
                  <a:schemeClr val="tx2">
                    <a:lumMod val="50000"/>
                  </a:schemeClr>
                </a:solidFill>
              </a:rPr>
              <a:t>Mailed in Summer 2024</a:t>
            </a:r>
          </a:p>
          <a:p>
            <a:pPr marL="285750" indent="-285750">
              <a:buFont typeface="Arial" panose="020B0604020202020204" pitchFamily="34" charset="0"/>
              <a:buChar char="•"/>
            </a:pPr>
            <a:endParaRPr lang="en-US" dirty="0">
              <a:solidFill>
                <a:schemeClr val="tx2">
                  <a:lumMod val="50000"/>
                </a:schemeClr>
              </a:solidFill>
            </a:endParaRPr>
          </a:p>
          <a:p>
            <a:pPr marL="285750" indent="-285750">
              <a:buFont typeface="Arial" panose="020B0604020202020204" pitchFamily="34" charset="0"/>
              <a:buChar char="•"/>
            </a:pPr>
            <a:r>
              <a:rPr lang="en-US" dirty="0">
                <a:solidFill>
                  <a:schemeClr val="tx2">
                    <a:lumMod val="50000"/>
                  </a:schemeClr>
                </a:solidFill>
              </a:rPr>
              <a:t>Gathers data for multiple years</a:t>
            </a:r>
          </a:p>
          <a:p>
            <a:pPr marL="285750" indent="-285750">
              <a:buFont typeface="Arial" panose="020B0604020202020204" pitchFamily="34" charset="0"/>
              <a:buChar char="•"/>
            </a:pPr>
            <a:endParaRPr lang="en-US" dirty="0">
              <a:solidFill>
                <a:schemeClr val="tx2">
                  <a:lumMod val="50000"/>
                </a:schemeClr>
              </a:solidFill>
            </a:endParaRPr>
          </a:p>
        </p:txBody>
      </p:sp>
      <p:sp>
        <p:nvSpPr>
          <p:cNvPr id="7" name="TextBox 6">
            <a:extLst>
              <a:ext uri="{FF2B5EF4-FFF2-40B4-BE49-F238E27FC236}">
                <a16:creationId xmlns:a16="http://schemas.microsoft.com/office/drawing/2014/main" id="{E32EA51D-BC77-4938-B92D-94F2C0F37D7C}"/>
              </a:ext>
            </a:extLst>
          </p:cNvPr>
          <p:cNvSpPr txBox="1"/>
          <p:nvPr/>
        </p:nvSpPr>
        <p:spPr>
          <a:xfrm>
            <a:off x="208890" y="6096000"/>
            <a:ext cx="8726221" cy="400110"/>
          </a:xfrm>
          <a:prstGeom prst="rect">
            <a:avLst/>
          </a:prstGeom>
          <a:noFill/>
        </p:spPr>
        <p:txBody>
          <a:bodyPr wrap="square" rtlCol="0">
            <a:spAutoFit/>
          </a:bodyPr>
          <a:lstStyle/>
          <a:p>
            <a:pPr algn="ctr"/>
            <a:r>
              <a:rPr lang="en-US" sz="2000" b="1" dirty="0">
                <a:solidFill>
                  <a:srgbClr val="324168"/>
                </a:solidFill>
                <a:latin typeface="+mn-lt"/>
              </a:rPr>
              <a:t>***All information provided will remain strictly confidential</a:t>
            </a:r>
          </a:p>
        </p:txBody>
      </p:sp>
      <p:pic>
        <p:nvPicPr>
          <p:cNvPr id="11" name="Picture 10" descr="Text, letter&#10;&#10;Description automatically generated">
            <a:extLst>
              <a:ext uri="{FF2B5EF4-FFF2-40B4-BE49-F238E27FC236}">
                <a16:creationId xmlns:a16="http://schemas.microsoft.com/office/drawing/2014/main" id="{400D866B-E228-45CE-8632-13CE4D1F244A}"/>
              </a:ext>
            </a:extLst>
          </p:cNvPr>
          <p:cNvPicPr>
            <a:picLocks noChangeAspect="1"/>
          </p:cNvPicPr>
          <p:nvPr/>
        </p:nvPicPr>
        <p:blipFill rotWithShape="1">
          <a:blip r:embed="rId2"/>
          <a:srcRect l="2642" t="1472" b="2325"/>
          <a:stretch/>
        </p:blipFill>
        <p:spPr>
          <a:xfrm>
            <a:off x="208890" y="1136863"/>
            <a:ext cx="4134510" cy="4974226"/>
          </a:xfrm>
          <a:prstGeom prst="rect">
            <a:avLst/>
          </a:prstGeom>
        </p:spPr>
      </p:pic>
      <p:sp>
        <p:nvSpPr>
          <p:cNvPr id="8" name="Footer Placeholder 2">
            <a:extLst>
              <a:ext uri="{FF2B5EF4-FFF2-40B4-BE49-F238E27FC236}">
                <a16:creationId xmlns:a16="http://schemas.microsoft.com/office/drawing/2014/main" id="{6D49A86A-B893-4B24-8D0F-624553980308}"/>
              </a:ext>
            </a:extLst>
          </p:cNvPr>
          <p:cNvSpPr>
            <a:spLocks noGrp="1"/>
          </p:cNvSpPr>
          <p:nvPr>
            <p:ph type="ftr" sz="quarter" idx="11"/>
          </p:nvPr>
        </p:nvSpPr>
        <p:spPr>
          <a:xfrm>
            <a:off x="3124200" y="6356350"/>
            <a:ext cx="2895600" cy="365125"/>
          </a:xfrm>
        </p:spPr>
        <p:txBody>
          <a:bodyPr/>
          <a:lstStyle/>
          <a:p>
            <a:pPr>
              <a:defRPr/>
            </a:pPr>
            <a:r>
              <a:rPr lang="en-US" dirty="0">
                <a:solidFill>
                  <a:schemeClr val="bg1"/>
                </a:solidFill>
              </a:rPr>
              <a:t>New Castle County Reassessment</a:t>
            </a:r>
          </a:p>
        </p:txBody>
      </p:sp>
    </p:spTree>
    <p:extLst>
      <p:ext uri="{BB962C8B-B14F-4D97-AF65-F5344CB8AC3E}">
        <p14:creationId xmlns:p14="http://schemas.microsoft.com/office/powerpoint/2010/main" val="1693696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C8A9-E82B-4DF9-9010-4D751156F316}"/>
              </a:ext>
            </a:extLst>
          </p:cNvPr>
          <p:cNvSpPr>
            <a:spLocks noGrp="1"/>
          </p:cNvSpPr>
          <p:nvPr>
            <p:ph type="title"/>
          </p:nvPr>
        </p:nvSpPr>
        <p:spPr>
          <a:xfrm>
            <a:off x="76200" y="76200"/>
            <a:ext cx="8229600" cy="1143000"/>
          </a:xfrm>
        </p:spPr>
        <p:txBody>
          <a:bodyPr/>
          <a:lstStyle/>
          <a:p>
            <a:r>
              <a:rPr lang="en-US" sz="2000" dirty="0"/>
              <a:t>Operating Statement – Retail, Industrial, Warehouse, </a:t>
            </a:r>
            <a:br>
              <a:rPr lang="en-US" sz="2000" dirty="0"/>
            </a:br>
            <a:r>
              <a:rPr lang="en-US" sz="2000" dirty="0"/>
              <a:t>						Other</a:t>
            </a:r>
          </a:p>
        </p:txBody>
      </p:sp>
      <p:graphicFrame>
        <p:nvGraphicFramePr>
          <p:cNvPr id="7" name="Object 6">
            <a:extLst>
              <a:ext uri="{FF2B5EF4-FFF2-40B4-BE49-F238E27FC236}">
                <a16:creationId xmlns:a16="http://schemas.microsoft.com/office/drawing/2014/main" id="{A8136738-D08C-4F78-A97D-0F51F6F94B52}"/>
              </a:ext>
            </a:extLst>
          </p:cNvPr>
          <p:cNvGraphicFramePr>
            <a:graphicFrameLocks noChangeAspect="1"/>
          </p:cNvGraphicFramePr>
          <p:nvPr>
            <p:extLst>
              <p:ext uri="{D42A27DB-BD31-4B8C-83A1-F6EECF244321}">
                <p14:modId xmlns:p14="http://schemas.microsoft.com/office/powerpoint/2010/main" val="557510953"/>
              </p:ext>
            </p:extLst>
          </p:nvPr>
        </p:nvGraphicFramePr>
        <p:xfrm>
          <a:off x="533400" y="1011223"/>
          <a:ext cx="4191000" cy="5424145"/>
        </p:xfrm>
        <a:graphic>
          <a:graphicData uri="http://schemas.openxmlformats.org/presentationml/2006/ole">
            <mc:AlternateContent xmlns:mc="http://schemas.openxmlformats.org/markup-compatibility/2006">
              <mc:Choice xmlns:v="urn:schemas-microsoft-com:vml" Requires="v">
                <p:oleObj name="Acrobat Document" r:id="rId2" imgW="5829210" imgH="7543561" progId="AcroExch.Document.DC">
                  <p:embed/>
                </p:oleObj>
              </mc:Choice>
              <mc:Fallback>
                <p:oleObj name="Acrobat Document" r:id="rId2" imgW="5829210" imgH="7543561" progId="AcroExch.Document.DC">
                  <p:embed/>
                  <p:pic>
                    <p:nvPicPr>
                      <p:cNvPr id="7" name="Object 6">
                        <a:extLst>
                          <a:ext uri="{FF2B5EF4-FFF2-40B4-BE49-F238E27FC236}">
                            <a16:creationId xmlns:a16="http://schemas.microsoft.com/office/drawing/2014/main" id="{A8136738-D08C-4F78-A97D-0F51F6F94B52}"/>
                          </a:ext>
                        </a:extLst>
                      </p:cNvPr>
                      <p:cNvPicPr/>
                      <p:nvPr/>
                    </p:nvPicPr>
                    <p:blipFill>
                      <a:blip r:embed="rId3"/>
                      <a:stretch>
                        <a:fillRect/>
                      </a:stretch>
                    </p:blipFill>
                    <p:spPr>
                      <a:xfrm>
                        <a:off x="533400" y="1011223"/>
                        <a:ext cx="4191000" cy="542414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10E9EE5-3BA2-4CA2-813E-D42E505593B5}"/>
              </a:ext>
            </a:extLst>
          </p:cNvPr>
          <p:cNvSpPr txBox="1"/>
          <p:nvPr/>
        </p:nvSpPr>
        <p:spPr>
          <a:xfrm>
            <a:off x="5562600" y="1221298"/>
            <a:ext cx="3429000" cy="412420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324168"/>
                </a:solidFill>
              </a:rPr>
              <a:t>Retail, Industrial, &amp; Other Income Producing Properties</a:t>
            </a:r>
          </a:p>
          <a:p>
            <a:pPr marL="285750" indent="-285750">
              <a:buFont typeface="Arial" panose="020B0604020202020204" pitchFamily="34" charset="0"/>
              <a:buChar char="•"/>
            </a:pPr>
            <a:endParaRPr lang="en-US" sz="2000" dirty="0">
              <a:solidFill>
                <a:srgbClr val="324168"/>
              </a:solidFill>
            </a:endParaRPr>
          </a:p>
          <a:p>
            <a:pPr marL="285750" indent="-285750">
              <a:buFont typeface="Arial" panose="020B0604020202020204" pitchFamily="34" charset="0"/>
              <a:buChar char="•"/>
            </a:pPr>
            <a:r>
              <a:rPr lang="en-US" sz="2000" dirty="0">
                <a:solidFill>
                  <a:srgbClr val="324168"/>
                </a:solidFill>
              </a:rPr>
              <a:t>Total Gross Building Area</a:t>
            </a:r>
          </a:p>
          <a:p>
            <a:pPr marL="285750" indent="-285750">
              <a:buFont typeface="Arial" panose="020B0604020202020204" pitchFamily="34" charset="0"/>
              <a:buChar char="•"/>
            </a:pPr>
            <a:endParaRPr lang="en-US" sz="2000" dirty="0">
              <a:solidFill>
                <a:srgbClr val="324168"/>
              </a:solidFill>
            </a:endParaRPr>
          </a:p>
          <a:p>
            <a:pPr marL="285750" indent="-285750">
              <a:buFont typeface="Arial" panose="020B0604020202020204" pitchFamily="34" charset="0"/>
              <a:buChar char="•"/>
            </a:pPr>
            <a:r>
              <a:rPr lang="en-US" sz="2000" dirty="0">
                <a:solidFill>
                  <a:srgbClr val="324168"/>
                </a:solidFill>
              </a:rPr>
              <a:t>Net Leasable Area</a:t>
            </a:r>
          </a:p>
          <a:p>
            <a:endParaRPr lang="en-US" sz="2000" dirty="0">
              <a:solidFill>
                <a:srgbClr val="324168"/>
              </a:solidFill>
            </a:endParaRPr>
          </a:p>
          <a:p>
            <a:pPr marL="285750" indent="-285750">
              <a:buFont typeface="Arial" panose="020B0604020202020204" pitchFamily="34" charset="0"/>
              <a:buChar char="•"/>
            </a:pPr>
            <a:r>
              <a:rPr lang="en-US" sz="2000" dirty="0">
                <a:solidFill>
                  <a:srgbClr val="324168"/>
                </a:solidFill>
              </a:rPr>
              <a:t>Occupancy Status</a:t>
            </a:r>
          </a:p>
          <a:p>
            <a:pPr marL="285750" indent="-285750">
              <a:buFont typeface="Arial" panose="020B0604020202020204" pitchFamily="34" charset="0"/>
              <a:buChar char="•"/>
            </a:pPr>
            <a:endParaRPr lang="en-US" sz="2000" dirty="0">
              <a:solidFill>
                <a:srgbClr val="324168"/>
              </a:solidFill>
            </a:endParaRPr>
          </a:p>
          <a:p>
            <a:pPr marL="285750" indent="-285750">
              <a:buFont typeface="Arial" panose="020B0604020202020204" pitchFamily="34" charset="0"/>
              <a:buChar char="•"/>
            </a:pPr>
            <a:r>
              <a:rPr lang="en-US" sz="2000" dirty="0">
                <a:solidFill>
                  <a:srgbClr val="324168"/>
                </a:solidFill>
              </a:rPr>
              <a:t>Specific Use</a:t>
            </a:r>
          </a:p>
          <a:p>
            <a:endParaRPr lang="en-US" sz="2400" dirty="0"/>
          </a:p>
          <a:p>
            <a:pPr marL="285750" indent="-285750">
              <a:buFont typeface="Arial" panose="020B0604020202020204" pitchFamily="34" charset="0"/>
              <a:buChar char="•"/>
            </a:pPr>
            <a:endParaRPr lang="en-US" dirty="0"/>
          </a:p>
        </p:txBody>
      </p:sp>
      <p:sp>
        <p:nvSpPr>
          <p:cNvPr id="6" name="Footer Placeholder 2">
            <a:extLst>
              <a:ext uri="{FF2B5EF4-FFF2-40B4-BE49-F238E27FC236}">
                <a16:creationId xmlns:a16="http://schemas.microsoft.com/office/drawing/2014/main" id="{C8AED093-4F82-42CD-892C-EBF1C688DCCD}"/>
              </a:ext>
            </a:extLst>
          </p:cNvPr>
          <p:cNvSpPr>
            <a:spLocks noGrp="1"/>
          </p:cNvSpPr>
          <p:nvPr>
            <p:ph type="ftr" sz="quarter" idx="11"/>
          </p:nvPr>
        </p:nvSpPr>
        <p:spPr>
          <a:xfrm>
            <a:off x="3124200" y="6356350"/>
            <a:ext cx="2895600" cy="365125"/>
          </a:xfrm>
        </p:spPr>
        <p:txBody>
          <a:bodyPr/>
          <a:lstStyle/>
          <a:p>
            <a:pPr>
              <a:defRPr/>
            </a:pPr>
            <a:r>
              <a:rPr lang="en-US" dirty="0">
                <a:solidFill>
                  <a:schemeClr val="bg1"/>
                </a:solidFill>
              </a:rPr>
              <a:t>New Castle County Reassessment</a:t>
            </a:r>
          </a:p>
        </p:txBody>
      </p:sp>
    </p:spTree>
    <p:extLst>
      <p:ext uri="{BB962C8B-B14F-4D97-AF65-F5344CB8AC3E}">
        <p14:creationId xmlns:p14="http://schemas.microsoft.com/office/powerpoint/2010/main" val="2472783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3D3B-3F4D-486E-B6CD-BE368C1E8677}"/>
              </a:ext>
            </a:extLst>
          </p:cNvPr>
          <p:cNvSpPr>
            <a:spLocks noGrp="1"/>
          </p:cNvSpPr>
          <p:nvPr>
            <p:ph type="title"/>
          </p:nvPr>
        </p:nvSpPr>
        <p:spPr>
          <a:xfrm>
            <a:off x="76200" y="76200"/>
            <a:ext cx="8229600" cy="1143000"/>
          </a:xfrm>
        </p:spPr>
        <p:txBody>
          <a:bodyPr/>
          <a:lstStyle/>
          <a:p>
            <a:r>
              <a:rPr lang="en-US" dirty="0"/>
              <a:t>Operating Statement - Apartments</a:t>
            </a:r>
          </a:p>
        </p:txBody>
      </p:sp>
      <p:graphicFrame>
        <p:nvGraphicFramePr>
          <p:cNvPr id="5" name="Object 4">
            <a:extLst>
              <a:ext uri="{FF2B5EF4-FFF2-40B4-BE49-F238E27FC236}">
                <a16:creationId xmlns:a16="http://schemas.microsoft.com/office/drawing/2014/main" id="{CF4C898E-DC3C-4765-A1BD-95C18E715569}"/>
              </a:ext>
            </a:extLst>
          </p:cNvPr>
          <p:cNvGraphicFramePr>
            <a:graphicFrameLocks noChangeAspect="1"/>
          </p:cNvGraphicFramePr>
          <p:nvPr>
            <p:extLst>
              <p:ext uri="{D42A27DB-BD31-4B8C-83A1-F6EECF244321}">
                <p14:modId xmlns:p14="http://schemas.microsoft.com/office/powerpoint/2010/main" val="3155228662"/>
              </p:ext>
            </p:extLst>
          </p:nvPr>
        </p:nvGraphicFramePr>
        <p:xfrm>
          <a:off x="304800" y="1067823"/>
          <a:ext cx="4114800" cy="5325525"/>
        </p:xfrm>
        <a:graphic>
          <a:graphicData uri="http://schemas.openxmlformats.org/presentationml/2006/ole">
            <mc:AlternateContent xmlns:mc="http://schemas.openxmlformats.org/markup-compatibility/2006">
              <mc:Choice xmlns:v="urn:schemas-microsoft-com:vml" Requires="v">
                <p:oleObj name="Acrobat Document" r:id="rId2" imgW="5829210" imgH="7543561" progId="AcroExch.Document.DC">
                  <p:embed/>
                </p:oleObj>
              </mc:Choice>
              <mc:Fallback>
                <p:oleObj name="Acrobat Document" r:id="rId2" imgW="5829210" imgH="7543561" progId="AcroExch.Document.DC">
                  <p:embed/>
                  <p:pic>
                    <p:nvPicPr>
                      <p:cNvPr id="5" name="Object 4">
                        <a:extLst>
                          <a:ext uri="{FF2B5EF4-FFF2-40B4-BE49-F238E27FC236}">
                            <a16:creationId xmlns:a16="http://schemas.microsoft.com/office/drawing/2014/main" id="{CF4C898E-DC3C-4765-A1BD-95C18E715569}"/>
                          </a:ext>
                        </a:extLst>
                      </p:cNvPr>
                      <p:cNvPicPr/>
                      <p:nvPr/>
                    </p:nvPicPr>
                    <p:blipFill>
                      <a:blip r:embed="rId3"/>
                      <a:stretch>
                        <a:fillRect/>
                      </a:stretch>
                    </p:blipFill>
                    <p:spPr>
                      <a:xfrm>
                        <a:off x="304800" y="1067823"/>
                        <a:ext cx="4114800" cy="53255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6C315A5-7E3A-4D02-B30B-FE02809D549D}"/>
              </a:ext>
            </a:extLst>
          </p:cNvPr>
          <p:cNvSpPr txBox="1"/>
          <p:nvPr/>
        </p:nvSpPr>
        <p:spPr>
          <a:xfrm>
            <a:off x="4797175" y="1371600"/>
            <a:ext cx="41910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324168"/>
                </a:solidFill>
              </a:rPr>
              <a:t>Apartments </a:t>
            </a:r>
          </a:p>
          <a:p>
            <a:pPr marL="285750" indent="-285750">
              <a:buFont typeface="Arial" panose="020B0604020202020204" pitchFamily="34" charset="0"/>
              <a:buChar char="•"/>
            </a:pPr>
            <a:endParaRPr lang="en-US" sz="2400" dirty="0">
              <a:solidFill>
                <a:srgbClr val="324168"/>
              </a:solidFill>
            </a:endParaRPr>
          </a:p>
          <a:p>
            <a:pPr marL="285750" indent="-285750">
              <a:buFont typeface="Arial" panose="020B0604020202020204" pitchFamily="34" charset="0"/>
              <a:buChar char="•"/>
            </a:pPr>
            <a:r>
              <a:rPr lang="en-US" sz="2400" dirty="0">
                <a:solidFill>
                  <a:srgbClr val="324168"/>
                </a:solidFill>
              </a:rPr>
              <a:t>Resorts</a:t>
            </a:r>
          </a:p>
          <a:p>
            <a:pPr marL="285750" indent="-285750">
              <a:buFont typeface="Arial" panose="020B0604020202020204" pitchFamily="34" charset="0"/>
              <a:buChar char="•"/>
            </a:pPr>
            <a:endParaRPr lang="en-US" sz="2400" dirty="0">
              <a:solidFill>
                <a:srgbClr val="324168"/>
              </a:solidFill>
            </a:endParaRPr>
          </a:p>
          <a:p>
            <a:pPr marL="285750" indent="-285750">
              <a:buFont typeface="Arial" panose="020B0604020202020204" pitchFamily="34" charset="0"/>
              <a:buChar char="•"/>
            </a:pPr>
            <a:r>
              <a:rPr lang="en-US" sz="2400" dirty="0">
                <a:solidFill>
                  <a:srgbClr val="324168"/>
                </a:solidFill>
              </a:rPr>
              <a:t>Hotels/Motels</a:t>
            </a:r>
          </a:p>
          <a:p>
            <a:endParaRPr lang="en-US" sz="2400" dirty="0">
              <a:solidFill>
                <a:srgbClr val="324168"/>
              </a:solidFill>
            </a:endParaRPr>
          </a:p>
          <a:p>
            <a:pPr marL="285750" indent="-285750">
              <a:buFont typeface="Arial" panose="020B0604020202020204" pitchFamily="34" charset="0"/>
              <a:buChar char="•"/>
            </a:pPr>
            <a:r>
              <a:rPr lang="en-US" sz="2400" dirty="0">
                <a:solidFill>
                  <a:srgbClr val="324168"/>
                </a:solidFill>
              </a:rPr>
              <a:t>Number of Units</a:t>
            </a:r>
          </a:p>
          <a:p>
            <a:pPr marL="285750" indent="-285750">
              <a:buFont typeface="Arial" panose="020B0604020202020204" pitchFamily="34" charset="0"/>
              <a:buChar char="•"/>
            </a:pPr>
            <a:endParaRPr lang="en-US" sz="2400" dirty="0">
              <a:solidFill>
                <a:srgbClr val="324168"/>
              </a:solidFill>
            </a:endParaRPr>
          </a:p>
          <a:p>
            <a:pPr marL="285750" indent="-285750">
              <a:buFont typeface="Arial" panose="020B0604020202020204" pitchFamily="34" charset="0"/>
              <a:buChar char="•"/>
            </a:pPr>
            <a:r>
              <a:rPr lang="en-US" sz="2400" dirty="0">
                <a:solidFill>
                  <a:srgbClr val="324168"/>
                </a:solidFill>
              </a:rPr>
              <a:t>Unit Configuration</a:t>
            </a:r>
          </a:p>
          <a:p>
            <a:pPr marL="285750" indent="-285750">
              <a:buFont typeface="Arial" panose="020B0604020202020204" pitchFamily="34" charset="0"/>
              <a:buChar char="•"/>
            </a:pPr>
            <a:endParaRPr lang="en-US" sz="2400" dirty="0">
              <a:solidFill>
                <a:srgbClr val="324168"/>
              </a:solidFill>
            </a:endParaRPr>
          </a:p>
          <a:p>
            <a:pPr marL="285750" indent="-285750">
              <a:buFont typeface="Arial" panose="020B0604020202020204" pitchFamily="34" charset="0"/>
              <a:buChar char="•"/>
            </a:pPr>
            <a:r>
              <a:rPr lang="en-US" sz="2400" dirty="0">
                <a:solidFill>
                  <a:srgbClr val="324168"/>
                </a:solidFill>
              </a:rPr>
              <a:t>Amenities </a:t>
            </a:r>
          </a:p>
          <a:p>
            <a:pPr marL="285750" indent="-285750">
              <a:buFont typeface="Arial" panose="020B0604020202020204" pitchFamily="34" charset="0"/>
              <a:buChar char="•"/>
            </a:pPr>
            <a:endParaRPr lang="en-US" sz="2400" dirty="0">
              <a:solidFill>
                <a:srgbClr val="324168"/>
              </a:solidFill>
            </a:endParaRPr>
          </a:p>
          <a:p>
            <a:pPr marL="285750" indent="-285750">
              <a:buFont typeface="Arial" panose="020B0604020202020204" pitchFamily="34" charset="0"/>
              <a:buChar char="•"/>
            </a:pPr>
            <a:endParaRPr lang="en-US" dirty="0">
              <a:solidFill>
                <a:srgbClr val="324168"/>
              </a:solidFill>
            </a:endParaRPr>
          </a:p>
          <a:p>
            <a:pPr marL="285750" indent="-285750">
              <a:buFont typeface="Arial" panose="020B0604020202020204" pitchFamily="34" charset="0"/>
              <a:buChar char="•"/>
            </a:pPr>
            <a:endParaRPr lang="en-US" dirty="0">
              <a:solidFill>
                <a:srgbClr val="324168"/>
              </a:solidFill>
            </a:endParaRPr>
          </a:p>
          <a:p>
            <a:pPr marL="285750" indent="-285750">
              <a:buFont typeface="Arial" panose="020B0604020202020204" pitchFamily="34" charset="0"/>
              <a:buChar char="•"/>
            </a:pPr>
            <a:endParaRPr lang="en-US" dirty="0">
              <a:solidFill>
                <a:srgbClr val="324168"/>
              </a:solidFill>
            </a:endParaRPr>
          </a:p>
          <a:p>
            <a:pPr marL="285750" indent="-285750">
              <a:buFont typeface="Arial" panose="020B0604020202020204" pitchFamily="34" charset="0"/>
              <a:buChar char="•"/>
            </a:pPr>
            <a:endParaRPr lang="en-US" dirty="0">
              <a:solidFill>
                <a:srgbClr val="324168"/>
              </a:solidFill>
            </a:endParaRPr>
          </a:p>
        </p:txBody>
      </p:sp>
      <p:sp>
        <p:nvSpPr>
          <p:cNvPr id="7" name="Footer Placeholder 2">
            <a:extLst>
              <a:ext uri="{FF2B5EF4-FFF2-40B4-BE49-F238E27FC236}">
                <a16:creationId xmlns:a16="http://schemas.microsoft.com/office/drawing/2014/main" id="{BEC359E4-1CD9-4779-B7B9-156822C6EC44}"/>
              </a:ext>
            </a:extLst>
          </p:cNvPr>
          <p:cNvSpPr>
            <a:spLocks noGrp="1"/>
          </p:cNvSpPr>
          <p:nvPr>
            <p:ph type="ftr" sz="quarter" idx="11"/>
          </p:nvPr>
        </p:nvSpPr>
        <p:spPr>
          <a:xfrm>
            <a:off x="3124200" y="6356350"/>
            <a:ext cx="2895600" cy="365125"/>
          </a:xfrm>
        </p:spPr>
        <p:txBody>
          <a:bodyPr/>
          <a:lstStyle/>
          <a:p>
            <a:pPr>
              <a:defRPr/>
            </a:pPr>
            <a:r>
              <a:rPr lang="en-US" dirty="0">
                <a:solidFill>
                  <a:schemeClr val="bg1"/>
                </a:solidFill>
              </a:rPr>
              <a:t>New Castle County Reassessment</a:t>
            </a:r>
          </a:p>
        </p:txBody>
      </p:sp>
    </p:spTree>
    <p:extLst>
      <p:ext uri="{BB962C8B-B14F-4D97-AF65-F5344CB8AC3E}">
        <p14:creationId xmlns:p14="http://schemas.microsoft.com/office/powerpoint/2010/main" val="3453035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67E6-97E2-4950-B357-5A95AF70E25F}"/>
              </a:ext>
            </a:extLst>
          </p:cNvPr>
          <p:cNvSpPr>
            <a:spLocks noGrp="1"/>
          </p:cNvSpPr>
          <p:nvPr>
            <p:ph type="title"/>
          </p:nvPr>
        </p:nvSpPr>
        <p:spPr>
          <a:xfrm>
            <a:off x="152400" y="76200"/>
            <a:ext cx="8229600" cy="1143000"/>
          </a:xfrm>
        </p:spPr>
        <p:txBody>
          <a:bodyPr/>
          <a:lstStyle/>
          <a:p>
            <a:r>
              <a:rPr lang="en-US" dirty="0"/>
              <a:t>Income and Expense Surveys</a:t>
            </a:r>
          </a:p>
        </p:txBody>
      </p:sp>
      <p:sp>
        <p:nvSpPr>
          <p:cNvPr id="6" name="Rectangle: Rounded Corners 5">
            <a:extLst>
              <a:ext uri="{FF2B5EF4-FFF2-40B4-BE49-F238E27FC236}">
                <a16:creationId xmlns:a16="http://schemas.microsoft.com/office/drawing/2014/main" id="{3BD7E2C5-2BF7-48BE-833E-DB0804405BD4}"/>
              </a:ext>
            </a:extLst>
          </p:cNvPr>
          <p:cNvSpPr/>
          <p:nvPr/>
        </p:nvSpPr>
        <p:spPr>
          <a:xfrm>
            <a:off x="990600" y="1066800"/>
            <a:ext cx="7315200" cy="5105400"/>
          </a:xfrm>
          <a:prstGeom prst="roundRect">
            <a:avLst/>
          </a:prstGeom>
        </p:spPr>
        <p:style>
          <a:lnRef idx="2">
            <a:schemeClr val="accent2"/>
          </a:lnRef>
          <a:fillRef idx="1">
            <a:schemeClr val="lt1"/>
          </a:fillRef>
          <a:effectRef idx="0">
            <a:schemeClr val="accent2"/>
          </a:effectRef>
          <a:fontRef idx="minor">
            <a:schemeClr val="dk1"/>
          </a:fontRef>
        </p:style>
        <p:txBody>
          <a:bodyPr/>
          <a:lstStyle/>
          <a:p>
            <a:pPr algn="ctr"/>
            <a:r>
              <a:rPr lang="en-US" sz="2600" b="1" dirty="0">
                <a:solidFill>
                  <a:schemeClr val="tx1"/>
                </a:solidFill>
                <a:cs typeface="Calibri" panose="020F0502020204030204" pitchFamily="34" charset="0"/>
              </a:rPr>
              <a:t>Property owners/managers are encouraged to complete the provided forms to the best of their knowledge. Accurate and complete information is critical to determining fair and equitable values that reflect current local market conditions and will eliminate the need to conduct market surveys of similar properties from published commercial real estate market sources. </a:t>
            </a:r>
          </a:p>
          <a:p>
            <a:endParaRPr lang="en-US" dirty="0"/>
          </a:p>
        </p:txBody>
      </p:sp>
      <p:sp>
        <p:nvSpPr>
          <p:cNvPr id="8" name="Footer Placeholder 2">
            <a:extLst>
              <a:ext uri="{FF2B5EF4-FFF2-40B4-BE49-F238E27FC236}">
                <a16:creationId xmlns:a16="http://schemas.microsoft.com/office/drawing/2014/main" id="{8A9B7E81-6ABD-4795-A771-0C542900DE74}"/>
              </a:ext>
            </a:extLst>
          </p:cNvPr>
          <p:cNvSpPr>
            <a:spLocks noGrp="1"/>
          </p:cNvSpPr>
          <p:nvPr>
            <p:ph type="ftr" sz="quarter" idx="11"/>
          </p:nvPr>
        </p:nvSpPr>
        <p:spPr>
          <a:xfrm>
            <a:off x="3124200" y="6356350"/>
            <a:ext cx="2895600" cy="365125"/>
          </a:xfrm>
        </p:spPr>
        <p:txBody>
          <a:bodyPr/>
          <a:lstStyle/>
          <a:p>
            <a:pPr>
              <a:defRPr/>
            </a:pPr>
            <a:r>
              <a:rPr lang="en-US" dirty="0">
                <a:solidFill>
                  <a:schemeClr val="bg1"/>
                </a:solidFill>
              </a:rPr>
              <a:t>New Castle County Reassessment</a:t>
            </a:r>
          </a:p>
        </p:txBody>
      </p:sp>
    </p:spTree>
    <p:extLst>
      <p:ext uri="{BB962C8B-B14F-4D97-AF65-F5344CB8AC3E}">
        <p14:creationId xmlns:p14="http://schemas.microsoft.com/office/powerpoint/2010/main" val="803284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0" y="38100"/>
            <a:ext cx="6781800" cy="553998"/>
          </a:xfrm>
          <a:prstGeom prst="rect">
            <a:avLst/>
          </a:prstGeom>
          <a:noFill/>
        </p:spPr>
        <p:txBody>
          <a:bodyPr wrap="square" rtlCol="0">
            <a:spAutoFit/>
          </a:bodyPr>
          <a:lstStyle/>
          <a:p>
            <a:r>
              <a:rPr lang="en-US" sz="3000" b="1" dirty="0">
                <a:solidFill>
                  <a:schemeClr val="bg1"/>
                </a:solidFill>
              </a:rPr>
              <a:t>Data Review &amp; Analysis</a:t>
            </a:r>
          </a:p>
        </p:txBody>
      </p:sp>
      <p:sp>
        <p:nvSpPr>
          <p:cNvPr id="3" name="Footer Placeholder 2"/>
          <p:cNvSpPr>
            <a:spLocks noGrp="1"/>
          </p:cNvSpPr>
          <p:nvPr>
            <p:ph type="ftr" sz="quarter" idx="11"/>
          </p:nvPr>
        </p:nvSpPr>
        <p:spPr/>
        <p:txBody>
          <a:bodyPr/>
          <a:lstStyle/>
          <a:p>
            <a:pPr>
              <a:defRPr/>
            </a:pPr>
            <a:r>
              <a:rPr lang="en-US" dirty="0">
                <a:solidFill>
                  <a:schemeClr val="bg1"/>
                </a:solidFill>
              </a:rPr>
              <a:t>New Castle County Reassessment</a:t>
            </a:r>
          </a:p>
        </p:txBody>
      </p:sp>
      <p:pic>
        <p:nvPicPr>
          <p:cNvPr id="2" name="Picture 1">
            <a:extLst>
              <a:ext uri="{FF2B5EF4-FFF2-40B4-BE49-F238E27FC236}">
                <a16:creationId xmlns:a16="http://schemas.microsoft.com/office/drawing/2014/main" id="{01C466D9-4436-4D8E-93C9-2C2E00F97CE3}"/>
              </a:ext>
            </a:extLst>
          </p:cNvPr>
          <p:cNvPicPr>
            <a:picLocks noChangeAspect="1"/>
          </p:cNvPicPr>
          <p:nvPr/>
        </p:nvPicPr>
        <p:blipFill>
          <a:blip r:embed="rId3"/>
          <a:stretch>
            <a:fillRect/>
          </a:stretch>
        </p:blipFill>
        <p:spPr>
          <a:xfrm>
            <a:off x="794657" y="1371600"/>
            <a:ext cx="5445538" cy="4431770"/>
          </a:xfrm>
          <a:prstGeom prst="rect">
            <a:avLst/>
          </a:prstGeom>
        </p:spPr>
      </p:pic>
      <p:sp>
        <p:nvSpPr>
          <p:cNvPr id="5" name="TextBox 4">
            <a:extLst>
              <a:ext uri="{FF2B5EF4-FFF2-40B4-BE49-F238E27FC236}">
                <a16:creationId xmlns:a16="http://schemas.microsoft.com/office/drawing/2014/main" id="{B4EC3990-5A3D-4816-BEE7-4CFAD40D8AB8}"/>
              </a:ext>
            </a:extLst>
          </p:cNvPr>
          <p:cNvSpPr txBox="1"/>
          <p:nvPr/>
        </p:nvSpPr>
        <p:spPr>
          <a:xfrm>
            <a:off x="3992295" y="5397787"/>
            <a:ext cx="449580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b="1" dirty="0"/>
              <a:t>DATA ANALYSIS</a:t>
            </a:r>
          </a:p>
        </p:txBody>
      </p:sp>
    </p:spTree>
    <p:extLst>
      <p:ext uri="{BB962C8B-B14F-4D97-AF65-F5344CB8AC3E}">
        <p14:creationId xmlns:p14="http://schemas.microsoft.com/office/powerpoint/2010/main" val="333997179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761234862"/>
              </p:ext>
            </p:extLst>
          </p:nvPr>
        </p:nvGraphicFramePr>
        <p:xfrm>
          <a:off x="293096" y="1524000"/>
          <a:ext cx="2667000" cy="2121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0" y="38100"/>
            <a:ext cx="6781800" cy="553998"/>
          </a:xfrm>
          <a:prstGeom prst="rect">
            <a:avLst/>
          </a:prstGeom>
          <a:noFill/>
        </p:spPr>
        <p:txBody>
          <a:bodyPr wrap="square" rtlCol="0">
            <a:spAutoFit/>
          </a:bodyPr>
          <a:lstStyle/>
          <a:p>
            <a:r>
              <a:rPr lang="en-US" sz="3000" b="1" dirty="0">
                <a:solidFill>
                  <a:schemeClr val="bg1"/>
                </a:solidFill>
              </a:rPr>
              <a:t>Sales Market</a:t>
            </a:r>
          </a:p>
        </p:txBody>
      </p:sp>
      <p:sp>
        <p:nvSpPr>
          <p:cNvPr id="3" name="Footer Placeholder 2"/>
          <p:cNvSpPr>
            <a:spLocks noGrp="1"/>
          </p:cNvSpPr>
          <p:nvPr>
            <p:ph type="ftr" sz="quarter" idx="11"/>
          </p:nvPr>
        </p:nvSpPr>
        <p:spPr/>
        <p:txBody>
          <a:bodyPr/>
          <a:lstStyle/>
          <a:p>
            <a:pPr>
              <a:defRPr/>
            </a:pPr>
            <a:r>
              <a:rPr lang="en-US" dirty="0">
                <a:solidFill>
                  <a:schemeClr val="bg1"/>
                </a:solidFill>
              </a:rPr>
              <a:t>New Castle County Reassessment</a:t>
            </a:r>
          </a:p>
        </p:txBody>
      </p:sp>
      <p:sp>
        <p:nvSpPr>
          <p:cNvPr id="2" name="TextBox 1">
            <a:extLst>
              <a:ext uri="{FF2B5EF4-FFF2-40B4-BE49-F238E27FC236}">
                <a16:creationId xmlns:a16="http://schemas.microsoft.com/office/drawing/2014/main" id="{BBD28594-F0FD-4272-967C-356E09458B09}"/>
              </a:ext>
            </a:extLst>
          </p:cNvPr>
          <p:cNvSpPr txBox="1"/>
          <p:nvPr/>
        </p:nvSpPr>
        <p:spPr>
          <a:xfrm>
            <a:off x="3276600" y="1143000"/>
            <a:ext cx="5181600" cy="1569660"/>
          </a:xfrm>
          <a:prstGeom prst="rect">
            <a:avLst/>
          </a:prstGeom>
          <a:noFill/>
        </p:spPr>
        <p:txBody>
          <a:bodyPr wrap="square" rtlCol="0">
            <a:spAutoFit/>
          </a:bodyPr>
          <a:lstStyle/>
          <a:p>
            <a:pPr algn="just"/>
            <a:r>
              <a:rPr lang="en-US" sz="2400" b="1" dirty="0">
                <a:solidFill>
                  <a:srgbClr val="002060"/>
                </a:solidFill>
                <a:latin typeface="Calibri" panose="020F0502020204030204" pitchFamily="34" charset="0"/>
                <a:cs typeface="Calibri" panose="020F0502020204030204" pitchFamily="34" charset="0"/>
              </a:rPr>
              <a:t>A sales study will be conducted for properties that sold within New Castle County over a 30-month period ending on June 30, 2024.</a:t>
            </a:r>
          </a:p>
        </p:txBody>
      </p:sp>
      <p:pic>
        <p:nvPicPr>
          <p:cNvPr id="13" name="Picture 12">
            <a:extLst>
              <a:ext uri="{FF2B5EF4-FFF2-40B4-BE49-F238E27FC236}">
                <a16:creationId xmlns:a16="http://schemas.microsoft.com/office/drawing/2014/main" id="{07E25BFF-1816-4269-9095-99152FBAE3C5}"/>
              </a:ext>
            </a:extLst>
          </p:cNvPr>
          <p:cNvPicPr>
            <a:picLocks noChangeAspect="1"/>
          </p:cNvPicPr>
          <p:nvPr/>
        </p:nvPicPr>
        <p:blipFill>
          <a:blip r:embed="rId8"/>
          <a:stretch>
            <a:fillRect/>
          </a:stretch>
        </p:blipFill>
        <p:spPr>
          <a:xfrm>
            <a:off x="293096" y="3411682"/>
            <a:ext cx="4332880" cy="2969386"/>
          </a:xfrm>
          <a:prstGeom prst="rect">
            <a:avLst/>
          </a:prstGeom>
        </p:spPr>
      </p:pic>
      <p:pic>
        <p:nvPicPr>
          <p:cNvPr id="5" name="Picture 4">
            <a:extLst>
              <a:ext uri="{FF2B5EF4-FFF2-40B4-BE49-F238E27FC236}">
                <a16:creationId xmlns:a16="http://schemas.microsoft.com/office/drawing/2014/main" id="{0D6D465B-24B7-4F76-B729-0BA651B8E7AD}"/>
              </a:ext>
            </a:extLst>
          </p:cNvPr>
          <p:cNvPicPr>
            <a:picLocks noChangeAspect="1"/>
          </p:cNvPicPr>
          <p:nvPr/>
        </p:nvPicPr>
        <p:blipFill rotWithShape="1">
          <a:blip r:embed="rId9"/>
          <a:srcRect l="35269" t="9402" r="19405" b="9015"/>
          <a:stretch/>
        </p:blipFill>
        <p:spPr>
          <a:xfrm>
            <a:off x="5562600" y="2759536"/>
            <a:ext cx="3288304" cy="3621059"/>
          </a:xfrm>
          <a:prstGeom prst="rect">
            <a:avLst/>
          </a:prstGeom>
        </p:spPr>
      </p:pic>
    </p:spTree>
    <p:extLst>
      <p:ext uri="{BB962C8B-B14F-4D97-AF65-F5344CB8AC3E}">
        <p14:creationId xmlns:p14="http://schemas.microsoft.com/office/powerpoint/2010/main" val="296064816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p:cNvSpPr txBox="1"/>
          <p:nvPr/>
        </p:nvSpPr>
        <p:spPr>
          <a:xfrm>
            <a:off x="0" y="0"/>
            <a:ext cx="6781800" cy="553998"/>
          </a:xfrm>
          <a:prstGeom prst="rect">
            <a:avLst/>
          </a:prstGeom>
          <a:noFill/>
        </p:spPr>
        <p:txBody>
          <a:bodyPr wrap="square" rtlCol="0">
            <a:spAutoFit/>
          </a:bodyPr>
          <a:lstStyle/>
          <a:p>
            <a:r>
              <a:rPr lang="en-US" sz="3000" b="1" dirty="0">
                <a:solidFill>
                  <a:schemeClr val="bg1"/>
                </a:solidFill>
              </a:rPr>
              <a:t>Valuation</a:t>
            </a:r>
          </a:p>
        </p:txBody>
      </p:sp>
      <p:sp>
        <p:nvSpPr>
          <p:cNvPr id="3" name="Footer Placeholder 2"/>
          <p:cNvSpPr>
            <a:spLocks noGrp="1"/>
          </p:cNvSpPr>
          <p:nvPr>
            <p:ph type="ftr" sz="quarter" idx="11"/>
          </p:nvPr>
        </p:nvSpPr>
        <p:spPr/>
        <p:txBody>
          <a:bodyPr/>
          <a:lstStyle/>
          <a:p>
            <a:pPr>
              <a:defRPr/>
            </a:pPr>
            <a:r>
              <a:rPr lang="en-US" dirty="0">
                <a:solidFill>
                  <a:schemeClr val="bg1"/>
                </a:solidFill>
              </a:rPr>
              <a:t>New Castle County Reassessment</a:t>
            </a:r>
          </a:p>
        </p:txBody>
      </p:sp>
      <p:sp>
        <p:nvSpPr>
          <p:cNvPr id="2" name="Rectangle 1">
            <a:extLst>
              <a:ext uri="{FF2B5EF4-FFF2-40B4-BE49-F238E27FC236}">
                <a16:creationId xmlns:a16="http://schemas.microsoft.com/office/drawing/2014/main" id="{CA92B3FA-5A09-498F-8C56-73E14537E698}"/>
              </a:ext>
            </a:extLst>
          </p:cNvPr>
          <p:cNvSpPr/>
          <p:nvPr/>
        </p:nvSpPr>
        <p:spPr>
          <a:xfrm>
            <a:off x="472440" y="1093371"/>
            <a:ext cx="8229600" cy="4955203"/>
          </a:xfrm>
          <a:prstGeom prst="rect">
            <a:avLst/>
          </a:prstGeom>
        </p:spPr>
        <p:txBody>
          <a:bodyPr wrap="square">
            <a:spAutoFit/>
          </a:bodyPr>
          <a:lstStyle/>
          <a:p>
            <a:pPr algn="ctr"/>
            <a:r>
              <a:rPr lang="en-US" sz="2600" b="1" u="sng" dirty="0">
                <a:solidFill>
                  <a:srgbClr val="002060"/>
                </a:solidFill>
              </a:rPr>
              <a:t>Tyler’s valuation specialists will use the collected data to calibrate computerized models specific to the New Castle County market.</a:t>
            </a:r>
          </a:p>
          <a:p>
            <a:endParaRPr lang="en-US" sz="2600" dirty="0">
              <a:solidFill>
                <a:schemeClr val="tx2">
                  <a:lumMod val="75000"/>
                </a:schemeClr>
              </a:solidFill>
            </a:endParaRPr>
          </a:p>
          <a:p>
            <a:pPr marL="342900" indent="-342900">
              <a:spcAft>
                <a:spcPts val="1200"/>
              </a:spcAft>
              <a:buFont typeface="Arial" panose="020B0604020202020204" pitchFamily="34" charset="0"/>
              <a:buChar char="•"/>
            </a:pPr>
            <a:r>
              <a:rPr lang="en-US" sz="2600" dirty="0"/>
              <a:t>Identify market areas within the jurisdiction.</a:t>
            </a:r>
          </a:p>
          <a:p>
            <a:pPr marL="342900" indent="-342900">
              <a:spcAft>
                <a:spcPts val="1200"/>
              </a:spcAft>
              <a:buFont typeface="Arial" panose="020B0604020202020204" pitchFamily="34" charset="0"/>
              <a:buChar char="•"/>
            </a:pPr>
            <a:r>
              <a:rPr lang="en-US" sz="2600" dirty="0"/>
              <a:t>Develop models relating price to property characteristics.</a:t>
            </a:r>
          </a:p>
          <a:p>
            <a:pPr marL="342900" indent="-342900">
              <a:spcAft>
                <a:spcPts val="1200"/>
              </a:spcAft>
              <a:buFont typeface="Arial" panose="020B0604020202020204" pitchFamily="34" charset="0"/>
              <a:buChar char="•"/>
            </a:pPr>
            <a:r>
              <a:rPr lang="en-US" sz="2600" dirty="0"/>
              <a:t>Use the models to select comparable sales prices to subject properties being valued.</a:t>
            </a:r>
          </a:p>
          <a:p>
            <a:pPr marL="342900" indent="-342900">
              <a:spcAft>
                <a:spcPts val="1200"/>
              </a:spcAft>
              <a:buFont typeface="Arial" panose="020B0604020202020204" pitchFamily="34" charset="0"/>
              <a:buChar char="•"/>
            </a:pPr>
            <a:r>
              <a:rPr lang="en-US" sz="2600" dirty="0"/>
              <a:t>Select appropriate comparable sales for each subject.</a:t>
            </a:r>
          </a:p>
        </p:txBody>
      </p:sp>
    </p:spTree>
    <p:extLst>
      <p:ext uri="{BB962C8B-B14F-4D97-AF65-F5344CB8AC3E}">
        <p14:creationId xmlns:p14="http://schemas.microsoft.com/office/powerpoint/2010/main" val="144496535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p:cNvSpPr txBox="1"/>
          <p:nvPr/>
        </p:nvSpPr>
        <p:spPr>
          <a:xfrm>
            <a:off x="0" y="0"/>
            <a:ext cx="6781800" cy="553998"/>
          </a:xfrm>
          <a:prstGeom prst="rect">
            <a:avLst/>
          </a:prstGeom>
          <a:noFill/>
        </p:spPr>
        <p:txBody>
          <a:bodyPr wrap="square" rtlCol="0">
            <a:spAutoFit/>
          </a:bodyPr>
          <a:lstStyle/>
          <a:p>
            <a:r>
              <a:rPr lang="en-US" sz="3000" b="1" dirty="0">
                <a:solidFill>
                  <a:schemeClr val="bg1"/>
                </a:solidFill>
              </a:rPr>
              <a:t>Valuation</a:t>
            </a:r>
          </a:p>
        </p:txBody>
      </p:sp>
      <p:sp>
        <p:nvSpPr>
          <p:cNvPr id="2" name="Rectangle 1">
            <a:extLst>
              <a:ext uri="{FF2B5EF4-FFF2-40B4-BE49-F238E27FC236}">
                <a16:creationId xmlns:a16="http://schemas.microsoft.com/office/drawing/2014/main" id="{CA92B3FA-5A09-498F-8C56-73E14537E698}"/>
              </a:ext>
            </a:extLst>
          </p:cNvPr>
          <p:cNvSpPr/>
          <p:nvPr/>
        </p:nvSpPr>
        <p:spPr>
          <a:xfrm>
            <a:off x="472440" y="1093371"/>
            <a:ext cx="8229600" cy="6247864"/>
          </a:xfrm>
          <a:prstGeom prst="rect">
            <a:avLst/>
          </a:prstGeom>
        </p:spPr>
        <p:txBody>
          <a:bodyPr wrap="square">
            <a:spAutoFit/>
          </a:bodyPr>
          <a:lstStyle/>
          <a:p>
            <a:pPr algn="ctr"/>
            <a:r>
              <a:rPr lang="en-US" sz="2800" b="1" u="sng" dirty="0">
                <a:solidFill>
                  <a:srgbClr val="002060"/>
                </a:solidFill>
              </a:rPr>
              <a:t>Three accepted approaches/methods to arrive at value:</a:t>
            </a:r>
            <a:br>
              <a:rPr lang="en-US" sz="2600" b="1" u="sng" dirty="0">
                <a:solidFill>
                  <a:srgbClr val="002060"/>
                </a:solidFill>
              </a:rPr>
            </a:br>
            <a:endParaRPr lang="en-US" sz="2600" b="1" u="sng" dirty="0">
              <a:solidFill>
                <a:srgbClr val="002060"/>
              </a:solidFill>
            </a:endParaRPr>
          </a:p>
          <a:p>
            <a:pPr marL="457200" indent="-457200">
              <a:buFont typeface="Arial" panose="020B0604020202020204" pitchFamily="34" charset="0"/>
              <a:buChar char="•"/>
            </a:pPr>
            <a:r>
              <a:rPr lang="en-US" sz="2400" b="1" i="1" dirty="0">
                <a:solidFill>
                  <a:srgbClr val="002060"/>
                </a:solidFill>
              </a:rPr>
              <a:t>Market or sales approach </a:t>
            </a:r>
            <a:r>
              <a:rPr lang="en-US" sz="2400" i="1" dirty="0">
                <a:solidFill>
                  <a:srgbClr val="002060"/>
                </a:solidFill>
              </a:rPr>
              <a:t>- </a:t>
            </a:r>
            <a:r>
              <a:rPr lang="en-US" sz="2400" dirty="0"/>
              <a:t>estimates value by comparing sales of similar properties to the property being appraised.</a:t>
            </a:r>
            <a:br>
              <a:rPr lang="en-US" sz="2400" dirty="0">
                <a:solidFill>
                  <a:schemeClr val="tx2">
                    <a:lumMod val="75000"/>
                  </a:schemeClr>
                </a:solidFill>
              </a:rPr>
            </a:br>
            <a:endParaRPr lang="en-US" sz="2400" dirty="0">
              <a:solidFill>
                <a:schemeClr val="tx2">
                  <a:lumMod val="75000"/>
                </a:schemeClr>
              </a:solidFill>
            </a:endParaRPr>
          </a:p>
          <a:p>
            <a:pPr marL="457200" indent="-457200">
              <a:buFont typeface="Arial" panose="020B0604020202020204" pitchFamily="34" charset="0"/>
              <a:buChar char="•"/>
            </a:pPr>
            <a:r>
              <a:rPr lang="en-US" sz="2400" b="1" i="1" dirty="0">
                <a:solidFill>
                  <a:srgbClr val="002060"/>
                </a:solidFill>
              </a:rPr>
              <a:t>Cost approach </a:t>
            </a:r>
            <a:r>
              <a:rPr lang="en-US" sz="2400" i="1" dirty="0">
                <a:solidFill>
                  <a:srgbClr val="002060"/>
                </a:solidFill>
              </a:rPr>
              <a:t>- </a:t>
            </a:r>
            <a:r>
              <a:rPr lang="en-US" sz="2400" dirty="0"/>
              <a:t>estimates value based upon the replacement cost of the improvements, less depreciation, plus the value of the land. </a:t>
            </a:r>
            <a:br>
              <a:rPr lang="en-US" sz="2400" dirty="0">
                <a:solidFill>
                  <a:schemeClr val="tx2">
                    <a:lumMod val="75000"/>
                  </a:schemeClr>
                </a:solidFill>
              </a:rPr>
            </a:br>
            <a:endParaRPr lang="en-US" sz="2400" dirty="0">
              <a:solidFill>
                <a:schemeClr val="tx2">
                  <a:lumMod val="75000"/>
                </a:schemeClr>
              </a:solidFill>
            </a:endParaRPr>
          </a:p>
          <a:p>
            <a:pPr marL="457200" indent="-457200">
              <a:buFont typeface="Arial" panose="020B0604020202020204" pitchFamily="34" charset="0"/>
              <a:buChar char="•"/>
            </a:pPr>
            <a:r>
              <a:rPr lang="en-US" sz="2400" b="1" i="1" dirty="0">
                <a:solidFill>
                  <a:srgbClr val="002060"/>
                </a:solidFill>
              </a:rPr>
              <a:t>Income approach</a:t>
            </a:r>
            <a:r>
              <a:rPr lang="en-US" sz="2400" b="1" dirty="0">
                <a:solidFill>
                  <a:srgbClr val="002060"/>
                </a:solidFill>
              </a:rPr>
              <a:t> </a:t>
            </a:r>
            <a:r>
              <a:rPr lang="en-US" sz="2400" dirty="0">
                <a:solidFill>
                  <a:srgbClr val="002060"/>
                </a:solidFill>
              </a:rPr>
              <a:t>- </a:t>
            </a:r>
            <a:r>
              <a:rPr lang="en-US" sz="2400" dirty="0"/>
              <a:t>estimates value by capitalizing the net operating income of a property.</a:t>
            </a:r>
          </a:p>
          <a:p>
            <a:pPr marL="1828800" lvl="3" indent="-457200">
              <a:buFont typeface="Arial" panose="020B0604020202020204" pitchFamily="34" charset="0"/>
              <a:buChar char="•"/>
            </a:pPr>
            <a:r>
              <a:rPr lang="en-US" sz="1600" i="1" dirty="0">
                <a:solidFill>
                  <a:schemeClr val="tx2">
                    <a:lumMod val="75000"/>
                  </a:schemeClr>
                </a:solidFill>
              </a:rPr>
              <a:t>Typically, not used to estimate residential market values</a:t>
            </a:r>
            <a:br>
              <a:rPr lang="en-US" sz="3600" dirty="0">
                <a:solidFill>
                  <a:schemeClr val="tx2">
                    <a:lumMod val="75000"/>
                  </a:schemeClr>
                </a:solidFill>
              </a:rPr>
            </a:br>
            <a:endParaRPr lang="en-US" sz="3600" dirty="0">
              <a:solidFill>
                <a:schemeClr val="tx2">
                  <a:lumMod val="75000"/>
                </a:schemeClr>
              </a:solidFill>
            </a:endParaRPr>
          </a:p>
          <a:p>
            <a:endParaRPr lang="en-US" sz="2600" dirty="0">
              <a:solidFill>
                <a:schemeClr val="tx2">
                  <a:lumMod val="75000"/>
                </a:schemeClr>
              </a:solidFill>
            </a:endParaRPr>
          </a:p>
        </p:txBody>
      </p:sp>
      <p:sp>
        <p:nvSpPr>
          <p:cNvPr id="4" name="Footer Placeholder 2">
            <a:extLst>
              <a:ext uri="{FF2B5EF4-FFF2-40B4-BE49-F238E27FC236}">
                <a16:creationId xmlns:a16="http://schemas.microsoft.com/office/drawing/2014/main" id="{00A35FBA-A166-4112-B5FD-A88C758F8E43}"/>
              </a:ext>
            </a:extLst>
          </p:cNvPr>
          <p:cNvSpPr>
            <a:spLocks noGrp="1"/>
          </p:cNvSpPr>
          <p:nvPr>
            <p:ph type="ftr" sz="quarter" idx="11"/>
          </p:nvPr>
        </p:nvSpPr>
        <p:spPr>
          <a:xfrm>
            <a:off x="3124200" y="6356350"/>
            <a:ext cx="2895600" cy="365125"/>
          </a:xfrm>
        </p:spPr>
        <p:txBody>
          <a:bodyPr/>
          <a:lstStyle/>
          <a:p>
            <a:pPr>
              <a:defRPr/>
            </a:pPr>
            <a:r>
              <a:rPr lang="en-US" dirty="0">
                <a:solidFill>
                  <a:schemeClr val="bg1"/>
                </a:solidFill>
              </a:rPr>
              <a:t>New Castle County Reassessment</a:t>
            </a:r>
          </a:p>
        </p:txBody>
      </p:sp>
    </p:spTree>
    <p:extLst>
      <p:ext uri="{BB962C8B-B14F-4D97-AF65-F5344CB8AC3E}">
        <p14:creationId xmlns:p14="http://schemas.microsoft.com/office/powerpoint/2010/main" val="73805096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p:cNvSpPr txBox="1"/>
          <p:nvPr/>
        </p:nvSpPr>
        <p:spPr>
          <a:xfrm>
            <a:off x="0" y="0"/>
            <a:ext cx="6781800" cy="553998"/>
          </a:xfrm>
          <a:prstGeom prst="rect">
            <a:avLst/>
          </a:prstGeom>
          <a:noFill/>
        </p:spPr>
        <p:txBody>
          <a:bodyPr wrap="square" rtlCol="0">
            <a:spAutoFit/>
          </a:bodyPr>
          <a:lstStyle/>
          <a:p>
            <a:r>
              <a:rPr lang="en-US" sz="3000" b="1" dirty="0">
                <a:solidFill>
                  <a:schemeClr val="bg1"/>
                </a:solidFill>
              </a:rPr>
              <a:t>Notice to Taxpayers</a:t>
            </a:r>
          </a:p>
        </p:txBody>
      </p:sp>
      <p:sp>
        <p:nvSpPr>
          <p:cNvPr id="3" name="Footer Placeholder 2"/>
          <p:cNvSpPr>
            <a:spLocks noGrp="1"/>
          </p:cNvSpPr>
          <p:nvPr>
            <p:ph type="ftr" sz="quarter" idx="11"/>
          </p:nvPr>
        </p:nvSpPr>
        <p:spPr/>
        <p:txBody>
          <a:bodyPr/>
          <a:lstStyle/>
          <a:p>
            <a:pPr>
              <a:defRPr/>
            </a:pPr>
            <a:r>
              <a:rPr lang="en-US" dirty="0">
                <a:solidFill>
                  <a:schemeClr val="bg1"/>
                </a:solidFill>
              </a:rPr>
              <a:t>New Castle County Reassessment</a:t>
            </a:r>
          </a:p>
        </p:txBody>
      </p:sp>
      <p:sp>
        <p:nvSpPr>
          <p:cNvPr id="5" name="Rectangle 4">
            <a:extLst>
              <a:ext uri="{FF2B5EF4-FFF2-40B4-BE49-F238E27FC236}">
                <a16:creationId xmlns:a16="http://schemas.microsoft.com/office/drawing/2014/main" id="{147FD477-27A0-48CB-A613-916D94D981EC}"/>
              </a:ext>
            </a:extLst>
          </p:cNvPr>
          <p:cNvSpPr/>
          <p:nvPr/>
        </p:nvSpPr>
        <p:spPr>
          <a:xfrm>
            <a:off x="971550" y="1536174"/>
            <a:ext cx="7200900" cy="3785652"/>
          </a:xfrm>
          <a:prstGeom prst="rect">
            <a:avLst/>
          </a:prstGeom>
        </p:spPr>
        <p:txBody>
          <a:bodyPr wrap="square">
            <a:spAutoFit/>
          </a:bodyPr>
          <a:lstStyle/>
          <a:p>
            <a:pPr algn="ctr"/>
            <a:r>
              <a:rPr lang="en-US" sz="3000" b="1" dirty="0">
                <a:latin typeface="+mn-lt"/>
                <a:ea typeface="Times New Roman" panose="02020603050405020304" pitchFamily="18" charset="0"/>
                <a:cs typeface="Times New Roman" panose="02020603050405020304" pitchFamily="18" charset="0"/>
              </a:rPr>
              <a:t>Late in 2024, property owners will receive a notice of the new tentative appraised value. Property owners are encouraged to evaluate whether the assessment appears to be at market value. If one believes the appraised value to be at market value, no further action is required. </a:t>
            </a:r>
            <a:endParaRPr lang="en-US" sz="3000" b="1" dirty="0">
              <a:latin typeface="+mn-lt"/>
            </a:endParaRPr>
          </a:p>
        </p:txBody>
      </p:sp>
    </p:spTree>
    <p:extLst>
      <p:ext uri="{BB962C8B-B14F-4D97-AF65-F5344CB8AC3E}">
        <p14:creationId xmlns:p14="http://schemas.microsoft.com/office/powerpoint/2010/main" val="95511557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1587951582"/>
              </p:ext>
            </p:extLst>
          </p:nvPr>
        </p:nvGraphicFramePr>
        <p:xfrm>
          <a:off x="434788" y="1371600"/>
          <a:ext cx="3603812"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rcRect/>
          <a:stretch/>
        </p:blipFill>
        <p:spPr>
          <a:xfrm>
            <a:off x="4403274" y="1334664"/>
            <a:ext cx="3603812" cy="2018135"/>
          </a:xfrm>
          <a:prstGeom prst="rect">
            <a:avLst/>
          </a:prstGeom>
        </p:spPr>
      </p:pic>
      <p:sp>
        <p:nvSpPr>
          <p:cNvPr id="8" name="TextBox 7"/>
          <p:cNvSpPr txBox="1"/>
          <p:nvPr/>
        </p:nvSpPr>
        <p:spPr>
          <a:xfrm>
            <a:off x="-12843" y="38100"/>
            <a:ext cx="6781800" cy="584775"/>
          </a:xfrm>
          <a:prstGeom prst="rect">
            <a:avLst/>
          </a:prstGeom>
          <a:noFill/>
        </p:spPr>
        <p:txBody>
          <a:bodyPr wrap="square" rtlCol="0">
            <a:spAutoFit/>
          </a:bodyPr>
          <a:lstStyle/>
          <a:p>
            <a:r>
              <a:rPr lang="en-US" sz="3200" b="1" dirty="0">
                <a:solidFill>
                  <a:schemeClr val="bg1"/>
                </a:solidFill>
              </a:rPr>
              <a:t>Informal Hearings </a:t>
            </a:r>
          </a:p>
        </p:txBody>
      </p:sp>
      <p:sp>
        <p:nvSpPr>
          <p:cNvPr id="2" name="Rectangle 1">
            <a:extLst>
              <a:ext uri="{FF2B5EF4-FFF2-40B4-BE49-F238E27FC236}">
                <a16:creationId xmlns:a16="http://schemas.microsoft.com/office/drawing/2014/main" id="{26041AFB-5853-4CB8-9C65-F615E8774879}"/>
              </a:ext>
            </a:extLst>
          </p:cNvPr>
          <p:cNvSpPr/>
          <p:nvPr/>
        </p:nvSpPr>
        <p:spPr>
          <a:xfrm>
            <a:off x="330200" y="3730737"/>
            <a:ext cx="8432800" cy="2462213"/>
          </a:xfrm>
          <a:prstGeom prst="rect">
            <a:avLst/>
          </a:prstGeom>
        </p:spPr>
        <p:txBody>
          <a:bodyPr wrap="square">
            <a:spAutoFit/>
          </a:bodyPr>
          <a:lstStyle/>
          <a:p>
            <a:pPr marL="342900" marR="0" indent="-342900">
              <a:spcBef>
                <a:spcPts val="0"/>
              </a:spcBef>
              <a:spcAft>
                <a:spcPts val="1200"/>
              </a:spcAft>
              <a:buFont typeface="Arial" panose="020B0604020202020204" pitchFamily="34" charset="0"/>
              <a:buChar char="•"/>
            </a:pPr>
            <a:r>
              <a:rPr lang="en-US" sz="2400" b="1" dirty="0">
                <a:latin typeface="+mn-lt"/>
                <a:ea typeface="Times New Roman" panose="02020603050405020304" pitchFamily="18" charset="0"/>
              </a:rPr>
              <a:t>If you believe the tentative appraised value does not reflect the current market value, instructions will be provided with the notice on how to arrange an informal review of the value with Tyler.  </a:t>
            </a:r>
          </a:p>
          <a:p>
            <a:pPr marL="342900" marR="0" indent="-342900">
              <a:spcBef>
                <a:spcPts val="0"/>
              </a:spcBef>
              <a:spcAft>
                <a:spcPts val="1200"/>
              </a:spcAft>
              <a:buFont typeface="Arial" panose="020B0604020202020204" pitchFamily="34" charset="0"/>
              <a:buChar char="•"/>
            </a:pPr>
            <a:r>
              <a:rPr lang="en-US" sz="2400" b="1" dirty="0">
                <a:latin typeface="+mn-lt"/>
                <a:ea typeface="Times New Roman" panose="02020603050405020304" pitchFamily="18" charset="0"/>
              </a:rPr>
              <a:t>These reviews give the property owner a simple and efficient means for resolving any discrepancies.</a:t>
            </a:r>
            <a:endParaRPr lang="en-US" sz="2400" b="1" dirty="0">
              <a:effectLst/>
              <a:latin typeface="+mn-lt"/>
              <a:ea typeface="Times New Roman" panose="02020603050405020304" pitchFamily="18" charset="0"/>
            </a:endParaRPr>
          </a:p>
        </p:txBody>
      </p:sp>
      <p:sp>
        <p:nvSpPr>
          <p:cNvPr id="7" name="Footer Placeholder 2">
            <a:extLst>
              <a:ext uri="{FF2B5EF4-FFF2-40B4-BE49-F238E27FC236}">
                <a16:creationId xmlns:a16="http://schemas.microsoft.com/office/drawing/2014/main" id="{280E83B5-BDB2-4E35-A314-F31924F1B394}"/>
              </a:ext>
            </a:extLst>
          </p:cNvPr>
          <p:cNvSpPr>
            <a:spLocks noGrp="1"/>
          </p:cNvSpPr>
          <p:nvPr>
            <p:ph type="ftr" sz="quarter" idx="11"/>
          </p:nvPr>
        </p:nvSpPr>
        <p:spPr>
          <a:xfrm>
            <a:off x="3124200" y="6356350"/>
            <a:ext cx="2895600" cy="365125"/>
          </a:xfrm>
        </p:spPr>
        <p:txBody>
          <a:bodyPr/>
          <a:lstStyle/>
          <a:p>
            <a:pPr>
              <a:defRPr/>
            </a:pPr>
            <a:r>
              <a:rPr lang="en-US" dirty="0">
                <a:solidFill>
                  <a:schemeClr val="bg1"/>
                </a:solidFill>
              </a:rPr>
              <a:t>New Castle County Reassessment</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1B16-5D19-4E06-A7A3-EB307C428B26}"/>
              </a:ext>
            </a:extLst>
          </p:cNvPr>
          <p:cNvSpPr>
            <a:spLocks noGrp="1"/>
          </p:cNvSpPr>
          <p:nvPr>
            <p:ph type="title"/>
          </p:nvPr>
        </p:nvSpPr>
        <p:spPr>
          <a:xfrm>
            <a:off x="0" y="76200"/>
            <a:ext cx="8229600" cy="1143000"/>
          </a:xfrm>
        </p:spPr>
        <p:txBody>
          <a:bodyPr/>
          <a:lstStyle/>
          <a:p>
            <a:r>
              <a:rPr lang="en-US" dirty="0"/>
              <a:t>Reassessment Litigation</a:t>
            </a:r>
          </a:p>
        </p:txBody>
      </p:sp>
      <p:graphicFrame>
        <p:nvGraphicFramePr>
          <p:cNvPr id="6" name="Content Placeholder 5">
            <a:extLst>
              <a:ext uri="{FF2B5EF4-FFF2-40B4-BE49-F238E27FC236}">
                <a16:creationId xmlns:a16="http://schemas.microsoft.com/office/drawing/2014/main" id="{DD478999-335C-49CB-8912-DBBEABBBE51D}"/>
              </a:ext>
            </a:extLst>
          </p:cNvPr>
          <p:cNvGraphicFramePr>
            <a:graphicFrameLocks noGrp="1"/>
          </p:cNvGraphicFramePr>
          <p:nvPr>
            <p:ph idx="1"/>
            <p:extLst>
              <p:ext uri="{D42A27DB-BD31-4B8C-83A1-F6EECF244321}">
                <p14:modId xmlns:p14="http://schemas.microsoft.com/office/powerpoint/2010/main" val="34414023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3">
            <a:extLst>
              <a:ext uri="{FF2B5EF4-FFF2-40B4-BE49-F238E27FC236}">
                <a16:creationId xmlns:a16="http://schemas.microsoft.com/office/drawing/2014/main" id="{D5D74C57-B858-41E8-A8CA-0B9B45008FA4}"/>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extLst>
      <p:ext uri="{BB962C8B-B14F-4D97-AF65-F5344CB8AC3E}">
        <p14:creationId xmlns:p14="http://schemas.microsoft.com/office/powerpoint/2010/main" val="314371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BF8A-D405-475B-ABCB-2971D73B6BD5}"/>
              </a:ext>
            </a:extLst>
          </p:cNvPr>
          <p:cNvSpPr>
            <a:spLocks noGrp="1"/>
          </p:cNvSpPr>
          <p:nvPr>
            <p:ph type="title"/>
          </p:nvPr>
        </p:nvSpPr>
        <p:spPr/>
        <p:txBody>
          <a:bodyPr/>
          <a:lstStyle/>
          <a:p>
            <a:r>
              <a:rPr lang="en-US" dirty="0"/>
              <a:t>Informal Property Review</a:t>
            </a:r>
          </a:p>
        </p:txBody>
      </p:sp>
      <p:pic>
        <p:nvPicPr>
          <p:cNvPr id="5" name="Picture 4">
            <a:extLst>
              <a:ext uri="{FF2B5EF4-FFF2-40B4-BE49-F238E27FC236}">
                <a16:creationId xmlns:a16="http://schemas.microsoft.com/office/drawing/2014/main" id="{BD9791E9-7578-4665-B149-430B66A1600E}"/>
              </a:ext>
            </a:extLst>
          </p:cNvPr>
          <p:cNvPicPr>
            <a:picLocks noChangeAspect="1"/>
          </p:cNvPicPr>
          <p:nvPr/>
        </p:nvPicPr>
        <p:blipFill>
          <a:blip r:embed="rId2"/>
          <a:stretch>
            <a:fillRect/>
          </a:stretch>
        </p:blipFill>
        <p:spPr>
          <a:xfrm>
            <a:off x="152400" y="2362200"/>
            <a:ext cx="3429000" cy="3429000"/>
          </a:xfrm>
          <a:prstGeom prst="rect">
            <a:avLst/>
          </a:prstGeom>
        </p:spPr>
      </p:pic>
      <p:sp>
        <p:nvSpPr>
          <p:cNvPr id="7" name="TextBox 6">
            <a:extLst>
              <a:ext uri="{FF2B5EF4-FFF2-40B4-BE49-F238E27FC236}">
                <a16:creationId xmlns:a16="http://schemas.microsoft.com/office/drawing/2014/main" id="{A96D24A7-EEB9-4A8B-B796-895EE3D1E014}"/>
              </a:ext>
            </a:extLst>
          </p:cNvPr>
          <p:cNvSpPr txBox="1"/>
          <p:nvPr/>
        </p:nvSpPr>
        <p:spPr>
          <a:xfrm>
            <a:off x="3861047" y="1916112"/>
            <a:ext cx="5105400" cy="4103688"/>
          </a:xfrm>
          <a:prstGeom prst="rect">
            <a:avLst/>
          </a:prstGeom>
          <a:noFill/>
        </p:spPr>
        <p:txBody>
          <a:bodyPr wrap="square">
            <a:sp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1" i="0" u="sng"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endParaRPr>
          </a:p>
          <a:p>
            <a:pPr marL="457200" marR="0" lvl="0" indent="-45720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One on one meetings with property owners</a:t>
            </a:r>
            <a:b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457200" marR="0" lvl="0" indent="-45720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Review property data</a:t>
            </a:r>
            <a:b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457200" marR="0" lvl="0" indent="-45720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Collect new information</a:t>
            </a:r>
            <a:b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457200" marR="0" lvl="0" indent="-45720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Correct existing data as needed</a:t>
            </a:r>
            <a:br>
              <a:rPr kumimoji="0" lang="en-US" sz="22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kumimoji="0" lang="en-US" sz="22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D569A08-D2B1-4232-B432-168A4D066E7C}"/>
              </a:ext>
            </a:extLst>
          </p:cNvPr>
          <p:cNvSpPr txBox="1"/>
          <p:nvPr/>
        </p:nvSpPr>
        <p:spPr>
          <a:xfrm>
            <a:off x="1600200" y="1278252"/>
            <a:ext cx="5943600" cy="507831"/>
          </a:xfrm>
          <a:prstGeom prst="rect">
            <a:avLst/>
          </a:prstGeom>
          <a:noFill/>
        </p:spPr>
        <p:txBody>
          <a:bodyPr wrap="square">
            <a:sp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000" b="1" i="0" u="sng"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Informal Review Goals</a:t>
            </a:r>
          </a:p>
        </p:txBody>
      </p:sp>
      <p:sp>
        <p:nvSpPr>
          <p:cNvPr id="8" name="Footer Placeholder 2">
            <a:extLst>
              <a:ext uri="{FF2B5EF4-FFF2-40B4-BE49-F238E27FC236}">
                <a16:creationId xmlns:a16="http://schemas.microsoft.com/office/drawing/2014/main" id="{2AF56DA2-8CDB-4A3D-8215-B029F5F4812D}"/>
              </a:ext>
            </a:extLst>
          </p:cNvPr>
          <p:cNvSpPr>
            <a:spLocks noGrp="1"/>
          </p:cNvSpPr>
          <p:nvPr>
            <p:ph type="ftr" sz="quarter" idx="11"/>
          </p:nvPr>
        </p:nvSpPr>
        <p:spPr>
          <a:xfrm>
            <a:off x="3124200" y="6356350"/>
            <a:ext cx="2895600" cy="365125"/>
          </a:xfrm>
        </p:spPr>
        <p:txBody>
          <a:bodyPr/>
          <a:lstStyle/>
          <a:p>
            <a:pPr>
              <a:defRPr/>
            </a:pPr>
            <a:r>
              <a:rPr lang="en-US" dirty="0">
                <a:solidFill>
                  <a:schemeClr val="bg1"/>
                </a:solidFill>
              </a:rPr>
              <a:t>New Castle County Reassessment</a:t>
            </a:r>
          </a:p>
        </p:txBody>
      </p:sp>
    </p:spTree>
    <p:extLst>
      <p:ext uri="{BB962C8B-B14F-4D97-AF65-F5344CB8AC3E}">
        <p14:creationId xmlns:p14="http://schemas.microsoft.com/office/powerpoint/2010/main" val="2844855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72846292"/>
              </p:ext>
            </p:extLst>
          </p:nvPr>
        </p:nvGraphicFramePr>
        <p:xfrm>
          <a:off x="457200" y="1016000"/>
          <a:ext cx="81534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0" y="38100"/>
            <a:ext cx="7543800" cy="523220"/>
          </a:xfrm>
          <a:prstGeom prst="rect">
            <a:avLst/>
          </a:prstGeom>
          <a:noFill/>
        </p:spPr>
        <p:txBody>
          <a:bodyPr wrap="square" rtlCol="0">
            <a:spAutoFit/>
          </a:bodyPr>
          <a:lstStyle/>
          <a:p>
            <a:r>
              <a:rPr lang="en-US" sz="2800" b="1" dirty="0">
                <a:solidFill>
                  <a:schemeClr val="bg1"/>
                </a:solidFill>
              </a:rPr>
              <a:t>Quality-Driven Process = Quality Results</a:t>
            </a:r>
          </a:p>
        </p:txBody>
      </p:sp>
      <p:sp>
        <p:nvSpPr>
          <p:cNvPr id="4" name="Footer Placeholder 3"/>
          <p:cNvSpPr>
            <a:spLocks noGrp="1"/>
          </p:cNvSpPr>
          <p:nvPr>
            <p:ph type="ftr" sz="quarter" idx="11"/>
          </p:nvPr>
        </p:nvSpPr>
        <p:spPr/>
        <p:txBody>
          <a:bodyPr/>
          <a:lstStyle/>
          <a:p>
            <a:pPr>
              <a:defRPr/>
            </a:pPr>
            <a:r>
              <a:rPr lang="en-US" dirty="0">
                <a:solidFill>
                  <a:schemeClr val="bg1"/>
                </a:solidFill>
              </a:rPr>
              <a:t>New Castle County Reassessment</a:t>
            </a:r>
          </a:p>
        </p:txBody>
      </p:sp>
    </p:spTree>
    <p:extLst>
      <p:ext uri="{BB962C8B-B14F-4D97-AF65-F5344CB8AC3E}">
        <p14:creationId xmlns:p14="http://schemas.microsoft.com/office/powerpoint/2010/main" val="13758978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4CB07883-3E6E-4C6A-AFA6-88880D423671}"/>
                                            </p:graphicEl>
                                          </p:spTgt>
                                        </p:tgtEl>
                                        <p:attrNameLst>
                                          <p:attrName>style.visibility</p:attrName>
                                        </p:attrNameLst>
                                      </p:cBhvr>
                                      <p:to>
                                        <p:strVal val="visible"/>
                                      </p:to>
                                    </p:set>
                                    <p:anim calcmode="lin" valueType="num">
                                      <p:cBhvr>
                                        <p:cTn id="7" dur="1000" fill="hold"/>
                                        <p:tgtEl>
                                          <p:spTgt spid="3">
                                            <p:graphicEl>
                                              <a:dgm id="{4CB07883-3E6E-4C6A-AFA6-88880D423671}"/>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4CB07883-3E6E-4C6A-AFA6-88880D423671}"/>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4CB07883-3E6E-4C6A-AFA6-88880D423671}"/>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4CB07883-3E6E-4C6A-AFA6-88880D42367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78683627-3574-408F-9BE7-0A02796DE2FB}"/>
                                            </p:graphicEl>
                                          </p:spTgt>
                                        </p:tgtEl>
                                        <p:attrNameLst>
                                          <p:attrName>style.visibility</p:attrName>
                                        </p:attrNameLst>
                                      </p:cBhvr>
                                      <p:to>
                                        <p:strVal val="visible"/>
                                      </p:to>
                                    </p:set>
                                    <p:anim calcmode="lin" valueType="num">
                                      <p:cBhvr>
                                        <p:cTn id="15" dur="1000" fill="hold"/>
                                        <p:tgtEl>
                                          <p:spTgt spid="3">
                                            <p:graphicEl>
                                              <a:dgm id="{78683627-3574-408F-9BE7-0A02796DE2FB}"/>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78683627-3574-408F-9BE7-0A02796DE2FB}"/>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78683627-3574-408F-9BE7-0A02796DE2FB}"/>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78683627-3574-408F-9BE7-0A02796DE2FB}"/>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graphicEl>
                                              <a:dgm id="{B7150C90-8B0A-46D5-8213-B4F3BC788709}"/>
                                            </p:graphicEl>
                                          </p:spTgt>
                                        </p:tgtEl>
                                        <p:attrNameLst>
                                          <p:attrName>style.visibility</p:attrName>
                                        </p:attrNameLst>
                                      </p:cBhvr>
                                      <p:to>
                                        <p:strVal val="visible"/>
                                      </p:to>
                                    </p:set>
                                    <p:anim calcmode="lin" valueType="num">
                                      <p:cBhvr>
                                        <p:cTn id="21" dur="1000" fill="hold"/>
                                        <p:tgtEl>
                                          <p:spTgt spid="3">
                                            <p:graphicEl>
                                              <a:dgm id="{B7150C90-8B0A-46D5-8213-B4F3BC788709}"/>
                                            </p:graphicEl>
                                          </p:spTgt>
                                        </p:tgtEl>
                                        <p:attrNameLst>
                                          <p:attrName>ppt_w</p:attrName>
                                        </p:attrNameLst>
                                      </p:cBhvr>
                                      <p:tavLst>
                                        <p:tav tm="0">
                                          <p:val>
                                            <p:fltVal val="0"/>
                                          </p:val>
                                        </p:tav>
                                        <p:tav tm="100000">
                                          <p:val>
                                            <p:strVal val="#ppt_w"/>
                                          </p:val>
                                        </p:tav>
                                      </p:tavLst>
                                    </p:anim>
                                    <p:anim calcmode="lin" valueType="num">
                                      <p:cBhvr>
                                        <p:cTn id="22" dur="1000" fill="hold"/>
                                        <p:tgtEl>
                                          <p:spTgt spid="3">
                                            <p:graphicEl>
                                              <a:dgm id="{B7150C90-8B0A-46D5-8213-B4F3BC788709}"/>
                                            </p:graphicEl>
                                          </p:spTgt>
                                        </p:tgtEl>
                                        <p:attrNameLst>
                                          <p:attrName>ppt_h</p:attrName>
                                        </p:attrNameLst>
                                      </p:cBhvr>
                                      <p:tavLst>
                                        <p:tav tm="0">
                                          <p:val>
                                            <p:fltVal val="0"/>
                                          </p:val>
                                        </p:tav>
                                        <p:tav tm="100000">
                                          <p:val>
                                            <p:strVal val="#ppt_h"/>
                                          </p:val>
                                        </p:tav>
                                      </p:tavLst>
                                    </p:anim>
                                    <p:anim calcmode="lin" valueType="num">
                                      <p:cBhvr>
                                        <p:cTn id="23" dur="1000" fill="hold"/>
                                        <p:tgtEl>
                                          <p:spTgt spid="3">
                                            <p:graphicEl>
                                              <a:dgm id="{B7150C90-8B0A-46D5-8213-B4F3BC788709}"/>
                                            </p:graphicEl>
                                          </p:spTgt>
                                        </p:tgtEl>
                                        <p:attrNameLst>
                                          <p:attrName>style.rotation</p:attrName>
                                        </p:attrNameLst>
                                      </p:cBhvr>
                                      <p:tavLst>
                                        <p:tav tm="0">
                                          <p:val>
                                            <p:fltVal val="90"/>
                                          </p:val>
                                        </p:tav>
                                        <p:tav tm="100000">
                                          <p:val>
                                            <p:fltVal val="0"/>
                                          </p:val>
                                        </p:tav>
                                      </p:tavLst>
                                    </p:anim>
                                    <p:animEffect transition="in" filter="fade">
                                      <p:cBhvr>
                                        <p:cTn id="24" dur="1000"/>
                                        <p:tgtEl>
                                          <p:spTgt spid="3">
                                            <p:graphicEl>
                                              <a:dgm id="{B7150C90-8B0A-46D5-8213-B4F3BC788709}"/>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graphicEl>
                                              <a:dgm id="{ACB603A7-E7AE-41B2-8E9D-355AF6517ED3}"/>
                                            </p:graphicEl>
                                          </p:spTgt>
                                        </p:tgtEl>
                                        <p:attrNameLst>
                                          <p:attrName>style.visibility</p:attrName>
                                        </p:attrNameLst>
                                      </p:cBhvr>
                                      <p:to>
                                        <p:strVal val="visible"/>
                                      </p:to>
                                    </p:set>
                                    <p:anim calcmode="lin" valueType="num">
                                      <p:cBhvr>
                                        <p:cTn id="29" dur="1000" fill="hold"/>
                                        <p:tgtEl>
                                          <p:spTgt spid="3">
                                            <p:graphicEl>
                                              <a:dgm id="{ACB603A7-E7AE-41B2-8E9D-355AF6517ED3}"/>
                                            </p:graphicEl>
                                          </p:spTgt>
                                        </p:tgtEl>
                                        <p:attrNameLst>
                                          <p:attrName>ppt_w</p:attrName>
                                        </p:attrNameLst>
                                      </p:cBhvr>
                                      <p:tavLst>
                                        <p:tav tm="0">
                                          <p:val>
                                            <p:fltVal val="0"/>
                                          </p:val>
                                        </p:tav>
                                        <p:tav tm="100000">
                                          <p:val>
                                            <p:strVal val="#ppt_w"/>
                                          </p:val>
                                        </p:tav>
                                      </p:tavLst>
                                    </p:anim>
                                    <p:anim calcmode="lin" valueType="num">
                                      <p:cBhvr>
                                        <p:cTn id="30" dur="1000" fill="hold"/>
                                        <p:tgtEl>
                                          <p:spTgt spid="3">
                                            <p:graphicEl>
                                              <a:dgm id="{ACB603A7-E7AE-41B2-8E9D-355AF6517ED3}"/>
                                            </p:graphicEl>
                                          </p:spTgt>
                                        </p:tgtEl>
                                        <p:attrNameLst>
                                          <p:attrName>ppt_h</p:attrName>
                                        </p:attrNameLst>
                                      </p:cBhvr>
                                      <p:tavLst>
                                        <p:tav tm="0">
                                          <p:val>
                                            <p:fltVal val="0"/>
                                          </p:val>
                                        </p:tav>
                                        <p:tav tm="100000">
                                          <p:val>
                                            <p:strVal val="#ppt_h"/>
                                          </p:val>
                                        </p:tav>
                                      </p:tavLst>
                                    </p:anim>
                                    <p:anim calcmode="lin" valueType="num">
                                      <p:cBhvr>
                                        <p:cTn id="31" dur="1000" fill="hold"/>
                                        <p:tgtEl>
                                          <p:spTgt spid="3">
                                            <p:graphicEl>
                                              <a:dgm id="{ACB603A7-E7AE-41B2-8E9D-355AF6517ED3}"/>
                                            </p:graphicEl>
                                          </p:spTgt>
                                        </p:tgtEl>
                                        <p:attrNameLst>
                                          <p:attrName>style.rotation</p:attrName>
                                        </p:attrNameLst>
                                      </p:cBhvr>
                                      <p:tavLst>
                                        <p:tav tm="0">
                                          <p:val>
                                            <p:fltVal val="90"/>
                                          </p:val>
                                        </p:tav>
                                        <p:tav tm="100000">
                                          <p:val>
                                            <p:fltVal val="0"/>
                                          </p:val>
                                        </p:tav>
                                      </p:tavLst>
                                    </p:anim>
                                    <p:animEffect transition="in" filter="fade">
                                      <p:cBhvr>
                                        <p:cTn id="32" dur="1000"/>
                                        <p:tgtEl>
                                          <p:spTgt spid="3">
                                            <p:graphicEl>
                                              <a:dgm id="{ACB603A7-E7AE-41B2-8E9D-355AF6517ED3}"/>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graphicEl>
                                              <a:dgm id="{B5157460-7DA9-4BAD-8C71-D90DB5AD7AAC}"/>
                                            </p:graphicEl>
                                          </p:spTgt>
                                        </p:tgtEl>
                                        <p:attrNameLst>
                                          <p:attrName>style.visibility</p:attrName>
                                        </p:attrNameLst>
                                      </p:cBhvr>
                                      <p:to>
                                        <p:strVal val="visible"/>
                                      </p:to>
                                    </p:set>
                                    <p:anim calcmode="lin" valueType="num">
                                      <p:cBhvr>
                                        <p:cTn id="35" dur="1000" fill="hold"/>
                                        <p:tgtEl>
                                          <p:spTgt spid="3">
                                            <p:graphicEl>
                                              <a:dgm id="{B5157460-7DA9-4BAD-8C71-D90DB5AD7AAC}"/>
                                            </p:graphicEl>
                                          </p:spTgt>
                                        </p:tgtEl>
                                        <p:attrNameLst>
                                          <p:attrName>ppt_w</p:attrName>
                                        </p:attrNameLst>
                                      </p:cBhvr>
                                      <p:tavLst>
                                        <p:tav tm="0">
                                          <p:val>
                                            <p:fltVal val="0"/>
                                          </p:val>
                                        </p:tav>
                                        <p:tav tm="100000">
                                          <p:val>
                                            <p:strVal val="#ppt_w"/>
                                          </p:val>
                                        </p:tav>
                                      </p:tavLst>
                                    </p:anim>
                                    <p:anim calcmode="lin" valueType="num">
                                      <p:cBhvr>
                                        <p:cTn id="36" dur="1000" fill="hold"/>
                                        <p:tgtEl>
                                          <p:spTgt spid="3">
                                            <p:graphicEl>
                                              <a:dgm id="{B5157460-7DA9-4BAD-8C71-D90DB5AD7AAC}"/>
                                            </p:graphicEl>
                                          </p:spTgt>
                                        </p:tgtEl>
                                        <p:attrNameLst>
                                          <p:attrName>ppt_h</p:attrName>
                                        </p:attrNameLst>
                                      </p:cBhvr>
                                      <p:tavLst>
                                        <p:tav tm="0">
                                          <p:val>
                                            <p:fltVal val="0"/>
                                          </p:val>
                                        </p:tav>
                                        <p:tav tm="100000">
                                          <p:val>
                                            <p:strVal val="#ppt_h"/>
                                          </p:val>
                                        </p:tav>
                                      </p:tavLst>
                                    </p:anim>
                                    <p:anim calcmode="lin" valueType="num">
                                      <p:cBhvr>
                                        <p:cTn id="37" dur="1000" fill="hold"/>
                                        <p:tgtEl>
                                          <p:spTgt spid="3">
                                            <p:graphicEl>
                                              <a:dgm id="{B5157460-7DA9-4BAD-8C71-D90DB5AD7AAC}"/>
                                            </p:graphicEl>
                                          </p:spTgt>
                                        </p:tgtEl>
                                        <p:attrNameLst>
                                          <p:attrName>style.rotation</p:attrName>
                                        </p:attrNameLst>
                                      </p:cBhvr>
                                      <p:tavLst>
                                        <p:tav tm="0">
                                          <p:val>
                                            <p:fltVal val="90"/>
                                          </p:val>
                                        </p:tav>
                                        <p:tav tm="100000">
                                          <p:val>
                                            <p:fltVal val="0"/>
                                          </p:val>
                                        </p:tav>
                                      </p:tavLst>
                                    </p:anim>
                                    <p:animEffect transition="in" filter="fade">
                                      <p:cBhvr>
                                        <p:cTn id="38" dur="1000"/>
                                        <p:tgtEl>
                                          <p:spTgt spid="3">
                                            <p:graphicEl>
                                              <a:dgm id="{B5157460-7DA9-4BAD-8C71-D90DB5AD7AA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graphicEl>
                                              <a:dgm id="{97EB21DB-B507-4D05-A405-11B81D74DD15}"/>
                                            </p:graphicEl>
                                          </p:spTgt>
                                        </p:tgtEl>
                                        <p:attrNameLst>
                                          <p:attrName>style.visibility</p:attrName>
                                        </p:attrNameLst>
                                      </p:cBhvr>
                                      <p:to>
                                        <p:strVal val="visible"/>
                                      </p:to>
                                    </p:set>
                                    <p:anim calcmode="lin" valueType="num">
                                      <p:cBhvr>
                                        <p:cTn id="43" dur="1000" fill="hold"/>
                                        <p:tgtEl>
                                          <p:spTgt spid="3">
                                            <p:graphicEl>
                                              <a:dgm id="{97EB21DB-B507-4D05-A405-11B81D74DD15}"/>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97EB21DB-B507-4D05-A405-11B81D74DD15}"/>
                                            </p:graphicEl>
                                          </p:spTgt>
                                        </p:tgtEl>
                                        <p:attrNameLst>
                                          <p:attrName>ppt_h</p:attrName>
                                        </p:attrNameLst>
                                      </p:cBhvr>
                                      <p:tavLst>
                                        <p:tav tm="0">
                                          <p:val>
                                            <p:fltVal val="0"/>
                                          </p:val>
                                        </p:tav>
                                        <p:tav tm="100000">
                                          <p:val>
                                            <p:strVal val="#ppt_h"/>
                                          </p:val>
                                        </p:tav>
                                      </p:tavLst>
                                    </p:anim>
                                    <p:anim calcmode="lin" valueType="num">
                                      <p:cBhvr>
                                        <p:cTn id="45" dur="1000" fill="hold"/>
                                        <p:tgtEl>
                                          <p:spTgt spid="3">
                                            <p:graphicEl>
                                              <a:dgm id="{97EB21DB-B507-4D05-A405-11B81D74DD15}"/>
                                            </p:graphicEl>
                                          </p:spTgt>
                                        </p:tgtEl>
                                        <p:attrNameLst>
                                          <p:attrName>style.rotation</p:attrName>
                                        </p:attrNameLst>
                                      </p:cBhvr>
                                      <p:tavLst>
                                        <p:tav tm="0">
                                          <p:val>
                                            <p:fltVal val="90"/>
                                          </p:val>
                                        </p:tav>
                                        <p:tav tm="100000">
                                          <p:val>
                                            <p:fltVal val="0"/>
                                          </p:val>
                                        </p:tav>
                                      </p:tavLst>
                                    </p:anim>
                                    <p:animEffect transition="in" filter="fade">
                                      <p:cBhvr>
                                        <p:cTn id="46" dur="1000"/>
                                        <p:tgtEl>
                                          <p:spTgt spid="3">
                                            <p:graphicEl>
                                              <a:dgm id="{97EB21DB-B507-4D05-A405-11B81D74DD15}"/>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graphicEl>
                                              <a:dgm id="{34750FE4-DAD7-48B4-A3F2-944B410D892F}"/>
                                            </p:graphicEl>
                                          </p:spTgt>
                                        </p:tgtEl>
                                        <p:attrNameLst>
                                          <p:attrName>style.visibility</p:attrName>
                                        </p:attrNameLst>
                                      </p:cBhvr>
                                      <p:to>
                                        <p:strVal val="visible"/>
                                      </p:to>
                                    </p:set>
                                    <p:anim calcmode="lin" valueType="num">
                                      <p:cBhvr>
                                        <p:cTn id="49" dur="1000" fill="hold"/>
                                        <p:tgtEl>
                                          <p:spTgt spid="3">
                                            <p:graphicEl>
                                              <a:dgm id="{34750FE4-DAD7-48B4-A3F2-944B410D892F}"/>
                                            </p:graphicEl>
                                          </p:spTgt>
                                        </p:tgtEl>
                                        <p:attrNameLst>
                                          <p:attrName>ppt_w</p:attrName>
                                        </p:attrNameLst>
                                      </p:cBhvr>
                                      <p:tavLst>
                                        <p:tav tm="0">
                                          <p:val>
                                            <p:fltVal val="0"/>
                                          </p:val>
                                        </p:tav>
                                        <p:tav tm="100000">
                                          <p:val>
                                            <p:strVal val="#ppt_w"/>
                                          </p:val>
                                        </p:tav>
                                      </p:tavLst>
                                    </p:anim>
                                    <p:anim calcmode="lin" valueType="num">
                                      <p:cBhvr>
                                        <p:cTn id="50" dur="1000" fill="hold"/>
                                        <p:tgtEl>
                                          <p:spTgt spid="3">
                                            <p:graphicEl>
                                              <a:dgm id="{34750FE4-DAD7-48B4-A3F2-944B410D892F}"/>
                                            </p:graphicEl>
                                          </p:spTgt>
                                        </p:tgtEl>
                                        <p:attrNameLst>
                                          <p:attrName>ppt_h</p:attrName>
                                        </p:attrNameLst>
                                      </p:cBhvr>
                                      <p:tavLst>
                                        <p:tav tm="0">
                                          <p:val>
                                            <p:fltVal val="0"/>
                                          </p:val>
                                        </p:tav>
                                        <p:tav tm="100000">
                                          <p:val>
                                            <p:strVal val="#ppt_h"/>
                                          </p:val>
                                        </p:tav>
                                      </p:tavLst>
                                    </p:anim>
                                    <p:anim calcmode="lin" valueType="num">
                                      <p:cBhvr>
                                        <p:cTn id="51" dur="1000" fill="hold"/>
                                        <p:tgtEl>
                                          <p:spTgt spid="3">
                                            <p:graphicEl>
                                              <a:dgm id="{34750FE4-DAD7-48B4-A3F2-944B410D892F}"/>
                                            </p:graphicEl>
                                          </p:spTgt>
                                        </p:tgtEl>
                                        <p:attrNameLst>
                                          <p:attrName>style.rotation</p:attrName>
                                        </p:attrNameLst>
                                      </p:cBhvr>
                                      <p:tavLst>
                                        <p:tav tm="0">
                                          <p:val>
                                            <p:fltVal val="90"/>
                                          </p:val>
                                        </p:tav>
                                        <p:tav tm="100000">
                                          <p:val>
                                            <p:fltVal val="0"/>
                                          </p:val>
                                        </p:tav>
                                      </p:tavLst>
                                    </p:anim>
                                    <p:animEffect transition="in" filter="fade">
                                      <p:cBhvr>
                                        <p:cTn id="52" dur="1000"/>
                                        <p:tgtEl>
                                          <p:spTgt spid="3">
                                            <p:graphicEl>
                                              <a:dgm id="{34750FE4-DAD7-48B4-A3F2-944B410D89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143000"/>
          </a:xfrm>
        </p:spPr>
        <p:txBody>
          <a:bodyPr/>
          <a:lstStyle/>
          <a:p>
            <a:r>
              <a:rPr lang="en-US" b="0" dirty="0"/>
              <a:t>Tyler Technologies Contact Information</a:t>
            </a:r>
          </a:p>
        </p:txBody>
      </p:sp>
      <p:sp>
        <p:nvSpPr>
          <p:cNvPr id="3" name="Content Placeholder 2"/>
          <p:cNvSpPr>
            <a:spLocks noGrp="1"/>
          </p:cNvSpPr>
          <p:nvPr>
            <p:ph idx="1"/>
          </p:nvPr>
        </p:nvSpPr>
        <p:spPr>
          <a:xfrm>
            <a:off x="457200" y="1219200"/>
            <a:ext cx="8229600" cy="4449763"/>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buFont typeface="Wingdings" panose="05000000000000000000" pitchFamily="2" charset="2"/>
              <a:buChar char="Ø"/>
            </a:pPr>
            <a:endParaRPr lang="en-US" dirty="0"/>
          </a:p>
          <a:p>
            <a:pPr marL="0" indent="0">
              <a:buNone/>
            </a:pPr>
            <a:endParaRPr lang="en-US" sz="2400" dirty="0"/>
          </a:p>
          <a:p>
            <a:pPr marL="0" indent="0" algn="ctr">
              <a:buNone/>
            </a:pPr>
            <a:r>
              <a:rPr lang="en-US" sz="3000" b="1" dirty="0">
                <a:solidFill>
                  <a:srgbClr val="002060"/>
                </a:solidFill>
              </a:rPr>
              <a:t>Michael McFarlane</a:t>
            </a:r>
          </a:p>
          <a:p>
            <a:pPr marL="0" indent="0" algn="ctr">
              <a:buNone/>
            </a:pPr>
            <a:r>
              <a:rPr lang="en-US" sz="3000" b="1" dirty="0">
                <a:solidFill>
                  <a:schemeClr val="tx1"/>
                </a:solidFill>
              </a:rPr>
              <a:t>Tyler Project Supervisor</a:t>
            </a:r>
          </a:p>
          <a:p>
            <a:pPr marL="0" indent="0" algn="ctr">
              <a:buNone/>
            </a:pPr>
            <a:r>
              <a:rPr lang="en-US" sz="3000" b="1" dirty="0">
                <a:solidFill>
                  <a:schemeClr val="tx1"/>
                </a:solidFill>
              </a:rPr>
              <a:t>(302) 395-3620</a:t>
            </a:r>
          </a:p>
          <a:p>
            <a:pPr marL="0" marR="0" indent="0" algn="ctr">
              <a:spcBef>
                <a:spcPts val="0"/>
              </a:spcBef>
              <a:spcAft>
                <a:spcPts val="600"/>
              </a:spcAft>
              <a:buNone/>
            </a:pPr>
            <a:r>
              <a:rPr lang="en-US" sz="3000" b="1" dirty="0">
                <a:solidFill>
                  <a:schemeClr val="tx1"/>
                </a:solidFill>
                <a:effectLst/>
                <a:ea typeface="Calibri" panose="020F0502020204030204" pitchFamily="34" charset="0"/>
                <a:cs typeface="Times New Roman" panose="02020603050405020304" pitchFamily="18" charset="0"/>
              </a:rPr>
              <a:t>NewCastleCounty@tylertech.com</a:t>
            </a:r>
            <a:endParaRPr lang="en-US" sz="3000" dirty="0">
              <a:solidFill>
                <a:schemeClr val="tx1"/>
              </a:solidFill>
            </a:endParaRP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a:solidFill>
                  <a:schemeClr val="bg1"/>
                </a:solidFill>
              </a:rPr>
              <a:t>New Castle County Reassessment</a:t>
            </a:r>
          </a:p>
        </p:txBody>
      </p:sp>
    </p:spTree>
    <p:extLst>
      <p:ext uri="{BB962C8B-B14F-4D97-AF65-F5344CB8AC3E}">
        <p14:creationId xmlns:p14="http://schemas.microsoft.com/office/powerpoint/2010/main" val="3799915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143000"/>
          </a:xfrm>
        </p:spPr>
        <p:txBody>
          <a:bodyPr/>
          <a:lstStyle/>
          <a:p>
            <a:r>
              <a:rPr lang="en-US" b="0" dirty="0"/>
              <a:t>County Assessment Contact Information</a:t>
            </a:r>
          </a:p>
        </p:txBody>
      </p:sp>
      <p:sp>
        <p:nvSpPr>
          <p:cNvPr id="3" name="Content Placeholder 2"/>
          <p:cNvSpPr>
            <a:spLocks noGrp="1"/>
          </p:cNvSpPr>
          <p:nvPr>
            <p:ph idx="1"/>
          </p:nvPr>
        </p:nvSpPr>
        <p:spPr>
          <a:xfrm>
            <a:off x="457200" y="1204119"/>
            <a:ext cx="8229600" cy="4449763"/>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marL="0" indent="0">
              <a:buNone/>
            </a:pPr>
            <a:endParaRPr lang="en-US" dirty="0"/>
          </a:p>
          <a:p>
            <a:pPr marL="0" indent="0">
              <a:buNone/>
            </a:pPr>
            <a:endParaRPr lang="en-US" sz="2400" dirty="0"/>
          </a:p>
          <a:p>
            <a:pPr marL="0" indent="0" algn="ctr">
              <a:buNone/>
            </a:pPr>
            <a:r>
              <a:rPr lang="en-US" sz="3000" b="1" dirty="0">
                <a:solidFill>
                  <a:srgbClr val="002060"/>
                </a:solidFill>
              </a:rPr>
              <a:t>Denzil Hardman</a:t>
            </a:r>
          </a:p>
          <a:p>
            <a:pPr marL="0" indent="0" algn="ctr">
              <a:buNone/>
            </a:pPr>
            <a:r>
              <a:rPr lang="en-US" sz="3000" b="1" dirty="0">
                <a:solidFill>
                  <a:schemeClr val="tx1"/>
                </a:solidFill>
              </a:rPr>
              <a:t>Accounting &amp; Fiscal Manager</a:t>
            </a:r>
          </a:p>
          <a:p>
            <a:pPr marL="0" indent="0" algn="ctr">
              <a:buNone/>
            </a:pPr>
            <a:r>
              <a:rPr lang="en-US" sz="3000" b="1" dirty="0">
                <a:solidFill>
                  <a:schemeClr val="tx1"/>
                </a:solidFill>
              </a:rPr>
              <a:t>Assessment</a:t>
            </a:r>
          </a:p>
          <a:p>
            <a:pPr marL="0" indent="0" algn="ctr">
              <a:buNone/>
            </a:pPr>
            <a:r>
              <a:rPr lang="en-US" sz="3000" b="1" dirty="0">
                <a:solidFill>
                  <a:schemeClr val="tx1"/>
                </a:solidFill>
              </a:rPr>
              <a:t>(302) 395-5083</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a:solidFill>
                  <a:schemeClr val="bg1"/>
                </a:solidFill>
              </a:rPr>
              <a:t>New Castle County Reassessment</a:t>
            </a:r>
          </a:p>
        </p:txBody>
      </p:sp>
    </p:spTree>
    <p:extLst>
      <p:ext uri="{BB962C8B-B14F-4D97-AF65-F5344CB8AC3E}">
        <p14:creationId xmlns:p14="http://schemas.microsoft.com/office/powerpoint/2010/main" val="633714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143000"/>
          </a:xfrm>
        </p:spPr>
        <p:txBody>
          <a:bodyPr/>
          <a:lstStyle/>
          <a:p>
            <a:r>
              <a:rPr lang="en-US" b="0" dirty="0"/>
              <a:t>Reassessment Project Website</a:t>
            </a:r>
          </a:p>
        </p:txBody>
      </p:sp>
      <p:sp>
        <p:nvSpPr>
          <p:cNvPr id="3" name="Content Placeholder 2"/>
          <p:cNvSpPr>
            <a:spLocks noGrp="1"/>
          </p:cNvSpPr>
          <p:nvPr>
            <p:ph idx="1"/>
          </p:nvPr>
        </p:nvSpPr>
        <p:spPr>
          <a:xfrm>
            <a:off x="457200" y="1204119"/>
            <a:ext cx="8229600" cy="4449763"/>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marL="0" indent="0">
              <a:buNone/>
            </a:pPr>
            <a:endParaRPr lang="en-US" dirty="0"/>
          </a:p>
          <a:p>
            <a:pPr marL="0" indent="0" algn="ctr">
              <a:buNone/>
            </a:pPr>
            <a:r>
              <a:rPr lang="en-US" sz="3200" b="1" dirty="0"/>
              <a:t>For Further Information:</a:t>
            </a:r>
          </a:p>
          <a:p>
            <a:pPr marL="0" indent="0" algn="ctr">
              <a:buNone/>
            </a:pPr>
            <a:r>
              <a:rPr lang="en-US" sz="3000" b="1" u="sng" dirty="0">
                <a:solidFill>
                  <a:srgbClr val="0563C1"/>
                </a:solidFill>
                <a:effectLst/>
                <a:latin typeface="Calibri" panose="020F0502020204030204" pitchFamily="34" charset="0"/>
                <a:ea typeface="Calibri" panose="020F0502020204030204" pitchFamily="34" charset="0"/>
                <a:hlinkClick r:id="rId3"/>
              </a:rPr>
              <a:t>https://empower.tylertech.com/New-Castle-County-Delaware.html</a:t>
            </a:r>
            <a:endParaRPr lang="en-US" sz="3000" b="1" u="sng" dirty="0">
              <a:solidFill>
                <a:srgbClr val="0563C1"/>
              </a:solidFill>
              <a:effectLst/>
              <a:latin typeface="Calibri" panose="020F0502020204030204" pitchFamily="34" charset="0"/>
              <a:ea typeface="Calibri" panose="020F0502020204030204" pitchFamily="34" charset="0"/>
            </a:endParaRPr>
          </a:p>
          <a:p>
            <a:pPr marL="0" indent="0" algn="ctr">
              <a:buNone/>
            </a:pPr>
            <a:endParaRPr lang="en-US" sz="3000" b="1" u="sng" dirty="0">
              <a:solidFill>
                <a:srgbClr val="0563C1"/>
              </a:solidFill>
              <a:latin typeface="Calibri" panose="020F0502020204030204" pitchFamily="34" charset="0"/>
            </a:endParaRPr>
          </a:p>
          <a:p>
            <a:pPr marL="0" indent="0" algn="ctr">
              <a:buNone/>
            </a:pPr>
            <a:endParaRPr lang="en-US" sz="3000" b="1" dirty="0"/>
          </a:p>
        </p:txBody>
      </p:sp>
      <p:sp>
        <p:nvSpPr>
          <p:cNvPr id="4" name="Footer Placeholder 3"/>
          <p:cNvSpPr>
            <a:spLocks noGrp="1"/>
          </p:cNvSpPr>
          <p:nvPr>
            <p:ph type="ftr" sz="quarter" idx="11"/>
          </p:nvPr>
        </p:nvSpPr>
        <p:spPr/>
        <p:txBody>
          <a:bodyPr/>
          <a:lstStyle/>
          <a:p>
            <a:pPr>
              <a:defRPr/>
            </a:pPr>
            <a:r>
              <a:rPr lang="en-US" dirty="0">
                <a:solidFill>
                  <a:schemeClr val="bg1"/>
                </a:solidFill>
              </a:rPr>
              <a:t>New Castle County Reassessment</a:t>
            </a:r>
          </a:p>
        </p:txBody>
      </p:sp>
      <p:pic>
        <p:nvPicPr>
          <p:cNvPr id="6" name="Picture 5">
            <a:extLst>
              <a:ext uri="{FF2B5EF4-FFF2-40B4-BE49-F238E27FC236}">
                <a16:creationId xmlns:a16="http://schemas.microsoft.com/office/drawing/2014/main" id="{DD6236FE-46CD-4A2F-8FC7-8769C9CFE351}"/>
              </a:ext>
            </a:extLst>
          </p:cNvPr>
          <p:cNvPicPr>
            <a:picLocks noChangeAspect="1"/>
          </p:cNvPicPr>
          <p:nvPr/>
        </p:nvPicPr>
        <p:blipFill rotWithShape="1">
          <a:blip r:embed="rId4"/>
          <a:srcRect l="9258" t="4286" r="9256" b="7143"/>
          <a:stretch/>
        </p:blipFill>
        <p:spPr>
          <a:xfrm>
            <a:off x="3581400" y="3643312"/>
            <a:ext cx="1981200" cy="1919288"/>
          </a:xfrm>
          <a:prstGeom prst="rect">
            <a:avLst/>
          </a:prstGeom>
        </p:spPr>
      </p:pic>
    </p:spTree>
    <p:extLst>
      <p:ext uri="{BB962C8B-B14F-4D97-AF65-F5344CB8AC3E}">
        <p14:creationId xmlns:p14="http://schemas.microsoft.com/office/powerpoint/2010/main" val="2454096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
          <p:cNvSpPr/>
          <p:nvPr/>
        </p:nvSpPr>
        <p:spPr>
          <a:xfrm>
            <a:off x="1524000" y="3598138"/>
            <a:ext cx="5488346" cy="11095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1" kern="1200" dirty="0"/>
          </a:p>
        </p:txBody>
      </p:sp>
      <p:sp>
        <p:nvSpPr>
          <p:cNvPr id="11" name="Title 10"/>
          <p:cNvSpPr>
            <a:spLocks noGrp="1"/>
          </p:cNvSpPr>
          <p:nvPr>
            <p:ph type="ctrTitle"/>
          </p:nvPr>
        </p:nvSpPr>
        <p:spPr>
          <a:xfrm>
            <a:off x="716132" y="1232270"/>
            <a:ext cx="7772400" cy="1470025"/>
          </a:xfrm>
        </p:spPr>
        <p:txBody>
          <a:bodyPr/>
          <a:lstStyle/>
          <a:p>
            <a:r>
              <a:rPr lang="en-US" dirty="0"/>
              <a:t>Thank you for joining us today.</a:t>
            </a:r>
          </a:p>
        </p:txBody>
      </p:sp>
      <p:sp>
        <p:nvSpPr>
          <p:cNvPr id="12" name="Subtitle 11"/>
          <p:cNvSpPr>
            <a:spLocks noGrp="1"/>
          </p:cNvSpPr>
          <p:nvPr>
            <p:ph type="subTitle" idx="1"/>
          </p:nvPr>
        </p:nvSpPr>
        <p:spPr>
          <a:xfrm>
            <a:off x="2286000" y="2514600"/>
            <a:ext cx="4495800" cy="2514600"/>
          </a:xfrm>
        </p:spPr>
        <p:txBody>
          <a:bodyPr>
            <a:normAutofit/>
          </a:bodyPr>
          <a:lstStyle/>
          <a:p>
            <a:r>
              <a:rPr lang="en-US" b="1" dirty="0"/>
              <a:t>We would be happy to answer any questions at this time.</a:t>
            </a:r>
          </a:p>
          <a:p>
            <a:r>
              <a:rPr lang="en-US" b="1" dirty="0"/>
              <a:t>Or visit us at</a:t>
            </a:r>
          </a:p>
          <a:p>
            <a:r>
              <a:rPr lang="en-US" b="1" dirty="0"/>
              <a:t>tylertech.com</a:t>
            </a:r>
          </a:p>
          <a:p>
            <a:endParaRPr lang="en-US" dirty="0"/>
          </a:p>
        </p:txBody>
      </p:sp>
    </p:spTree>
    <p:extLst>
      <p:ext uri="{BB962C8B-B14F-4D97-AF65-F5344CB8AC3E}">
        <p14:creationId xmlns:p14="http://schemas.microsoft.com/office/powerpoint/2010/main" val="2108431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2641-CB0E-4CA9-9BC2-E2A762B7BCA6}"/>
              </a:ext>
            </a:extLst>
          </p:cNvPr>
          <p:cNvSpPr>
            <a:spLocks noGrp="1"/>
          </p:cNvSpPr>
          <p:nvPr>
            <p:ph type="title"/>
          </p:nvPr>
        </p:nvSpPr>
        <p:spPr/>
        <p:txBody>
          <a:bodyPr/>
          <a:lstStyle/>
          <a:p>
            <a:r>
              <a:rPr lang="en-US" dirty="0"/>
              <a:t>Why Reassess?</a:t>
            </a:r>
          </a:p>
        </p:txBody>
      </p:sp>
      <p:grpSp>
        <p:nvGrpSpPr>
          <p:cNvPr id="5" name="Group 4">
            <a:extLst>
              <a:ext uri="{FF2B5EF4-FFF2-40B4-BE49-F238E27FC236}">
                <a16:creationId xmlns:a16="http://schemas.microsoft.com/office/drawing/2014/main" id="{82FCCDFC-83B1-4412-86AE-8115030F9E89}"/>
              </a:ext>
            </a:extLst>
          </p:cNvPr>
          <p:cNvGrpSpPr/>
          <p:nvPr/>
        </p:nvGrpSpPr>
        <p:grpSpPr>
          <a:xfrm>
            <a:off x="457200" y="1337625"/>
            <a:ext cx="8229600" cy="4182750"/>
            <a:chOff x="0" y="228602"/>
            <a:chExt cx="8229600" cy="4182750"/>
          </a:xfrm>
        </p:grpSpPr>
        <p:sp>
          <p:nvSpPr>
            <p:cNvPr id="6" name="Rectangle: Rounded Corners 5">
              <a:extLst>
                <a:ext uri="{FF2B5EF4-FFF2-40B4-BE49-F238E27FC236}">
                  <a16:creationId xmlns:a16="http://schemas.microsoft.com/office/drawing/2014/main" id="{C1CA59A0-5ED3-4BB2-B7C5-82139C9212EC}"/>
                </a:ext>
              </a:extLst>
            </p:cNvPr>
            <p:cNvSpPr/>
            <p:nvPr/>
          </p:nvSpPr>
          <p:spPr>
            <a:xfrm>
              <a:off x="0" y="228602"/>
              <a:ext cx="8229600" cy="4182750"/>
            </a:xfrm>
            <a:prstGeom prst="round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sp>
        <p:sp>
          <p:nvSpPr>
            <p:cNvPr id="7" name="Rectangle: Rounded Corners 4">
              <a:extLst>
                <a:ext uri="{FF2B5EF4-FFF2-40B4-BE49-F238E27FC236}">
                  <a16:creationId xmlns:a16="http://schemas.microsoft.com/office/drawing/2014/main" id="{83072BC1-6CF6-4E42-90CF-F9BF08728B27}"/>
                </a:ext>
              </a:extLst>
            </p:cNvPr>
            <p:cNvSpPr txBox="1"/>
            <p:nvPr/>
          </p:nvSpPr>
          <p:spPr>
            <a:xfrm>
              <a:off x="204185" y="432787"/>
              <a:ext cx="7821230" cy="3774380"/>
            </a:xfrm>
            <a:prstGeom prst="rect">
              <a:avLst/>
            </a:prstGeom>
            <a:scene3d>
              <a:camera prst="orthographicFront"/>
              <a:lightRig rig="threePt" dir="t"/>
            </a:scene3d>
            <a:sp3d>
              <a:bevelT prst="angle"/>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000" b="1" kern="1200" dirty="0">
                  <a:solidFill>
                    <a:schemeClr val="tx1"/>
                  </a:solidFill>
                </a:rPr>
                <a:t>A countywide reassessment values all properties at their current market value, restoring equity to all classes of property. </a:t>
              </a:r>
            </a:p>
          </p:txBody>
        </p:sp>
      </p:grpSp>
      <p:sp>
        <p:nvSpPr>
          <p:cNvPr id="12" name="Footer Placeholder 3">
            <a:extLst>
              <a:ext uri="{FF2B5EF4-FFF2-40B4-BE49-F238E27FC236}">
                <a16:creationId xmlns:a16="http://schemas.microsoft.com/office/drawing/2014/main" id="{39B6CB74-0CC7-4F4E-B654-F1C05FCDCAC2}"/>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extLst>
      <p:ext uri="{BB962C8B-B14F-4D97-AF65-F5344CB8AC3E}">
        <p14:creationId xmlns:p14="http://schemas.microsoft.com/office/powerpoint/2010/main" val="221556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962400"/>
            <a:ext cx="3067050" cy="2266950"/>
          </a:xfrm>
          <a:prstGeom prst="rect">
            <a:avLst/>
          </a:prstGeom>
          <a:ln>
            <a:noFill/>
          </a:ln>
          <a:effectLst>
            <a:softEdge rad="112500"/>
          </a:effectLst>
        </p:spPr>
      </p:pic>
      <p:sp>
        <p:nvSpPr>
          <p:cNvPr id="8" name="Oval Callout 7"/>
          <p:cNvSpPr/>
          <p:nvPr/>
        </p:nvSpPr>
        <p:spPr>
          <a:xfrm>
            <a:off x="7162800" y="1960185"/>
            <a:ext cx="1600200" cy="1362075"/>
          </a:xfrm>
          <a:prstGeom prst="wedgeEllipseCallout">
            <a:avLst>
              <a:gd name="adj1" fmla="val 19304"/>
              <a:gd name="adj2" fmla="val 143059"/>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54658" y="2057400"/>
            <a:ext cx="5319521" cy="3570208"/>
          </a:xfrm>
          <a:prstGeom prst="rect">
            <a:avLst/>
          </a:prstGeom>
          <a:noFill/>
        </p:spPr>
        <p:txBody>
          <a:bodyPr wrap="square" rtlCol="0">
            <a:spAutoFit/>
          </a:bodyPr>
          <a:lstStyle/>
          <a:p>
            <a:endParaRPr lang="en-US" sz="2200" b="1" dirty="0"/>
          </a:p>
          <a:p>
            <a:pPr marL="342900" indent="-342900">
              <a:spcAft>
                <a:spcPts val="1200"/>
              </a:spcAft>
              <a:buFont typeface="Arial" panose="020B0604020202020204" pitchFamily="34" charset="0"/>
              <a:buChar char="•"/>
            </a:pPr>
            <a:r>
              <a:rPr lang="en-US" sz="2600" b="1" dirty="0">
                <a:solidFill>
                  <a:srgbClr val="002060"/>
                </a:solidFill>
              </a:rPr>
              <a:t>Pay more taxes</a:t>
            </a:r>
            <a:br>
              <a:rPr lang="en-US" sz="2600" b="1" dirty="0">
                <a:solidFill>
                  <a:srgbClr val="002060"/>
                </a:solidFill>
              </a:rPr>
            </a:br>
            <a:endParaRPr lang="en-US" sz="2600" b="1" dirty="0">
              <a:solidFill>
                <a:srgbClr val="002060"/>
              </a:solidFill>
            </a:endParaRPr>
          </a:p>
          <a:p>
            <a:pPr marL="342900" indent="-342900">
              <a:spcAft>
                <a:spcPts val="1200"/>
              </a:spcAft>
              <a:buFont typeface="Arial" panose="020B0604020202020204" pitchFamily="34" charset="0"/>
              <a:buChar char="•"/>
            </a:pPr>
            <a:r>
              <a:rPr lang="en-US" sz="2600" b="1" dirty="0">
                <a:solidFill>
                  <a:srgbClr val="002060"/>
                </a:solidFill>
              </a:rPr>
              <a:t>Government will spend more </a:t>
            </a:r>
            <a:br>
              <a:rPr lang="en-US" sz="2600" b="1" dirty="0">
                <a:solidFill>
                  <a:srgbClr val="002060"/>
                </a:solidFill>
              </a:rPr>
            </a:br>
            <a:endParaRPr lang="en-US" sz="2600" b="1" dirty="0">
              <a:solidFill>
                <a:srgbClr val="002060"/>
              </a:solidFill>
            </a:endParaRPr>
          </a:p>
          <a:p>
            <a:pPr marL="342900" indent="-342900">
              <a:spcAft>
                <a:spcPts val="1200"/>
              </a:spcAft>
              <a:buFont typeface="Arial" panose="020B0604020202020204" pitchFamily="34" charset="0"/>
              <a:buChar char="•"/>
            </a:pPr>
            <a:r>
              <a:rPr lang="en-US" sz="2600" b="1" dirty="0">
                <a:solidFill>
                  <a:srgbClr val="002060"/>
                </a:solidFill>
              </a:rPr>
              <a:t>Discover unknown improvements on my property</a:t>
            </a:r>
          </a:p>
          <a:p>
            <a:endParaRPr lang="en-US" b="1" dirty="0"/>
          </a:p>
        </p:txBody>
      </p:sp>
      <p:sp>
        <p:nvSpPr>
          <p:cNvPr id="7" name="Oval Callout 6"/>
          <p:cNvSpPr/>
          <p:nvPr/>
        </p:nvSpPr>
        <p:spPr>
          <a:xfrm>
            <a:off x="5475171" y="2228148"/>
            <a:ext cx="1447800" cy="1362075"/>
          </a:xfrm>
          <a:prstGeom prst="wedgeEllipseCallout">
            <a:avLst>
              <a:gd name="adj1" fmla="val 143076"/>
              <a:gd name="adj2" fmla="val 12468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547" y="2156359"/>
            <a:ext cx="1649048" cy="1505652"/>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4546" y="1855409"/>
            <a:ext cx="1895475" cy="1571625"/>
          </a:xfrm>
          <a:prstGeom prst="ellipse">
            <a:avLst/>
          </a:prstGeom>
          <a:ln>
            <a:noFill/>
          </a:ln>
          <a:effectLst>
            <a:softEdge rad="112500"/>
          </a:effectLst>
        </p:spPr>
      </p:pic>
      <p:sp>
        <p:nvSpPr>
          <p:cNvPr id="9" name="TextBox 8"/>
          <p:cNvSpPr txBox="1"/>
          <p:nvPr/>
        </p:nvSpPr>
        <p:spPr>
          <a:xfrm>
            <a:off x="0" y="38100"/>
            <a:ext cx="6781800" cy="553998"/>
          </a:xfrm>
          <a:prstGeom prst="rect">
            <a:avLst/>
          </a:prstGeom>
          <a:noFill/>
        </p:spPr>
        <p:txBody>
          <a:bodyPr wrap="square" rtlCol="0">
            <a:spAutoFit/>
          </a:bodyPr>
          <a:lstStyle/>
          <a:p>
            <a:r>
              <a:rPr lang="en-US" sz="3000" b="1" dirty="0">
                <a:solidFill>
                  <a:schemeClr val="bg1"/>
                </a:solidFill>
              </a:rPr>
              <a:t>Reassessment Fears</a:t>
            </a:r>
          </a:p>
        </p:txBody>
      </p:sp>
      <p:sp>
        <p:nvSpPr>
          <p:cNvPr id="11" name="Footer Placeholder 3">
            <a:extLst>
              <a:ext uri="{FF2B5EF4-FFF2-40B4-BE49-F238E27FC236}">
                <a16:creationId xmlns:a16="http://schemas.microsoft.com/office/drawing/2014/main" id="{A4EE291E-030A-4C04-9ED8-066835504D3F}"/>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extLst>
      <p:ext uri="{BB962C8B-B14F-4D97-AF65-F5344CB8AC3E}">
        <p14:creationId xmlns:p14="http://schemas.microsoft.com/office/powerpoint/2010/main" val="358036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709"/>
            <a:ext cx="7086600" cy="523220"/>
          </a:xfrm>
          <a:prstGeom prst="rect">
            <a:avLst/>
          </a:prstGeom>
          <a:noFill/>
        </p:spPr>
        <p:txBody>
          <a:bodyPr wrap="square" rtlCol="0">
            <a:spAutoFit/>
          </a:bodyPr>
          <a:lstStyle/>
          <a:p>
            <a:r>
              <a:rPr lang="en-US" sz="2800" b="1" dirty="0">
                <a:solidFill>
                  <a:schemeClr val="bg1"/>
                </a:solidFill>
              </a:rPr>
              <a:t>Reassessment Fears – More Taxes?</a:t>
            </a:r>
          </a:p>
        </p:txBody>
      </p:sp>
      <p:grpSp>
        <p:nvGrpSpPr>
          <p:cNvPr id="2" name="Group 1">
            <a:extLst>
              <a:ext uri="{FF2B5EF4-FFF2-40B4-BE49-F238E27FC236}">
                <a16:creationId xmlns:a16="http://schemas.microsoft.com/office/drawing/2014/main" id="{1A85062F-CE95-4AB7-88EC-960A3D6A71AE}"/>
              </a:ext>
            </a:extLst>
          </p:cNvPr>
          <p:cNvGrpSpPr/>
          <p:nvPr/>
        </p:nvGrpSpPr>
        <p:grpSpPr>
          <a:xfrm>
            <a:off x="419100" y="387928"/>
            <a:ext cx="8305800" cy="6082145"/>
            <a:chOff x="419100" y="445881"/>
            <a:chExt cx="8305800" cy="6082145"/>
          </a:xfrm>
        </p:grpSpPr>
        <p:sp>
          <p:nvSpPr>
            <p:cNvPr id="3" name="TextBox 2"/>
            <p:cNvSpPr txBox="1"/>
            <p:nvPr/>
          </p:nvSpPr>
          <p:spPr>
            <a:xfrm>
              <a:off x="1342300" y="445881"/>
              <a:ext cx="6459400" cy="2646878"/>
            </a:xfrm>
            <a:prstGeom prst="rect">
              <a:avLst/>
            </a:prstGeom>
            <a:noFill/>
          </p:spPr>
          <p:txBody>
            <a:bodyPr wrap="square" rtlCol="0">
              <a:spAutoFit/>
            </a:bodyPr>
            <a:lstStyle/>
            <a:p>
              <a:endParaRPr lang="en-US" sz="3200" b="1" dirty="0"/>
            </a:p>
            <a:p>
              <a:pPr algn="ctr">
                <a:spcAft>
                  <a:spcPts val="1200"/>
                </a:spcAft>
              </a:pPr>
              <a:r>
                <a:rPr lang="en-US" sz="3200" b="1" u="sng" dirty="0">
                  <a:solidFill>
                    <a:srgbClr val="002060"/>
                  </a:solidFill>
                </a:rPr>
                <a:t>Will a new assessment mean that I pay more in taxes?</a:t>
              </a:r>
            </a:p>
            <a:p>
              <a:pPr algn="ctr">
                <a:spcAft>
                  <a:spcPts val="1200"/>
                </a:spcAft>
              </a:pPr>
              <a:endParaRPr lang="en-US" sz="3200" b="1" dirty="0">
                <a:solidFill>
                  <a:schemeClr val="tx2">
                    <a:lumMod val="75000"/>
                  </a:schemeClr>
                </a:solidFill>
              </a:endParaRPr>
            </a:p>
            <a:p>
              <a:endParaRPr lang="en-US" b="1" dirty="0"/>
            </a:p>
          </p:txBody>
        </p:sp>
        <p:sp>
          <p:nvSpPr>
            <p:cNvPr id="12" name="TextBox 11">
              <a:extLst>
                <a:ext uri="{FF2B5EF4-FFF2-40B4-BE49-F238E27FC236}">
                  <a16:creationId xmlns:a16="http://schemas.microsoft.com/office/drawing/2014/main" id="{40E7E300-DBD8-4AAC-B569-B6B51902BC41}"/>
                </a:ext>
              </a:extLst>
            </p:cNvPr>
            <p:cNvSpPr txBox="1"/>
            <p:nvPr/>
          </p:nvSpPr>
          <p:spPr>
            <a:xfrm>
              <a:off x="419100" y="2219154"/>
              <a:ext cx="8305800" cy="4308872"/>
            </a:xfrm>
            <a:prstGeom prst="rect">
              <a:avLst/>
            </a:prstGeom>
            <a:noFill/>
          </p:spPr>
          <p:txBody>
            <a:bodyPr wrap="square" rtlCol="0">
              <a:spAutoFit/>
            </a:bodyPr>
            <a:lstStyle/>
            <a:p>
              <a:endParaRPr lang="en-US" sz="1000" dirty="0"/>
            </a:p>
            <a:p>
              <a:pPr algn="ctr"/>
              <a:r>
                <a:rPr lang="en-US" sz="2400" dirty="0"/>
                <a:t>A property's assessment should reflect its market value. As market values increase or decrease, assessed values may not reflect these changes. This means that some taxpayers could be paying more than their fair share of taxes, while others may be paying less than their fair share. </a:t>
              </a:r>
            </a:p>
            <a:p>
              <a:pPr algn="ctr"/>
              <a:endParaRPr lang="en-US" sz="2400" dirty="0"/>
            </a:p>
            <a:p>
              <a:pPr algn="ctr"/>
              <a:r>
                <a:rPr lang="en-US" sz="2400" dirty="0"/>
                <a:t>A reassessment does not necessarily mean that your assessment will increase. </a:t>
              </a:r>
              <a:r>
                <a:rPr lang="en-US" sz="2400" b="1" i="1" dirty="0">
                  <a:solidFill>
                    <a:schemeClr val="tx2">
                      <a:lumMod val="75000"/>
                    </a:schemeClr>
                  </a:solidFill>
                </a:rPr>
                <a:t>If your assessment does increase, it does not necessarily mean your taxes will increase.</a:t>
              </a:r>
            </a:p>
            <a:p>
              <a:pPr algn="ctr"/>
              <a:endParaRPr lang="en-US" sz="2400" dirty="0"/>
            </a:p>
          </p:txBody>
        </p:sp>
      </p:grpSp>
      <p:sp>
        <p:nvSpPr>
          <p:cNvPr id="13" name="Rectangle 12">
            <a:extLst>
              <a:ext uri="{FF2B5EF4-FFF2-40B4-BE49-F238E27FC236}">
                <a16:creationId xmlns:a16="http://schemas.microsoft.com/office/drawing/2014/main" id="{3DB48C01-E00C-4F3A-994A-94C9D61FDDFC}"/>
              </a:ext>
            </a:extLst>
          </p:cNvPr>
          <p:cNvSpPr/>
          <p:nvPr/>
        </p:nvSpPr>
        <p:spPr>
          <a:xfrm>
            <a:off x="1143000" y="1066800"/>
            <a:ext cx="6477000" cy="838200"/>
          </a:xfrm>
          <a:prstGeom prst="rect">
            <a:avLst/>
          </a:prstGeom>
        </p:spPr>
        <p:txBody>
          <a:bodyPr/>
          <a:lstStyle/>
          <a:p>
            <a:endParaRPr lang="en-US"/>
          </a:p>
        </p:txBody>
      </p:sp>
      <p:sp>
        <p:nvSpPr>
          <p:cNvPr id="7" name="Footer Placeholder 3">
            <a:extLst>
              <a:ext uri="{FF2B5EF4-FFF2-40B4-BE49-F238E27FC236}">
                <a16:creationId xmlns:a16="http://schemas.microsoft.com/office/drawing/2014/main" id="{02E6AB0E-5A64-4E6A-B76F-B0CA86CD981D}"/>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extLst>
      <p:ext uri="{BB962C8B-B14F-4D97-AF65-F5344CB8AC3E}">
        <p14:creationId xmlns:p14="http://schemas.microsoft.com/office/powerpoint/2010/main" val="318007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8F24A8-6A53-4F38-949F-1E0B4204ADAB}"/>
              </a:ext>
            </a:extLst>
          </p:cNvPr>
          <p:cNvSpPr/>
          <p:nvPr/>
        </p:nvSpPr>
        <p:spPr>
          <a:xfrm>
            <a:off x="983166" y="889844"/>
            <a:ext cx="7177668" cy="5078313"/>
          </a:xfrm>
          <a:prstGeom prst="rect">
            <a:avLst/>
          </a:prstGeom>
        </p:spPr>
        <p:txBody>
          <a:bodyPr wrap="square">
            <a:spAutoFit/>
          </a:bodyPr>
          <a:lstStyle/>
          <a:p>
            <a:pPr marL="0" marR="0" algn="ctr">
              <a:spcBef>
                <a:spcPts val="0"/>
              </a:spcBef>
              <a:spcAft>
                <a:spcPts val="1200"/>
              </a:spcAft>
            </a:pPr>
            <a:r>
              <a:rPr lang="en-US" sz="2800"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Will New Castle County collect more taxes as a result of the reassessment?</a:t>
            </a:r>
          </a:p>
          <a:p>
            <a:pPr marL="0" marR="0" algn="ctr">
              <a:spcBef>
                <a:spcPts val="0"/>
              </a:spcBef>
              <a:spcAft>
                <a:spcPts val="1200"/>
              </a:spcAft>
            </a:pPr>
            <a:endParaRPr lang="en-US" b="1"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1200"/>
              </a:spcAft>
            </a:pPr>
            <a:r>
              <a:rPr lang="en-US" sz="2200" b="1" dirty="0">
                <a:effectLst/>
                <a:latin typeface="+mn-lt"/>
                <a:ea typeface="Calibri" panose="020F0502020204030204" pitchFamily="34" charset="0"/>
              </a:rPr>
              <a:t>The county is capped by State law on how much additional revenue can be generated from reassessment.</a:t>
            </a:r>
            <a:r>
              <a:rPr lang="en-US" sz="2200" b="1" spc="5" dirty="0">
                <a:effectLst/>
                <a:latin typeface="+mn-lt"/>
                <a:ea typeface="Calibri" panose="020F0502020204030204" pitchFamily="34" charset="0"/>
              </a:rPr>
              <a:t> </a:t>
            </a:r>
            <a:r>
              <a:rPr lang="en-US" sz="2200" b="1" dirty="0">
                <a:effectLst/>
                <a:latin typeface="+mn-lt"/>
                <a:ea typeface="Calibri" panose="020F0502020204030204" pitchFamily="34" charset="0"/>
              </a:rPr>
              <a:t>Following the reassessment, property tax rates will</a:t>
            </a:r>
            <a:r>
              <a:rPr lang="en-US" sz="2200" b="1" spc="5" dirty="0">
                <a:effectLst/>
                <a:latin typeface="+mn-lt"/>
                <a:ea typeface="Calibri" panose="020F0502020204030204" pitchFamily="34" charset="0"/>
              </a:rPr>
              <a:t> </a:t>
            </a:r>
            <a:r>
              <a:rPr lang="en-US" sz="2200" b="1" dirty="0">
                <a:effectLst/>
                <a:latin typeface="+mn-lt"/>
                <a:ea typeface="Calibri" panose="020F0502020204030204" pitchFamily="34" charset="0"/>
              </a:rPr>
              <a:t>be</a:t>
            </a:r>
            <a:r>
              <a:rPr lang="en-US" sz="2200" b="1" spc="-5" dirty="0">
                <a:effectLst/>
                <a:latin typeface="+mn-lt"/>
                <a:ea typeface="Calibri" panose="020F0502020204030204" pitchFamily="34" charset="0"/>
              </a:rPr>
              <a:t> </a:t>
            </a:r>
            <a:r>
              <a:rPr lang="en-US" sz="2200" b="1" dirty="0">
                <a:effectLst/>
                <a:latin typeface="+mn-lt"/>
                <a:ea typeface="Calibri" panose="020F0502020204030204" pitchFamily="34" charset="0"/>
              </a:rPr>
              <a:t>adjusted</a:t>
            </a:r>
            <a:r>
              <a:rPr lang="en-US" sz="2200" b="1" spc="-10" dirty="0">
                <a:effectLst/>
                <a:latin typeface="+mn-lt"/>
                <a:ea typeface="Calibri" panose="020F0502020204030204" pitchFamily="34" charset="0"/>
              </a:rPr>
              <a:t> </a:t>
            </a:r>
            <a:r>
              <a:rPr lang="en-US" sz="2200" b="1" dirty="0">
                <a:effectLst/>
                <a:latin typeface="+mn-lt"/>
                <a:ea typeface="Calibri" panose="020F0502020204030204" pitchFamily="34" charset="0"/>
              </a:rPr>
              <a:t>to</a:t>
            </a:r>
            <a:r>
              <a:rPr lang="en-US" sz="2200" b="1" spc="-20" dirty="0">
                <a:effectLst/>
                <a:latin typeface="+mn-lt"/>
                <a:ea typeface="Calibri" panose="020F0502020204030204" pitchFamily="34" charset="0"/>
              </a:rPr>
              <a:t> </a:t>
            </a:r>
            <a:r>
              <a:rPr lang="en-US" sz="2200" b="1" dirty="0">
                <a:effectLst/>
                <a:latin typeface="+mn-lt"/>
                <a:ea typeface="Calibri" panose="020F0502020204030204" pitchFamily="34" charset="0"/>
              </a:rPr>
              <a:t>ensure</a:t>
            </a:r>
            <a:r>
              <a:rPr lang="en-US" sz="2200" b="1" spc="-15" dirty="0">
                <a:effectLst/>
                <a:latin typeface="+mn-lt"/>
                <a:ea typeface="Calibri" panose="020F0502020204030204" pitchFamily="34" charset="0"/>
              </a:rPr>
              <a:t> the County does not collect more than allowed by statute. </a:t>
            </a:r>
            <a:r>
              <a:rPr lang="en-US" sz="2200" b="1" dirty="0">
                <a:effectLst/>
                <a:latin typeface="+mn-lt"/>
                <a:ea typeface="Calibri" panose="020F0502020204030204" pitchFamily="34" charset="0"/>
              </a:rPr>
              <a:t> Per State law, the County is capped at a 15 percent increase in tax revenue following a reassessment.  </a:t>
            </a:r>
          </a:p>
          <a:p>
            <a:pPr marL="0" marR="0" algn="ctr">
              <a:spcBef>
                <a:spcPts val="0"/>
              </a:spcBef>
              <a:spcAft>
                <a:spcPts val="1200"/>
              </a:spcAft>
            </a:pPr>
            <a:r>
              <a:rPr lang="en-US" sz="2200" b="1" i="1" dirty="0">
                <a:solidFill>
                  <a:srgbClr val="002060"/>
                </a:solidFill>
                <a:effectLst/>
                <a:latin typeface="+mn-lt"/>
                <a:ea typeface="Calibri" panose="020F0502020204030204" pitchFamily="34" charset="0"/>
              </a:rPr>
              <a:t>New Castle County has committed to raising NO additional revenue with this reassessment!</a:t>
            </a:r>
            <a:r>
              <a:rPr lang="en-US" sz="2200" b="1" i="1" dirty="0">
                <a:solidFill>
                  <a:srgbClr val="002060"/>
                </a:solidFill>
                <a:latin typeface="+mn-lt"/>
                <a:ea typeface="Calibri" panose="020F0502020204030204" pitchFamily="34" charset="0"/>
              </a:rPr>
              <a:t>  </a:t>
            </a:r>
            <a:endParaRPr lang="en-US" sz="22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0744A10-EEDB-4375-8D27-E883993D203B}"/>
              </a:ext>
            </a:extLst>
          </p:cNvPr>
          <p:cNvSpPr>
            <a:spLocks noGrp="1"/>
          </p:cNvSpPr>
          <p:nvPr>
            <p:ph type="title"/>
          </p:nvPr>
        </p:nvSpPr>
        <p:spPr>
          <a:xfrm>
            <a:off x="28303" y="0"/>
            <a:ext cx="8229600" cy="1088571"/>
          </a:xfrm>
        </p:spPr>
        <p:txBody>
          <a:bodyPr/>
          <a:lstStyle/>
          <a:p>
            <a:r>
              <a:rPr lang="en-US" sz="2400" dirty="0"/>
              <a:t>Reassessment Fears – Government Spending</a:t>
            </a:r>
          </a:p>
        </p:txBody>
      </p:sp>
      <p:sp>
        <p:nvSpPr>
          <p:cNvPr id="6" name="Footer Placeholder 3">
            <a:extLst>
              <a:ext uri="{FF2B5EF4-FFF2-40B4-BE49-F238E27FC236}">
                <a16:creationId xmlns:a16="http://schemas.microsoft.com/office/drawing/2014/main" id="{A0A9F9FE-5EC5-4264-A21F-41C0DEBF5063}"/>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extLst>
      <p:ext uri="{BB962C8B-B14F-4D97-AF65-F5344CB8AC3E}">
        <p14:creationId xmlns:p14="http://schemas.microsoft.com/office/powerpoint/2010/main" val="189802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8F24A8-6A53-4F38-949F-1E0B4204ADAB}"/>
              </a:ext>
            </a:extLst>
          </p:cNvPr>
          <p:cNvSpPr/>
          <p:nvPr/>
        </p:nvSpPr>
        <p:spPr>
          <a:xfrm>
            <a:off x="830766" y="843677"/>
            <a:ext cx="7482468" cy="5170646"/>
          </a:xfrm>
          <a:prstGeom prst="rect">
            <a:avLst/>
          </a:prstGeom>
        </p:spPr>
        <p:txBody>
          <a:bodyPr wrap="square">
            <a:spAutoFit/>
          </a:bodyPr>
          <a:lstStyle/>
          <a:p>
            <a:pPr marL="0" marR="0" algn="ctr">
              <a:spcBef>
                <a:spcPts val="0"/>
              </a:spcBef>
              <a:spcAft>
                <a:spcPts val="1200"/>
              </a:spcAft>
            </a:pPr>
            <a:r>
              <a:rPr lang="en-US" sz="2800"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Will the local School Districts collect more taxes as a result of the reassessment?</a:t>
            </a:r>
          </a:p>
          <a:p>
            <a:pPr marL="0" marR="0" algn="ctr">
              <a:spcBef>
                <a:spcPts val="0"/>
              </a:spcBef>
              <a:spcAft>
                <a:spcPts val="1200"/>
              </a:spcAft>
            </a:pPr>
            <a:endParaRPr lang="en-US" b="1"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1200"/>
              </a:spcAft>
            </a:pPr>
            <a:r>
              <a:rPr lang="en-US" sz="2400" b="1" dirty="0">
                <a:effectLst/>
                <a:latin typeface="+mn-lt"/>
                <a:ea typeface="Calibri" panose="020F0502020204030204" pitchFamily="34" charset="0"/>
              </a:rPr>
              <a:t>School Districts are capped by State law on how much additional revenue can be generated from reassessment.</a:t>
            </a:r>
            <a:r>
              <a:rPr lang="en-US" sz="2400" b="1" spc="5" dirty="0">
                <a:effectLst/>
                <a:latin typeface="+mn-lt"/>
                <a:ea typeface="Calibri" panose="020F0502020204030204" pitchFamily="34" charset="0"/>
              </a:rPr>
              <a:t> </a:t>
            </a:r>
            <a:r>
              <a:rPr lang="en-US" sz="2400" b="1" dirty="0">
                <a:effectLst/>
                <a:latin typeface="+mn-lt"/>
                <a:ea typeface="Calibri" panose="020F0502020204030204" pitchFamily="34" charset="0"/>
              </a:rPr>
              <a:t>Per State law, the School Districts are capped at 10 percent in additional revenue.</a:t>
            </a:r>
          </a:p>
          <a:p>
            <a:pPr marL="0" marR="0" algn="ctr">
              <a:spcBef>
                <a:spcPts val="0"/>
              </a:spcBef>
              <a:spcAft>
                <a:spcPts val="1200"/>
              </a:spcAft>
            </a:pPr>
            <a:endParaRPr lang="en-US" sz="2400" b="1" dirty="0">
              <a:effectLst/>
              <a:latin typeface="+mn-lt"/>
              <a:ea typeface="Calibri" panose="020F0502020204030204" pitchFamily="34" charset="0"/>
            </a:endParaRPr>
          </a:p>
          <a:p>
            <a:pPr marL="0" marR="0" algn="ctr">
              <a:spcBef>
                <a:spcPts val="0"/>
              </a:spcBef>
              <a:spcAft>
                <a:spcPts val="1200"/>
              </a:spcAft>
            </a:pPr>
            <a:r>
              <a:rPr lang="en-US" sz="2400" b="1" i="1" dirty="0">
                <a:solidFill>
                  <a:srgbClr val="002060"/>
                </a:solidFill>
                <a:effectLst/>
                <a:latin typeface="+mn-lt"/>
                <a:ea typeface="Calibri" panose="020F0502020204030204" pitchFamily="34" charset="0"/>
              </a:rPr>
              <a:t>If you are concerned that the School District portion of your real estate taxes will increase, please contact your School District to address your concern.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0744A10-EEDB-4375-8D27-E883993D203B}"/>
              </a:ext>
            </a:extLst>
          </p:cNvPr>
          <p:cNvSpPr>
            <a:spLocks noGrp="1"/>
          </p:cNvSpPr>
          <p:nvPr>
            <p:ph type="title"/>
          </p:nvPr>
        </p:nvSpPr>
        <p:spPr>
          <a:xfrm>
            <a:off x="28303" y="0"/>
            <a:ext cx="8229600" cy="1088571"/>
          </a:xfrm>
        </p:spPr>
        <p:txBody>
          <a:bodyPr/>
          <a:lstStyle/>
          <a:p>
            <a:r>
              <a:rPr lang="en-US" sz="2400" dirty="0"/>
              <a:t>Reassessment Fears – Government Spending</a:t>
            </a:r>
          </a:p>
        </p:txBody>
      </p:sp>
      <p:sp>
        <p:nvSpPr>
          <p:cNvPr id="6" name="Footer Placeholder 3">
            <a:extLst>
              <a:ext uri="{FF2B5EF4-FFF2-40B4-BE49-F238E27FC236}">
                <a16:creationId xmlns:a16="http://schemas.microsoft.com/office/drawing/2014/main" id="{A0A9F9FE-5EC5-4264-A21F-41C0DEBF5063}"/>
              </a:ext>
            </a:extLst>
          </p:cNvPr>
          <p:cNvSpPr>
            <a:spLocks noGrp="1"/>
          </p:cNvSpPr>
          <p:nvPr>
            <p:ph type="ftr" sz="quarter" idx="11"/>
          </p:nvPr>
        </p:nvSpPr>
        <p:spPr>
          <a:xfrm>
            <a:off x="3124200" y="6356350"/>
            <a:ext cx="2895600" cy="365125"/>
          </a:xfrm>
        </p:spPr>
        <p:txBody>
          <a:bodyPr/>
          <a:lstStyle/>
          <a:p>
            <a:pPr>
              <a:defRPr/>
            </a:pPr>
            <a:r>
              <a:rPr lang="en-US" dirty="0">
                <a:solidFill>
                  <a:schemeClr val="bg2"/>
                </a:solidFill>
              </a:rPr>
              <a:t>New Castle County Reassessment</a:t>
            </a:r>
          </a:p>
        </p:txBody>
      </p:sp>
    </p:spTree>
    <p:extLst>
      <p:ext uri="{BB962C8B-B14F-4D97-AF65-F5344CB8AC3E}">
        <p14:creationId xmlns:p14="http://schemas.microsoft.com/office/powerpoint/2010/main" val="143239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4A10-EEDB-4375-8D27-E883993D203B}"/>
              </a:ext>
            </a:extLst>
          </p:cNvPr>
          <p:cNvSpPr>
            <a:spLocks noGrp="1"/>
          </p:cNvSpPr>
          <p:nvPr>
            <p:ph type="title"/>
          </p:nvPr>
        </p:nvSpPr>
        <p:spPr>
          <a:xfrm>
            <a:off x="28303" y="0"/>
            <a:ext cx="8229600" cy="1088571"/>
          </a:xfrm>
        </p:spPr>
        <p:txBody>
          <a:bodyPr/>
          <a:lstStyle/>
          <a:p>
            <a:r>
              <a:rPr lang="en-US" sz="2400" dirty="0"/>
              <a:t>Reassessment Fears – Government Spending</a:t>
            </a:r>
          </a:p>
        </p:txBody>
      </p:sp>
      <p:sp>
        <p:nvSpPr>
          <p:cNvPr id="3" name="Footer Placeholder 2">
            <a:extLst>
              <a:ext uri="{FF2B5EF4-FFF2-40B4-BE49-F238E27FC236}">
                <a16:creationId xmlns:a16="http://schemas.microsoft.com/office/drawing/2014/main" id="{38D63EBE-B88C-41EE-B0A3-EAE63F451865}"/>
              </a:ext>
            </a:extLst>
          </p:cNvPr>
          <p:cNvSpPr>
            <a:spLocks noGrp="1"/>
          </p:cNvSpPr>
          <p:nvPr>
            <p:ph type="ftr" sz="quarter" idx="11"/>
          </p:nvPr>
        </p:nvSpPr>
        <p:spPr/>
        <p:txBody>
          <a:bodyPr/>
          <a:lstStyle/>
          <a:p>
            <a:pPr>
              <a:defRPr/>
            </a:pPr>
            <a:r>
              <a:rPr lang="en-US" dirty="0">
                <a:solidFill>
                  <a:schemeClr val="bg1"/>
                </a:solidFill>
              </a:rPr>
              <a:t>New Castle County Reassessment</a:t>
            </a:r>
          </a:p>
        </p:txBody>
      </p:sp>
      <p:sp>
        <p:nvSpPr>
          <p:cNvPr id="5" name="Rectangle 4">
            <a:extLst>
              <a:ext uri="{FF2B5EF4-FFF2-40B4-BE49-F238E27FC236}">
                <a16:creationId xmlns:a16="http://schemas.microsoft.com/office/drawing/2014/main" id="{578F24A8-6A53-4F38-949F-1E0B4204ADAB}"/>
              </a:ext>
            </a:extLst>
          </p:cNvPr>
          <p:cNvSpPr/>
          <p:nvPr/>
        </p:nvSpPr>
        <p:spPr>
          <a:xfrm>
            <a:off x="716466" y="1028343"/>
            <a:ext cx="7711068" cy="5170646"/>
          </a:xfrm>
          <a:prstGeom prst="rect">
            <a:avLst/>
          </a:prstGeom>
        </p:spPr>
        <p:txBody>
          <a:bodyPr wrap="square">
            <a:spAutoFit/>
          </a:bodyPr>
          <a:lstStyle/>
          <a:p>
            <a:pPr marL="0" marR="0" algn="ctr">
              <a:spcBef>
                <a:spcPts val="0"/>
              </a:spcBef>
              <a:spcAft>
                <a:spcPts val="1200"/>
              </a:spcAft>
            </a:pPr>
            <a:r>
              <a:rPr lang="en-US" sz="2800"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Will the City of Wilmington collect more taxes as a result of the reassessment?</a:t>
            </a:r>
          </a:p>
          <a:p>
            <a:pPr marL="0" marR="0" algn="ctr">
              <a:spcBef>
                <a:spcPts val="0"/>
              </a:spcBef>
              <a:spcAft>
                <a:spcPts val="1200"/>
              </a:spcAft>
            </a:pPr>
            <a:endParaRPr lang="en-US" sz="2800" b="1"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1200"/>
              </a:spcAft>
            </a:pPr>
            <a:r>
              <a:rPr lang="en-US" sz="2400" b="1" dirty="0">
                <a:effectLst/>
                <a:latin typeface="+mn-lt"/>
                <a:ea typeface="Calibri" panose="020F0502020204030204" pitchFamily="34" charset="0"/>
              </a:rPr>
              <a:t>A municipality may increase its property tax rate following reassessment. There is no statutory limit on the amount of additional tax revenue a municipality may raise.  In New Castle County, municipalities use the County’s assessments. </a:t>
            </a:r>
          </a:p>
          <a:p>
            <a:pPr marL="0" marR="0" algn="ctr">
              <a:spcBef>
                <a:spcPts val="0"/>
              </a:spcBef>
              <a:spcAft>
                <a:spcPts val="1200"/>
              </a:spcAft>
            </a:pPr>
            <a:r>
              <a:rPr lang="en-US" sz="2400" b="1" i="1" dirty="0">
                <a:solidFill>
                  <a:srgbClr val="002060"/>
                </a:solidFill>
                <a:effectLst/>
                <a:latin typeface="+mn-lt"/>
                <a:ea typeface="Calibri" panose="020F0502020204030204" pitchFamily="34" charset="0"/>
              </a:rPr>
              <a:t>If you live in the City of Wilmington, you should contact your City officials regarding any concerns you have specific to post-reassessment municipal taxes.</a:t>
            </a:r>
            <a:endParaRPr lang="en-US" sz="28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529259"/>
      </p:ext>
    </p:extLst>
  </p:cSld>
  <p:clrMapOvr>
    <a:masterClrMapping/>
  </p:clrMapOvr>
</p:sld>
</file>

<file path=ppt/theme/theme1.xml><?xml version="1.0" encoding="utf-8"?>
<a:theme xmlns:a="http://schemas.openxmlformats.org/drawingml/2006/main" name="Office Theme">
  <a:themeElements>
    <a:clrScheme name="Tyler 7">
      <a:dk1>
        <a:sysClr val="windowText" lastClr="000000"/>
      </a:dk1>
      <a:lt1>
        <a:srgbClr val="FFFFFF"/>
      </a:lt1>
      <a:dk2>
        <a:srgbClr val="4E67A1"/>
      </a:dk2>
      <a:lt2>
        <a:srgbClr val="FFFFFF"/>
      </a:lt2>
      <a:accent1>
        <a:srgbClr val="D3E174"/>
      </a:accent1>
      <a:accent2>
        <a:srgbClr val="00366B"/>
      </a:accent2>
      <a:accent3>
        <a:srgbClr val="2F6326"/>
      </a:accent3>
      <a:accent4>
        <a:srgbClr val="680001"/>
      </a:accent4>
      <a:accent5>
        <a:srgbClr val="E89719"/>
      </a:accent5>
      <a:accent6>
        <a:srgbClr val="9DA5AB"/>
      </a:accent6>
      <a:hlink>
        <a:srgbClr val="4E67A1"/>
      </a:hlink>
      <a:folHlink>
        <a:srgbClr val="4E67A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Tyler 7">
      <a:dk1>
        <a:sysClr val="windowText" lastClr="000000"/>
      </a:dk1>
      <a:lt1>
        <a:srgbClr val="FFFFFF"/>
      </a:lt1>
      <a:dk2>
        <a:srgbClr val="4E67A1"/>
      </a:dk2>
      <a:lt2>
        <a:srgbClr val="FFFFFF"/>
      </a:lt2>
      <a:accent1>
        <a:srgbClr val="D3E174"/>
      </a:accent1>
      <a:accent2>
        <a:srgbClr val="00366B"/>
      </a:accent2>
      <a:accent3>
        <a:srgbClr val="2F6326"/>
      </a:accent3>
      <a:accent4>
        <a:srgbClr val="680001"/>
      </a:accent4>
      <a:accent5>
        <a:srgbClr val="E89719"/>
      </a:accent5>
      <a:accent6>
        <a:srgbClr val="9DA5AB"/>
      </a:accent6>
      <a:hlink>
        <a:srgbClr val="4E67A1"/>
      </a:hlink>
      <a:folHlink>
        <a:srgbClr val="4E67A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Tyler 7">
      <a:dk1>
        <a:sysClr val="windowText" lastClr="000000"/>
      </a:dk1>
      <a:lt1>
        <a:srgbClr val="FFFFFF"/>
      </a:lt1>
      <a:dk2>
        <a:srgbClr val="4E67A1"/>
      </a:dk2>
      <a:lt2>
        <a:srgbClr val="FFFFFF"/>
      </a:lt2>
      <a:accent1>
        <a:srgbClr val="D3E174"/>
      </a:accent1>
      <a:accent2>
        <a:srgbClr val="00366B"/>
      </a:accent2>
      <a:accent3>
        <a:srgbClr val="2F6326"/>
      </a:accent3>
      <a:accent4>
        <a:srgbClr val="680001"/>
      </a:accent4>
      <a:accent5>
        <a:srgbClr val="E89719"/>
      </a:accent5>
      <a:accent6>
        <a:srgbClr val="9DA5AB"/>
      </a:accent6>
      <a:hlink>
        <a:srgbClr val="4E67A1"/>
      </a:hlink>
      <a:folHlink>
        <a:srgbClr val="4E67A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1DD2BCD07E1C4A804FEBFAD064D665" ma:contentTypeVersion="0" ma:contentTypeDescription="Create a new document." ma:contentTypeScope="" ma:versionID="a6a82881d3ce09f869cebe55ca00809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135BDD1-A6DD-463F-96E1-1D64E8A54422}">
  <ds:schemaRefs>
    <ds:schemaRef ds:uri="http://schemas.microsoft.com/sharepoint/v3/contenttype/forms"/>
  </ds:schemaRefs>
</ds:datastoreItem>
</file>

<file path=customXml/itemProps2.xml><?xml version="1.0" encoding="utf-8"?>
<ds:datastoreItem xmlns:ds="http://schemas.openxmlformats.org/officeDocument/2006/customXml" ds:itemID="{C059BDE6-19C6-4782-AC4B-240A264FF45F}">
  <ds:schemaRefs>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ED550EF-E6EA-4BC2-B3E7-4456B0EA4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TM03457475[[fn=Frame]]</Template>
  <TotalTime>32926</TotalTime>
  <Words>1656</Words>
  <Application>Microsoft Office PowerPoint</Application>
  <PresentationFormat>On-screen Show (4:3)</PresentationFormat>
  <Paragraphs>269</Paragraphs>
  <Slides>35</Slides>
  <Notes>23</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Wingdings</vt:lpstr>
      <vt:lpstr>Office Theme</vt:lpstr>
      <vt:lpstr>Office Theme</vt:lpstr>
      <vt:lpstr>Office Theme</vt:lpstr>
      <vt:lpstr>Acrobat Document</vt:lpstr>
      <vt:lpstr>New Castle County Reassessment 2025 Tyler Technologies </vt:lpstr>
      <vt:lpstr>Court’s Decision in Reassessment Litigation?</vt:lpstr>
      <vt:lpstr>Reassessment Litigation</vt:lpstr>
      <vt:lpstr>Why Reassess?</vt:lpstr>
      <vt:lpstr>PowerPoint Presentation</vt:lpstr>
      <vt:lpstr>PowerPoint Presentation</vt:lpstr>
      <vt:lpstr>Reassessment Fears – Government Spending</vt:lpstr>
      <vt:lpstr>Reassessment Fears – Government Spending</vt:lpstr>
      <vt:lpstr>Reassessment Fears – Government Spending</vt:lpstr>
      <vt:lpstr>Reassessment Fears – Government Spending</vt:lpstr>
      <vt:lpstr>Countywide Reassessment – Tax Rate Change </vt:lpstr>
      <vt:lpstr>Countywide Reassessment – Tax Rate Change</vt:lpstr>
      <vt:lpstr>Countywide Reassessment – Tax Rate Change</vt:lpstr>
      <vt:lpstr>Countywide Reassessment – Revenue Neutral</vt:lpstr>
      <vt:lpstr>PowerPoint Presentation</vt:lpstr>
      <vt:lpstr>PowerPoint Presentation</vt:lpstr>
      <vt:lpstr>PowerPoint Presentation</vt:lpstr>
      <vt:lpstr>PowerPoint Presentation</vt:lpstr>
      <vt:lpstr>PowerPoint Presentation</vt:lpstr>
      <vt:lpstr>Income and Expense Surveys</vt:lpstr>
      <vt:lpstr>Operating Statement – Retail, Industrial, Warehouse,        Other</vt:lpstr>
      <vt:lpstr>Operating Statement - Apartments</vt:lpstr>
      <vt:lpstr>Income and Expense Surveys</vt:lpstr>
      <vt:lpstr>PowerPoint Presentation</vt:lpstr>
      <vt:lpstr>PowerPoint Presentation</vt:lpstr>
      <vt:lpstr>PowerPoint Presentation</vt:lpstr>
      <vt:lpstr>PowerPoint Presentation</vt:lpstr>
      <vt:lpstr>PowerPoint Presentation</vt:lpstr>
      <vt:lpstr>PowerPoint Presentation</vt:lpstr>
      <vt:lpstr>Informal Property Review</vt:lpstr>
      <vt:lpstr>PowerPoint Presentation</vt:lpstr>
      <vt:lpstr>Tyler Technologies Contact Information</vt:lpstr>
      <vt:lpstr>County Assessment Contact Information</vt:lpstr>
      <vt:lpstr>Reassessment Project Website</vt:lpstr>
      <vt:lpstr>Thank you for joining us today.</vt:lpstr>
    </vt:vector>
  </TitlesOfParts>
  <Company>Agency Creative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Folkerts</dc:creator>
  <cp:lastModifiedBy>McFarlane, Michael</cp:lastModifiedBy>
  <cp:revision>500</cp:revision>
  <cp:lastPrinted>2022-09-07T12:45:05Z</cp:lastPrinted>
  <dcterms:created xsi:type="dcterms:W3CDTF">2009-09-14T21:17:34Z</dcterms:created>
  <dcterms:modified xsi:type="dcterms:W3CDTF">2023-02-07T15:45:03Z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0x010100121DD2BCD07E1C4A804FEBFAD064D665</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