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4" r:id="rId3"/>
    <p:sldMasterId id="2147483703" r:id="rId4"/>
  </p:sldMasterIdLst>
  <p:notesMasterIdLst>
    <p:notesMasterId r:id="rId23"/>
  </p:notesMasterIdLst>
  <p:sldIdLst>
    <p:sldId id="363" r:id="rId5"/>
    <p:sldId id="263" r:id="rId6"/>
    <p:sldId id="270" r:id="rId7"/>
    <p:sldId id="285" r:id="rId8"/>
    <p:sldId id="265" r:id="rId9"/>
    <p:sldId id="288" r:id="rId10"/>
    <p:sldId id="2142532820" r:id="rId11"/>
    <p:sldId id="283" r:id="rId12"/>
    <p:sldId id="2142532814" r:id="rId13"/>
    <p:sldId id="269" r:id="rId14"/>
    <p:sldId id="362" r:id="rId15"/>
    <p:sldId id="2142532825" r:id="rId16"/>
    <p:sldId id="2142532826" r:id="rId17"/>
    <p:sldId id="2142532827" r:id="rId18"/>
    <p:sldId id="2142532829" r:id="rId19"/>
    <p:sldId id="2142532830" r:id="rId20"/>
    <p:sldId id="2142532815" r:id="rId21"/>
    <p:sldId id="37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erwood, Paul" initials="UP" lastIdx="1" clrIdx="0">
    <p:extLst>
      <p:ext uri="{19B8F6BF-5375-455C-9EA6-DF929625EA0E}">
        <p15:presenceInfo xmlns:p15="http://schemas.microsoft.com/office/powerpoint/2012/main" userId="S::Paul.Underwood@bsci.com::bfb0257d-86a4-4f07-8343-d71373f16e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F7C"/>
    <a:srgbClr val="D70909"/>
    <a:srgbClr val="A00000"/>
    <a:srgbClr val="CF5154"/>
    <a:srgbClr val="F7BE37"/>
    <a:srgbClr val="BE1C2D"/>
    <a:srgbClr val="5C3273"/>
    <a:srgbClr val="92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19" autoAdjust="0"/>
    <p:restoredTop sz="94660"/>
  </p:normalViewPr>
  <p:slideViewPr>
    <p:cSldViewPr snapToGrid="0">
      <p:cViewPr>
        <p:scale>
          <a:sx n="74" d="100"/>
          <a:sy n="74" d="100"/>
        </p:scale>
        <p:origin x="5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'[HTN Charts.xlsx]HTN Prev'!$B$1</c:f>
              <c:strCache>
                <c:ptCount val="1"/>
                <c:pt idx="0">
                  <c:v>Non-Hispanic White</c:v>
                </c:pt>
              </c:strCache>
            </c:strRef>
          </c:tx>
          <c:spPr>
            <a:ln w="50800" cap="rnd">
              <a:solidFill>
                <a:schemeClr val="accent1"/>
              </a:solidFill>
              <a:round/>
            </a:ln>
            <a:effectLst/>
          </c:spPr>
          <c:marker>
            <c:symbol val="circle"/>
            <c:size val="5"/>
            <c:spPr>
              <a:solidFill>
                <a:schemeClr val="accent1"/>
              </a:solidFill>
              <a:ln w="88900">
                <a:solidFill>
                  <a:schemeClr val="accent1"/>
                </a:solidFill>
              </a:ln>
              <a:effectLst/>
            </c:spPr>
          </c:marker>
          <c:cat>
            <c:numRef>
              <c:f>'[HTN Charts.xlsx]HTN Prev'!$A$2:$A$7</c:f>
              <c:numCache>
                <c:formatCode>General</c:formatCode>
                <c:ptCount val="6"/>
                <c:pt idx="0">
                  <c:v>2011</c:v>
                </c:pt>
                <c:pt idx="1">
                  <c:v>2013</c:v>
                </c:pt>
                <c:pt idx="2">
                  <c:v>2015</c:v>
                </c:pt>
                <c:pt idx="3">
                  <c:v>2017</c:v>
                </c:pt>
                <c:pt idx="4">
                  <c:v>2019</c:v>
                </c:pt>
                <c:pt idx="5">
                  <c:v>2021</c:v>
                </c:pt>
              </c:numCache>
            </c:numRef>
          </c:cat>
          <c:val>
            <c:numRef>
              <c:f>'[HTN Charts.xlsx]HTN Prev'!$B$2:$B$7</c:f>
              <c:numCache>
                <c:formatCode>0.0%</c:formatCode>
                <c:ptCount val="6"/>
                <c:pt idx="0">
                  <c:v>0.34499999999999997</c:v>
                </c:pt>
                <c:pt idx="1">
                  <c:v>0.35899999999999999</c:v>
                </c:pt>
                <c:pt idx="2">
                  <c:v>0.35199999999999998</c:v>
                </c:pt>
                <c:pt idx="3">
                  <c:v>0.36</c:v>
                </c:pt>
                <c:pt idx="4">
                  <c:v>0.38400000000000001</c:v>
                </c:pt>
                <c:pt idx="5">
                  <c:v>0.375</c:v>
                </c:pt>
              </c:numCache>
            </c:numRef>
          </c:val>
          <c:smooth val="0"/>
          <c:extLst>
            <c:ext xmlns:c16="http://schemas.microsoft.com/office/drawing/2014/chart" uri="{C3380CC4-5D6E-409C-BE32-E72D297353CC}">
              <c16:uniqueId val="{00000000-7ADA-4EB4-B6CE-90888CE96774}"/>
            </c:ext>
          </c:extLst>
        </c:ser>
        <c:ser>
          <c:idx val="1"/>
          <c:order val="1"/>
          <c:tx>
            <c:strRef>
              <c:f>'[HTN Charts.xlsx]HTN Prev'!$C$1</c:f>
              <c:strCache>
                <c:ptCount val="1"/>
                <c:pt idx="0">
                  <c:v>Non-Hispanic Black</c:v>
                </c:pt>
              </c:strCache>
            </c:strRef>
          </c:tx>
          <c:spPr>
            <a:ln w="50800" cap="rnd">
              <a:solidFill>
                <a:srgbClr val="C00000"/>
              </a:solidFill>
              <a:round/>
            </a:ln>
            <a:effectLst/>
          </c:spPr>
          <c:marker>
            <c:symbol val="circle"/>
            <c:size val="5"/>
            <c:spPr>
              <a:solidFill>
                <a:srgbClr val="C00000"/>
              </a:solidFill>
              <a:ln w="88900">
                <a:solidFill>
                  <a:srgbClr val="C00000"/>
                </a:solidFill>
              </a:ln>
              <a:effectLst/>
            </c:spPr>
          </c:marker>
          <c:cat>
            <c:numRef>
              <c:f>'[HTN Charts.xlsx]HTN Prev'!$A$2:$A$7</c:f>
              <c:numCache>
                <c:formatCode>General</c:formatCode>
                <c:ptCount val="6"/>
                <c:pt idx="0">
                  <c:v>2011</c:v>
                </c:pt>
                <c:pt idx="1">
                  <c:v>2013</c:v>
                </c:pt>
                <c:pt idx="2">
                  <c:v>2015</c:v>
                </c:pt>
                <c:pt idx="3">
                  <c:v>2017</c:v>
                </c:pt>
                <c:pt idx="4">
                  <c:v>2019</c:v>
                </c:pt>
                <c:pt idx="5">
                  <c:v>2021</c:v>
                </c:pt>
              </c:numCache>
            </c:numRef>
          </c:cat>
          <c:val>
            <c:numRef>
              <c:f>'[HTN Charts.xlsx]HTN Prev'!$C$2:$C$7</c:f>
              <c:numCache>
                <c:formatCode>0.0%</c:formatCode>
                <c:ptCount val="6"/>
                <c:pt idx="0">
                  <c:v>0.434</c:v>
                </c:pt>
                <c:pt idx="1">
                  <c:v>0.438</c:v>
                </c:pt>
                <c:pt idx="2">
                  <c:v>0.39900000000000002</c:v>
                </c:pt>
                <c:pt idx="3">
                  <c:v>0.39400000000000002</c:v>
                </c:pt>
                <c:pt idx="4">
                  <c:v>0.42099999999999999</c:v>
                </c:pt>
                <c:pt idx="5">
                  <c:v>0.42499999999999999</c:v>
                </c:pt>
              </c:numCache>
            </c:numRef>
          </c:val>
          <c:smooth val="0"/>
          <c:extLst>
            <c:ext xmlns:c16="http://schemas.microsoft.com/office/drawing/2014/chart" uri="{C3380CC4-5D6E-409C-BE32-E72D297353CC}">
              <c16:uniqueId val="{00000001-7ADA-4EB4-B6CE-90888CE96774}"/>
            </c:ext>
          </c:extLst>
        </c:ser>
        <c:dLbls>
          <c:showLegendKey val="0"/>
          <c:showVal val="0"/>
          <c:showCatName val="0"/>
          <c:showSerName val="0"/>
          <c:showPercent val="0"/>
          <c:showBubbleSize val="0"/>
        </c:dLbls>
        <c:marker val="1"/>
        <c:smooth val="0"/>
        <c:axId val="677822520"/>
        <c:axId val="677826040"/>
      </c:lineChart>
      <c:catAx>
        <c:axId val="677822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77826040"/>
        <c:crosses val="autoZero"/>
        <c:auto val="1"/>
        <c:lblAlgn val="ctr"/>
        <c:lblOffset val="100"/>
        <c:noMultiLvlLbl val="0"/>
      </c:catAx>
      <c:valAx>
        <c:axId val="6778260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Prevalence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7782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85433823438577"/>
          <c:y val="5.0275095330064877E-2"/>
          <c:w val="0.68455061737545708"/>
          <c:h val="0.78626429950973109"/>
        </c:manualLayout>
      </c:layout>
      <c:lineChart>
        <c:grouping val="standard"/>
        <c:varyColors val="0"/>
        <c:ser>
          <c:idx val="0"/>
          <c:order val="0"/>
          <c:tx>
            <c:strRef>
              <c:f>'[HTN Charts.xlsx]HTN Mortality'!$A$7</c:f>
              <c:strCache>
                <c:ptCount val="1"/>
                <c:pt idx="0">
                  <c:v>Non-Hispanic White Male</c:v>
                </c:pt>
              </c:strCache>
            </c:strRef>
          </c:tx>
          <c:spPr>
            <a:ln w="50800" cap="rnd">
              <a:solidFill>
                <a:sysClr val="window" lastClr="FFFFFF">
                  <a:lumMod val="75000"/>
                  <a:alpha val="50000"/>
                </a:sysClr>
              </a:solidFill>
              <a:round/>
            </a:ln>
            <a:effectLst/>
          </c:spPr>
          <c:marker>
            <c:symbol val="circle"/>
            <c:size val="5"/>
            <c:spPr>
              <a:solidFill>
                <a:sysClr val="window" lastClr="FFFFFF">
                  <a:lumMod val="85000"/>
                  <a:alpha val="50000"/>
                </a:sysClr>
              </a:solidFill>
              <a:ln w="88900">
                <a:solidFill>
                  <a:sysClr val="window" lastClr="FFFFFF">
                    <a:lumMod val="85000"/>
                  </a:sysClr>
                </a:solidFill>
              </a:ln>
              <a:effectLst/>
            </c:spPr>
          </c:marker>
          <c:cat>
            <c:strRef>
              <c:f>'[HTN Charts.xlsx]HTN Mortality'!$I$3:$N$3</c:f>
              <c:strCache>
                <c:ptCount val="6"/>
                <c:pt idx="0">
                  <c:v>2011-2015</c:v>
                </c:pt>
                <c:pt idx="1">
                  <c:v>2012-2016</c:v>
                </c:pt>
                <c:pt idx="2">
                  <c:v>2013-2017</c:v>
                </c:pt>
                <c:pt idx="3">
                  <c:v>2014-2018</c:v>
                </c:pt>
                <c:pt idx="4">
                  <c:v>2015-2019</c:v>
                </c:pt>
                <c:pt idx="5">
                  <c:v>2016-2020</c:v>
                </c:pt>
              </c:strCache>
            </c:strRef>
          </c:cat>
          <c:val>
            <c:numRef>
              <c:f>'[HTN Charts.xlsx]HTN Mortality'!$I$7:$N$7</c:f>
              <c:numCache>
                <c:formatCode>0.0</c:formatCode>
                <c:ptCount val="6"/>
                <c:pt idx="0">
                  <c:v>4.0501219078162123</c:v>
                </c:pt>
                <c:pt idx="1">
                  <c:v>4.542056848894795</c:v>
                </c:pt>
                <c:pt idx="2">
                  <c:v>4.4812203974499507</c:v>
                </c:pt>
                <c:pt idx="3">
                  <c:v>4.2536464750434666</c:v>
                </c:pt>
                <c:pt idx="4">
                  <c:v>5.5119785218499704</c:v>
                </c:pt>
                <c:pt idx="5">
                  <c:v>5.532583763885591</c:v>
                </c:pt>
              </c:numCache>
            </c:numRef>
          </c:val>
          <c:smooth val="0"/>
          <c:extLst>
            <c:ext xmlns:c16="http://schemas.microsoft.com/office/drawing/2014/chart" uri="{C3380CC4-5D6E-409C-BE32-E72D297353CC}">
              <c16:uniqueId val="{00000000-7A2B-4E8B-B1A4-EF2E1B18A308}"/>
            </c:ext>
          </c:extLst>
        </c:ser>
        <c:ser>
          <c:idx val="1"/>
          <c:order val="1"/>
          <c:tx>
            <c:strRef>
              <c:f>'[HTN Charts.xlsx]HTN Mortality'!$A$8</c:f>
              <c:strCache>
                <c:ptCount val="1"/>
                <c:pt idx="0">
                  <c:v>Non-Hispanic White Female</c:v>
                </c:pt>
              </c:strCache>
            </c:strRef>
          </c:tx>
          <c:spPr>
            <a:ln w="50800" cap="rnd">
              <a:solidFill>
                <a:srgbClr val="0070C0">
                  <a:alpha val="50000"/>
                </a:srgbClr>
              </a:solidFill>
              <a:round/>
            </a:ln>
            <a:effectLst/>
          </c:spPr>
          <c:marker>
            <c:symbol val="circle"/>
            <c:size val="5"/>
            <c:spPr>
              <a:solidFill>
                <a:srgbClr val="0070C0"/>
              </a:solidFill>
              <a:ln w="88900">
                <a:solidFill>
                  <a:srgbClr val="0070C0">
                    <a:alpha val="50000"/>
                  </a:srgbClr>
                </a:solidFill>
              </a:ln>
              <a:effectLst/>
            </c:spPr>
          </c:marker>
          <c:cat>
            <c:strRef>
              <c:f>'[HTN Charts.xlsx]HTN Mortality'!$I$3:$N$3</c:f>
              <c:strCache>
                <c:ptCount val="6"/>
                <c:pt idx="0">
                  <c:v>2011-2015</c:v>
                </c:pt>
                <c:pt idx="1">
                  <c:v>2012-2016</c:v>
                </c:pt>
                <c:pt idx="2">
                  <c:v>2013-2017</c:v>
                </c:pt>
                <c:pt idx="3">
                  <c:v>2014-2018</c:v>
                </c:pt>
                <c:pt idx="4">
                  <c:v>2015-2019</c:v>
                </c:pt>
                <c:pt idx="5">
                  <c:v>2016-2020</c:v>
                </c:pt>
              </c:strCache>
            </c:strRef>
          </c:cat>
          <c:val>
            <c:numRef>
              <c:f>'[HTN Charts.xlsx]HTN Mortality'!$I$8:$N$8</c:f>
              <c:numCache>
                <c:formatCode>0.0</c:formatCode>
                <c:ptCount val="6"/>
                <c:pt idx="0">
                  <c:v>4.5333964228098393</c:v>
                </c:pt>
                <c:pt idx="1">
                  <c:v>4.2030639149379869</c:v>
                </c:pt>
                <c:pt idx="2">
                  <c:v>4.2739430486663874</c:v>
                </c:pt>
                <c:pt idx="3">
                  <c:v>3.9611053123233617</c:v>
                </c:pt>
                <c:pt idx="4">
                  <c:v>4.2523502289200543</c:v>
                </c:pt>
                <c:pt idx="5">
                  <c:v>4.7428591274127987</c:v>
                </c:pt>
              </c:numCache>
            </c:numRef>
          </c:val>
          <c:smooth val="0"/>
          <c:extLst>
            <c:ext xmlns:c16="http://schemas.microsoft.com/office/drawing/2014/chart" uri="{C3380CC4-5D6E-409C-BE32-E72D297353CC}">
              <c16:uniqueId val="{00000001-7A2B-4E8B-B1A4-EF2E1B18A308}"/>
            </c:ext>
          </c:extLst>
        </c:ser>
        <c:ser>
          <c:idx val="2"/>
          <c:order val="2"/>
          <c:tx>
            <c:strRef>
              <c:f>'[HTN Charts.xlsx]HTN Mortality'!$A$10</c:f>
              <c:strCache>
                <c:ptCount val="1"/>
                <c:pt idx="0">
                  <c:v>Non-Hispanic Black Male</c:v>
                </c:pt>
              </c:strCache>
            </c:strRef>
          </c:tx>
          <c:spPr>
            <a:ln w="50800" cap="rnd">
              <a:solidFill>
                <a:srgbClr val="C00000"/>
              </a:solidFill>
              <a:round/>
            </a:ln>
            <a:effectLst/>
          </c:spPr>
          <c:marker>
            <c:symbol val="circle"/>
            <c:size val="5"/>
            <c:spPr>
              <a:solidFill>
                <a:srgbClr val="C00000"/>
              </a:solidFill>
              <a:ln w="88900">
                <a:solidFill>
                  <a:srgbClr val="C00000"/>
                </a:solidFill>
              </a:ln>
              <a:effectLst/>
            </c:spPr>
          </c:marker>
          <c:cat>
            <c:strRef>
              <c:f>'[HTN Charts.xlsx]HTN Mortality'!$I$3:$N$3</c:f>
              <c:strCache>
                <c:ptCount val="6"/>
                <c:pt idx="0">
                  <c:v>2011-2015</c:v>
                </c:pt>
                <c:pt idx="1">
                  <c:v>2012-2016</c:v>
                </c:pt>
                <c:pt idx="2">
                  <c:v>2013-2017</c:v>
                </c:pt>
                <c:pt idx="3">
                  <c:v>2014-2018</c:v>
                </c:pt>
                <c:pt idx="4">
                  <c:v>2015-2019</c:v>
                </c:pt>
                <c:pt idx="5">
                  <c:v>2016-2020</c:v>
                </c:pt>
              </c:strCache>
            </c:strRef>
          </c:cat>
          <c:val>
            <c:numRef>
              <c:f>'[HTN Charts.xlsx]HTN Mortality'!$I$10:$N$10</c:f>
              <c:numCache>
                <c:formatCode>0.0</c:formatCode>
                <c:ptCount val="6"/>
                <c:pt idx="0">
                  <c:v>7.4271609736506061</c:v>
                </c:pt>
                <c:pt idx="1">
                  <c:v>8.3535299850349976</c:v>
                </c:pt>
                <c:pt idx="2">
                  <c:v>7.1771887249141066</c:v>
                </c:pt>
                <c:pt idx="3">
                  <c:v>8.090577581544931</c:v>
                </c:pt>
                <c:pt idx="4">
                  <c:v>8.0104780656194556</c:v>
                </c:pt>
                <c:pt idx="5">
                  <c:v>11.6878380390337</c:v>
                </c:pt>
              </c:numCache>
            </c:numRef>
          </c:val>
          <c:smooth val="0"/>
          <c:extLst>
            <c:ext xmlns:c16="http://schemas.microsoft.com/office/drawing/2014/chart" uri="{C3380CC4-5D6E-409C-BE32-E72D297353CC}">
              <c16:uniqueId val="{00000002-7A2B-4E8B-B1A4-EF2E1B18A308}"/>
            </c:ext>
          </c:extLst>
        </c:ser>
        <c:ser>
          <c:idx val="3"/>
          <c:order val="3"/>
          <c:tx>
            <c:strRef>
              <c:f>'[HTN Charts.xlsx]HTN Mortality'!$A$11</c:f>
              <c:strCache>
                <c:ptCount val="1"/>
                <c:pt idx="0">
                  <c:v>Non-Hispanic Black Female</c:v>
                </c:pt>
              </c:strCache>
            </c:strRef>
          </c:tx>
          <c:spPr>
            <a:ln w="50800" cap="rnd">
              <a:solidFill>
                <a:srgbClr val="FFC000">
                  <a:alpha val="50000"/>
                </a:srgbClr>
              </a:solidFill>
              <a:round/>
            </a:ln>
            <a:effectLst/>
          </c:spPr>
          <c:marker>
            <c:symbol val="circle"/>
            <c:size val="5"/>
            <c:spPr>
              <a:solidFill>
                <a:srgbClr val="E5C243">
                  <a:lumMod val="75000"/>
                </a:srgbClr>
              </a:solidFill>
              <a:ln w="88900">
                <a:solidFill>
                  <a:srgbClr val="FFC000">
                    <a:alpha val="50000"/>
                  </a:srgbClr>
                </a:solidFill>
              </a:ln>
              <a:effectLst/>
            </c:spPr>
          </c:marker>
          <c:cat>
            <c:strRef>
              <c:f>'[HTN Charts.xlsx]HTN Mortality'!$I$3:$N$3</c:f>
              <c:strCache>
                <c:ptCount val="6"/>
                <c:pt idx="0">
                  <c:v>2011-2015</c:v>
                </c:pt>
                <c:pt idx="1">
                  <c:v>2012-2016</c:v>
                </c:pt>
                <c:pt idx="2">
                  <c:v>2013-2017</c:v>
                </c:pt>
                <c:pt idx="3">
                  <c:v>2014-2018</c:v>
                </c:pt>
                <c:pt idx="4">
                  <c:v>2015-2019</c:v>
                </c:pt>
                <c:pt idx="5">
                  <c:v>2016-2020</c:v>
                </c:pt>
              </c:strCache>
            </c:strRef>
          </c:cat>
          <c:val>
            <c:numRef>
              <c:f>'[HTN Charts.xlsx]HTN Mortality'!$I$11:$N$11</c:f>
              <c:numCache>
                <c:formatCode>0.0</c:formatCode>
                <c:ptCount val="6"/>
                <c:pt idx="0">
                  <c:v>7.2547818040046304</c:v>
                </c:pt>
                <c:pt idx="1">
                  <c:v>8.0911841955308148</c:v>
                </c:pt>
                <c:pt idx="2">
                  <c:v>7.8368526561550134</c:v>
                </c:pt>
                <c:pt idx="3">
                  <c:v>6.984935380524294</c:v>
                </c:pt>
                <c:pt idx="4">
                  <c:v>6.9788801029930561</c:v>
                </c:pt>
                <c:pt idx="5">
                  <c:v>8.07064790247912</c:v>
                </c:pt>
              </c:numCache>
            </c:numRef>
          </c:val>
          <c:smooth val="0"/>
          <c:extLst>
            <c:ext xmlns:c16="http://schemas.microsoft.com/office/drawing/2014/chart" uri="{C3380CC4-5D6E-409C-BE32-E72D297353CC}">
              <c16:uniqueId val="{00000003-7A2B-4E8B-B1A4-EF2E1B18A308}"/>
            </c:ext>
          </c:extLst>
        </c:ser>
        <c:dLbls>
          <c:showLegendKey val="0"/>
          <c:showVal val="0"/>
          <c:showCatName val="0"/>
          <c:showSerName val="0"/>
          <c:showPercent val="0"/>
          <c:showBubbleSize val="0"/>
        </c:dLbls>
        <c:marker val="1"/>
        <c:smooth val="0"/>
        <c:axId val="669050744"/>
        <c:axId val="669049144"/>
      </c:lineChart>
      <c:catAx>
        <c:axId val="66905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69049144"/>
        <c:crosses val="autoZero"/>
        <c:auto val="1"/>
        <c:lblAlgn val="ctr"/>
        <c:lblOffset val="100"/>
        <c:noMultiLvlLbl val="0"/>
      </c:catAx>
      <c:valAx>
        <c:axId val="669049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b="0" i="0" baseline="0">
                    <a:solidFill>
                      <a:sysClr val="windowText" lastClr="000000"/>
                    </a:solidFill>
                    <a:effectLst/>
                  </a:rPr>
                  <a:t>Deaths per 100,000</a:t>
                </a:r>
                <a:endParaRPr lang="en-US" sz="20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669050744"/>
        <c:crosses val="autoZero"/>
        <c:crossBetween val="between"/>
      </c:valAx>
      <c:spPr>
        <a:noFill/>
        <a:ln>
          <a:noFill/>
        </a:ln>
        <a:effectLst/>
      </c:spPr>
    </c:plotArea>
    <c:legend>
      <c:legendPos val="r"/>
      <c:layout>
        <c:manualLayout>
          <c:xMode val="edge"/>
          <c:yMode val="edge"/>
          <c:x val="0.80354882289482688"/>
          <c:y val="3.2986183330857219E-2"/>
          <c:w val="0.18873537617769756"/>
          <c:h val="0.8050968157282226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86317126392341"/>
          <c:y val="5.0925925925925923E-2"/>
          <c:w val="0.65546225977732653"/>
          <c:h val="0.62755431612715074"/>
        </c:manualLayout>
      </c:layout>
      <c:lineChart>
        <c:grouping val="standard"/>
        <c:varyColors val="0"/>
        <c:ser>
          <c:idx val="0"/>
          <c:order val="0"/>
          <c:tx>
            <c:strRef>
              <c:f>'[HTN Charts.xlsx]HTN Mortality'!$A$15</c:f>
              <c:strCache>
                <c:ptCount val="1"/>
                <c:pt idx="0">
                  <c:v>Non-Hispanic White Male</c:v>
                </c:pt>
              </c:strCache>
            </c:strRef>
          </c:tx>
          <c:spPr>
            <a:ln w="50800" cap="rnd">
              <a:solidFill>
                <a:sysClr val="window" lastClr="FFFFFF">
                  <a:lumMod val="50000"/>
                </a:sysClr>
              </a:solidFill>
              <a:round/>
            </a:ln>
            <a:effectLst/>
          </c:spPr>
          <c:marker>
            <c:symbol val="circle"/>
            <c:size val="5"/>
            <c:spPr>
              <a:solidFill>
                <a:schemeClr val="bg1">
                  <a:lumMod val="50000"/>
                </a:schemeClr>
              </a:solidFill>
              <a:ln w="88900">
                <a:solidFill>
                  <a:sysClr val="window" lastClr="FFFFFF">
                    <a:lumMod val="50000"/>
                  </a:sysClr>
                </a:solidFill>
              </a:ln>
              <a:effectLst/>
            </c:spPr>
          </c:marker>
          <c:cat>
            <c:strRef>
              <c:f>'[HTN Charts.xlsx]HTN Mortality'!$B$3:$N$3</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'[HTN Charts.xlsx]HTN Mortality'!$B$15:$N$15</c:f>
              <c:numCache>
                <c:formatCode>0.0</c:formatCode>
                <c:ptCount val="13"/>
                <c:pt idx="0">
                  <c:v>36.815857221787297</c:v>
                </c:pt>
                <c:pt idx="1">
                  <c:v>35.562504727839958</c:v>
                </c:pt>
                <c:pt idx="2">
                  <c:v>34.607063879600936</c:v>
                </c:pt>
                <c:pt idx="3">
                  <c:v>36.692797682984036</c:v>
                </c:pt>
                <c:pt idx="4">
                  <c:v>37.658126557466424</c:v>
                </c:pt>
                <c:pt idx="5">
                  <c:v>37.275607983727106</c:v>
                </c:pt>
                <c:pt idx="6">
                  <c:v>37.423289684617863</c:v>
                </c:pt>
                <c:pt idx="7">
                  <c:v>37.086574165559881</c:v>
                </c:pt>
                <c:pt idx="8">
                  <c:v>35.803892470191599</c:v>
                </c:pt>
                <c:pt idx="9">
                  <c:v>37.184525597436846</c:v>
                </c:pt>
                <c:pt idx="10">
                  <c:v>39.875564813908042</c:v>
                </c:pt>
                <c:pt idx="11">
                  <c:v>41.814153135795621</c:v>
                </c:pt>
                <c:pt idx="12">
                  <c:v>43.81019633744944</c:v>
                </c:pt>
              </c:numCache>
            </c:numRef>
          </c:val>
          <c:smooth val="0"/>
          <c:extLst>
            <c:ext xmlns:c16="http://schemas.microsoft.com/office/drawing/2014/chart" uri="{C3380CC4-5D6E-409C-BE32-E72D297353CC}">
              <c16:uniqueId val="{00000000-7CF0-4F7B-A5A1-8202C2D95791}"/>
            </c:ext>
          </c:extLst>
        </c:ser>
        <c:ser>
          <c:idx val="1"/>
          <c:order val="1"/>
          <c:tx>
            <c:strRef>
              <c:f>'[HTN Charts.xlsx]HTN Mortality'!$A$16</c:f>
              <c:strCache>
                <c:ptCount val="1"/>
                <c:pt idx="0">
                  <c:v>Non-Hispanic White Female</c:v>
                </c:pt>
              </c:strCache>
            </c:strRef>
          </c:tx>
          <c:spPr>
            <a:ln w="50800" cap="rnd">
              <a:solidFill>
                <a:srgbClr val="0070C0"/>
              </a:solidFill>
              <a:round/>
            </a:ln>
            <a:effectLst/>
          </c:spPr>
          <c:marker>
            <c:symbol val="circle"/>
            <c:size val="5"/>
            <c:spPr>
              <a:solidFill>
                <a:srgbClr val="0070C0"/>
              </a:solidFill>
              <a:ln w="88900">
                <a:solidFill>
                  <a:srgbClr val="0070C0"/>
                </a:solidFill>
              </a:ln>
              <a:effectLst/>
            </c:spPr>
          </c:marker>
          <c:cat>
            <c:strRef>
              <c:f>'[HTN Charts.xlsx]HTN Mortality'!$B$3:$N$3</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'[HTN Charts.xlsx]HTN Mortality'!$B$16:$N$16</c:f>
              <c:numCache>
                <c:formatCode>0.0</c:formatCode>
                <c:ptCount val="13"/>
                <c:pt idx="0">
                  <c:v>38.726449949619294</c:v>
                </c:pt>
                <c:pt idx="1">
                  <c:v>39.59583685932472</c:v>
                </c:pt>
                <c:pt idx="2">
                  <c:v>39.664329825157637</c:v>
                </c:pt>
                <c:pt idx="3">
                  <c:v>38.580111613238678</c:v>
                </c:pt>
                <c:pt idx="4">
                  <c:v>37.846182088498139</c:v>
                </c:pt>
                <c:pt idx="5">
                  <c:v>37.340447741596336</c:v>
                </c:pt>
                <c:pt idx="6">
                  <c:v>36.843034005760032</c:v>
                </c:pt>
                <c:pt idx="7">
                  <c:v>36.307205895495386</c:v>
                </c:pt>
                <c:pt idx="8">
                  <c:v>36.180722992994312</c:v>
                </c:pt>
                <c:pt idx="9">
                  <c:v>36.872964623427414</c:v>
                </c:pt>
                <c:pt idx="10">
                  <c:v>38.131667260031847</c:v>
                </c:pt>
                <c:pt idx="11">
                  <c:v>38.379951329434476</c:v>
                </c:pt>
                <c:pt idx="12">
                  <c:v>40.602534504648318</c:v>
                </c:pt>
              </c:numCache>
            </c:numRef>
          </c:val>
          <c:smooth val="0"/>
          <c:extLst>
            <c:ext xmlns:c16="http://schemas.microsoft.com/office/drawing/2014/chart" uri="{C3380CC4-5D6E-409C-BE32-E72D297353CC}">
              <c16:uniqueId val="{00000001-7CF0-4F7B-A5A1-8202C2D95791}"/>
            </c:ext>
          </c:extLst>
        </c:ser>
        <c:ser>
          <c:idx val="2"/>
          <c:order val="2"/>
          <c:tx>
            <c:strRef>
              <c:f>'[HTN Charts.xlsx]HTN Mortality'!$A$18</c:f>
              <c:strCache>
                <c:ptCount val="1"/>
                <c:pt idx="0">
                  <c:v>Non-Hispanic Black Male</c:v>
                </c:pt>
              </c:strCache>
            </c:strRef>
          </c:tx>
          <c:spPr>
            <a:ln w="50800" cap="rnd">
              <a:solidFill>
                <a:srgbClr val="C00000"/>
              </a:solidFill>
              <a:round/>
            </a:ln>
            <a:effectLst/>
          </c:spPr>
          <c:marker>
            <c:symbol val="circle"/>
            <c:size val="5"/>
            <c:spPr>
              <a:solidFill>
                <a:srgbClr val="C00000"/>
              </a:solidFill>
              <a:ln w="88900">
                <a:solidFill>
                  <a:srgbClr val="C00000"/>
                </a:solidFill>
              </a:ln>
              <a:effectLst/>
            </c:spPr>
          </c:marker>
          <c:cat>
            <c:strRef>
              <c:f>'[HTN Charts.xlsx]HTN Mortality'!$B$3:$N$3</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'[HTN Charts.xlsx]HTN Mortality'!$B$18:$N$18</c:f>
              <c:numCache>
                <c:formatCode>0.0</c:formatCode>
                <c:ptCount val="13"/>
                <c:pt idx="0">
                  <c:v>64.635363190852061</c:v>
                </c:pt>
                <c:pt idx="1">
                  <c:v>64.843712232137605</c:v>
                </c:pt>
                <c:pt idx="2">
                  <c:v>62.741088559089782</c:v>
                </c:pt>
                <c:pt idx="3">
                  <c:v>61.12208666171135</c:v>
                </c:pt>
                <c:pt idx="4">
                  <c:v>58.028077382089819</c:v>
                </c:pt>
                <c:pt idx="5">
                  <c:v>56.391900198088599</c:v>
                </c:pt>
                <c:pt idx="6">
                  <c:v>56.3712051766569</c:v>
                </c:pt>
                <c:pt idx="7">
                  <c:v>54.733141491179502</c:v>
                </c:pt>
                <c:pt idx="8">
                  <c:v>58.84288288934637</c:v>
                </c:pt>
                <c:pt idx="9">
                  <c:v>64.448282546718758</c:v>
                </c:pt>
                <c:pt idx="10">
                  <c:v>64.855234926092933</c:v>
                </c:pt>
                <c:pt idx="11">
                  <c:v>67.580079927992557</c:v>
                </c:pt>
                <c:pt idx="12">
                  <c:v>70.838997226415628</c:v>
                </c:pt>
              </c:numCache>
            </c:numRef>
          </c:val>
          <c:smooth val="0"/>
          <c:extLst>
            <c:ext xmlns:c16="http://schemas.microsoft.com/office/drawing/2014/chart" uri="{C3380CC4-5D6E-409C-BE32-E72D297353CC}">
              <c16:uniqueId val="{00000002-7CF0-4F7B-A5A1-8202C2D95791}"/>
            </c:ext>
          </c:extLst>
        </c:ser>
        <c:ser>
          <c:idx val="3"/>
          <c:order val="3"/>
          <c:tx>
            <c:strRef>
              <c:f>'[HTN Charts.xlsx]HTN Mortality'!$A$19</c:f>
              <c:strCache>
                <c:ptCount val="1"/>
                <c:pt idx="0">
                  <c:v>Non-Hispanic Black Female</c:v>
                </c:pt>
              </c:strCache>
            </c:strRef>
          </c:tx>
          <c:spPr>
            <a:ln w="50800" cap="rnd">
              <a:solidFill>
                <a:srgbClr val="FFC000"/>
              </a:solidFill>
              <a:round/>
            </a:ln>
            <a:effectLst/>
          </c:spPr>
          <c:marker>
            <c:symbol val="circle"/>
            <c:size val="5"/>
            <c:spPr>
              <a:solidFill>
                <a:srgbClr val="FFC000"/>
              </a:solidFill>
              <a:ln w="88900">
                <a:solidFill>
                  <a:srgbClr val="FFC000"/>
                </a:solidFill>
              </a:ln>
              <a:effectLst/>
            </c:spPr>
          </c:marker>
          <c:cat>
            <c:strRef>
              <c:f>'[HTN Charts.xlsx]HTN Mortality'!$B$3:$N$3</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'[HTN Charts.xlsx]HTN Mortality'!$B$19:$N$19</c:f>
              <c:numCache>
                <c:formatCode>0.0</c:formatCode>
                <c:ptCount val="13"/>
                <c:pt idx="0">
                  <c:v>52.332742009882367</c:v>
                </c:pt>
                <c:pt idx="1">
                  <c:v>51.955943930972808</c:v>
                </c:pt>
                <c:pt idx="2">
                  <c:v>48.231939384706848</c:v>
                </c:pt>
                <c:pt idx="3">
                  <c:v>44.395243288776491</c:v>
                </c:pt>
                <c:pt idx="4">
                  <c:v>46.197051380760307</c:v>
                </c:pt>
                <c:pt idx="5">
                  <c:v>46.548782136491745</c:v>
                </c:pt>
                <c:pt idx="6">
                  <c:v>42.062242317131776</c:v>
                </c:pt>
                <c:pt idx="7">
                  <c:v>43.995830926360725</c:v>
                </c:pt>
                <c:pt idx="8">
                  <c:v>47.27428676176914</c:v>
                </c:pt>
                <c:pt idx="9">
                  <c:v>46.946690472416506</c:v>
                </c:pt>
                <c:pt idx="10">
                  <c:v>47.302577848165811</c:v>
                </c:pt>
                <c:pt idx="11">
                  <c:v>47.034604387284446</c:v>
                </c:pt>
                <c:pt idx="12">
                  <c:v>51.813864746400725</c:v>
                </c:pt>
              </c:numCache>
            </c:numRef>
          </c:val>
          <c:smooth val="0"/>
          <c:extLst>
            <c:ext xmlns:c16="http://schemas.microsoft.com/office/drawing/2014/chart" uri="{C3380CC4-5D6E-409C-BE32-E72D297353CC}">
              <c16:uniqueId val="{00000003-7CF0-4F7B-A5A1-8202C2D95791}"/>
            </c:ext>
          </c:extLst>
        </c:ser>
        <c:dLbls>
          <c:showLegendKey val="0"/>
          <c:showVal val="0"/>
          <c:showCatName val="0"/>
          <c:showSerName val="0"/>
          <c:showPercent val="0"/>
          <c:showBubbleSize val="0"/>
        </c:dLbls>
        <c:marker val="1"/>
        <c:smooth val="0"/>
        <c:axId val="284339408"/>
        <c:axId val="284341968"/>
      </c:lineChart>
      <c:catAx>
        <c:axId val="28433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84341968"/>
        <c:crosses val="autoZero"/>
        <c:auto val="1"/>
        <c:lblAlgn val="ctr"/>
        <c:lblOffset val="100"/>
        <c:noMultiLvlLbl val="0"/>
      </c:catAx>
      <c:valAx>
        <c:axId val="28434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Deaths per 100,000</a:t>
                </a:r>
              </a:p>
            </c:rich>
          </c:tx>
          <c:layout>
            <c:manualLayout>
              <c:xMode val="edge"/>
              <c:yMode val="edge"/>
              <c:x val="1.7860226769616259E-2"/>
              <c:y val="0.1861179616698856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84339408"/>
        <c:crosses val="autoZero"/>
        <c:crossBetween val="between"/>
        <c:majorUnit val="20"/>
      </c:valAx>
      <c:spPr>
        <a:noFill/>
        <a:ln>
          <a:noFill/>
        </a:ln>
        <a:effectLst/>
      </c:spPr>
    </c:plotArea>
    <c:legend>
      <c:legendPos val="r"/>
      <c:layout>
        <c:manualLayout>
          <c:xMode val="edge"/>
          <c:yMode val="edge"/>
          <c:x val="0.77686526927942334"/>
          <c:y val="8.1224482356372099E-2"/>
          <c:w val="0.20646810288166426"/>
          <c:h val="0.73611548556430451"/>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D4AF8-267B-47A0-947E-86EECF5F29D0}"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D05E6-6EDA-4A1E-B1D5-44DB9951FD13}" type="slidenum">
              <a:rPr lang="en-US" smtClean="0"/>
              <a:t>‹#›</a:t>
            </a:fld>
            <a:endParaRPr lang="en-US"/>
          </a:p>
        </p:txBody>
      </p:sp>
    </p:spTree>
    <p:extLst>
      <p:ext uri="{BB962C8B-B14F-4D97-AF65-F5344CB8AC3E}">
        <p14:creationId xmlns:p14="http://schemas.microsoft.com/office/powerpoint/2010/main" val="26506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Who Is the ABC? </a:t>
            </a:r>
            <a:r>
              <a:rPr lang="en-US" sz="1200" b="1" dirty="0"/>
              <a:t>The Association of Black Cardiologists (ABC) is a nonprofit organization dedicated to the prevention and treatment of cardiovascular disease, including stroke, in Black communities across the US.   </a:t>
            </a:r>
            <a:r>
              <a:rPr lang="en-US" sz="1200" dirty="0"/>
              <a:t>With nearly 50 years of expertise since its founding in 1974 </a:t>
            </a:r>
            <a:r>
              <a:rPr lang="en-US" sz="1200" b="1" dirty="0"/>
              <a:t>by Dr. Richard Allen Williams,</a:t>
            </a:r>
            <a:r>
              <a:rPr lang="en-US" sz="1200" dirty="0"/>
              <a:t> the ABC has emerged as a leading authority in addressing cardiovascular health disparities.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6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ABC’s signature Community Health Advocate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25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ABC’s signature </a:t>
            </a:r>
            <a:r>
              <a:rPr lang="en-US" b="1" dirty="0"/>
              <a:t>7 Steps to A Healthy Heart serve as our testament to cardiovascular risk reduction.  The more comprehensive guide associated with each step is available in a page-turning format and a full multimedia experience, 7 Steps give you the tools you need to understand your condition and take steps to control it more effectively.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95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54B8952-33B5-BB34-E64D-50739BE8C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84BA4A9-C73A-A65A-DB81-13E4A5404E6D}"/>
              </a:ext>
            </a:extLst>
          </p:cNvPr>
          <p:cNvSpPr>
            <a:spLocks noGrp="1" noChangeArrowheads="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Thank you</a:t>
            </a:r>
          </a:p>
        </p:txBody>
      </p:sp>
      <p:sp>
        <p:nvSpPr>
          <p:cNvPr id="86020" name="Slide Number Placeholder 3">
            <a:extLst>
              <a:ext uri="{FF2B5EF4-FFF2-40B4-BE49-F238E27FC236}">
                <a16:creationId xmlns:a16="http://schemas.microsoft.com/office/drawing/2014/main" id="{6EF21D0C-E1A4-CD0E-875B-D2CE7C60B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63B889-F977-410D-8423-5C89C2E7DD3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097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four pillars ---workforce diversity, diversity in research, advocacy and capacity building, and importantly community engagement-- An important emphasis here this evening….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84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amplifies ABC’s raison </a:t>
            </a:r>
            <a:r>
              <a:rPr lang="en-US" dirty="0" err="1"/>
              <a:t>d’etre</a:t>
            </a:r>
            <a:r>
              <a:rPr lang="en-US" dirty="0"/>
              <a:t>.  It’s our Why….. These startling statistics show that heart disease and stroke combined are the #1 killer of Americans.  The enormous impact on the Black community is reflected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9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hypertension is consistently higher over multiple time periods among non-Hispanic Blacks compared to non-Hispanic Whites.  While the difference between non-Hispanic Blacks and non-Hispanic Whites have narrowed over the past eight years, this narrowing is because the prevalence of hypertension has increased among non-Hispanic Whites.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D7F1E-0092-4D42-BE6F-DB0889B52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18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on the left shows that zip codes 19801 and 19802 are in top 20% of zip code statewide for hypertension prevalence.  The map on the right shows 19801 and 19805 are in the lowest </a:t>
            </a:r>
            <a:r>
              <a:rPr lang="en-US" dirty="0" err="1"/>
              <a:t>lowest</a:t>
            </a:r>
            <a:r>
              <a:rPr lang="en-US" dirty="0"/>
              <a:t> 20% for antihypertensive medication use among adults with hypertension. Zip code 19802 appears to have a higher antihypertensive medication usage. These two maps show some of the highest areas of need for hypertension control within New Castle County.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D7F1E-0092-4D42-BE6F-DB0889B52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45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time period, non-Hispanic Blacks continue to have high mortality rates compared to non-Hispanic Whites.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non-Hispanic Black males have an age-adjusted mortality rate of 11.7 deaths per 100,000 people compared to only 5.1 deaths per 100,000 people among non-Hispanic White males. That means Black males still have a 112% higher age-adjusted mortality rate compared to White males. Likewise, non-Hispanic Black females have an age-adjusted mortality rate of 8.1 deaths per 100,000 compared to only 4.7 deaths per 100,000.  Black females have a 72% higher age-adjusted mortality rate compared to white females.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D7F1E-0092-4D42-BE6F-DB0889B52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80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Hypertension is a major risk factor of cerebrovascular disease.  As in essential hypertension and hypertensive renal disease age-adjusted mortality rates, there are differences in cerebrovascular disease mortality rates by race and sex.</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D7F1E-0092-4D42-BE6F-DB0889B52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35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B4B4B"/>
                </a:solidFill>
              </a:rPr>
              <a:t>Speaking of Community Engagement, the ABC believes that the fight against heart disease is a collective effort that requires community-wide participation. We are dedicated to enhancing community programs and raising heart health awareness, particularly in communities with a high percentage of Black residents who face a greater risk of heart disease and stroke compared to their White counterparts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D4CA4-74AE-411E-AF5A-9493A9095EFD}"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97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ato"/>
              </a:rPr>
              <a:t>Most of our community level strategies focus on health care systems.  </a:t>
            </a:r>
          </a:p>
          <a:p>
            <a:r>
              <a:rPr lang="en-US" b="0" i="0" dirty="0">
                <a:solidFill>
                  <a:srgbClr val="333333"/>
                </a:solidFill>
                <a:effectLst/>
                <a:latin typeface="Lato"/>
              </a:rPr>
              <a:t>Under Cooperative Agreement 2304, the national cardiovascular health program, Delaware has approximately 100 MOUs with provider practice to deliver workflow assessments, technical assistance, academic detailing all of which are provided by practice transformation specialists.</a:t>
            </a:r>
          </a:p>
          <a:p>
            <a:endParaRPr lang="en-US" b="0" i="0" dirty="0">
              <a:solidFill>
                <a:srgbClr val="333333"/>
              </a:solidFill>
              <a:effectLst/>
              <a:latin typeface="Lato"/>
            </a:endParaRPr>
          </a:p>
          <a:p>
            <a:r>
              <a:rPr lang="en-US" b="0" i="0" dirty="0">
                <a:solidFill>
                  <a:srgbClr val="333333"/>
                </a:solidFill>
                <a:effectLst/>
                <a:latin typeface="Lato"/>
              </a:rPr>
              <a:t>We also provide academic detailing for Medicaid Management Care Organizations, Delaware First Health and Highmark Health Options (HHO).  </a:t>
            </a:r>
          </a:p>
          <a:p>
            <a:endParaRPr lang="en-US" b="0" i="0" dirty="0">
              <a:solidFill>
                <a:srgbClr val="333333"/>
              </a:solidFill>
              <a:effectLst/>
              <a:latin typeface="Lato"/>
            </a:endParaRPr>
          </a:p>
          <a:p>
            <a:r>
              <a:rPr lang="en-US" b="0" i="0" dirty="0">
                <a:solidFill>
                  <a:srgbClr val="333333"/>
                </a:solidFill>
                <a:effectLst/>
                <a:latin typeface="Lato"/>
              </a:rPr>
              <a:t>Our program has worked to implement a MULTIDIRECTIONAL REFERRAL system – through Unite Us, we can receive referrals for the HHA-BPSM, and we can provide social service referrals for those with social needs. This includes referrals for housing, transportation, food, electric and heat, mental health, substance abuse.</a:t>
            </a:r>
          </a:p>
          <a:p>
            <a:endParaRPr lang="en-US" b="0" i="0" dirty="0">
              <a:solidFill>
                <a:srgbClr val="333333"/>
              </a:solidFill>
              <a:effectLst/>
              <a:latin typeface="Lato"/>
            </a:endParaRPr>
          </a:p>
          <a:p>
            <a:r>
              <a:rPr lang="en-US" b="0" i="0" dirty="0">
                <a:solidFill>
                  <a:srgbClr val="333333"/>
                </a:solidFill>
                <a:effectLst/>
                <a:latin typeface="Lato"/>
              </a:rPr>
              <a:t>Under the WISEWOMAN cooperative agreement, hypertension prevention and control activities take place within the Federally Qualified Health Centers (FQHCs).  Delaware has three FQHCs:  Westside Health, </a:t>
            </a:r>
            <a:r>
              <a:rPr lang="en-US" b="0" i="0" dirty="0" err="1">
                <a:solidFill>
                  <a:srgbClr val="333333"/>
                </a:solidFill>
                <a:effectLst/>
                <a:latin typeface="Lato"/>
              </a:rPr>
              <a:t>LaRed</a:t>
            </a:r>
            <a:r>
              <a:rPr lang="en-US" b="0" i="0" dirty="0">
                <a:solidFill>
                  <a:srgbClr val="333333"/>
                </a:solidFill>
                <a:effectLst/>
                <a:latin typeface="Lato"/>
              </a:rPr>
              <a:t>, and Henrietta Johnson. </a:t>
            </a: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D7F1E-0092-4D42-BE6F-DB0889B52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62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Users/Monjada/Documents/DAS%20Jobs%20in%20progress/23-0108%20ABC%20PPT%20File/ABC%20PPT%20File-1.pn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54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1250-76E0-86CA-F335-27C4AE24A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E989E-A02C-19EE-A8EE-E111BC354294}"/>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4" name="Footer Placeholder 3">
            <a:extLst>
              <a:ext uri="{FF2B5EF4-FFF2-40B4-BE49-F238E27FC236}">
                <a16:creationId xmlns:a16="http://schemas.microsoft.com/office/drawing/2014/main" id="{8EF24056-32C4-5957-0C75-B23F920E0D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C16FE3-495C-AB2E-2021-49BF95F1483B}"/>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35196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81159-5E04-B126-EDCA-B44F2ECC16A2}"/>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3" name="Footer Placeholder 2">
            <a:extLst>
              <a:ext uri="{FF2B5EF4-FFF2-40B4-BE49-F238E27FC236}">
                <a16:creationId xmlns:a16="http://schemas.microsoft.com/office/drawing/2014/main" id="{4F7C2B8B-EAB0-4FB7-A964-48E31CBADA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419A6D-86C3-B904-C34C-EDCFF5E845AB}"/>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272417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F24A-A9C6-DF60-6AE0-5F8918CEE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B9E324-9334-2707-17B1-862D38397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0B4BD-978D-9558-5203-531AD2CE3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C1B37-C31B-FCA9-5CB6-9467EA359576}"/>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6" name="Footer Placeholder 5">
            <a:extLst>
              <a:ext uri="{FF2B5EF4-FFF2-40B4-BE49-F238E27FC236}">
                <a16:creationId xmlns:a16="http://schemas.microsoft.com/office/drawing/2014/main" id="{4BEFCE4F-B991-BF60-A59A-DDCA59E38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AD69F3-4CF1-E89C-C638-4131E71166A0}"/>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94819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7FA8-3ACB-40C8-CF1D-84E1DC828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D7E43-6C42-3DFB-F38D-05F5F5F3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E436B-633C-0C9E-95FF-F3A713714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E5C2B-69F5-5E7C-F35D-DCA46AD4A193}"/>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6" name="Footer Placeholder 5">
            <a:extLst>
              <a:ext uri="{FF2B5EF4-FFF2-40B4-BE49-F238E27FC236}">
                <a16:creationId xmlns:a16="http://schemas.microsoft.com/office/drawing/2014/main" id="{470CFA06-A08C-4E23-3E3C-277E49312F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B850C6-173B-26A2-14CA-AF2438334F97}"/>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205170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2E53-449B-3D62-7C4B-CE987BCCAE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BD346A-A274-2C81-82EF-C49EC79A5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2A565-8B85-E71B-4269-D1B22662016E}"/>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5" name="Footer Placeholder 4">
            <a:extLst>
              <a:ext uri="{FF2B5EF4-FFF2-40B4-BE49-F238E27FC236}">
                <a16:creationId xmlns:a16="http://schemas.microsoft.com/office/drawing/2014/main" id="{7EDD66CE-479C-F4C4-BE90-52C827DBBB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FD919E-36C3-651F-CE51-E641A4248800}"/>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413806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22381-1BF9-0C05-AA8A-942B3B5371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F0884-A850-5BA8-0806-894D36E0B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73B87-48B4-EF82-37BC-09F420E44091}"/>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5" name="Footer Placeholder 4">
            <a:extLst>
              <a:ext uri="{FF2B5EF4-FFF2-40B4-BE49-F238E27FC236}">
                <a16:creationId xmlns:a16="http://schemas.microsoft.com/office/drawing/2014/main" id="{518841C1-37B8-E819-DF52-DCDED7C02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6A29CF-3748-B9EB-24C9-E22A5C9087E4}"/>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287997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close-up of a health care guide&#10;&#10;Description automatically generated">
            <a:extLst>
              <a:ext uri="{FF2B5EF4-FFF2-40B4-BE49-F238E27FC236}">
                <a16:creationId xmlns:a16="http://schemas.microsoft.com/office/drawing/2014/main" id="{9734B42F-4F35-7DB4-86DD-275EAE18AD8F}"/>
              </a:ext>
            </a:extLst>
          </p:cNvPr>
          <p:cNvPicPr>
            <a:picLocks noChangeAspect="1"/>
          </p:cNvPicPr>
          <p:nvPr userDrawn="1"/>
        </p:nvPicPr>
        <p:blipFill>
          <a:blip r:embed="rId2" r:link="rId3"/>
          <a:stretch>
            <a:fillRect/>
          </a:stretch>
        </p:blipFill>
        <p:spPr>
          <a:xfrm>
            <a:off x="6350" y="0"/>
            <a:ext cx="12185650" cy="6861574"/>
          </a:xfrm>
          <a:prstGeom prst="rect">
            <a:avLst/>
          </a:prstGeom>
        </p:spPr>
      </p:pic>
    </p:spTree>
    <p:extLst>
      <p:ext uri="{BB962C8B-B14F-4D97-AF65-F5344CB8AC3E}">
        <p14:creationId xmlns:p14="http://schemas.microsoft.com/office/powerpoint/2010/main" val="38056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05618-6B5B-2071-E96F-587DF6BEFD71}"/>
              </a:ext>
            </a:extLst>
          </p:cNvPr>
          <p:cNvSpPr/>
          <p:nvPr/>
        </p:nvSpPr>
        <p:spPr>
          <a:xfrm rot="5400000">
            <a:off x="858044" y="346869"/>
            <a:ext cx="146050" cy="70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5" name="Rectangle 4">
            <a:extLst>
              <a:ext uri="{FF2B5EF4-FFF2-40B4-BE49-F238E27FC236}">
                <a16:creationId xmlns:a16="http://schemas.microsoft.com/office/drawing/2014/main" id="{7146660F-76BD-2029-45AE-FC2E1ADA6A01}"/>
              </a:ext>
            </a:extLst>
          </p:cNvPr>
          <p:cNvSpPr/>
          <p:nvPr/>
        </p:nvSpPr>
        <p:spPr>
          <a:xfrm flipV="1">
            <a:off x="579438" y="4500563"/>
            <a:ext cx="11033125" cy="19050"/>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a:extLst>
              <a:ext uri="{FF2B5EF4-FFF2-40B4-BE49-F238E27FC236}">
                <a16:creationId xmlns:a16="http://schemas.microsoft.com/office/drawing/2014/main" id="{B172D514-04BF-4FC2-2AB9-C6594801CC62}"/>
              </a:ext>
            </a:extLst>
          </p:cNvPr>
          <p:cNvSpPr>
            <a:spLocks noGrp="1"/>
          </p:cNvSpPr>
          <p:nvPr>
            <p:ph type="dt" sz="half" idx="10"/>
          </p:nvPr>
        </p:nvSpPr>
        <p:spPr>
          <a:xfrm>
            <a:off x="576263" y="6356350"/>
            <a:ext cx="2743200" cy="365125"/>
          </a:xfrm>
        </p:spPr>
        <p:txBody>
          <a:bodyPr/>
          <a:lstStyle>
            <a:lvl1pPr>
              <a:defRPr/>
            </a:lvl1pPr>
          </a:lstStyle>
          <a:p>
            <a:pPr>
              <a:defRPr/>
            </a:pPr>
            <a:fld id="{87B30459-63F8-4A48-BA44-1D74B3F68E00}" type="datetimeFigureOut">
              <a:rPr lang="en-US"/>
              <a:pPr>
                <a:defRPr/>
              </a:pPr>
              <a:t>10/24/23</a:t>
            </a:fld>
            <a:endParaRPr lang="en-US" dirty="0"/>
          </a:p>
        </p:txBody>
      </p:sp>
      <p:sp>
        <p:nvSpPr>
          <p:cNvPr id="7" name="Footer Placeholder 4">
            <a:extLst>
              <a:ext uri="{FF2B5EF4-FFF2-40B4-BE49-F238E27FC236}">
                <a16:creationId xmlns:a16="http://schemas.microsoft.com/office/drawing/2014/main" id="{C958FF85-0EC6-2CAE-3D30-22B669909C6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AA1629D-614F-8482-0D56-562266AAB7F0}"/>
              </a:ext>
            </a:extLst>
          </p:cNvPr>
          <p:cNvSpPr>
            <a:spLocks noGrp="1"/>
          </p:cNvSpPr>
          <p:nvPr>
            <p:ph type="sldNum" sz="quarter" idx="12"/>
          </p:nvPr>
        </p:nvSpPr>
        <p:spPr>
          <a:xfrm>
            <a:off x="8869363" y="6356350"/>
            <a:ext cx="2743200" cy="365125"/>
          </a:xfrm>
        </p:spPr>
        <p:txBody>
          <a:bodyPr/>
          <a:lstStyle>
            <a:lvl1pPr>
              <a:defRPr/>
            </a:lvl1pPr>
          </a:lstStyle>
          <a:p>
            <a:pPr>
              <a:defRPr/>
            </a:pPr>
            <a:fld id="{414829A0-7A83-4AD5-B397-AAAA50C9F405}" type="slidenum">
              <a:rPr lang="en-US"/>
              <a:pPr>
                <a:defRPr/>
              </a:pPr>
              <a:t>‹#›</a:t>
            </a:fld>
            <a:endParaRPr lang="en-US" dirty="0"/>
          </a:p>
        </p:txBody>
      </p:sp>
    </p:spTree>
    <p:extLst>
      <p:ext uri="{BB962C8B-B14F-4D97-AF65-F5344CB8AC3E}">
        <p14:creationId xmlns:p14="http://schemas.microsoft.com/office/powerpoint/2010/main" val="138691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C3FCF80D-7024-192A-0BEA-415D980D34B7}"/>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useBgFill="1">
        <p:nvSpPr>
          <p:cNvPr id="5" name="Rectangle 4">
            <a:extLst>
              <a:ext uri="{FF2B5EF4-FFF2-40B4-BE49-F238E27FC236}">
                <a16:creationId xmlns:a16="http://schemas.microsoft.com/office/drawing/2014/main" id="{BBD2E737-B5AD-6A2F-6740-5B923DD2CE8A}"/>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14162FE2-557F-A5E4-1074-65E3C01BFC6A}"/>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EA56D22C-7807-AE80-6EE2-8E8AC474EA41}"/>
              </a:ext>
            </a:extLst>
          </p:cNvPr>
          <p:cNvSpPr>
            <a:spLocks noGrp="1"/>
          </p:cNvSpPr>
          <p:nvPr>
            <p:ph type="dt" sz="half" idx="10"/>
          </p:nvPr>
        </p:nvSpPr>
        <p:spPr>
          <a:xfrm>
            <a:off x="1116013" y="6356350"/>
            <a:ext cx="2743200" cy="365125"/>
          </a:xfrm>
        </p:spPr>
        <p:txBody>
          <a:bodyPr/>
          <a:lstStyle>
            <a:lvl1pPr>
              <a:defRPr/>
            </a:lvl1pPr>
          </a:lstStyle>
          <a:p>
            <a:pPr>
              <a:defRPr/>
            </a:pPr>
            <a:fld id="{DFE95338-A2FD-464A-9EC0-A1942934AB4A}" type="datetimeFigureOut">
              <a:rPr lang="en-US"/>
              <a:pPr>
                <a:defRPr/>
              </a:pPr>
              <a:t>10/24/23</a:t>
            </a:fld>
            <a:endParaRPr lang="en-US"/>
          </a:p>
        </p:txBody>
      </p:sp>
      <p:sp>
        <p:nvSpPr>
          <p:cNvPr id="8" name="Footer Placeholder 4">
            <a:extLst>
              <a:ext uri="{FF2B5EF4-FFF2-40B4-BE49-F238E27FC236}">
                <a16:creationId xmlns:a16="http://schemas.microsoft.com/office/drawing/2014/main" id="{61CB1C0E-6C74-D9C9-E51C-F658E2EF1E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EDC9BD-AABB-5DE5-9027-CF9DE4824EFB}"/>
              </a:ext>
            </a:extLst>
          </p:cNvPr>
          <p:cNvSpPr>
            <a:spLocks noGrp="1"/>
          </p:cNvSpPr>
          <p:nvPr>
            <p:ph type="sldNum" sz="quarter" idx="12"/>
          </p:nvPr>
        </p:nvSpPr>
        <p:spPr>
          <a:xfrm>
            <a:off x="8540750" y="6356350"/>
            <a:ext cx="2743200" cy="365125"/>
          </a:xfrm>
        </p:spPr>
        <p:txBody>
          <a:bodyPr/>
          <a:lstStyle>
            <a:lvl1pPr>
              <a:defRPr/>
            </a:lvl1pPr>
          </a:lstStyle>
          <a:p>
            <a:pPr>
              <a:defRPr/>
            </a:pPr>
            <a:fld id="{EE07F85E-6719-4867-AC64-D2D44C9D3A92}" type="slidenum">
              <a:rPr lang="en-US"/>
              <a:pPr>
                <a:defRPr/>
              </a:pPr>
              <a:t>‹#›</a:t>
            </a:fld>
            <a:endParaRPr lang="en-US"/>
          </a:p>
        </p:txBody>
      </p:sp>
    </p:spTree>
    <p:extLst>
      <p:ext uri="{BB962C8B-B14F-4D97-AF65-F5344CB8AC3E}">
        <p14:creationId xmlns:p14="http://schemas.microsoft.com/office/powerpoint/2010/main" val="169777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CDED4217-DF8F-4437-819F-65A256347471}"/>
              </a:ext>
            </a:extLst>
          </p:cNvPr>
          <p:cNvSpPr/>
          <p:nvPr/>
        </p:nvSpPr>
        <p:spPr>
          <a:xfrm>
            <a:off x="558800" y="4981575"/>
            <a:ext cx="11134725" cy="822325"/>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A77CA483-36EB-800B-1A35-0357F073FA05}"/>
              </a:ext>
            </a:extLst>
          </p:cNvPr>
          <p:cNvSpPr/>
          <p:nvPr/>
        </p:nvSpPr>
        <p:spPr>
          <a:xfrm>
            <a:off x="498475" y="5118100"/>
            <a:ext cx="14605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Date Placeholder 3">
            <a:extLst>
              <a:ext uri="{FF2B5EF4-FFF2-40B4-BE49-F238E27FC236}">
                <a16:creationId xmlns:a16="http://schemas.microsoft.com/office/drawing/2014/main" id="{775E8851-2A47-4027-E101-2BE34603960F}"/>
              </a:ext>
            </a:extLst>
          </p:cNvPr>
          <p:cNvSpPr>
            <a:spLocks noGrp="1"/>
          </p:cNvSpPr>
          <p:nvPr>
            <p:ph type="dt" sz="half" idx="10"/>
          </p:nvPr>
        </p:nvSpPr>
        <p:spPr/>
        <p:txBody>
          <a:bodyPr/>
          <a:lstStyle>
            <a:lvl1pPr>
              <a:defRPr/>
            </a:lvl1pPr>
          </a:lstStyle>
          <a:p>
            <a:pPr>
              <a:defRPr/>
            </a:pPr>
            <a:fld id="{FBD21944-7499-4FEF-B09A-BD5AADC96F72}" type="datetimeFigureOut">
              <a:rPr lang="en-US"/>
              <a:pPr>
                <a:defRPr/>
              </a:pPr>
              <a:t>10/24/23</a:t>
            </a:fld>
            <a:endParaRPr lang="en-US"/>
          </a:p>
        </p:txBody>
      </p:sp>
      <p:sp>
        <p:nvSpPr>
          <p:cNvPr id="7" name="Footer Placeholder 4">
            <a:extLst>
              <a:ext uri="{FF2B5EF4-FFF2-40B4-BE49-F238E27FC236}">
                <a16:creationId xmlns:a16="http://schemas.microsoft.com/office/drawing/2014/main" id="{D589A992-7E64-8752-8DEB-C16B4F39F7C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F6CBD56-CBDD-3C78-8501-48C045C45DB4}"/>
              </a:ext>
            </a:extLst>
          </p:cNvPr>
          <p:cNvSpPr>
            <a:spLocks noGrp="1"/>
          </p:cNvSpPr>
          <p:nvPr>
            <p:ph type="sldNum" sz="quarter" idx="12"/>
          </p:nvPr>
        </p:nvSpPr>
        <p:spPr/>
        <p:txBody>
          <a:bodyPr/>
          <a:lstStyle>
            <a:lvl1pPr>
              <a:defRPr/>
            </a:lvl1pPr>
          </a:lstStyle>
          <a:p>
            <a:pPr>
              <a:defRPr/>
            </a:pPr>
            <a:fld id="{A348D569-5726-4DB1-991E-70117D0CA22D}" type="slidenum">
              <a:rPr lang="en-US"/>
              <a:pPr>
                <a:defRPr/>
              </a:pPr>
              <a:t>‹#›</a:t>
            </a:fld>
            <a:endParaRPr lang="en-US"/>
          </a:p>
        </p:txBody>
      </p:sp>
    </p:spTree>
    <p:extLst>
      <p:ext uri="{BB962C8B-B14F-4D97-AF65-F5344CB8AC3E}">
        <p14:creationId xmlns:p14="http://schemas.microsoft.com/office/powerpoint/2010/main" val="3668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71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A3CB61F-55B6-31B7-064D-6D5DB9620B49}"/>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useBgFill="1">
        <p:nvSpPr>
          <p:cNvPr id="6" name="Rectangle 5">
            <a:extLst>
              <a:ext uri="{FF2B5EF4-FFF2-40B4-BE49-F238E27FC236}">
                <a16:creationId xmlns:a16="http://schemas.microsoft.com/office/drawing/2014/main" id="{E1DB69B8-11DC-977D-0026-927275E6FA23}"/>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B227DE0F-36DE-60C6-8408-BF64AE43B37F}"/>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54B69060-330B-5484-C5F9-DB035D95B8DF}"/>
              </a:ext>
            </a:extLst>
          </p:cNvPr>
          <p:cNvSpPr>
            <a:spLocks noGrp="1"/>
          </p:cNvSpPr>
          <p:nvPr>
            <p:ph type="dt" sz="half" idx="10"/>
          </p:nvPr>
        </p:nvSpPr>
        <p:spPr>
          <a:xfrm>
            <a:off x="1116013" y="6356350"/>
            <a:ext cx="2743200" cy="365125"/>
          </a:xfrm>
        </p:spPr>
        <p:txBody>
          <a:bodyPr/>
          <a:lstStyle>
            <a:lvl1pPr>
              <a:defRPr/>
            </a:lvl1pPr>
          </a:lstStyle>
          <a:p>
            <a:pPr>
              <a:defRPr/>
            </a:pPr>
            <a:fld id="{46485FCB-7FBA-43B3-9FCC-FD9F915E4D8A}" type="datetimeFigureOut">
              <a:rPr lang="en-US"/>
              <a:pPr>
                <a:defRPr/>
              </a:pPr>
              <a:t>10/24/23</a:t>
            </a:fld>
            <a:endParaRPr lang="en-US"/>
          </a:p>
        </p:txBody>
      </p:sp>
      <p:sp>
        <p:nvSpPr>
          <p:cNvPr id="9" name="Footer Placeholder 5">
            <a:extLst>
              <a:ext uri="{FF2B5EF4-FFF2-40B4-BE49-F238E27FC236}">
                <a16:creationId xmlns:a16="http://schemas.microsoft.com/office/drawing/2014/main" id="{C7EFD58D-6DA3-5794-B9C4-3CBB8144770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F8FAB87-A9C4-72D4-830E-FD5871C73246}"/>
              </a:ext>
            </a:extLst>
          </p:cNvPr>
          <p:cNvSpPr>
            <a:spLocks noGrp="1"/>
          </p:cNvSpPr>
          <p:nvPr>
            <p:ph type="sldNum" sz="quarter" idx="12"/>
          </p:nvPr>
        </p:nvSpPr>
        <p:spPr>
          <a:xfrm>
            <a:off x="8540750" y="6356350"/>
            <a:ext cx="2743200" cy="365125"/>
          </a:xfrm>
        </p:spPr>
        <p:txBody>
          <a:bodyPr/>
          <a:lstStyle>
            <a:lvl1pPr>
              <a:defRPr/>
            </a:lvl1pPr>
          </a:lstStyle>
          <a:p>
            <a:pPr>
              <a:defRPr/>
            </a:pPr>
            <a:fld id="{0E1AD213-2A30-4CBD-9958-7DC0C250022B}" type="slidenum">
              <a:rPr lang="en-US"/>
              <a:pPr>
                <a:defRPr/>
              </a:pPr>
              <a:t>‹#›</a:t>
            </a:fld>
            <a:endParaRPr lang="en-US"/>
          </a:p>
        </p:txBody>
      </p:sp>
    </p:spTree>
    <p:extLst>
      <p:ext uri="{BB962C8B-B14F-4D97-AF65-F5344CB8AC3E}">
        <p14:creationId xmlns:p14="http://schemas.microsoft.com/office/powerpoint/2010/main" val="12874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C4CD92-30DC-5FFD-F6BD-B50A5F9DA4D0}"/>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useBgFill="1">
        <p:nvSpPr>
          <p:cNvPr id="8" name="Rectangle 7">
            <a:extLst>
              <a:ext uri="{FF2B5EF4-FFF2-40B4-BE49-F238E27FC236}">
                <a16:creationId xmlns:a16="http://schemas.microsoft.com/office/drawing/2014/main" id="{9159EEDE-FFCC-197D-46DE-4E0AFD79AE8E}"/>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436C4FA-4D72-B504-FBF3-5ADB1640BA3F}"/>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a:extLst>
              <a:ext uri="{FF2B5EF4-FFF2-40B4-BE49-F238E27FC236}">
                <a16:creationId xmlns:a16="http://schemas.microsoft.com/office/drawing/2014/main" id="{10D4B569-384D-6A25-6105-F81E76EA93F4}"/>
              </a:ext>
            </a:extLst>
          </p:cNvPr>
          <p:cNvSpPr>
            <a:spLocks noGrp="1"/>
          </p:cNvSpPr>
          <p:nvPr>
            <p:ph type="dt" sz="half" idx="10"/>
          </p:nvPr>
        </p:nvSpPr>
        <p:spPr>
          <a:xfrm>
            <a:off x="1116013" y="6356350"/>
            <a:ext cx="2743200" cy="365125"/>
          </a:xfrm>
        </p:spPr>
        <p:txBody>
          <a:bodyPr/>
          <a:lstStyle>
            <a:lvl1pPr>
              <a:defRPr/>
            </a:lvl1pPr>
          </a:lstStyle>
          <a:p>
            <a:pPr>
              <a:defRPr/>
            </a:pPr>
            <a:fld id="{EAC0FFE3-ED09-424B-8AB3-869FD1071699}" type="datetimeFigureOut">
              <a:rPr lang="en-US"/>
              <a:pPr>
                <a:defRPr/>
              </a:pPr>
              <a:t>10/24/23</a:t>
            </a:fld>
            <a:endParaRPr lang="en-US"/>
          </a:p>
        </p:txBody>
      </p:sp>
      <p:sp>
        <p:nvSpPr>
          <p:cNvPr id="11" name="Footer Placeholder 7">
            <a:extLst>
              <a:ext uri="{FF2B5EF4-FFF2-40B4-BE49-F238E27FC236}">
                <a16:creationId xmlns:a16="http://schemas.microsoft.com/office/drawing/2014/main" id="{530139CC-16AF-D6BF-1545-483CAF943EF6}"/>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1C287DB2-E80A-A973-C234-61DDF763A04E}"/>
              </a:ext>
            </a:extLst>
          </p:cNvPr>
          <p:cNvSpPr>
            <a:spLocks noGrp="1"/>
          </p:cNvSpPr>
          <p:nvPr>
            <p:ph type="sldNum" sz="quarter" idx="12"/>
          </p:nvPr>
        </p:nvSpPr>
        <p:spPr>
          <a:xfrm>
            <a:off x="8540750" y="6356350"/>
            <a:ext cx="2743200" cy="365125"/>
          </a:xfrm>
        </p:spPr>
        <p:txBody>
          <a:bodyPr/>
          <a:lstStyle>
            <a:lvl1pPr>
              <a:defRPr/>
            </a:lvl1pPr>
          </a:lstStyle>
          <a:p>
            <a:pPr>
              <a:defRPr/>
            </a:pPr>
            <a:fld id="{A076F105-CB73-4E31-843C-6C3E4B1BF041}" type="slidenum">
              <a:rPr lang="en-US"/>
              <a:pPr>
                <a:defRPr/>
              </a:pPr>
              <a:t>‹#›</a:t>
            </a:fld>
            <a:endParaRPr lang="en-US"/>
          </a:p>
        </p:txBody>
      </p:sp>
    </p:spTree>
    <p:extLst>
      <p:ext uri="{BB962C8B-B14F-4D97-AF65-F5344CB8AC3E}">
        <p14:creationId xmlns:p14="http://schemas.microsoft.com/office/powerpoint/2010/main" val="12909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EEBFA30-C074-DC00-173A-E9CDC820EF2A}"/>
              </a:ext>
            </a:extLst>
          </p:cNvPr>
          <p:cNvSpPr/>
          <p:nvPr/>
        </p:nvSpPr>
        <p:spPr>
          <a:xfrm>
            <a:off x="665163" y="1533525"/>
            <a:ext cx="10917237"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4" name="Rectangle 3">
            <a:extLst>
              <a:ext uri="{FF2B5EF4-FFF2-40B4-BE49-F238E27FC236}">
                <a16:creationId xmlns:a16="http://schemas.microsoft.com/office/drawing/2014/main" id="{C97D8D98-3D97-7A5A-DF15-A070DCF17F57}"/>
              </a:ext>
            </a:extLst>
          </p:cNvPr>
          <p:cNvSpPr/>
          <p:nvPr/>
        </p:nvSpPr>
        <p:spPr>
          <a:xfrm>
            <a:off x="609600" y="2971800"/>
            <a:ext cx="127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5" name="Date Placeholder 2">
            <a:extLst>
              <a:ext uri="{FF2B5EF4-FFF2-40B4-BE49-F238E27FC236}">
                <a16:creationId xmlns:a16="http://schemas.microsoft.com/office/drawing/2014/main" id="{BCCF9BBA-0AF3-FB10-BD70-859F47353E81}"/>
              </a:ext>
            </a:extLst>
          </p:cNvPr>
          <p:cNvSpPr>
            <a:spLocks noGrp="1"/>
          </p:cNvSpPr>
          <p:nvPr>
            <p:ph type="dt" sz="half" idx="10"/>
          </p:nvPr>
        </p:nvSpPr>
        <p:spPr/>
        <p:txBody>
          <a:bodyPr/>
          <a:lstStyle>
            <a:lvl1pPr>
              <a:defRPr/>
            </a:lvl1pPr>
          </a:lstStyle>
          <a:p>
            <a:pPr>
              <a:defRPr/>
            </a:pPr>
            <a:fld id="{3AB02381-AB3F-48BA-AD3C-F79619FB423A}" type="datetimeFigureOut">
              <a:rPr lang="en-US"/>
              <a:pPr>
                <a:defRPr/>
              </a:pPr>
              <a:t>10/24/23</a:t>
            </a:fld>
            <a:endParaRPr lang="en-US"/>
          </a:p>
        </p:txBody>
      </p:sp>
      <p:sp>
        <p:nvSpPr>
          <p:cNvPr id="6" name="Footer Placeholder 3">
            <a:extLst>
              <a:ext uri="{FF2B5EF4-FFF2-40B4-BE49-F238E27FC236}">
                <a16:creationId xmlns:a16="http://schemas.microsoft.com/office/drawing/2014/main" id="{0732B8CC-846C-E2E2-6E75-684FA5FEE7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B53D1F46-AEA2-9D11-E371-93041EB06FA5}"/>
              </a:ext>
            </a:extLst>
          </p:cNvPr>
          <p:cNvSpPr>
            <a:spLocks noGrp="1"/>
          </p:cNvSpPr>
          <p:nvPr>
            <p:ph type="sldNum" sz="quarter" idx="12"/>
          </p:nvPr>
        </p:nvSpPr>
        <p:spPr/>
        <p:txBody>
          <a:bodyPr/>
          <a:lstStyle>
            <a:lvl1pPr>
              <a:defRPr/>
            </a:lvl1pPr>
          </a:lstStyle>
          <a:p>
            <a:pPr>
              <a:defRPr/>
            </a:pPr>
            <a:fld id="{C233DAF4-58EE-4E65-9852-AF807FC58294}" type="slidenum">
              <a:rPr lang="en-US"/>
              <a:pPr>
                <a:defRPr/>
              </a:pPr>
              <a:t>‹#›</a:t>
            </a:fld>
            <a:endParaRPr lang="en-US"/>
          </a:p>
        </p:txBody>
      </p:sp>
    </p:spTree>
    <p:extLst>
      <p:ext uri="{BB962C8B-B14F-4D97-AF65-F5344CB8AC3E}">
        <p14:creationId xmlns:p14="http://schemas.microsoft.com/office/powerpoint/2010/main" val="2845460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649FF4-BFA0-79B5-2620-079699C05271}"/>
              </a:ext>
            </a:extLst>
          </p:cNvPr>
          <p:cNvSpPr>
            <a:spLocks noGrp="1"/>
          </p:cNvSpPr>
          <p:nvPr>
            <p:ph type="dt" sz="half" idx="10"/>
          </p:nvPr>
        </p:nvSpPr>
        <p:spPr/>
        <p:txBody>
          <a:bodyPr/>
          <a:lstStyle>
            <a:lvl1pPr>
              <a:defRPr/>
            </a:lvl1pPr>
          </a:lstStyle>
          <a:p>
            <a:pPr>
              <a:defRPr/>
            </a:pPr>
            <a:fld id="{8480EA11-FBEA-4FFE-A735-63DE56FECDD7}" type="datetimeFigureOut">
              <a:rPr lang="en-US"/>
              <a:pPr>
                <a:defRPr/>
              </a:pPr>
              <a:t>10/24/23</a:t>
            </a:fld>
            <a:endParaRPr lang="en-US"/>
          </a:p>
        </p:txBody>
      </p:sp>
      <p:sp>
        <p:nvSpPr>
          <p:cNvPr id="3" name="Footer Placeholder 4">
            <a:extLst>
              <a:ext uri="{FF2B5EF4-FFF2-40B4-BE49-F238E27FC236}">
                <a16:creationId xmlns:a16="http://schemas.microsoft.com/office/drawing/2014/main" id="{C4039E00-A779-12AD-E392-CC61057F0F1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C8C92A-C35E-289F-634C-82CAE32E5CE0}"/>
              </a:ext>
            </a:extLst>
          </p:cNvPr>
          <p:cNvSpPr>
            <a:spLocks noGrp="1"/>
          </p:cNvSpPr>
          <p:nvPr>
            <p:ph type="sldNum" sz="quarter" idx="12"/>
          </p:nvPr>
        </p:nvSpPr>
        <p:spPr/>
        <p:txBody>
          <a:bodyPr/>
          <a:lstStyle>
            <a:lvl1pPr>
              <a:defRPr/>
            </a:lvl1pPr>
          </a:lstStyle>
          <a:p>
            <a:pPr>
              <a:defRPr/>
            </a:pPr>
            <a:fld id="{EFFE64A0-B170-4B24-9C68-BE84A135084F}" type="slidenum">
              <a:rPr lang="en-US"/>
              <a:pPr>
                <a:defRPr/>
              </a:pPr>
              <a:t>‹#›</a:t>
            </a:fld>
            <a:endParaRPr lang="en-US"/>
          </a:p>
        </p:txBody>
      </p:sp>
    </p:spTree>
    <p:extLst>
      <p:ext uri="{BB962C8B-B14F-4D97-AF65-F5344CB8AC3E}">
        <p14:creationId xmlns:p14="http://schemas.microsoft.com/office/powerpoint/2010/main" val="44489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F4E2982-5BC0-CA17-351C-1B592C81245A}"/>
              </a:ext>
            </a:extLst>
          </p:cNvPr>
          <p:cNvSpPr/>
          <p:nvPr/>
        </p:nvSpPr>
        <p:spPr>
          <a:xfrm>
            <a:off x="558800" y="1162050"/>
            <a:ext cx="3740150" cy="464343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E6AFD9DE-0256-47A5-3E81-4009B90C091B}"/>
              </a:ext>
            </a:extLst>
          </p:cNvPr>
          <p:cNvSpPr/>
          <p:nvPr/>
        </p:nvSpPr>
        <p:spPr>
          <a:xfrm>
            <a:off x="498475" y="1617663"/>
            <a:ext cx="146050" cy="823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68680" y="1709928"/>
            <a:ext cx="3099816" cy="1709928"/>
          </a:xfrm>
        </p:spPr>
        <p:txBody>
          <a:bodyPr anchor="t">
            <a:normAutofit/>
          </a:bodyPr>
          <a:lstStyle>
            <a:lvl1pPr>
              <a:lnSpc>
                <a:spcPct val="100000"/>
              </a:lnSpc>
              <a:defRPr sz="3400"/>
            </a:lvl1pPr>
          </a:lstStyle>
          <a:p>
            <a:r>
              <a:rPr lang="en-US" dirty="0"/>
              <a:t>Click to edit Master title style</a:t>
            </a:r>
          </a:p>
        </p:txBody>
      </p:sp>
      <p:sp>
        <p:nvSpPr>
          <p:cNvPr id="3" name="Content Placeholder 2"/>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EC2A1CE5-6218-F0DE-6B46-8C5376A20944}"/>
              </a:ext>
            </a:extLst>
          </p:cNvPr>
          <p:cNvSpPr>
            <a:spLocks noGrp="1"/>
          </p:cNvSpPr>
          <p:nvPr>
            <p:ph type="dt" sz="half" idx="10"/>
          </p:nvPr>
        </p:nvSpPr>
        <p:spPr>
          <a:xfrm>
            <a:off x="868363" y="6356350"/>
            <a:ext cx="2743200" cy="365125"/>
          </a:xfrm>
        </p:spPr>
        <p:txBody>
          <a:bodyPr/>
          <a:lstStyle>
            <a:lvl1pPr>
              <a:defRPr/>
            </a:lvl1pPr>
          </a:lstStyle>
          <a:p>
            <a:pPr>
              <a:defRPr/>
            </a:pPr>
            <a:fld id="{E27FF8EF-9BB8-4D82-A8A1-5565B00DDEB2}" type="datetimeFigureOut">
              <a:rPr lang="en-US"/>
              <a:pPr>
                <a:defRPr/>
              </a:pPr>
              <a:t>10/24/23</a:t>
            </a:fld>
            <a:endParaRPr lang="en-US" dirty="0"/>
          </a:p>
        </p:txBody>
      </p:sp>
      <p:sp>
        <p:nvSpPr>
          <p:cNvPr id="8" name="Footer Placeholder 5">
            <a:extLst>
              <a:ext uri="{FF2B5EF4-FFF2-40B4-BE49-F238E27FC236}">
                <a16:creationId xmlns:a16="http://schemas.microsoft.com/office/drawing/2014/main" id="{F6288EA7-1212-A0E0-6418-F5EE712177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915ABF0-4770-84DA-D813-BD5CD4FED1D6}"/>
              </a:ext>
            </a:extLst>
          </p:cNvPr>
          <p:cNvSpPr>
            <a:spLocks noGrp="1"/>
          </p:cNvSpPr>
          <p:nvPr>
            <p:ph type="sldNum" sz="quarter" idx="12"/>
          </p:nvPr>
        </p:nvSpPr>
        <p:spPr/>
        <p:txBody>
          <a:bodyPr/>
          <a:lstStyle>
            <a:lvl1pPr>
              <a:defRPr/>
            </a:lvl1pPr>
          </a:lstStyle>
          <a:p>
            <a:pPr>
              <a:defRPr/>
            </a:pPr>
            <a:fld id="{F0642747-32B3-4FC3-BBF9-39DD80EAF2CA}" type="slidenum">
              <a:rPr lang="en-US"/>
              <a:pPr>
                <a:defRPr/>
              </a:pPr>
              <a:t>‹#›</a:t>
            </a:fld>
            <a:endParaRPr lang="en-US"/>
          </a:p>
        </p:txBody>
      </p:sp>
    </p:spTree>
    <p:extLst>
      <p:ext uri="{BB962C8B-B14F-4D97-AF65-F5344CB8AC3E}">
        <p14:creationId xmlns:p14="http://schemas.microsoft.com/office/powerpoint/2010/main" val="517334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E8E3C2B-D6FD-C0D0-EEDB-BFC52E54E305}"/>
              </a:ext>
            </a:extLst>
          </p:cNvPr>
          <p:cNvSpPr/>
          <p:nvPr/>
        </p:nvSpPr>
        <p:spPr>
          <a:xfrm>
            <a:off x="558800" y="1162050"/>
            <a:ext cx="3740150" cy="464343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F8D13971-7710-0EE6-2BAB-2552C1F7215D}"/>
              </a:ext>
            </a:extLst>
          </p:cNvPr>
          <p:cNvSpPr/>
          <p:nvPr/>
        </p:nvSpPr>
        <p:spPr>
          <a:xfrm>
            <a:off x="498475" y="1617663"/>
            <a:ext cx="146050" cy="823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68680" y="1709928"/>
            <a:ext cx="3099816" cy="1709928"/>
          </a:xfrm>
        </p:spPr>
        <p:txBody>
          <a:bodyPr anchor="t">
            <a:normAutofit/>
          </a:bodyPr>
          <a:lstStyle>
            <a:lvl1pPr>
              <a:lnSpc>
                <a:spcPct val="100000"/>
              </a:lnSpc>
              <a:defRPr sz="3400"/>
            </a:lvl1pPr>
          </a:lstStyle>
          <a:p>
            <a:r>
              <a:rPr lang="en-US" dirty="0"/>
              <a:t>Click to edit Master title style</a:t>
            </a:r>
          </a:p>
        </p:txBody>
      </p:sp>
      <p:sp>
        <p:nvSpPr>
          <p:cNvPr id="3" name="Picture Placeholder 2"/>
          <p:cNvSpPr>
            <a:spLocks noGrp="1"/>
          </p:cNvSpPr>
          <p:nvPr>
            <p:ph type="pic" idx="1"/>
          </p:nvPr>
        </p:nvSpPr>
        <p:spPr>
          <a:xfrm>
            <a:off x="4965192" y="1161288"/>
            <a:ext cx="6729984" cy="4645152"/>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B3EB578C-27B8-C698-DF89-6BF869D85FEF}"/>
              </a:ext>
            </a:extLst>
          </p:cNvPr>
          <p:cNvSpPr>
            <a:spLocks noGrp="1"/>
          </p:cNvSpPr>
          <p:nvPr>
            <p:ph type="dt" sz="half" idx="10"/>
          </p:nvPr>
        </p:nvSpPr>
        <p:spPr>
          <a:xfrm>
            <a:off x="868363" y="6356350"/>
            <a:ext cx="2743200" cy="365125"/>
          </a:xfrm>
        </p:spPr>
        <p:txBody>
          <a:bodyPr/>
          <a:lstStyle>
            <a:lvl1pPr>
              <a:defRPr/>
            </a:lvl1pPr>
          </a:lstStyle>
          <a:p>
            <a:pPr>
              <a:defRPr/>
            </a:pPr>
            <a:fld id="{97E6F1EB-DC2A-4464-A8E8-9420F45CBA30}" type="datetimeFigureOut">
              <a:rPr lang="en-US"/>
              <a:pPr>
                <a:defRPr/>
              </a:pPr>
              <a:t>10/24/23</a:t>
            </a:fld>
            <a:endParaRPr lang="en-US"/>
          </a:p>
        </p:txBody>
      </p:sp>
      <p:sp>
        <p:nvSpPr>
          <p:cNvPr id="8" name="Footer Placeholder 5">
            <a:extLst>
              <a:ext uri="{FF2B5EF4-FFF2-40B4-BE49-F238E27FC236}">
                <a16:creationId xmlns:a16="http://schemas.microsoft.com/office/drawing/2014/main" id="{84692A27-A3C1-14DF-B899-4036CEBE71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BA49B3A-BF05-0548-F48C-7F85D6358755}"/>
              </a:ext>
            </a:extLst>
          </p:cNvPr>
          <p:cNvSpPr>
            <a:spLocks noGrp="1"/>
          </p:cNvSpPr>
          <p:nvPr>
            <p:ph type="sldNum" sz="quarter" idx="12"/>
          </p:nvPr>
        </p:nvSpPr>
        <p:spPr/>
        <p:txBody>
          <a:bodyPr/>
          <a:lstStyle>
            <a:lvl1pPr>
              <a:defRPr/>
            </a:lvl1pPr>
          </a:lstStyle>
          <a:p>
            <a:pPr>
              <a:defRPr/>
            </a:pPr>
            <a:fld id="{C2F4F2FF-AFBF-4250-B4EE-77E62D6B8E6A}" type="slidenum">
              <a:rPr lang="en-US"/>
              <a:pPr>
                <a:defRPr/>
              </a:pPr>
              <a:t>‹#›</a:t>
            </a:fld>
            <a:endParaRPr lang="en-US"/>
          </a:p>
        </p:txBody>
      </p:sp>
    </p:spTree>
    <p:extLst>
      <p:ext uri="{BB962C8B-B14F-4D97-AF65-F5344CB8AC3E}">
        <p14:creationId xmlns:p14="http://schemas.microsoft.com/office/powerpoint/2010/main" val="179278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C220B-A396-4DE8-1A57-0D6640873CF2}"/>
              </a:ext>
            </a:extLst>
          </p:cNvPr>
          <p:cNvSpPr>
            <a:spLocks noGrp="1"/>
          </p:cNvSpPr>
          <p:nvPr>
            <p:ph type="dt" sz="half" idx="10"/>
          </p:nvPr>
        </p:nvSpPr>
        <p:spPr/>
        <p:txBody>
          <a:bodyPr/>
          <a:lstStyle>
            <a:lvl1pPr>
              <a:defRPr/>
            </a:lvl1pPr>
          </a:lstStyle>
          <a:p>
            <a:pPr>
              <a:defRPr/>
            </a:pPr>
            <a:fld id="{C7ECAFD7-C5D8-42D4-AF6E-A92B1FF4C409}" type="datetimeFigureOut">
              <a:rPr lang="en-US"/>
              <a:pPr>
                <a:defRPr/>
              </a:pPr>
              <a:t>10/24/23</a:t>
            </a:fld>
            <a:endParaRPr lang="en-US"/>
          </a:p>
        </p:txBody>
      </p:sp>
      <p:sp>
        <p:nvSpPr>
          <p:cNvPr id="5" name="Footer Placeholder 4">
            <a:extLst>
              <a:ext uri="{FF2B5EF4-FFF2-40B4-BE49-F238E27FC236}">
                <a16:creationId xmlns:a16="http://schemas.microsoft.com/office/drawing/2014/main" id="{587455F4-37E9-E46D-60E8-61D2F5C30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B3710E-0B18-20A6-6BB7-E9ED9BFA6E46}"/>
              </a:ext>
            </a:extLst>
          </p:cNvPr>
          <p:cNvSpPr>
            <a:spLocks noGrp="1"/>
          </p:cNvSpPr>
          <p:nvPr>
            <p:ph type="sldNum" sz="quarter" idx="12"/>
          </p:nvPr>
        </p:nvSpPr>
        <p:spPr/>
        <p:txBody>
          <a:bodyPr/>
          <a:lstStyle>
            <a:lvl1pPr>
              <a:defRPr/>
            </a:lvl1pPr>
          </a:lstStyle>
          <a:p>
            <a:pPr>
              <a:defRPr/>
            </a:pPr>
            <a:fld id="{63AB82FE-1B6B-47C5-A55B-84F8B0298581}" type="slidenum">
              <a:rPr lang="en-US"/>
              <a:pPr>
                <a:defRPr/>
              </a:pPr>
              <a:t>‹#›</a:t>
            </a:fld>
            <a:endParaRPr lang="en-US"/>
          </a:p>
        </p:txBody>
      </p:sp>
    </p:spTree>
    <p:extLst>
      <p:ext uri="{BB962C8B-B14F-4D97-AF65-F5344CB8AC3E}">
        <p14:creationId xmlns:p14="http://schemas.microsoft.com/office/powerpoint/2010/main" val="235728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1F659-D7C8-FF58-D744-7E3CC28D4E8C}"/>
              </a:ext>
            </a:extLst>
          </p:cNvPr>
          <p:cNvSpPr>
            <a:spLocks noGrp="1"/>
          </p:cNvSpPr>
          <p:nvPr>
            <p:ph type="dt" sz="half" idx="10"/>
          </p:nvPr>
        </p:nvSpPr>
        <p:spPr/>
        <p:txBody>
          <a:bodyPr/>
          <a:lstStyle>
            <a:lvl1pPr>
              <a:defRPr/>
            </a:lvl1pPr>
          </a:lstStyle>
          <a:p>
            <a:pPr>
              <a:defRPr/>
            </a:pPr>
            <a:fld id="{97244107-E3EB-43D7-8FB0-7F19979631F2}" type="datetimeFigureOut">
              <a:rPr lang="en-US"/>
              <a:pPr>
                <a:defRPr/>
              </a:pPr>
              <a:t>10/24/23</a:t>
            </a:fld>
            <a:endParaRPr lang="en-US"/>
          </a:p>
        </p:txBody>
      </p:sp>
      <p:sp>
        <p:nvSpPr>
          <p:cNvPr id="5" name="Footer Placeholder 4">
            <a:extLst>
              <a:ext uri="{FF2B5EF4-FFF2-40B4-BE49-F238E27FC236}">
                <a16:creationId xmlns:a16="http://schemas.microsoft.com/office/drawing/2014/main" id="{6DD976EF-7389-3DD8-360A-AF079775D6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37F7D2-4B2F-0C53-CCE1-CEC25C9B3D49}"/>
              </a:ext>
            </a:extLst>
          </p:cNvPr>
          <p:cNvSpPr>
            <a:spLocks noGrp="1"/>
          </p:cNvSpPr>
          <p:nvPr>
            <p:ph type="sldNum" sz="quarter" idx="12"/>
          </p:nvPr>
        </p:nvSpPr>
        <p:spPr/>
        <p:txBody>
          <a:bodyPr/>
          <a:lstStyle>
            <a:lvl1pPr>
              <a:defRPr/>
            </a:lvl1pPr>
          </a:lstStyle>
          <a:p>
            <a:pPr>
              <a:defRPr/>
            </a:pPr>
            <a:fld id="{1186BD01-E0E8-434C-9687-FF41F12C6854}" type="slidenum">
              <a:rPr lang="en-US"/>
              <a:pPr>
                <a:defRPr/>
              </a:pPr>
              <a:t>‹#›</a:t>
            </a:fld>
            <a:endParaRPr lang="en-US"/>
          </a:p>
        </p:txBody>
      </p:sp>
    </p:spTree>
    <p:extLst>
      <p:ext uri="{BB962C8B-B14F-4D97-AF65-F5344CB8AC3E}">
        <p14:creationId xmlns:p14="http://schemas.microsoft.com/office/powerpoint/2010/main" val="1870455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5" name="Title 1"/>
          <p:cNvSpPr>
            <a:spLocks noGrp="1"/>
          </p:cNvSpPr>
          <p:nvPr>
            <p:ph type="title"/>
          </p:nvPr>
        </p:nvSpPr>
        <p:spPr>
          <a:xfrm>
            <a:off x="572702" y="619757"/>
            <a:ext cx="9658165" cy="1097280"/>
          </a:xfrm>
        </p:spPr>
        <p:txBody>
          <a:bodyPr anchor="t"/>
          <a:lstStyle/>
          <a:p>
            <a:r>
              <a:rPr lang="en-US" dirty="0"/>
              <a:t>Click to edit Master title style</a:t>
            </a:r>
          </a:p>
        </p:txBody>
      </p:sp>
      <p:sp>
        <p:nvSpPr>
          <p:cNvPr id="2" name="Slide Number Placeholder 3">
            <a:extLst>
              <a:ext uri="{FF2B5EF4-FFF2-40B4-BE49-F238E27FC236}">
                <a16:creationId xmlns:a16="http://schemas.microsoft.com/office/drawing/2014/main" id="{451B7425-5D10-E386-EBB5-4F6B7E07D417}"/>
              </a:ext>
            </a:extLst>
          </p:cNvPr>
          <p:cNvSpPr>
            <a:spLocks noGrp="1"/>
          </p:cNvSpPr>
          <p:nvPr>
            <p:ph type="sldNum" sz="quarter" idx="10"/>
          </p:nvPr>
        </p:nvSpPr>
        <p:spPr>
          <a:xfrm>
            <a:off x="11295063" y="6091238"/>
            <a:ext cx="554037" cy="365125"/>
          </a:xfrm>
        </p:spPr>
        <p:txBody>
          <a:bodyPr/>
          <a:lstStyle>
            <a:lvl1pPr algn="r">
              <a:defRPr sz="800">
                <a:solidFill>
                  <a:schemeClr val="tx1">
                    <a:tint val="75000"/>
                  </a:schemeClr>
                </a:solidFill>
              </a:defRPr>
            </a:lvl1pPr>
          </a:lstStyle>
          <a:p>
            <a:pPr>
              <a:defRPr/>
            </a:pPr>
            <a:fld id="{764CE09C-7172-4725-B438-C2F7646A8E87}" type="slidenum">
              <a:rPr lang="en-US"/>
              <a:pPr>
                <a:defRPr/>
              </a:pPr>
              <a:t>‹#›</a:t>
            </a:fld>
            <a:endParaRPr lang="en-US" dirty="0"/>
          </a:p>
        </p:txBody>
      </p:sp>
    </p:spTree>
    <p:extLst>
      <p:ext uri="{BB962C8B-B14F-4D97-AF65-F5344CB8AC3E}">
        <p14:creationId xmlns:p14="http://schemas.microsoft.com/office/powerpoint/2010/main" val="23400702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No Log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9BCCA70-121E-E2F6-25BF-A36E7FD808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C2F1272-F54B-981E-B77B-D54930D5A861}"/>
              </a:ext>
            </a:extLst>
          </p:cNvPr>
          <p:cNvSpPr/>
          <p:nvPr userDrawn="1"/>
        </p:nvSpPr>
        <p:spPr>
          <a:xfrm>
            <a:off x="0" y="63500"/>
            <a:ext cx="12192000" cy="6583363"/>
          </a:xfrm>
          <a:prstGeom prst="rect">
            <a:avLst/>
          </a:prstGeom>
          <a:gradFill>
            <a:gsLst>
              <a:gs pos="0">
                <a:schemeClr val="accent1">
                  <a:lumMod val="5000"/>
                  <a:lumOff val="95000"/>
                  <a:alpha val="9000"/>
                </a:schemeClr>
              </a:gs>
              <a:gs pos="2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552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No Logo">
    <p:spTree>
      <p:nvGrpSpPr>
        <p:cNvPr id="1" name=""/>
        <p:cNvGrpSpPr/>
        <p:nvPr/>
      </p:nvGrpSpPr>
      <p:grpSpPr>
        <a:xfrm>
          <a:off x="0" y="0"/>
          <a:ext cx="0" cy="0"/>
          <a:chOff x="0" y="0"/>
          <a:chExt cx="0" cy="0"/>
        </a:xfrm>
      </p:grpSpPr>
      <p:pic>
        <p:nvPicPr>
          <p:cNvPr id="4" name="Picture 3" descr="A red and black background&#10;&#10;Description automatically generated">
            <a:extLst>
              <a:ext uri="{FF2B5EF4-FFF2-40B4-BE49-F238E27FC236}">
                <a16:creationId xmlns:a16="http://schemas.microsoft.com/office/drawing/2014/main" id="{C39AAF1F-DC62-DB36-FB47-F82144AF58FF}"/>
              </a:ext>
            </a:extLst>
          </p:cNvPr>
          <p:cNvPicPr>
            <a:picLocks noChangeAspect="1"/>
          </p:cNvPicPr>
          <p:nvPr/>
        </p:nvPicPr>
        <p:blipFill rotWithShape="1">
          <a:blip r:embed="rId2">
            <a:extLst>
              <a:ext uri="{28A0092B-C50C-407E-A947-70E740481C1C}">
                <a14:useLocalDpi xmlns:a14="http://schemas.microsoft.com/office/drawing/2010/main" val="0"/>
              </a:ext>
            </a:extLst>
          </a:blip>
          <a:srcRect l="3965" t="45123" r="13436" b="7247"/>
          <a:stretch/>
        </p:blipFill>
        <p:spPr>
          <a:xfrm flipH="1">
            <a:off x="-2" y="4033444"/>
            <a:ext cx="12191999" cy="2824557"/>
          </a:xfrm>
          <a:prstGeom prst="rect">
            <a:avLst/>
          </a:prstGeom>
        </p:spPr>
      </p:pic>
      <p:pic>
        <p:nvPicPr>
          <p:cNvPr id="6" name="Picture 5" descr="A red and black rectangle&#10;&#10;Description automatically generated">
            <a:extLst>
              <a:ext uri="{FF2B5EF4-FFF2-40B4-BE49-F238E27FC236}">
                <a16:creationId xmlns:a16="http://schemas.microsoft.com/office/drawing/2014/main" id="{DE5A69F2-24FD-2AFC-B6B2-023047B5CD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299" b="-4809"/>
          <a:stretch/>
        </p:blipFill>
        <p:spPr>
          <a:xfrm>
            <a:off x="0" y="0"/>
            <a:ext cx="12192000" cy="1949758"/>
          </a:xfrm>
          <a:prstGeom prst="rect">
            <a:avLst/>
          </a:prstGeom>
        </p:spPr>
      </p:pic>
    </p:spTree>
    <p:extLst>
      <p:ext uri="{BB962C8B-B14F-4D97-AF65-F5344CB8AC3E}">
        <p14:creationId xmlns:p14="http://schemas.microsoft.com/office/powerpoint/2010/main" val="31935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90E9E20-4DF6-46E6-9326-15A8FF8337A3}" type="datetimeFigureOut">
              <a:rPr lang="en-US" smtClean="0"/>
              <a:t>10/24/23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F63A83-78F8-4A52-8A0E-8BB43E4089A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976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173589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E9E20-4DF6-46E6-9326-15A8FF8337A3}" type="datetimeFigureOut">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97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0E9E20-4DF6-46E6-9326-15A8FF8337A3}" type="datetimeFigureOut">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913251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0E9E20-4DF6-46E6-9326-15A8FF8337A3}" type="datetimeFigureOut">
              <a:rPr lang="en-US" smtClean="0"/>
              <a:t>10/24/23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429960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0E9E20-4DF6-46E6-9326-15A8FF8337A3}" type="datetimeFigureOut">
              <a:rPr lang="en-US" smtClean="0"/>
              <a:t>10/24/23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949724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9E20-4DF6-46E6-9326-15A8FF8337A3}" type="datetimeFigureOut">
              <a:rPr lang="en-US" smtClean="0"/>
              <a:t>10/24/23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628388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E9E20-4DF6-46E6-9326-15A8FF8337A3}" type="datetimeFigureOut">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451967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E9E20-4DF6-46E6-9326-15A8FF8337A3}" type="datetimeFigureOut">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1476346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55190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pic>
        <p:nvPicPr>
          <p:cNvPr id="2" name="Picture 1" descr="A red and black background&#10;&#10;Description automatically generated">
            <a:extLst>
              <a:ext uri="{FF2B5EF4-FFF2-40B4-BE49-F238E27FC236}">
                <a16:creationId xmlns:a16="http://schemas.microsoft.com/office/drawing/2014/main" id="{B4035A0E-90EB-3FAF-41D7-930800828A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249" t="22158" r="5887" b="-6144"/>
          <a:stretch/>
        </p:blipFill>
        <p:spPr>
          <a:xfrm>
            <a:off x="0" y="2057401"/>
            <a:ext cx="12192000" cy="5216330"/>
          </a:xfrm>
          <a:prstGeom prst="rect">
            <a:avLst/>
          </a:prstGeom>
        </p:spPr>
      </p:pic>
      <p:pic>
        <p:nvPicPr>
          <p:cNvPr id="3" name="Picture 2" descr="A red and black rectangle&#10;&#10;Description automatically generated">
            <a:extLst>
              <a:ext uri="{FF2B5EF4-FFF2-40B4-BE49-F238E27FC236}">
                <a16:creationId xmlns:a16="http://schemas.microsoft.com/office/drawing/2014/main" id="{480BC0F2-5420-BDD0-3E6D-B7F0FB8E94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299" b="-4809"/>
          <a:stretch/>
        </p:blipFill>
        <p:spPr>
          <a:xfrm>
            <a:off x="0" y="0"/>
            <a:ext cx="12192000" cy="1949758"/>
          </a:xfrm>
          <a:prstGeom prst="rect">
            <a:avLst/>
          </a:prstGeom>
        </p:spPr>
      </p:pic>
    </p:spTree>
    <p:extLst>
      <p:ext uri="{BB962C8B-B14F-4D97-AF65-F5344CB8AC3E}">
        <p14:creationId xmlns:p14="http://schemas.microsoft.com/office/powerpoint/2010/main" val="232112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E9E20-4DF6-46E6-9326-15A8FF8337A3}" type="datetimeFigureOut">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63A83-78F8-4A52-8A0E-8BB43E4089A6}" type="slidenum">
              <a:rPr lang="en-US" smtClean="0"/>
              <a:t>‹#›</a:t>
            </a:fld>
            <a:endParaRPr lang="en-US"/>
          </a:p>
        </p:txBody>
      </p:sp>
    </p:spTree>
    <p:extLst>
      <p:ext uri="{BB962C8B-B14F-4D97-AF65-F5344CB8AC3E}">
        <p14:creationId xmlns:p14="http://schemas.microsoft.com/office/powerpoint/2010/main" val="366472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EC3A-2FE1-6768-D321-58F4AF091D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B2CE2-C05E-B6B8-82C5-8B18DED75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BEDD40-968D-378B-1C90-BB333801539D}"/>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5" name="Footer Placeholder 4">
            <a:extLst>
              <a:ext uri="{FF2B5EF4-FFF2-40B4-BE49-F238E27FC236}">
                <a16:creationId xmlns:a16="http://schemas.microsoft.com/office/drawing/2014/main" id="{85CA27BE-5C87-C5C5-FC84-BC742ED041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9D8AFC-3C37-5686-697E-5BB60620F747}"/>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146728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B21A-34B5-F51C-1A61-9D0E06A820EF}"/>
              </a:ext>
            </a:extLst>
          </p:cNvPr>
          <p:cNvSpPr>
            <a:spLocks noGrp="1"/>
          </p:cNvSpPr>
          <p:nvPr>
            <p:ph type="title"/>
          </p:nvPr>
        </p:nvSpPr>
        <p:spPr>
          <a:xfrm>
            <a:off x="533400" y="456566"/>
            <a:ext cx="11125200" cy="1325563"/>
          </a:xfrm>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D18F67AC-3E65-89E9-07F2-CE2DBC890FD6}"/>
              </a:ext>
            </a:extLst>
          </p:cNvPr>
          <p:cNvSpPr>
            <a:spLocks noGrp="1"/>
          </p:cNvSpPr>
          <p:nvPr>
            <p:ph idx="1"/>
          </p:nvPr>
        </p:nvSpPr>
        <p:spPr>
          <a:xfrm>
            <a:off x="533400" y="1825625"/>
            <a:ext cx="1112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90FC718-BD78-E92A-7B66-6EF151C96B0D}"/>
              </a:ext>
            </a:extLst>
          </p:cNvPr>
          <p:cNvSpPr txBox="1"/>
          <p:nvPr userDrawn="1"/>
        </p:nvSpPr>
        <p:spPr>
          <a:xfrm>
            <a:off x="10972800" y="6374674"/>
            <a:ext cx="685800" cy="261610"/>
          </a:xfrm>
          <a:prstGeom prst="rect">
            <a:avLst/>
          </a:prstGeom>
          <a:noFill/>
        </p:spPr>
        <p:txBody>
          <a:bodyPr wrap="square" rtlCol="0">
            <a:spAutoFit/>
          </a:bodyPr>
          <a:lstStyle/>
          <a:p>
            <a:pPr algn="r"/>
            <a:r>
              <a:rPr lang="en-US" sz="1100" b="1" dirty="0">
                <a:solidFill>
                  <a:srgbClr val="C00000"/>
                </a:solidFill>
              </a:rPr>
              <a:t>|</a:t>
            </a:r>
            <a:r>
              <a:rPr lang="en-US" sz="1100" dirty="0"/>
              <a:t> </a:t>
            </a:r>
            <a:fld id="{8B3894EE-987F-453F-95F6-8B015DB16B7B}" type="slidenum">
              <a:rPr lang="en-US" sz="1100" smtClean="0">
                <a:solidFill>
                  <a:schemeClr val="bg1">
                    <a:lumMod val="50000"/>
                  </a:schemeClr>
                </a:solidFill>
              </a:rPr>
              <a:pPr algn="r"/>
              <a:t>‹#›</a:t>
            </a:fld>
            <a:endParaRPr lang="en-US" sz="1100" dirty="0">
              <a:solidFill>
                <a:schemeClr val="bg1">
                  <a:lumMod val="50000"/>
                </a:schemeClr>
              </a:solidFill>
            </a:endParaRPr>
          </a:p>
        </p:txBody>
      </p:sp>
    </p:spTree>
    <p:extLst>
      <p:ext uri="{BB962C8B-B14F-4D97-AF65-F5344CB8AC3E}">
        <p14:creationId xmlns:p14="http://schemas.microsoft.com/office/powerpoint/2010/main" val="3007478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BAE40"/>
          </p15:clr>
        </p15:guide>
        <p15:guide id="4" pos="7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436-A5BC-A243-744B-7B9F2723A057}"/>
              </a:ext>
            </a:extLst>
          </p:cNvPr>
          <p:cNvSpPr>
            <a:spLocks noGrp="1"/>
          </p:cNvSpPr>
          <p:nvPr>
            <p:ph type="title"/>
          </p:nvPr>
        </p:nvSpPr>
        <p:spPr>
          <a:xfrm>
            <a:off x="831850" y="3429000"/>
            <a:ext cx="10515600" cy="1486174"/>
          </a:xfrm>
        </p:spPr>
        <p:txBody>
          <a:bodyPr anchor="b">
            <a:normAutofit/>
          </a:bodyPr>
          <a:lstStyle>
            <a:lvl1pPr>
              <a:defRPr sz="4800" cap="all" baseline="0">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2EB6CDBF-21B6-A5D0-246C-73F121D6201C}"/>
              </a:ext>
            </a:extLst>
          </p:cNvPr>
          <p:cNvSpPr>
            <a:spLocks noGrp="1"/>
          </p:cNvSpPr>
          <p:nvPr>
            <p:ph type="body" idx="1"/>
          </p:nvPr>
        </p:nvSpPr>
        <p:spPr>
          <a:xfrm>
            <a:off x="831850" y="4942162"/>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2624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4A68-8C13-8780-892A-F3C38FD6E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1F162-B639-3D4B-305B-04FB5DF41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7A26C9-ABAA-1A93-AD98-0CAB54404B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5B982-6F8A-CD02-0EFA-0C776B862CC0}"/>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6" name="Footer Placeholder 5">
            <a:extLst>
              <a:ext uri="{FF2B5EF4-FFF2-40B4-BE49-F238E27FC236}">
                <a16:creationId xmlns:a16="http://schemas.microsoft.com/office/drawing/2014/main" id="{3182E520-10A9-0139-37A3-417E1355F2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501A57-CAE0-5518-33D6-BDD52759BBDD}"/>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133816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A400-D958-DB75-4482-59C64310A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5147E-CF64-D978-A3E0-709B9ED26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44DD1-1BE8-7EC1-EAD1-EA5DC358D4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4977C0-3615-211B-FDE8-93C112D03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4B89C8-73DB-6357-B5A2-9B6C4C145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1DA8E1-4DC7-C1ED-9AAC-19CD2ECC1E22}"/>
              </a:ext>
            </a:extLst>
          </p:cNvPr>
          <p:cNvSpPr>
            <a:spLocks noGrp="1"/>
          </p:cNvSpPr>
          <p:nvPr>
            <p:ph type="dt" sz="half" idx="10"/>
          </p:nvPr>
        </p:nvSpPr>
        <p:spPr>
          <a:xfrm>
            <a:off x="838200" y="6356350"/>
            <a:ext cx="2743200" cy="365125"/>
          </a:xfrm>
          <a:prstGeom prst="rect">
            <a:avLst/>
          </a:prstGeom>
        </p:spPr>
        <p:txBody>
          <a:bodyPr/>
          <a:lstStyle/>
          <a:p>
            <a:fld id="{BA879EB7-AA99-4870-8AEC-0CD7D15BA71B}" type="datetimeFigureOut">
              <a:rPr lang="en-US" smtClean="0"/>
              <a:t>10/24/23</a:t>
            </a:fld>
            <a:endParaRPr lang="en-US"/>
          </a:p>
        </p:txBody>
      </p:sp>
      <p:sp>
        <p:nvSpPr>
          <p:cNvPr id="8" name="Footer Placeholder 7">
            <a:extLst>
              <a:ext uri="{FF2B5EF4-FFF2-40B4-BE49-F238E27FC236}">
                <a16:creationId xmlns:a16="http://schemas.microsoft.com/office/drawing/2014/main" id="{3696AB8D-10AA-3C1D-0EB4-6CC992CCB0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864CB57-15CC-F64C-1D56-A77F9FD4D29F}"/>
              </a:ext>
            </a:extLst>
          </p:cNvPr>
          <p:cNvSpPr>
            <a:spLocks noGrp="1"/>
          </p:cNvSpPr>
          <p:nvPr>
            <p:ph type="sldNum" sz="quarter" idx="12"/>
          </p:nvPr>
        </p:nvSpPr>
        <p:spPr>
          <a:xfrm>
            <a:off x="8610600" y="6356350"/>
            <a:ext cx="2743200" cy="365125"/>
          </a:xfrm>
          <a:prstGeom prst="rect">
            <a:avLst/>
          </a:prstGeom>
        </p:spPr>
        <p:txBody>
          <a:bodyPr/>
          <a:lstStyle/>
          <a:p>
            <a:fld id="{B0D283F4-E24B-4E2D-AEDC-74A091BE8718}" type="slidenum">
              <a:rPr lang="en-US" smtClean="0"/>
              <a:t>‹#›</a:t>
            </a:fld>
            <a:endParaRPr lang="en-US"/>
          </a:p>
        </p:txBody>
      </p:sp>
    </p:spTree>
    <p:extLst>
      <p:ext uri="{BB962C8B-B14F-4D97-AF65-F5344CB8AC3E}">
        <p14:creationId xmlns:p14="http://schemas.microsoft.com/office/powerpoint/2010/main" val="2355800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5" name="Freeform 9"/>
          <p:cNvSpPr>
            <a:spLocks/>
          </p:cNvSpPr>
          <p:nvPr userDrawn="1"/>
        </p:nvSpPr>
        <p:spPr bwMode="auto">
          <a:xfrm>
            <a:off x="1" y="1123973"/>
            <a:ext cx="3227793" cy="458427"/>
          </a:xfrm>
          <a:custGeom>
            <a:avLst/>
            <a:gdLst>
              <a:gd name="T0" fmla="*/ 186 w 747"/>
              <a:gd name="T1" fmla="*/ 115 h 140"/>
              <a:gd name="T2" fmla="*/ 173 w 747"/>
              <a:gd name="T3" fmla="*/ 122 h 140"/>
              <a:gd name="T4" fmla="*/ 2 w 747"/>
              <a:gd name="T5" fmla="*/ 128 h 140"/>
              <a:gd name="T6" fmla="*/ 0 w 747"/>
              <a:gd name="T7" fmla="*/ 116 h 140"/>
              <a:gd name="T8" fmla="*/ 175 w 747"/>
              <a:gd name="T9" fmla="*/ 107 h 140"/>
              <a:gd name="T10" fmla="*/ 185 w 747"/>
              <a:gd name="T11" fmla="*/ 99 h 140"/>
              <a:gd name="T12" fmla="*/ 202 w 747"/>
              <a:gd name="T13" fmla="*/ 14 h 140"/>
              <a:gd name="T14" fmla="*/ 204 w 747"/>
              <a:gd name="T15" fmla="*/ 8 h 140"/>
              <a:gd name="T16" fmla="*/ 209 w 747"/>
              <a:gd name="T17" fmla="*/ 0 h 140"/>
              <a:gd name="T18" fmla="*/ 215 w 747"/>
              <a:gd name="T19" fmla="*/ 14 h 140"/>
              <a:gd name="T20" fmla="*/ 221 w 747"/>
              <a:gd name="T21" fmla="*/ 107 h 140"/>
              <a:gd name="T22" fmla="*/ 234 w 747"/>
              <a:gd name="T23" fmla="*/ 113 h 140"/>
              <a:gd name="T24" fmla="*/ 247 w 747"/>
              <a:gd name="T25" fmla="*/ 109 h 140"/>
              <a:gd name="T26" fmla="*/ 318 w 747"/>
              <a:gd name="T27" fmla="*/ 108 h 140"/>
              <a:gd name="T28" fmla="*/ 336 w 747"/>
              <a:gd name="T29" fmla="*/ 104 h 140"/>
              <a:gd name="T30" fmla="*/ 366 w 747"/>
              <a:gd name="T31" fmla="*/ 96 h 140"/>
              <a:gd name="T32" fmla="*/ 396 w 747"/>
              <a:gd name="T33" fmla="*/ 96 h 140"/>
              <a:gd name="T34" fmla="*/ 481 w 747"/>
              <a:gd name="T35" fmla="*/ 114 h 140"/>
              <a:gd name="T36" fmla="*/ 502 w 747"/>
              <a:gd name="T37" fmla="*/ 100 h 140"/>
              <a:gd name="T38" fmla="*/ 523 w 747"/>
              <a:gd name="T39" fmla="*/ 6 h 140"/>
              <a:gd name="T40" fmla="*/ 530 w 747"/>
              <a:gd name="T41" fmla="*/ 19 h 140"/>
              <a:gd name="T42" fmla="*/ 537 w 747"/>
              <a:gd name="T43" fmla="*/ 122 h 140"/>
              <a:gd name="T44" fmla="*/ 552 w 747"/>
              <a:gd name="T45" fmla="*/ 130 h 140"/>
              <a:gd name="T46" fmla="*/ 582 w 747"/>
              <a:gd name="T47" fmla="*/ 114 h 140"/>
              <a:gd name="T48" fmla="*/ 742 w 747"/>
              <a:gd name="T49" fmla="*/ 107 h 140"/>
              <a:gd name="T50" fmla="*/ 746 w 747"/>
              <a:gd name="T51" fmla="*/ 123 h 140"/>
              <a:gd name="T52" fmla="*/ 571 w 747"/>
              <a:gd name="T53" fmla="*/ 126 h 140"/>
              <a:gd name="T54" fmla="*/ 549 w 747"/>
              <a:gd name="T55" fmla="*/ 137 h 140"/>
              <a:gd name="T56" fmla="*/ 532 w 747"/>
              <a:gd name="T57" fmla="*/ 130 h 140"/>
              <a:gd name="T58" fmla="*/ 524 w 747"/>
              <a:gd name="T59" fmla="*/ 29 h 140"/>
              <a:gd name="T60" fmla="*/ 520 w 747"/>
              <a:gd name="T61" fmla="*/ 28 h 140"/>
              <a:gd name="T62" fmla="*/ 506 w 747"/>
              <a:gd name="T63" fmla="*/ 113 h 140"/>
              <a:gd name="T64" fmla="*/ 488 w 747"/>
              <a:gd name="T65" fmla="*/ 125 h 140"/>
              <a:gd name="T66" fmla="*/ 419 w 747"/>
              <a:gd name="T67" fmla="*/ 118 h 140"/>
              <a:gd name="T68" fmla="*/ 350 w 747"/>
              <a:gd name="T69" fmla="*/ 116 h 140"/>
              <a:gd name="T70" fmla="*/ 244 w 747"/>
              <a:gd name="T71" fmla="*/ 124 h 140"/>
              <a:gd name="T72" fmla="*/ 217 w 747"/>
              <a:gd name="T73" fmla="*/ 118 h 140"/>
              <a:gd name="T74" fmla="*/ 209 w 747"/>
              <a:gd name="T75" fmla="*/ 27 h 140"/>
              <a:gd name="T76" fmla="*/ 204 w 747"/>
              <a:gd name="T77" fmla="*/ 29 h 140"/>
              <a:gd name="T78" fmla="*/ 193 w 747"/>
              <a:gd name="T79" fmla="*/ 105 h 140"/>
              <a:gd name="T80" fmla="*/ 186 w 747"/>
              <a:gd name="T81" fmla="*/ 115 h 140"/>
              <a:gd name="connsiteX0" fmla="*/ 2490 w 9987"/>
              <a:gd name="connsiteY0" fmla="*/ 8214 h 9880"/>
              <a:gd name="connsiteX1" fmla="*/ 2316 w 9987"/>
              <a:gd name="connsiteY1" fmla="*/ 8714 h 9880"/>
              <a:gd name="connsiteX2" fmla="*/ 27 w 9987"/>
              <a:gd name="connsiteY2" fmla="*/ 9143 h 9880"/>
              <a:gd name="connsiteX3" fmla="*/ 0 w 9987"/>
              <a:gd name="connsiteY3" fmla="*/ 8286 h 9880"/>
              <a:gd name="connsiteX4" fmla="*/ 2343 w 9987"/>
              <a:gd name="connsiteY4" fmla="*/ 7643 h 9880"/>
              <a:gd name="connsiteX5" fmla="*/ 2477 w 9987"/>
              <a:gd name="connsiteY5" fmla="*/ 7071 h 9880"/>
              <a:gd name="connsiteX6" fmla="*/ 2704 w 9987"/>
              <a:gd name="connsiteY6" fmla="*/ 1000 h 9880"/>
              <a:gd name="connsiteX7" fmla="*/ 2731 w 9987"/>
              <a:gd name="connsiteY7" fmla="*/ 571 h 9880"/>
              <a:gd name="connsiteX8" fmla="*/ 2798 w 9987"/>
              <a:gd name="connsiteY8" fmla="*/ 0 h 9880"/>
              <a:gd name="connsiteX9" fmla="*/ 2878 w 9987"/>
              <a:gd name="connsiteY9" fmla="*/ 1000 h 9880"/>
              <a:gd name="connsiteX10" fmla="*/ 2959 w 9987"/>
              <a:gd name="connsiteY10" fmla="*/ 7643 h 9880"/>
              <a:gd name="connsiteX11" fmla="*/ 3133 w 9987"/>
              <a:gd name="connsiteY11" fmla="*/ 8071 h 9880"/>
              <a:gd name="connsiteX12" fmla="*/ 3307 w 9987"/>
              <a:gd name="connsiteY12" fmla="*/ 7786 h 9880"/>
              <a:gd name="connsiteX13" fmla="*/ 4257 w 9987"/>
              <a:gd name="connsiteY13" fmla="*/ 7714 h 9880"/>
              <a:gd name="connsiteX14" fmla="*/ 4498 w 9987"/>
              <a:gd name="connsiteY14" fmla="*/ 7429 h 9880"/>
              <a:gd name="connsiteX15" fmla="*/ 4900 w 9987"/>
              <a:gd name="connsiteY15" fmla="*/ 6857 h 9880"/>
              <a:gd name="connsiteX16" fmla="*/ 5301 w 9987"/>
              <a:gd name="connsiteY16" fmla="*/ 6857 h 9880"/>
              <a:gd name="connsiteX17" fmla="*/ 6439 w 9987"/>
              <a:gd name="connsiteY17" fmla="*/ 8143 h 9880"/>
              <a:gd name="connsiteX18" fmla="*/ 6720 w 9987"/>
              <a:gd name="connsiteY18" fmla="*/ 7143 h 9880"/>
              <a:gd name="connsiteX19" fmla="*/ 7001 w 9987"/>
              <a:gd name="connsiteY19" fmla="*/ 429 h 9880"/>
              <a:gd name="connsiteX20" fmla="*/ 7095 w 9987"/>
              <a:gd name="connsiteY20" fmla="*/ 1357 h 9880"/>
              <a:gd name="connsiteX21" fmla="*/ 7189 w 9987"/>
              <a:gd name="connsiteY21" fmla="*/ 8714 h 9880"/>
              <a:gd name="connsiteX22" fmla="*/ 7390 w 9987"/>
              <a:gd name="connsiteY22" fmla="*/ 9286 h 9880"/>
              <a:gd name="connsiteX23" fmla="*/ 7791 w 9987"/>
              <a:gd name="connsiteY23" fmla="*/ 8143 h 9880"/>
              <a:gd name="connsiteX24" fmla="*/ 9874 w 9987"/>
              <a:gd name="connsiteY24" fmla="*/ 7766 h 9880"/>
              <a:gd name="connsiteX25" fmla="*/ 9987 w 9987"/>
              <a:gd name="connsiteY25" fmla="*/ 8786 h 9880"/>
              <a:gd name="connsiteX26" fmla="*/ 7644 w 9987"/>
              <a:gd name="connsiteY26" fmla="*/ 9000 h 9880"/>
              <a:gd name="connsiteX27" fmla="*/ 7349 w 9987"/>
              <a:gd name="connsiteY27" fmla="*/ 9786 h 9880"/>
              <a:gd name="connsiteX28" fmla="*/ 7122 w 9987"/>
              <a:gd name="connsiteY28" fmla="*/ 9286 h 9880"/>
              <a:gd name="connsiteX29" fmla="*/ 7015 w 9987"/>
              <a:gd name="connsiteY29" fmla="*/ 2071 h 9880"/>
              <a:gd name="connsiteX30" fmla="*/ 6961 w 9987"/>
              <a:gd name="connsiteY30" fmla="*/ 2000 h 9880"/>
              <a:gd name="connsiteX31" fmla="*/ 6774 w 9987"/>
              <a:gd name="connsiteY31" fmla="*/ 8071 h 9880"/>
              <a:gd name="connsiteX32" fmla="*/ 6533 w 9987"/>
              <a:gd name="connsiteY32" fmla="*/ 8929 h 9880"/>
              <a:gd name="connsiteX33" fmla="*/ 5609 w 9987"/>
              <a:gd name="connsiteY33" fmla="*/ 8429 h 9880"/>
              <a:gd name="connsiteX34" fmla="*/ 4685 w 9987"/>
              <a:gd name="connsiteY34" fmla="*/ 8286 h 9880"/>
              <a:gd name="connsiteX35" fmla="*/ 3266 w 9987"/>
              <a:gd name="connsiteY35" fmla="*/ 8857 h 9880"/>
              <a:gd name="connsiteX36" fmla="*/ 2905 w 9987"/>
              <a:gd name="connsiteY36" fmla="*/ 8429 h 9880"/>
              <a:gd name="connsiteX37" fmla="*/ 2798 w 9987"/>
              <a:gd name="connsiteY37" fmla="*/ 1929 h 9880"/>
              <a:gd name="connsiteX38" fmla="*/ 2731 w 9987"/>
              <a:gd name="connsiteY38" fmla="*/ 2071 h 9880"/>
              <a:gd name="connsiteX39" fmla="*/ 2584 w 9987"/>
              <a:gd name="connsiteY39" fmla="*/ 7500 h 9880"/>
              <a:gd name="connsiteX40" fmla="*/ 2490 w 9987"/>
              <a:gd name="connsiteY40" fmla="*/ 8214 h 9880"/>
              <a:gd name="connsiteX0" fmla="*/ 2493 w 10000"/>
              <a:gd name="connsiteY0" fmla="*/ 8314 h 10000"/>
              <a:gd name="connsiteX1" fmla="*/ 2319 w 10000"/>
              <a:gd name="connsiteY1" fmla="*/ 8820 h 10000"/>
              <a:gd name="connsiteX2" fmla="*/ 27 w 10000"/>
              <a:gd name="connsiteY2" fmla="*/ 9254 h 10000"/>
              <a:gd name="connsiteX3" fmla="*/ 0 w 10000"/>
              <a:gd name="connsiteY3" fmla="*/ 8387 h 10000"/>
              <a:gd name="connsiteX4" fmla="*/ 2346 w 10000"/>
              <a:gd name="connsiteY4" fmla="*/ 7736 h 10000"/>
              <a:gd name="connsiteX5" fmla="*/ 2480 w 10000"/>
              <a:gd name="connsiteY5" fmla="*/ 7157 h 10000"/>
              <a:gd name="connsiteX6" fmla="*/ 2708 w 10000"/>
              <a:gd name="connsiteY6" fmla="*/ 1012 h 10000"/>
              <a:gd name="connsiteX7" fmla="*/ 2735 w 10000"/>
              <a:gd name="connsiteY7" fmla="*/ 578 h 10000"/>
              <a:gd name="connsiteX8" fmla="*/ 2802 w 10000"/>
              <a:gd name="connsiteY8" fmla="*/ 0 h 10000"/>
              <a:gd name="connsiteX9" fmla="*/ 2882 w 10000"/>
              <a:gd name="connsiteY9" fmla="*/ 1012 h 10000"/>
              <a:gd name="connsiteX10" fmla="*/ 2963 w 10000"/>
              <a:gd name="connsiteY10" fmla="*/ 7736 h 10000"/>
              <a:gd name="connsiteX11" fmla="*/ 3137 w 10000"/>
              <a:gd name="connsiteY11" fmla="*/ 8169 h 10000"/>
              <a:gd name="connsiteX12" fmla="*/ 3311 w 10000"/>
              <a:gd name="connsiteY12" fmla="*/ 7881 h 10000"/>
              <a:gd name="connsiteX13" fmla="*/ 4263 w 10000"/>
              <a:gd name="connsiteY13" fmla="*/ 7808 h 10000"/>
              <a:gd name="connsiteX14" fmla="*/ 4504 w 10000"/>
              <a:gd name="connsiteY14" fmla="*/ 7519 h 10000"/>
              <a:gd name="connsiteX15" fmla="*/ 4906 w 10000"/>
              <a:gd name="connsiteY15" fmla="*/ 6940 h 10000"/>
              <a:gd name="connsiteX16" fmla="*/ 5308 w 10000"/>
              <a:gd name="connsiteY16" fmla="*/ 6940 h 10000"/>
              <a:gd name="connsiteX17" fmla="*/ 6447 w 10000"/>
              <a:gd name="connsiteY17" fmla="*/ 8242 h 10000"/>
              <a:gd name="connsiteX18" fmla="*/ 6729 w 10000"/>
              <a:gd name="connsiteY18" fmla="*/ 7230 h 10000"/>
              <a:gd name="connsiteX19" fmla="*/ 7010 w 10000"/>
              <a:gd name="connsiteY19" fmla="*/ 434 h 10000"/>
              <a:gd name="connsiteX20" fmla="*/ 7104 w 10000"/>
              <a:gd name="connsiteY20" fmla="*/ 1373 h 10000"/>
              <a:gd name="connsiteX21" fmla="*/ 7198 w 10000"/>
              <a:gd name="connsiteY21" fmla="*/ 8820 h 10000"/>
              <a:gd name="connsiteX22" fmla="*/ 7400 w 10000"/>
              <a:gd name="connsiteY22" fmla="*/ 9399 h 10000"/>
              <a:gd name="connsiteX23" fmla="*/ 7801 w 10000"/>
              <a:gd name="connsiteY23" fmla="*/ 8242 h 10000"/>
              <a:gd name="connsiteX24" fmla="*/ 9887 w 10000"/>
              <a:gd name="connsiteY24" fmla="*/ 7860 h 10000"/>
              <a:gd name="connsiteX25" fmla="*/ 10000 w 10000"/>
              <a:gd name="connsiteY25" fmla="*/ 8893 h 10000"/>
              <a:gd name="connsiteX26" fmla="*/ 7654 w 10000"/>
              <a:gd name="connsiteY26" fmla="*/ 9109 h 10000"/>
              <a:gd name="connsiteX27" fmla="*/ 7359 w 10000"/>
              <a:gd name="connsiteY27" fmla="*/ 9905 h 10000"/>
              <a:gd name="connsiteX28" fmla="*/ 7131 w 10000"/>
              <a:gd name="connsiteY28" fmla="*/ 9399 h 10000"/>
              <a:gd name="connsiteX29" fmla="*/ 7024 w 10000"/>
              <a:gd name="connsiteY29" fmla="*/ 2096 h 10000"/>
              <a:gd name="connsiteX30" fmla="*/ 6970 w 10000"/>
              <a:gd name="connsiteY30" fmla="*/ 2024 h 10000"/>
              <a:gd name="connsiteX31" fmla="*/ 6783 w 10000"/>
              <a:gd name="connsiteY31" fmla="*/ 8169 h 10000"/>
              <a:gd name="connsiteX32" fmla="*/ 6542 w 10000"/>
              <a:gd name="connsiteY32" fmla="*/ 9037 h 10000"/>
              <a:gd name="connsiteX33" fmla="*/ 5616 w 10000"/>
              <a:gd name="connsiteY33" fmla="*/ 8531 h 10000"/>
              <a:gd name="connsiteX34" fmla="*/ 4691 w 10000"/>
              <a:gd name="connsiteY34" fmla="*/ 8387 h 10000"/>
              <a:gd name="connsiteX35" fmla="*/ 3270 w 10000"/>
              <a:gd name="connsiteY35" fmla="*/ 8965 h 10000"/>
              <a:gd name="connsiteX36" fmla="*/ 2909 w 10000"/>
              <a:gd name="connsiteY36" fmla="*/ 8531 h 10000"/>
              <a:gd name="connsiteX37" fmla="*/ 2802 w 10000"/>
              <a:gd name="connsiteY37" fmla="*/ 1952 h 10000"/>
              <a:gd name="connsiteX38" fmla="*/ 2735 w 10000"/>
              <a:gd name="connsiteY38" fmla="*/ 2096 h 10000"/>
              <a:gd name="connsiteX39" fmla="*/ 2587 w 10000"/>
              <a:gd name="connsiteY39" fmla="*/ 7591 h 10000"/>
              <a:gd name="connsiteX40" fmla="*/ 2493 w 10000"/>
              <a:gd name="connsiteY40" fmla="*/ 83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2493" y="8314"/>
                </a:moveTo>
                <a:cubicBezTo>
                  <a:pt x="2453" y="8675"/>
                  <a:pt x="2372" y="8820"/>
                  <a:pt x="2319" y="8820"/>
                </a:cubicBezTo>
                <a:cubicBezTo>
                  <a:pt x="1931" y="9037"/>
                  <a:pt x="416" y="9254"/>
                  <a:pt x="27" y="9254"/>
                </a:cubicBezTo>
                <a:cubicBezTo>
                  <a:pt x="27" y="8748"/>
                  <a:pt x="0" y="8820"/>
                  <a:pt x="0" y="8387"/>
                </a:cubicBezTo>
                <a:cubicBezTo>
                  <a:pt x="403" y="8531"/>
                  <a:pt x="1944" y="7952"/>
                  <a:pt x="2346" y="7736"/>
                </a:cubicBezTo>
                <a:cubicBezTo>
                  <a:pt x="2413" y="7736"/>
                  <a:pt x="2466" y="7446"/>
                  <a:pt x="2480" y="7157"/>
                </a:cubicBezTo>
                <a:cubicBezTo>
                  <a:pt x="2600" y="5061"/>
                  <a:pt x="2560" y="2965"/>
                  <a:pt x="2708" y="1012"/>
                </a:cubicBezTo>
                <a:cubicBezTo>
                  <a:pt x="2708" y="867"/>
                  <a:pt x="2722" y="723"/>
                  <a:pt x="2735" y="578"/>
                </a:cubicBezTo>
                <a:cubicBezTo>
                  <a:pt x="2762" y="434"/>
                  <a:pt x="2762" y="145"/>
                  <a:pt x="2802" y="0"/>
                </a:cubicBezTo>
                <a:cubicBezTo>
                  <a:pt x="2869" y="0"/>
                  <a:pt x="2869" y="723"/>
                  <a:pt x="2882" y="1012"/>
                </a:cubicBezTo>
                <a:cubicBezTo>
                  <a:pt x="2963" y="3253"/>
                  <a:pt x="2896" y="5422"/>
                  <a:pt x="2963" y="7736"/>
                </a:cubicBezTo>
                <a:cubicBezTo>
                  <a:pt x="2963" y="8169"/>
                  <a:pt x="3043" y="8459"/>
                  <a:pt x="3137" y="8169"/>
                </a:cubicBezTo>
                <a:cubicBezTo>
                  <a:pt x="3190" y="8025"/>
                  <a:pt x="3244" y="7952"/>
                  <a:pt x="3311" y="7881"/>
                </a:cubicBezTo>
                <a:cubicBezTo>
                  <a:pt x="3646" y="7591"/>
                  <a:pt x="3954" y="7952"/>
                  <a:pt x="4263" y="7808"/>
                </a:cubicBezTo>
                <a:cubicBezTo>
                  <a:pt x="4343" y="7736"/>
                  <a:pt x="4424" y="7591"/>
                  <a:pt x="4504" y="7519"/>
                </a:cubicBezTo>
                <a:cubicBezTo>
                  <a:pt x="4638" y="7374"/>
                  <a:pt x="4772" y="7085"/>
                  <a:pt x="4906" y="6940"/>
                </a:cubicBezTo>
                <a:cubicBezTo>
                  <a:pt x="5027" y="6796"/>
                  <a:pt x="5201" y="6796"/>
                  <a:pt x="5308" y="6940"/>
                </a:cubicBezTo>
                <a:cubicBezTo>
                  <a:pt x="5656" y="7374"/>
                  <a:pt x="6032" y="8097"/>
                  <a:pt x="6447" y="8242"/>
                </a:cubicBezTo>
                <a:cubicBezTo>
                  <a:pt x="6595" y="8242"/>
                  <a:pt x="6716" y="7881"/>
                  <a:pt x="6729" y="7230"/>
                </a:cubicBezTo>
                <a:cubicBezTo>
                  <a:pt x="6796" y="3832"/>
                  <a:pt x="6876" y="578"/>
                  <a:pt x="7010" y="434"/>
                </a:cubicBezTo>
                <a:cubicBezTo>
                  <a:pt x="7064" y="723"/>
                  <a:pt x="7091" y="1084"/>
                  <a:pt x="7104" y="1373"/>
                </a:cubicBezTo>
                <a:cubicBezTo>
                  <a:pt x="7198" y="3904"/>
                  <a:pt x="7171" y="6145"/>
                  <a:pt x="7198" y="8820"/>
                </a:cubicBezTo>
                <a:cubicBezTo>
                  <a:pt x="7198" y="9181"/>
                  <a:pt x="7305" y="9687"/>
                  <a:pt x="7400" y="9399"/>
                </a:cubicBezTo>
                <a:cubicBezTo>
                  <a:pt x="7533" y="9109"/>
                  <a:pt x="7641" y="8314"/>
                  <a:pt x="7801" y="8242"/>
                </a:cubicBezTo>
                <a:cubicBezTo>
                  <a:pt x="8029" y="8097"/>
                  <a:pt x="9673" y="7644"/>
                  <a:pt x="9887" y="7860"/>
                </a:cubicBezTo>
                <a:cubicBezTo>
                  <a:pt x="9925" y="8204"/>
                  <a:pt x="9962" y="8549"/>
                  <a:pt x="10000" y="8893"/>
                </a:cubicBezTo>
                <a:cubicBezTo>
                  <a:pt x="9732" y="8893"/>
                  <a:pt x="7935" y="8748"/>
                  <a:pt x="7654" y="9109"/>
                </a:cubicBezTo>
                <a:cubicBezTo>
                  <a:pt x="7520" y="9254"/>
                  <a:pt x="7453" y="9615"/>
                  <a:pt x="7359" y="9905"/>
                </a:cubicBezTo>
                <a:cubicBezTo>
                  <a:pt x="7265" y="10121"/>
                  <a:pt x="7144" y="9977"/>
                  <a:pt x="7131" y="9399"/>
                </a:cubicBezTo>
                <a:cubicBezTo>
                  <a:pt x="7050" y="6940"/>
                  <a:pt x="7158" y="4555"/>
                  <a:pt x="7024" y="2096"/>
                </a:cubicBezTo>
                <a:cubicBezTo>
                  <a:pt x="7010" y="2024"/>
                  <a:pt x="6984" y="2024"/>
                  <a:pt x="6970" y="2024"/>
                </a:cubicBezTo>
                <a:cubicBezTo>
                  <a:pt x="6823" y="3832"/>
                  <a:pt x="6890" y="6579"/>
                  <a:pt x="6783" y="8169"/>
                </a:cubicBezTo>
                <a:cubicBezTo>
                  <a:pt x="6756" y="8603"/>
                  <a:pt x="6649" y="8965"/>
                  <a:pt x="6542" y="9037"/>
                </a:cubicBezTo>
                <a:cubicBezTo>
                  <a:pt x="6166" y="9254"/>
                  <a:pt x="5898" y="9037"/>
                  <a:pt x="5616" y="8531"/>
                </a:cubicBezTo>
                <a:cubicBezTo>
                  <a:pt x="5335" y="8097"/>
                  <a:pt x="4959" y="7446"/>
                  <a:pt x="4691" y="8387"/>
                </a:cubicBezTo>
                <a:cubicBezTo>
                  <a:pt x="4236" y="9109"/>
                  <a:pt x="3753" y="8603"/>
                  <a:pt x="3270" y="8965"/>
                </a:cubicBezTo>
                <a:cubicBezTo>
                  <a:pt x="3137" y="9181"/>
                  <a:pt x="2949" y="9399"/>
                  <a:pt x="2909" y="8531"/>
                </a:cubicBezTo>
                <a:cubicBezTo>
                  <a:pt x="2829" y="6362"/>
                  <a:pt x="2896" y="4193"/>
                  <a:pt x="2802" y="1952"/>
                </a:cubicBezTo>
                <a:cubicBezTo>
                  <a:pt x="2788" y="1590"/>
                  <a:pt x="2748" y="1880"/>
                  <a:pt x="2735" y="2096"/>
                </a:cubicBezTo>
                <a:cubicBezTo>
                  <a:pt x="2627" y="3904"/>
                  <a:pt x="2654" y="5712"/>
                  <a:pt x="2587" y="7591"/>
                </a:cubicBezTo>
                <a:cubicBezTo>
                  <a:pt x="2573" y="7881"/>
                  <a:pt x="2520" y="8097"/>
                  <a:pt x="2493" y="831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631368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E5A4C-C068-E37D-5BBE-E6D5974D9F9C}"/>
              </a:ext>
            </a:extLst>
          </p:cNvPr>
          <p:cNvSpPr>
            <a:spLocks noGrp="1"/>
          </p:cNvSpPr>
          <p:nvPr>
            <p:ph type="title"/>
          </p:nvPr>
        </p:nvSpPr>
        <p:spPr>
          <a:xfrm>
            <a:off x="533400" y="456566"/>
            <a:ext cx="1111885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2D25DD-0232-6372-DE15-504074A0B5DF}"/>
              </a:ext>
            </a:extLst>
          </p:cNvPr>
          <p:cNvSpPr>
            <a:spLocks noGrp="1"/>
          </p:cNvSpPr>
          <p:nvPr>
            <p:ph type="body" idx="1"/>
          </p:nvPr>
        </p:nvSpPr>
        <p:spPr>
          <a:xfrm>
            <a:off x="533400" y="1825624"/>
            <a:ext cx="11118850" cy="4575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502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000" kern="1200">
          <a:solidFill>
            <a:srgbClr val="124F72"/>
          </a:solidFill>
          <a:latin typeface="+mj-lt"/>
          <a:ea typeface="+mj-ea"/>
          <a:cs typeface="+mj-cs"/>
        </a:defRPr>
      </a:lvl1pPr>
    </p:titleStyle>
    <p:bodyStyle>
      <a:lvl1pPr marL="228600" indent="-228600" algn="l" defTabSz="914400" rtl="0" eaLnBrk="1" latinLnBrk="0" hangingPunct="1">
        <a:lnSpc>
          <a:spcPct val="115000"/>
        </a:lnSpc>
        <a:spcBef>
          <a:spcPts val="600"/>
        </a:spcBef>
        <a:spcAft>
          <a:spcPts val="600"/>
        </a:spcAft>
        <a:buClr>
          <a:srgbClr val="C00000"/>
        </a:buClr>
        <a:buFont typeface="Wingdings 2" panose="05020102010507070707" pitchFamily="18" charset="2"/>
        <a:buChar char=""/>
        <a:defRPr sz="1250" kern="1200">
          <a:solidFill>
            <a:srgbClr val="4B4B4B"/>
          </a:solidFill>
          <a:latin typeface="+mn-lt"/>
          <a:ea typeface="+mn-ea"/>
          <a:cs typeface="+mn-cs"/>
        </a:defRPr>
      </a:lvl1pPr>
      <a:lvl2pPr marL="685800" indent="-228600" algn="l" defTabSz="914400" rtl="0" eaLnBrk="1" latinLnBrk="0" hangingPunct="1">
        <a:lnSpc>
          <a:spcPct val="115000"/>
        </a:lnSpc>
        <a:spcBef>
          <a:spcPts val="600"/>
        </a:spcBef>
        <a:spcAft>
          <a:spcPts val="600"/>
        </a:spcAft>
        <a:buFont typeface="Calibri" panose="020F0502020204030204" pitchFamily="34" charset="0"/>
        <a:buChar char="̶"/>
        <a:defRPr sz="1250" kern="1200">
          <a:solidFill>
            <a:srgbClr val="4B4B4B"/>
          </a:solidFill>
          <a:latin typeface="+mn-lt"/>
          <a:ea typeface="+mn-ea"/>
          <a:cs typeface="+mn-cs"/>
        </a:defRPr>
      </a:lvl2pPr>
      <a:lvl3pPr marL="1143000" indent="-228600" algn="l" defTabSz="914400" rtl="0" eaLnBrk="1" latinLnBrk="0" hangingPunct="1">
        <a:lnSpc>
          <a:spcPct val="115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3pPr>
      <a:lvl4pPr marL="1600200" indent="-228600" algn="l" defTabSz="914400" rtl="0" eaLnBrk="1" latinLnBrk="0" hangingPunct="1">
        <a:lnSpc>
          <a:spcPct val="115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4pPr>
      <a:lvl5pPr marL="2057400" indent="-228600" algn="l" defTabSz="914400" rtl="0" eaLnBrk="1" latinLnBrk="0" hangingPunct="1">
        <a:lnSpc>
          <a:spcPct val="115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pos="7340">
          <p15:clr>
            <a:srgbClr val="F26B43"/>
          </p15:clr>
        </p15:guide>
        <p15:guide id="5" orient="horz" pos="2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530035-2439-B200-57C1-AD7A0E67F5F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728309-9DDE-1D9B-2AA1-440094F08F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700778-DF85-BFAE-6AE8-B1DDA7F4A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3748D50-E897-4575-8BC9-EEEFC97A92A5}" type="datetimeFigureOut">
              <a:rPr lang="en-US"/>
              <a:pPr>
                <a:defRPr/>
              </a:pPr>
              <a:t>10/24/23</a:t>
            </a:fld>
            <a:endParaRPr lang="en-US"/>
          </a:p>
        </p:txBody>
      </p:sp>
      <p:sp>
        <p:nvSpPr>
          <p:cNvPr id="5" name="Footer Placeholder 4">
            <a:extLst>
              <a:ext uri="{FF2B5EF4-FFF2-40B4-BE49-F238E27FC236}">
                <a16:creationId xmlns:a16="http://schemas.microsoft.com/office/drawing/2014/main" id="{93EB3ACE-16F7-A812-C8A7-9CF85616E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9BF6FC0-B593-5BD6-89CD-424214ED8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27C3B79-972A-4658-A0FB-5A7E7160635E}" type="slidenum">
              <a:rPr lang="en-US"/>
              <a:pPr>
                <a:defRPr/>
              </a:pPr>
              <a:t>‹#›</a:t>
            </a:fld>
            <a:endParaRPr lang="en-US"/>
          </a:p>
        </p:txBody>
      </p:sp>
    </p:spTree>
    <p:extLst>
      <p:ext uri="{BB962C8B-B14F-4D97-AF65-F5344CB8AC3E}">
        <p14:creationId xmlns:p14="http://schemas.microsoft.com/office/powerpoint/2010/main" val="1754046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venir Next LT Pro" panose="020B0504020202020204" pitchFamily="34" charset="77"/>
        </a:defRPr>
      </a:lvl2pPr>
      <a:lvl3pPr algn="l" rtl="0" eaLnBrk="0" fontAlgn="base" hangingPunct="0">
        <a:lnSpc>
          <a:spcPct val="90000"/>
        </a:lnSpc>
        <a:spcBef>
          <a:spcPct val="0"/>
        </a:spcBef>
        <a:spcAft>
          <a:spcPct val="0"/>
        </a:spcAft>
        <a:defRPr sz="4400">
          <a:solidFill>
            <a:schemeClr val="tx1"/>
          </a:solidFill>
          <a:latin typeface="Avenir Next LT Pro" panose="020B0504020202020204" pitchFamily="34" charset="77"/>
        </a:defRPr>
      </a:lvl3pPr>
      <a:lvl4pPr algn="l" rtl="0" eaLnBrk="0" fontAlgn="base" hangingPunct="0">
        <a:lnSpc>
          <a:spcPct val="90000"/>
        </a:lnSpc>
        <a:spcBef>
          <a:spcPct val="0"/>
        </a:spcBef>
        <a:spcAft>
          <a:spcPct val="0"/>
        </a:spcAft>
        <a:defRPr sz="4400">
          <a:solidFill>
            <a:schemeClr val="tx1"/>
          </a:solidFill>
          <a:latin typeface="Avenir Next LT Pro" panose="020B0504020202020204" pitchFamily="34" charset="77"/>
        </a:defRPr>
      </a:lvl4pPr>
      <a:lvl5pPr algn="l" rtl="0" eaLnBrk="0" fontAlgn="base" hangingPunct="0">
        <a:lnSpc>
          <a:spcPct val="90000"/>
        </a:lnSpc>
        <a:spcBef>
          <a:spcPct val="0"/>
        </a:spcBef>
        <a:spcAft>
          <a:spcPct val="0"/>
        </a:spcAft>
        <a:defRPr sz="4400">
          <a:solidFill>
            <a:schemeClr val="tx1"/>
          </a:solidFill>
          <a:latin typeface="Avenir Next LT Pro" panose="020B0504020202020204" pitchFamily="34" charset="77"/>
        </a:defRPr>
      </a:lvl5pPr>
      <a:lvl6pPr marL="457200" algn="l" rtl="0" fontAlgn="base">
        <a:lnSpc>
          <a:spcPct val="90000"/>
        </a:lnSpc>
        <a:spcBef>
          <a:spcPct val="0"/>
        </a:spcBef>
        <a:spcAft>
          <a:spcPct val="0"/>
        </a:spcAft>
        <a:defRPr sz="4400">
          <a:solidFill>
            <a:schemeClr val="tx1"/>
          </a:solidFill>
          <a:latin typeface="Avenir Next LT Pro" panose="020B0504020202020204" pitchFamily="34" charset="77"/>
        </a:defRPr>
      </a:lvl6pPr>
      <a:lvl7pPr marL="914400" algn="l" rtl="0" fontAlgn="base">
        <a:lnSpc>
          <a:spcPct val="90000"/>
        </a:lnSpc>
        <a:spcBef>
          <a:spcPct val="0"/>
        </a:spcBef>
        <a:spcAft>
          <a:spcPct val="0"/>
        </a:spcAft>
        <a:defRPr sz="4400">
          <a:solidFill>
            <a:schemeClr val="tx1"/>
          </a:solidFill>
          <a:latin typeface="Avenir Next LT Pro" panose="020B0504020202020204" pitchFamily="34" charset="77"/>
        </a:defRPr>
      </a:lvl7pPr>
      <a:lvl8pPr marL="1371600" algn="l" rtl="0" fontAlgn="base">
        <a:lnSpc>
          <a:spcPct val="90000"/>
        </a:lnSpc>
        <a:spcBef>
          <a:spcPct val="0"/>
        </a:spcBef>
        <a:spcAft>
          <a:spcPct val="0"/>
        </a:spcAft>
        <a:defRPr sz="4400">
          <a:solidFill>
            <a:schemeClr val="tx1"/>
          </a:solidFill>
          <a:latin typeface="Avenir Next LT Pro" panose="020B0504020202020204" pitchFamily="34" charset="77"/>
        </a:defRPr>
      </a:lvl8pPr>
      <a:lvl9pPr marL="1828800" algn="l" rtl="0" fontAlgn="base">
        <a:lnSpc>
          <a:spcPct val="90000"/>
        </a:lnSpc>
        <a:spcBef>
          <a:spcPct val="0"/>
        </a:spcBef>
        <a:spcAft>
          <a:spcPct val="0"/>
        </a:spcAft>
        <a:defRPr sz="4400">
          <a:solidFill>
            <a:schemeClr val="tx1"/>
          </a:solidFill>
          <a:latin typeface="Avenir Next LT Pro" panose="020B0504020202020204" pitchFamily="34" charset="77"/>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90E9E20-4DF6-46E6-9326-15A8FF8337A3}" type="datetimeFigureOut">
              <a:rPr lang="en-US" smtClean="0"/>
              <a:t>10/24/23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FF63A83-78F8-4A52-8A0E-8BB43E4089A6}" type="slidenum">
              <a:rPr lang="en-US" smtClean="0"/>
              <a:t>‹#›</a:t>
            </a:fld>
            <a:endParaRPr lang="en-US"/>
          </a:p>
        </p:txBody>
      </p:sp>
    </p:spTree>
    <p:extLst>
      <p:ext uri="{BB962C8B-B14F-4D97-AF65-F5344CB8AC3E}">
        <p14:creationId xmlns:p14="http://schemas.microsoft.com/office/powerpoint/2010/main" val="9600223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hyperlink" Target="https://www.cdc.gov/places/index.html"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black background&#10;&#10;Description automatically generated">
            <a:extLst>
              <a:ext uri="{FF2B5EF4-FFF2-40B4-BE49-F238E27FC236}">
                <a16:creationId xmlns:a16="http://schemas.microsoft.com/office/drawing/2014/main" id="{7AA5940D-774A-F2D4-8021-CE25050026A5}"/>
              </a:ext>
            </a:extLst>
          </p:cNvPr>
          <p:cNvPicPr>
            <a:picLocks noChangeAspect="1"/>
          </p:cNvPicPr>
          <p:nvPr/>
        </p:nvPicPr>
        <p:blipFill rotWithShape="1">
          <a:blip r:embed="rId2">
            <a:extLst>
              <a:ext uri="{28A0092B-C50C-407E-A947-70E740481C1C}">
                <a14:useLocalDpi xmlns:a14="http://schemas.microsoft.com/office/drawing/2010/main" val="0"/>
              </a:ext>
            </a:extLst>
          </a:blip>
          <a:srcRect l="29792" t="849" b="4489"/>
          <a:stretch/>
        </p:blipFill>
        <p:spPr>
          <a:xfrm flipV="1">
            <a:off x="0" y="-577335"/>
            <a:ext cx="12192000" cy="6604375"/>
          </a:xfrm>
          <a:prstGeom prst="rect">
            <a:avLst/>
          </a:prstGeom>
        </p:spPr>
      </p:pic>
      <p:pic>
        <p:nvPicPr>
          <p:cNvPr id="29" name="Picture 28">
            <a:extLst>
              <a:ext uri="{FF2B5EF4-FFF2-40B4-BE49-F238E27FC236}">
                <a16:creationId xmlns:a16="http://schemas.microsoft.com/office/drawing/2014/main" id="{2998DF18-E68A-DBED-8709-9D53DD2E68F6}"/>
              </a:ext>
            </a:extLst>
          </p:cNvPr>
          <p:cNvPicPr>
            <a:picLocks noChangeAspect="1"/>
          </p:cNvPicPr>
          <p:nvPr/>
        </p:nvPicPr>
        <p:blipFill rotWithShape="1">
          <a:blip r:embed="rId3"/>
          <a:srcRect l="3548" t="27281" r="65576" b="5181"/>
          <a:stretch/>
        </p:blipFill>
        <p:spPr>
          <a:xfrm>
            <a:off x="2543415" y="5431980"/>
            <a:ext cx="1801796" cy="595060"/>
          </a:xfrm>
          <a:prstGeom prst="rect">
            <a:avLst/>
          </a:prstGeom>
        </p:spPr>
      </p:pic>
      <p:grpSp>
        <p:nvGrpSpPr>
          <p:cNvPr id="19" name="Group 18">
            <a:extLst>
              <a:ext uri="{FF2B5EF4-FFF2-40B4-BE49-F238E27FC236}">
                <a16:creationId xmlns:a16="http://schemas.microsoft.com/office/drawing/2014/main" id="{CA174925-CC7F-95EA-E3A2-FD30E8C5265B}"/>
              </a:ext>
            </a:extLst>
          </p:cNvPr>
          <p:cNvGrpSpPr/>
          <p:nvPr/>
        </p:nvGrpSpPr>
        <p:grpSpPr>
          <a:xfrm>
            <a:off x="1842003" y="1256538"/>
            <a:ext cx="7246650" cy="2807041"/>
            <a:chOff x="4421171" y="246189"/>
            <a:chExt cx="3641279" cy="955816"/>
          </a:xfrm>
        </p:grpSpPr>
        <p:pic>
          <p:nvPicPr>
            <p:cNvPr id="16" name="Picture 15" descr="A red heart with a black background&#10;&#10;Description automatically generated">
              <a:extLst>
                <a:ext uri="{FF2B5EF4-FFF2-40B4-BE49-F238E27FC236}">
                  <a16:creationId xmlns:a16="http://schemas.microsoft.com/office/drawing/2014/main" id="{302D14E3-0442-8315-2D56-4EF30589787A}"/>
                </a:ext>
              </a:extLst>
            </p:cNvPr>
            <p:cNvPicPr>
              <a:picLocks noChangeAspect="1"/>
            </p:cNvPicPr>
            <p:nvPr/>
          </p:nvPicPr>
          <p:blipFill rotWithShape="1">
            <a:blip r:embed="rId4">
              <a:extLst>
                <a:ext uri="{28A0092B-C50C-407E-A947-70E740481C1C}">
                  <a14:useLocalDpi xmlns:a14="http://schemas.microsoft.com/office/drawing/2010/main" val="0"/>
                </a:ext>
              </a:extLst>
            </a:blip>
            <a:srcRect t="18873" b="28732"/>
            <a:stretch/>
          </p:blipFill>
          <p:spPr>
            <a:xfrm>
              <a:off x="6344045" y="246189"/>
              <a:ext cx="1718405" cy="900347"/>
            </a:xfrm>
            <a:prstGeom prst="rect">
              <a:avLst/>
            </a:prstGeom>
          </p:spPr>
        </p:pic>
        <p:pic>
          <p:nvPicPr>
            <p:cNvPr id="18" name="Picture 17" descr="A black background with red and white text&#10;&#10;Description automatically generated">
              <a:extLst>
                <a:ext uri="{FF2B5EF4-FFF2-40B4-BE49-F238E27FC236}">
                  <a16:creationId xmlns:a16="http://schemas.microsoft.com/office/drawing/2014/main" id="{7F0C2DFF-F6F4-B7C8-6AE8-C209C7889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171" y="346175"/>
              <a:ext cx="1768243" cy="855830"/>
            </a:xfrm>
            <a:prstGeom prst="rect">
              <a:avLst/>
            </a:prstGeom>
          </p:spPr>
        </p:pic>
      </p:grpSp>
      <p:sp>
        <p:nvSpPr>
          <p:cNvPr id="17" name="Rectangle: Rounded Corners 16">
            <a:extLst>
              <a:ext uri="{FF2B5EF4-FFF2-40B4-BE49-F238E27FC236}">
                <a16:creationId xmlns:a16="http://schemas.microsoft.com/office/drawing/2014/main" id="{B7023CF5-59E6-A153-9B3D-5241AB9F0813}"/>
              </a:ext>
            </a:extLst>
          </p:cNvPr>
          <p:cNvSpPr/>
          <p:nvPr/>
        </p:nvSpPr>
        <p:spPr>
          <a:xfrm>
            <a:off x="1842003" y="4512762"/>
            <a:ext cx="7275578" cy="2308324"/>
          </a:xfrm>
          <a:prstGeom prst="roundRect">
            <a:avLst>
              <a:gd name="adj" fmla="val 8784"/>
            </a:avLst>
          </a:prstGeom>
          <a:solidFill>
            <a:srgbClr val="F7BE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TextBox 19">
            <a:extLst>
              <a:ext uri="{FF2B5EF4-FFF2-40B4-BE49-F238E27FC236}">
                <a16:creationId xmlns:a16="http://schemas.microsoft.com/office/drawing/2014/main" id="{646525CD-03FC-0BDC-C3D6-63C3AC27D282}"/>
              </a:ext>
            </a:extLst>
          </p:cNvPr>
          <p:cNvSpPr txBox="1"/>
          <p:nvPr/>
        </p:nvSpPr>
        <p:spPr>
          <a:xfrm>
            <a:off x="1842003" y="4610144"/>
            <a:ext cx="7595292" cy="2031325"/>
          </a:xfrm>
          <a:prstGeom prst="rect">
            <a:avLst/>
          </a:prstGeom>
          <a:noFill/>
        </p:spPr>
        <p:txBody>
          <a:bodyPr wrap="square" rtlCol="0">
            <a:spAutoFit/>
          </a:bodyPr>
          <a:lstStyle/>
          <a:p>
            <a:pPr algn="ctr"/>
            <a:r>
              <a:rPr lang="en-US" b="1" i="1" u="none" strike="noStrike" dirty="0">
                <a:solidFill>
                  <a:srgbClr val="000000"/>
                </a:solidFill>
                <a:effectLst/>
                <a:latin typeface=""/>
              </a:rPr>
              <a:t>Health, Aging &amp; Disabilities Committee Meeting</a:t>
            </a:r>
          </a:p>
          <a:p>
            <a:pPr algn="ctr"/>
            <a:r>
              <a:rPr lang="en-CA" b="1" i="1" dirty="0">
                <a:solidFill>
                  <a:srgbClr val="5B2F7C"/>
                </a:solidFill>
                <a:latin typeface="Open Sans" pitchFamily="2" charset="0"/>
                <a:ea typeface="Open Sans" pitchFamily="2" charset="0"/>
                <a:cs typeface="Open Sans" pitchFamily="2" charset="0"/>
              </a:rPr>
              <a:t>Wilmington City Council</a:t>
            </a:r>
          </a:p>
          <a:p>
            <a:endParaRPr lang="en-CA" b="1" i="1" dirty="0">
              <a:solidFill>
                <a:srgbClr val="5B2F7C"/>
              </a:solidFill>
              <a:latin typeface="Open Sans" pitchFamily="2" charset="0"/>
              <a:ea typeface="Open Sans" pitchFamily="2" charset="0"/>
              <a:cs typeface="Open Sans" pitchFamily="2" charset="0"/>
            </a:endParaRPr>
          </a:p>
          <a:p>
            <a:pPr algn="ctr"/>
            <a:r>
              <a:rPr lang="en-CA" sz="1800" b="1" dirty="0">
                <a:solidFill>
                  <a:srgbClr val="5B2F7C"/>
                </a:solidFill>
                <a:effectLst/>
                <a:latin typeface="Open Sans" pitchFamily="2" charset="0"/>
                <a:ea typeface="Open Sans" pitchFamily="2" charset="0"/>
                <a:cs typeface="Open Sans" pitchFamily="2" charset="0"/>
              </a:rPr>
              <a:t>Wednesday, October 23, 2023</a:t>
            </a:r>
          </a:p>
          <a:p>
            <a:pPr algn="ctr"/>
            <a:endParaRPr lang="en-CA" b="1" dirty="0">
              <a:solidFill>
                <a:srgbClr val="5B2F7C"/>
              </a:solidFill>
              <a:latin typeface="Open Sans" pitchFamily="2" charset="0"/>
              <a:ea typeface="Open Sans" pitchFamily="2" charset="0"/>
              <a:cs typeface="Open Sans" pitchFamily="2" charset="0"/>
            </a:endParaRPr>
          </a:p>
          <a:p>
            <a:pPr algn="ctr"/>
            <a:r>
              <a:rPr lang="en-CA" sz="1800" b="1" dirty="0">
                <a:solidFill>
                  <a:srgbClr val="5B2F7C"/>
                </a:solidFill>
                <a:latin typeface="Open Sans" pitchFamily="2" charset="0"/>
                <a:ea typeface="Open Sans" pitchFamily="2" charset="0"/>
                <a:cs typeface="Open Sans" pitchFamily="2" charset="0"/>
              </a:rPr>
              <a:t>Presented by:  Tanya N. Bayne, Community Health Advocate</a:t>
            </a:r>
            <a:endParaRPr lang="en-US" sz="1800" b="1" dirty="0">
              <a:solidFill>
                <a:srgbClr val="5B2F7C"/>
              </a:solidFill>
              <a:latin typeface="Open Sans" pitchFamily="2" charset="0"/>
              <a:ea typeface="Open Sans" pitchFamily="2" charset="0"/>
              <a:cs typeface="Open Sans" pitchFamily="2" charset="0"/>
            </a:endParaRPr>
          </a:p>
          <a:p>
            <a:endParaRPr lang="en-US" b="1" i="1" dirty="0">
              <a:solidFill>
                <a:srgbClr val="5B2F7C"/>
              </a:solidFill>
              <a:latin typeface="Open Sans" pitchFamily="2" charset="0"/>
              <a:ea typeface="Open Sans" pitchFamily="2" charset="0"/>
              <a:cs typeface="Open Sans" pitchFamily="2" charset="0"/>
            </a:endParaRPr>
          </a:p>
        </p:txBody>
      </p:sp>
      <p:cxnSp>
        <p:nvCxnSpPr>
          <p:cNvPr id="28" name="Straight Connector 27">
            <a:extLst>
              <a:ext uri="{FF2B5EF4-FFF2-40B4-BE49-F238E27FC236}">
                <a16:creationId xmlns:a16="http://schemas.microsoft.com/office/drawing/2014/main" id="{83B3923E-221E-A87A-4674-D95DC746719F}"/>
              </a:ext>
            </a:extLst>
          </p:cNvPr>
          <p:cNvCxnSpPr/>
          <p:nvPr/>
        </p:nvCxnSpPr>
        <p:spPr>
          <a:xfrm>
            <a:off x="5061099" y="3927987"/>
            <a:ext cx="0" cy="584775"/>
          </a:xfrm>
          <a:prstGeom prst="line">
            <a:avLst/>
          </a:prstGeom>
          <a:ln>
            <a:solidFill>
              <a:srgbClr val="D709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57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5C5B5FA5-19AF-46C9-BEE5-FF4F509E2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2C162E4B-773B-41AA-BD90-3EE2C721E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27FB0C56-29E0-4C77-87ED-2D692B8FF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951" y="240031"/>
            <a:ext cx="11722099"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85" name="Straight Connector 84">
            <a:extLst>
              <a:ext uri="{FF2B5EF4-FFF2-40B4-BE49-F238E27FC236}">
                <a16:creationId xmlns:a16="http://schemas.microsoft.com/office/drawing/2014/main" id="{D9E70E30-CCFF-4973-B0D7-595691180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3961BE71-5D59-48AB-A5AD-D8BE22DB2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1E1EC9-6878-4333-8356-19F575756648}"/>
              </a:ext>
            </a:extLst>
          </p:cNvPr>
          <p:cNvSpPr>
            <a:spLocks noGrp="1"/>
          </p:cNvSpPr>
          <p:nvPr>
            <p:ph type="title"/>
          </p:nvPr>
        </p:nvSpPr>
        <p:spPr>
          <a:xfrm>
            <a:off x="8223881" y="742950"/>
            <a:ext cx="3113366" cy="1404473"/>
          </a:xfrm>
        </p:spPr>
        <p:txBody>
          <a:bodyPr vert="horz" lIns="91440" tIns="45720" rIns="91440" bIns="45720" rtlCol="0" anchor="b">
            <a:normAutofit/>
          </a:bodyPr>
          <a:lstStyle/>
          <a:p>
            <a:pPr algn="ctr">
              <a:lnSpc>
                <a:spcPct val="85000"/>
              </a:lnSpc>
            </a:pPr>
            <a:r>
              <a:rPr lang="en-US" sz="3800" b="1" cap="all" dirty="0">
                <a:solidFill>
                  <a:srgbClr val="FFFFFF"/>
                </a:solidFill>
              </a:rPr>
              <a:t>Community Level</a:t>
            </a:r>
          </a:p>
        </p:txBody>
      </p:sp>
      <p:sp>
        <p:nvSpPr>
          <p:cNvPr id="89" name="Rectangle 88">
            <a:extLst>
              <a:ext uri="{FF2B5EF4-FFF2-40B4-BE49-F238E27FC236}">
                <a16:creationId xmlns:a16="http://schemas.microsoft.com/office/drawing/2014/main" id="{356ECCA0-D6B5-44BF-A812-6735295F3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1" y="744223"/>
            <a:ext cx="3709196" cy="53959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1" name="Rectangle 90">
            <a:extLst>
              <a:ext uri="{FF2B5EF4-FFF2-40B4-BE49-F238E27FC236}">
                <a16:creationId xmlns:a16="http://schemas.microsoft.com/office/drawing/2014/main" id="{E91DB54F-D8AE-4442-9A6C-1BD2A64B2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119" y="744223"/>
            <a:ext cx="3032769" cy="20913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6FAE4216-97B9-4770-989B-4F681668F19E}"/>
              </a:ext>
            </a:extLst>
          </p:cNvPr>
          <p:cNvPicPr>
            <a:picLocks noChangeAspect="1"/>
          </p:cNvPicPr>
          <p:nvPr/>
        </p:nvPicPr>
        <p:blipFill>
          <a:blip r:embed="rId3"/>
          <a:stretch>
            <a:fillRect/>
          </a:stretch>
        </p:blipFill>
        <p:spPr>
          <a:xfrm>
            <a:off x="4623730" y="1400618"/>
            <a:ext cx="2934380" cy="838394"/>
          </a:xfrm>
          <a:prstGeom prst="rect">
            <a:avLst/>
          </a:prstGeom>
        </p:spPr>
      </p:pic>
      <p:sp>
        <p:nvSpPr>
          <p:cNvPr id="93" name="Rectangle 92">
            <a:extLst>
              <a:ext uri="{FF2B5EF4-FFF2-40B4-BE49-F238E27FC236}">
                <a16:creationId xmlns:a16="http://schemas.microsoft.com/office/drawing/2014/main" id="{77D6F104-11FB-4247-94DE-962B62308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119" y="2971541"/>
            <a:ext cx="3032769"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6152" name="Picture 8" descr="Henrietta Johnson Medical Center HJMC Eastside - Wilmington, DE, 19801">
            <a:extLst>
              <a:ext uri="{FF2B5EF4-FFF2-40B4-BE49-F238E27FC236}">
                <a16:creationId xmlns:a16="http://schemas.microsoft.com/office/drawing/2014/main" id="{AF92DD02-85CC-428A-9D67-3C5790D648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60820" y="4372566"/>
            <a:ext cx="2732014" cy="150260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enrietta Johnson Medical Center - Home | Facebook">
            <a:extLst>
              <a:ext uri="{FF2B5EF4-FFF2-40B4-BE49-F238E27FC236}">
                <a16:creationId xmlns:a16="http://schemas.microsoft.com/office/drawing/2014/main" id="{09A69DC1-6478-480A-A698-E4CC059E6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071" y="3172284"/>
            <a:ext cx="1763857" cy="1123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9E27D3-E1F4-4F08-B518-C9C3BC4A19EF}"/>
              </a:ext>
            </a:extLst>
          </p:cNvPr>
          <p:cNvSpPr txBox="1"/>
          <p:nvPr/>
        </p:nvSpPr>
        <p:spPr>
          <a:xfrm>
            <a:off x="8131786" y="2413337"/>
            <a:ext cx="3687720"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Federally Qualified Health Centers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Provide technical assistance and workflow modifications for providers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Team-based care approach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Clinical-community linkages</a:t>
            </a:r>
          </a:p>
        </p:txBody>
      </p:sp>
      <p:pic>
        <p:nvPicPr>
          <p:cNvPr id="9" name="Picture 8" descr="A doctor holding a clipboard&#10;&#10;Description automatically generated with medium confidence">
            <a:extLst>
              <a:ext uri="{FF2B5EF4-FFF2-40B4-BE49-F238E27FC236}">
                <a16:creationId xmlns:a16="http://schemas.microsoft.com/office/drawing/2014/main" id="{A1ACC0AA-7DD2-4B5B-8283-1BCB594F30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345" y="746723"/>
            <a:ext cx="2442686" cy="3387604"/>
          </a:xfrm>
          <a:prstGeom prst="rect">
            <a:avLst/>
          </a:prstGeom>
        </p:spPr>
      </p:pic>
      <p:pic>
        <p:nvPicPr>
          <p:cNvPr id="3" name="Picture 2">
            <a:extLst>
              <a:ext uri="{FF2B5EF4-FFF2-40B4-BE49-F238E27FC236}">
                <a16:creationId xmlns:a16="http://schemas.microsoft.com/office/drawing/2014/main" id="{07514A3F-0815-5CA2-6F63-62E1FECB3A1F}"/>
              </a:ext>
            </a:extLst>
          </p:cNvPr>
          <p:cNvPicPr>
            <a:picLocks noChangeAspect="1"/>
          </p:cNvPicPr>
          <p:nvPr/>
        </p:nvPicPr>
        <p:blipFill>
          <a:blip r:embed="rId7"/>
          <a:stretch>
            <a:fillRect/>
          </a:stretch>
        </p:blipFill>
        <p:spPr>
          <a:xfrm>
            <a:off x="1471411" y="4244822"/>
            <a:ext cx="2117073" cy="1885796"/>
          </a:xfrm>
          <a:prstGeom prst="rect">
            <a:avLst/>
          </a:prstGeom>
        </p:spPr>
      </p:pic>
      <p:sp>
        <p:nvSpPr>
          <p:cNvPr id="8" name="Rectangle 7">
            <a:extLst>
              <a:ext uri="{FF2B5EF4-FFF2-40B4-BE49-F238E27FC236}">
                <a16:creationId xmlns:a16="http://schemas.microsoft.com/office/drawing/2014/main" id="{CB7F976A-DB6F-A1CB-15C7-F118D23E9768}"/>
              </a:ext>
            </a:extLst>
          </p:cNvPr>
          <p:cNvSpPr/>
          <p:nvPr/>
        </p:nvSpPr>
        <p:spPr>
          <a:xfrm>
            <a:off x="570155" y="4134327"/>
            <a:ext cx="4001154" cy="160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580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E2C72CF-6FD6-3F2C-2AF3-F37089CFF972}"/>
              </a:ext>
            </a:extLst>
          </p:cNvPr>
          <p:cNvSpPr txBox="1">
            <a:spLocks noChangeArrowheads="1"/>
          </p:cNvSpPr>
          <p:nvPr/>
        </p:nvSpPr>
        <p:spPr bwMode="auto">
          <a:xfrm>
            <a:off x="395497" y="367341"/>
            <a:ext cx="11403013" cy="5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8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24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2000">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Avenir Next LT Pro" panose="020B0504020202020204" pitchFamily="34" charset="0"/>
                <a:ea typeface="+mn-ea"/>
                <a:cs typeface="+mn-cs"/>
              </a:rPr>
              <a:t>Community Health Advocate Training (CHAT)</a:t>
            </a:r>
            <a:endPar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endParaRPr>
          </a:p>
        </p:txBody>
      </p:sp>
      <p:pic>
        <p:nvPicPr>
          <p:cNvPr id="23555" name="Picture 2" descr="Logo&#10;&#10;Description automatically generated">
            <a:extLst>
              <a:ext uri="{FF2B5EF4-FFF2-40B4-BE49-F238E27FC236}">
                <a16:creationId xmlns:a16="http://schemas.microsoft.com/office/drawing/2014/main" id="{4FEED773-DD62-87DC-DA58-C1DB41DAB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575" y="411163"/>
            <a:ext cx="13731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6">
            <a:extLst>
              <a:ext uri="{FF2B5EF4-FFF2-40B4-BE49-F238E27FC236}">
                <a16:creationId xmlns:a16="http://schemas.microsoft.com/office/drawing/2014/main" id="{4FEDCD78-D3D4-048C-4E42-255FA202878E}"/>
              </a:ext>
            </a:extLst>
          </p:cNvPr>
          <p:cNvGraphicFramePr>
            <a:graphicFrameLocks noGrp="1"/>
          </p:cNvGraphicFramePr>
          <p:nvPr/>
        </p:nvGraphicFramePr>
        <p:xfrm>
          <a:off x="525463" y="1230313"/>
          <a:ext cx="11145837" cy="5019675"/>
        </p:xfrm>
        <a:graphic>
          <a:graphicData uri="http://schemas.openxmlformats.org/drawingml/2006/table">
            <a:tbl>
              <a:tblPr/>
              <a:tblGrid>
                <a:gridCol w="3716337">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gridCol w="3714750">
                  <a:extLst>
                    <a:ext uri="{9D8B030D-6E8A-4147-A177-3AD203B41FA5}">
                      <a16:colId xmlns:a16="http://schemas.microsoft.com/office/drawing/2014/main" val="20002"/>
                    </a:ext>
                  </a:extLst>
                </a:gridCol>
              </a:tblGrid>
              <a:tr h="1673225">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venir Next LT Pro" panose="020B0504020202020204" pitchFamily="34" charset="0"/>
                      </a:endParaRP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marL="47625">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47625" marR="0" lvl="0" indent="0" algn="ctr" defTabSz="9144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dirty="0">
                          <a:ln>
                            <a:noFill/>
                          </a:ln>
                          <a:solidFill>
                            <a:srgbClr val="7FB045"/>
                          </a:solidFill>
                          <a:effectLst/>
                          <a:latin typeface="Avenir Next LT Pro" panose="020B0504020202020204" pitchFamily="34" charset="0"/>
                          <a:cs typeface="Arial" panose="020B0604020202020204" pitchFamily="34" charset="0"/>
                        </a:rPr>
                        <a:t>Building Capacity</a:t>
                      </a:r>
                      <a:endParaRPr kumimoji="0" lang="en-US" altLang="en-US" sz="1800" b="0" i="0" u="none" strike="noStrike" cap="none" normalizeH="0" baseline="0" dirty="0">
                        <a:ln>
                          <a:noFill/>
                        </a:ln>
                        <a:solidFill>
                          <a:srgbClr val="7FB045"/>
                        </a:solidFill>
                        <a:effectLst/>
                        <a:latin typeface="Avenir Next LT Pro" panose="020B0504020202020204" pitchFamily="34" charset="0"/>
                        <a:cs typeface="Arial" panose="020B0604020202020204" pitchFamily="34" charset="0"/>
                      </a:endParaRPr>
                    </a:p>
                    <a:p>
                      <a:pPr marL="47625" marR="0" lvl="0" indent="0" algn="ctr" defTabSz="914400" rtl="0" eaLnBrk="1" fontAlgn="base" latinLnBrk="0" hangingPunct="1">
                        <a:lnSpc>
                          <a:spcPct val="110000"/>
                        </a:lnSpc>
                        <a:spcBef>
                          <a:spcPct val="0"/>
                        </a:spcBef>
                        <a:spcAft>
                          <a:spcPct val="0"/>
                        </a:spcAft>
                        <a:buClrTx/>
                        <a:buSzTx/>
                        <a:buFontTx/>
                        <a:buNone/>
                        <a:tabLst/>
                      </a:pPr>
                      <a:r>
                        <a:rPr kumimoji="0" lang="en-US" altLang="en-US" sz="1600" b="0" i="0" u="none" strike="noStrike" cap="none" normalizeH="0" baseline="0" dirty="0">
                          <a:ln>
                            <a:noFill/>
                          </a:ln>
                          <a:solidFill>
                            <a:srgbClr val="3F3F3F"/>
                          </a:solidFill>
                          <a:effectLst/>
                          <a:latin typeface="Avenir Next LT Pro" panose="020B0504020202020204" pitchFamily="34" charset="0"/>
                          <a:cs typeface="Arial" panose="020B0604020202020204" pitchFamily="34" charset="0"/>
                        </a:rPr>
                        <a:t>through training and </a:t>
                      </a:r>
                      <a:br>
                        <a:rPr kumimoji="0" lang="en-US" altLang="en-US" sz="1600" b="0" i="0" u="none" strike="noStrike" cap="none" normalizeH="0" baseline="0" dirty="0">
                          <a:ln>
                            <a:noFill/>
                          </a:ln>
                          <a:solidFill>
                            <a:srgbClr val="3F3F3F"/>
                          </a:solidFill>
                          <a:effectLst/>
                          <a:latin typeface="Avenir Next LT Pro" panose="020B0504020202020204" pitchFamily="34" charset="0"/>
                          <a:cs typeface="Arial" panose="020B0604020202020204" pitchFamily="34" charset="0"/>
                        </a:rPr>
                      </a:br>
                      <a:r>
                        <a:rPr kumimoji="0" lang="en-US" altLang="en-US" sz="1600" b="0" i="0" u="none" strike="noStrike" cap="none" normalizeH="0" baseline="0" dirty="0">
                          <a:ln>
                            <a:noFill/>
                          </a:ln>
                          <a:solidFill>
                            <a:srgbClr val="3F3F3F"/>
                          </a:solidFill>
                          <a:effectLst/>
                          <a:latin typeface="Avenir Next LT Pro" panose="020B0504020202020204" pitchFamily="34" charset="0"/>
                          <a:cs typeface="Arial" panose="020B0604020202020204" pitchFamily="34" charset="0"/>
                        </a:rPr>
                        <a:t>leadership development</a:t>
                      </a: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venir Next LT Pro" panose="020B0504020202020204" pitchFamily="34" charset="0"/>
                      </a:endParaRP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73225">
                <a:tc>
                  <a:txBody>
                    <a:bodyPr/>
                    <a:lstStyle>
                      <a:lvl1pPr marL="15875">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15875" marR="0" lvl="0" indent="0" algn="ctr" defTabSz="9144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a:ln>
                            <a:noFill/>
                          </a:ln>
                          <a:solidFill>
                            <a:srgbClr val="7FB045"/>
                          </a:solidFill>
                          <a:effectLst/>
                          <a:latin typeface="Avenir Next LT Pro" panose="020B0504020202020204" pitchFamily="34" charset="0"/>
                          <a:cs typeface="Arial" panose="020B0604020202020204" pitchFamily="34" charset="0"/>
                        </a:rPr>
                        <a:t>Mobilizing Communities</a:t>
                      </a:r>
                      <a:endParaRPr kumimoji="0" lang="en-US" altLang="en-US" sz="1800" b="0" i="0" u="none" strike="noStrike" cap="none" normalizeH="0" baseline="0">
                        <a:ln>
                          <a:noFill/>
                        </a:ln>
                        <a:solidFill>
                          <a:srgbClr val="7FB045"/>
                        </a:solidFill>
                        <a:effectLst/>
                        <a:latin typeface="Avenir Next LT Pro" panose="020B0504020202020204" pitchFamily="34" charset="0"/>
                        <a:cs typeface="Arial" panose="020B0604020202020204" pitchFamily="34" charset="0"/>
                      </a:endParaRPr>
                    </a:p>
                    <a:p>
                      <a:pPr marL="15875" marR="0" lvl="0" indent="0" algn="ctr" defTabSz="914400" rtl="0" eaLnBrk="1" fontAlgn="base" latinLnBrk="0" hangingPunct="1">
                        <a:lnSpc>
                          <a:spcPct val="110000"/>
                        </a:lnSpc>
                        <a:spcBef>
                          <a:spcPct val="0"/>
                        </a:spcBef>
                        <a:spcAft>
                          <a:spcPct val="0"/>
                        </a:spcAft>
                        <a:buClrTx/>
                        <a:buSzTx/>
                        <a:buFontTx/>
                        <a:buNone/>
                        <a:tabLst/>
                      </a:pP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toward an integrated and </a:t>
                      </a:r>
                    </a:p>
                    <a:p>
                      <a:pPr marL="15875" marR="0" lvl="0" indent="0" algn="ctr" defTabSz="914400" rtl="0" eaLnBrk="1" fontAlgn="base" latinLnBrk="0" hangingPunct="1">
                        <a:lnSpc>
                          <a:spcPct val="110000"/>
                        </a:lnSpc>
                        <a:spcBef>
                          <a:spcPct val="0"/>
                        </a:spcBef>
                        <a:spcAft>
                          <a:spcPct val="0"/>
                        </a:spcAft>
                        <a:buClrTx/>
                        <a:buSzTx/>
                        <a:buFontTx/>
                        <a:buNone/>
                        <a:tabLst/>
                      </a:pP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comprehensive approach </a:t>
                      </a:r>
                    </a:p>
                    <a:p>
                      <a:pPr marL="15875" marR="0" lvl="0" indent="0" algn="ctr" defTabSz="914400" rtl="0" eaLnBrk="1" fontAlgn="base" latinLnBrk="0" hangingPunct="1">
                        <a:lnSpc>
                          <a:spcPct val="110000"/>
                        </a:lnSpc>
                        <a:spcBef>
                          <a:spcPct val="0"/>
                        </a:spcBef>
                        <a:spcAft>
                          <a:spcPct val="0"/>
                        </a:spcAft>
                        <a:buClrTx/>
                        <a:buSzTx/>
                        <a:buFontTx/>
                        <a:buNone/>
                        <a:tabLst/>
                      </a:pP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to reducing the burden of CVD</a:t>
                      </a: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venir Next LT Pro" panose="020B0504020202020204" pitchFamily="34" charset="0"/>
                      </a:endParaRP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marL="12700" indent="-12700">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12700" marR="0" lvl="0" indent="-12700" algn="ctr" defTabSz="9144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a:ln>
                            <a:noFill/>
                          </a:ln>
                          <a:solidFill>
                            <a:srgbClr val="7FB045"/>
                          </a:solidFill>
                          <a:effectLst/>
                          <a:latin typeface="Avenir Next LT Pro" panose="020B0504020202020204" pitchFamily="34" charset="0"/>
                          <a:cs typeface="Arial" panose="020B0604020202020204" pitchFamily="34" charset="0"/>
                        </a:rPr>
                        <a:t>Engaging Communities</a:t>
                      </a:r>
                      <a:br>
                        <a:rPr kumimoji="0" lang="en-US" altLang="en-US" sz="1600" b="1"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b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through partnership </a:t>
                      </a:r>
                      <a:b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b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development and Community Participatory Planning</a:t>
                      </a: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73225">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venir Next LT Pro" panose="020B0504020202020204" pitchFamily="34" charset="0"/>
                      </a:endParaRP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a:ln>
                            <a:noFill/>
                          </a:ln>
                          <a:solidFill>
                            <a:srgbClr val="7FB045"/>
                          </a:solidFill>
                          <a:effectLst/>
                          <a:latin typeface="Avenir Next LT Pro" panose="020B0504020202020204" pitchFamily="34" charset="0"/>
                          <a:cs typeface="Arial" panose="020B0604020202020204" pitchFamily="34" charset="0"/>
                        </a:rPr>
                        <a:t>Systems Approach</a:t>
                      </a:r>
                      <a:endParaRPr kumimoji="0" lang="en-US" altLang="en-US" sz="1800" b="0" i="0" u="none" strike="noStrike" cap="none" normalizeH="0" baseline="0">
                        <a:ln>
                          <a:noFill/>
                        </a:ln>
                        <a:solidFill>
                          <a:srgbClr val="7FB045"/>
                        </a:solidFill>
                        <a:effectLst/>
                        <a:latin typeface="Avenir Next LT Pro" panose="020B0504020202020204" pitchFamily="34" charset="0"/>
                        <a:cs typeface="Arial" panose="020B0604020202020204" pitchFamily="34"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Linking community education </a:t>
                      </a:r>
                      <a:b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br>
                      <a:r>
                        <a:rPr kumimoji="0" lang="en-US" altLang="en-US" sz="1600" b="0" i="0" u="none" strike="noStrike" cap="none" normalizeH="0" baseline="0">
                          <a:ln>
                            <a:noFill/>
                          </a:ln>
                          <a:solidFill>
                            <a:srgbClr val="3F3F3F"/>
                          </a:solidFill>
                          <a:effectLst/>
                          <a:latin typeface="Avenir Next LT Pro" panose="020B0504020202020204" pitchFamily="34" charset="0"/>
                          <a:cs typeface="Arial" panose="020B0604020202020204" pitchFamily="34" charset="0"/>
                        </a:rPr>
                        <a:t>with clinical management</a:t>
                      </a: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110000"/>
                        </a:lnSpc>
                        <a:spcBef>
                          <a:spcPts val="1000"/>
                        </a:spcBef>
                        <a:buFont typeface="Arial" panose="020B0604020202020204" pitchFamily="34" charset="0"/>
                        <a:defRPr sz="24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defRPr sz="20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defRPr>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defRPr sz="1600">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defRPr sz="1600">
                          <a:solidFill>
                            <a:schemeClr val="tx1"/>
                          </a:solidFill>
                          <a:latin typeface="Avenir Next LT Pro" panose="020B05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venir Next LT Pro" panose="020B0504020202020204" pitchFamily="34" charset="0"/>
                      </a:endParaRPr>
                    </a:p>
                  </a:txBody>
                  <a:tcPr anchor="ctr"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23574" name="Picture 10" descr="See the source image">
            <a:extLst>
              <a:ext uri="{FF2B5EF4-FFF2-40B4-BE49-F238E27FC236}">
                <a16:creationId xmlns:a16="http://schemas.microsoft.com/office/drawing/2014/main" id="{10E5CDD2-CA90-E4C7-0569-FF6013FB9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013" b="15213"/>
          <a:stretch>
            <a:fillRect/>
          </a:stretch>
        </p:blipFill>
        <p:spPr bwMode="auto">
          <a:xfrm>
            <a:off x="549275" y="1249363"/>
            <a:ext cx="36718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8" descr="Image result for african american doctor and patient picture">
            <a:extLst>
              <a:ext uri="{FF2B5EF4-FFF2-40B4-BE49-F238E27FC236}">
                <a16:creationId xmlns:a16="http://schemas.microsoft.com/office/drawing/2014/main" id="{1F6C1E99-F7EE-36BB-74D2-728C0A453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2540" b="22540"/>
          <a:stretch>
            <a:fillRect/>
          </a:stretch>
        </p:blipFill>
        <p:spPr bwMode="auto">
          <a:xfrm>
            <a:off x="549275" y="4597400"/>
            <a:ext cx="367506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Curved Down 10">
            <a:extLst>
              <a:ext uri="{FF2B5EF4-FFF2-40B4-BE49-F238E27FC236}">
                <a16:creationId xmlns:a16="http://schemas.microsoft.com/office/drawing/2014/main" id="{D6A54774-5826-05D6-0011-361B5E3FC987}"/>
              </a:ext>
            </a:extLst>
          </p:cNvPr>
          <p:cNvSpPr/>
          <p:nvPr/>
        </p:nvSpPr>
        <p:spPr>
          <a:xfrm>
            <a:off x="4375150" y="2976563"/>
            <a:ext cx="3571875" cy="69691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3F3F3F"/>
              </a:solidFill>
              <a:effectLst/>
              <a:uLnTx/>
              <a:uFillTx/>
              <a:latin typeface="Arial"/>
              <a:ea typeface="+mn-ea"/>
              <a:cs typeface="+mn-cs"/>
            </a:endParaRPr>
          </a:p>
        </p:txBody>
      </p:sp>
      <p:sp>
        <p:nvSpPr>
          <p:cNvPr id="12" name="Arrow: Curved Down 11">
            <a:extLst>
              <a:ext uri="{FF2B5EF4-FFF2-40B4-BE49-F238E27FC236}">
                <a16:creationId xmlns:a16="http://schemas.microsoft.com/office/drawing/2014/main" id="{CF19EA3D-8F6D-887A-F1D3-2BF6C8483FBE}"/>
              </a:ext>
            </a:extLst>
          </p:cNvPr>
          <p:cNvSpPr/>
          <p:nvPr/>
        </p:nvSpPr>
        <p:spPr>
          <a:xfrm rot="10800000">
            <a:off x="4273550" y="3803650"/>
            <a:ext cx="3573463" cy="69850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3F3F3F"/>
              </a:solidFill>
              <a:effectLst/>
              <a:uLnTx/>
              <a:uFillTx/>
              <a:latin typeface="Arial"/>
              <a:ea typeface="+mn-ea"/>
              <a:cs typeface="+mn-cs"/>
            </a:endParaRPr>
          </a:p>
        </p:txBody>
      </p:sp>
      <p:sp>
        <p:nvSpPr>
          <p:cNvPr id="23580" name="TextBox 12">
            <a:extLst>
              <a:ext uri="{FF2B5EF4-FFF2-40B4-BE49-F238E27FC236}">
                <a16:creationId xmlns:a16="http://schemas.microsoft.com/office/drawing/2014/main" id="{7BD7382B-28D3-3601-6BBC-544272A9D953}"/>
              </a:ext>
            </a:extLst>
          </p:cNvPr>
          <p:cNvSpPr txBox="1">
            <a:spLocks noChangeArrowheads="1"/>
          </p:cNvSpPr>
          <p:nvPr/>
        </p:nvSpPr>
        <p:spPr bwMode="auto">
          <a:xfrm>
            <a:off x="4273550" y="3325813"/>
            <a:ext cx="36210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sz="2800">
                <a:solidFill>
                  <a:schemeClr val="tx1"/>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2400">
                <a:solidFill>
                  <a:schemeClr val="tx1"/>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2000">
                <a:solidFill>
                  <a:schemeClr val="tx1"/>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a:solidFill>
                  <a:schemeClr val="tx1"/>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a:solidFill>
                  <a:schemeClr val="tx1"/>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a:solidFill>
                  <a:schemeClr val="tx1"/>
                </a:solidFill>
                <a:latin typeface="Avenir Next LT Pro" panose="020B05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ABC Community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Health Advocates</a:t>
            </a:r>
          </a:p>
        </p:txBody>
      </p:sp>
      <p:pic>
        <p:nvPicPr>
          <p:cNvPr id="2" name="Picture 1" descr="A group of people in a room&#10;&#10;Description automatically generated with medium confidence">
            <a:extLst>
              <a:ext uri="{FF2B5EF4-FFF2-40B4-BE49-F238E27FC236}">
                <a16:creationId xmlns:a16="http://schemas.microsoft.com/office/drawing/2014/main" id="{F886865F-FC14-253B-E10C-1B58919A01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663" y="4502150"/>
            <a:ext cx="3675062" cy="1968910"/>
          </a:xfrm>
          <a:prstGeom prst="rect">
            <a:avLst/>
          </a:prstGeom>
        </p:spPr>
      </p:pic>
      <p:pic>
        <p:nvPicPr>
          <p:cNvPr id="3" name="Picture 2">
            <a:extLst>
              <a:ext uri="{FF2B5EF4-FFF2-40B4-BE49-F238E27FC236}">
                <a16:creationId xmlns:a16="http://schemas.microsoft.com/office/drawing/2014/main" id="{1BCF49C4-FAF5-9C06-274F-903F50D40E46}"/>
              </a:ext>
            </a:extLst>
          </p:cNvPr>
          <p:cNvPicPr>
            <a:picLocks noChangeAspect="1"/>
          </p:cNvPicPr>
          <p:nvPr/>
        </p:nvPicPr>
        <p:blipFill>
          <a:blip r:embed="rId7"/>
          <a:stretch>
            <a:fillRect/>
          </a:stretch>
        </p:blipFill>
        <p:spPr>
          <a:xfrm>
            <a:off x="7946733" y="1080717"/>
            <a:ext cx="3748379" cy="19689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97411-5344-725B-65BB-5421F3B7BA11}"/>
              </a:ext>
            </a:extLst>
          </p:cNvPr>
          <p:cNvSpPr txBox="1"/>
          <p:nvPr/>
        </p:nvSpPr>
        <p:spPr>
          <a:xfrm>
            <a:off x="2334883" y="1324935"/>
            <a:ext cx="7522233" cy="4524315"/>
          </a:xfrm>
          <a:prstGeom prst="rect">
            <a:avLst/>
          </a:prstGeom>
          <a:noFill/>
        </p:spPr>
        <p:txBody>
          <a:bodyPr wrap="square" rtlCol="0">
            <a:spAutoFit/>
          </a:bodyPr>
          <a:lstStyle/>
          <a:p>
            <a:r>
              <a:rPr lang="en-CA" dirty="0">
                <a:effectLst/>
                <a:latin typeface="Times New Roman" panose="02020603050405020304" pitchFamily="18" charset="0"/>
                <a:ea typeface="Times New Roman" panose="02020603050405020304" pitchFamily="18" charset="0"/>
              </a:rPr>
              <a:t>The goal of the ABC Community Health Advocate Training (CHAT) Program is to train and empower individuals to serve their communities as Community Health Advocates (CHAs) to engage the healthcare and political systems to reduce disparities in cardiovascular health experienced disproportionately by African Americans. </a:t>
            </a:r>
            <a:br>
              <a:rPr lang="en-US" dirty="0">
                <a:effectLst/>
                <a:latin typeface="Times New Roman" panose="02020603050405020304" pitchFamily="18" charset="0"/>
                <a:ea typeface="Times New Roman" panose="02020603050405020304" pitchFamily="18" charset="0"/>
              </a:rPr>
            </a:br>
            <a:r>
              <a:rPr lang="en-CA" dirty="0">
                <a:effectLst/>
                <a:latin typeface="Times New Roman" panose="02020603050405020304" pitchFamily="18" charset="0"/>
                <a:ea typeface="Times New Roman" panose="02020603050405020304" pitchFamily="18" charset="0"/>
              </a:rPr>
              <a:t> </a:t>
            </a:r>
            <a:br>
              <a:rPr lang="en-US" dirty="0">
                <a:effectLst/>
                <a:latin typeface="Times New Roman" panose="02020603050405020304" pitchFamily="18" charset="0"/>
                <a:ea typeface="Times New Roman" panose="02020603050405020304" pitchFamily="18" charset="0"/>
              </a:rPr>
            </a:br>
            <a:r>
              <a:rPr lang="en-CA" dirty="0">
                <a:effectLst/>
                <a:latin typeface="Times New Roman" panose="02020603050405020304" pitchFamily="18" charset="0"/>
                <a:ea typeface="Times New Roman" panose="02020603050405020304" pitchFamily="18" charset="0"/>
              </a:rPr>
              <a:t> CHAs can be anyone in the community that would like to drive change in health for their families and neighbors.  While the program is designed to provide education and strategies to individuals with little or no past experience in healthcare, the program can also be used by seasoned nurses and physicians to learn more effective ways to communicate the risk factors for heart disease. </a:t>
            </a:r>
          </a:p>
          <a:p>
            <a:endParaRPr lang="en-CA" dirty="0">
              <a:latin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The CHAT program is designed to educate CHAs on policy issues and to teach more proactive approaches towards influencing change that affects health and well-being.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9209E65-E299-F735-17AC-C0FFC0BD1304}"/>
              </a:ext>
            </a:extLst>
          </p:cNvPr>
          <p:cNvSpPr txBox="1"/>
          <p:nvPr/>
        </p:nvSpPr>
        <p:spPr>
          <a:xfrm>
            <a:off x="2674188" y="617049"/>
            <a:ext cx="6522363" cy="707886"/>
          </a:xfrm>
          <a:prstGeom prst="rect">
            <a:avLst/>
          </a:prstGeom>
          <a:noFill/>
        </p:spPr>
        <p:txBody>
          <a:bodyPr wrap="none" rtlCol="0">
            <a:spAutoFit/>
          </a:bodyPr>
          <a:lstStyle/>
          <a:p>
            <a:r>
              <a:rPr lang="en-US" sz="2000" dirty="0"/>
              <a:t>  </a:t>
            </a:r>
            <a:r>
              <a:rPr lang="en-CA" sz="2000" b="1" dirty="0">
                <a:effectLst/>
                <a:latin typeface="Times New Roman" panose="02020603050405020304" pitchFamily="18" charset="0"/>
                <a:ea typeface="Times New Roman" panose="02020603050405020304" pitchFamily="18" charset="0"/>
              </a:rPr>
              <a:t>Community Health Advocate Training (CHAT) Program</a:t>
            </a:r>
            <a:endParaRPr lang="en-US" sz="2000" dirty="0"/>
          </a:p>
          <a:p>
            <a:r>
              <a:rPr lang="en-US" sz="2000" dirty="0"/>
              <a:t>   </a:t>
            </a:r>
          </a:p>
        </p:txBody>
      </p:sp>
    </p:spTree>
    <p:extLst>
      <p:ext uri="{BB962C8B-B14F-4D97-AF65-F5344CB8AC3E}">
        <p14:creationId xmlns:p14="http://schemas.microsoft.com/office/powerpoint/2010/main" val="257707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97411-5344-725B-65BB-5421F3B7BA11}"/>
              </a:ext>
            </a:extLst>
          </p:cNvPr>
          <p:cNvSpPr txBox="1"/>
          <p:nvPr/>
        </p:nvSpPr>
        <p:spPr>
          <a:xfrm>
            <a:off x="2334883" y="1186912"/>
            <a:ext cx="7522233" cy="4928785"/>
          </a:xfrm>
          <a:prstGeom prst="rect">
            <a:avLst/>
          </a:prstGeom>
          <a:noFill/>
        </p:spPr>
        <p:txBody>
          <a:bodyPr wrap="square" rtlCol="0">
            <a:spAutoFit/>
          </a:bodyPr>
          <a:lstStyle/>
          <a:p>
            <a:pPr marL="0" marR="0">
              <a:lnSpc>
                <a:spcPct val="107000"/>
              </a:lnSpc>
              <a:spcBef>
                <a:spcPts val="0"/>
              </a:spcBef>
              <a:spcAft>
                <a:spcPts val="80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The “With Every Heartbeat is Life” Community Health Worker Manual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“With Every Heartbeat is Life” Community Health Worker Manual is a resource developed by the National Heart, Lung and Blood Institute specifically for the African American community.  The manual provides a 12-session curriculum with 10 sessions dedicated to common risk factors for cardiovascular disease. The manual is culturally sensitive and language appropriate to help CHAs deliver effective education to the communities they serve.   </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training sessions are typically held on a Friday evening, Saturday and Sunday afternoon.</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In addition to the “With Every Heartbeat is Life” Community Health Worker manual, the NHLBI also provides a set of picture cards to use while teaching the manual, and an African American Heart Healthy Cookbook, as well as other promotional materials to help CHA’s use the program in their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9209E65-E299-F735-17AC-C0FFC0BD1304}"/>
              </a:ext>
            </a:extLst>
          </p:cNvPr>
          <p:cNvSpPr txBox="1"/>
          <p:nvPr/>
        </p:nvSpPr>
        <p:spPr>
          <a:xfrm>
            <a:off x="2674188" y="617049"/>
            <a:ext cx="6522363" cy="707886"/>
          </a:xfrm>
          <a:prstGeom prst="rect">
            <a:avLst/>
          </a:prstGeom>
          <a:noFill/>
        </p:spPr>
        <p:txBody>
          <a:bodyPr wrap="none" rtlCol="0">
            <a:spAutoFit/>
          </a:bodyPr>
          <a:lstStyle/>
          <a:p>
            <a:r>
              <a:rPr lang="en-US" sz="2000" dirty="0"/>
              <a:t>  </a:t>
            </a:r>
            <a:r>
              <a:rPr lang="en-CA" sz="2000" b="1" dirty="0">
                <a:effectLst/>
                <a:latin typeface="Times New Roman" panose="02020603050405020304" pitchFamily="18" charset="0"/>
                <a:ea typeface="Times New Roman" panose="02020603050405020304" pitchFamily="18" charset="0"/>
              </a:rPr>
              <a:t>Community Health Advocate Training (CHAT) Program</a:t>
            </a:r>
            <a:endParaRPr lang="en-US" sz="2000" dirty="0"/>
          </a:p>
          <a:p>
            <a:r>
              <a:rPr lang="en-US" sz="2000" dirty="0"/>
              <a:t>   </a:t>
            </a:r>
          </a:p>
        </p:txBody>
      </p:sp>
    </p:spTree>
    <p:extLst>
      <p:ext uri="{BB962C8B-B14F-4D97-AF65-F5344CB8AC3E}">
        <p14:creationId xmlns:p14="http://schemas.microsoft.com/office/powerpoint/2010/main" val="365753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97411-5344-725B-65BB-5421F3B7BA11}"/>
              </a:ext>
            </a:extLst>
          </p:cNvPr>
          <p:cNvSpPr txBox="1"/>
          <p:nvPr/>
        </p:nvSpPr>
        <p:spPr>
          <a:xfrm>
            <a:off x="2199735" y="1704497"/>
            <a:ext cx="7522233" cy="2032351"/>
          </a:xfrm>
          <a:prstGeom prst="rect">
            <a:avLst/>
          </a:prstGeom>
          <a:noFill/>
        </p:spPr>
        <p:txBody>
          <a:bodyPr wrap="square" rtlCol="0">
            <a:spAutoFit/>
          </a:bodyPr>
          <a:lstStyle/>
          <a:p>
            <a:pPr marL="0" marR="0">
              <a:lnSpc>
                <a:spcPct val="107000"/>
              </a:lnSpc>
              <a:spcBef>
                <a:spcPts val="0"/>
              </a:spcBef>
              <a:spcAft>
                <a:spcPts val="800"/>
              </a:spcAft>
            </a:pPr>
            <a:r>
              <a:rPr lang="en-CA" sz="2000" b="1" dirty="0">
                <a:effectLst/>
                <a:latin typeface="Optima" panose="02000503060000020004" pitchFamily="2" charset="0"/>
                <a:ea typeface="Calibri" panose="020F0502020204030204" pitchFamily="34" charset="0"/>
                <a:cs typeface="Times New Roman" panose="02020603050405020304" pitchFamily="18" charset="0"/>
              </a:rPr>
              <a:t>How Do I Become a CHA?</a:t>
            </a:r>
            <a:endParaRPr lang="en-US" sz="2000" dirty="0">
              <a:effectLst/>
              <a:latin typeface="Optima" panose="02000503060000020004" pitchFamily="2" charset="0"/>
              <a:ea typeface="Calibri" panose="020F0502020204030204" pitchFamily="34" charset="0"/>
              <a:cs typeface="Times New Roman" panose="02020603050405020304" pitchFamily="18" charset="0"/>
            </a:endParaRPr>
          </a:p>
          <a:p>
            <a:r>
              <a:rPr lang="en-CA" sz="2000" dirty="0">
                <a:effectLst/>
                <a:latin typeface="Optima" panose="02000503060000020004" pitchFamily="2" charset="0"/>
                <a:ea typeface="Calibri" panose="020F0502020204030204" pitchFamily="34" charset="0"/>
                <a:cs typeface="Times New Roman" panose="02020603050405020304" pitchFamily="18" charset="0"/>
              </a:rPr>
              <a:t>The ABC is always looking for ways to partner with communities to improve health outcomes in heart disease.  If you are interested in learning more about the ABC Community Health Advocate Training (CHAT) Program, contact:</a:t>
            </a:r>
          </a:p>
          <a:p>
            <a:endParaRPr lang="en-US" dirty="0"/>
          </a:p>
        </p:txBody>
      </p:sp>
      <p:sp>
        <p:nvSpPr>
          <p:cNvPr id="3" name="TextBox 2">
            <a:extLst>
              <a:ext uri="{FF2B5EF4-FFF2-40B4-BE49-F238E27FC236}">
                <a16:creationId xmlns:a16="http://schemas.microsoft.com/office/drawing/2014/main" id="{59209E65-E299-F735-17AC-C0FFC0BD1304}"/>
              </a:ext>
            </a:extLst>
          </p:cNvPr>
          <p:cNvSpPr txBox="1"/>
          <p:nvPr/>
        </p:nvSpPr>
        <p:spPr>
          <a:xfrm>
            <a:off x="2334884" y="996611"/>
            <a:ext cx="6522363" cy="707886"/>
          </a:xfrm>
          <a:prstGeom prst="rect">
            <a:avLst/>
          </a:prstGeom>
          <a:noFill/>
        </p:spPr>
        <p:txBody>
          <a:bodyPr wrap="none" rtlCol="0">
            <a:spAutoFit/>
          </a:bodyPr>
          <a:lstStyle/>
          <a:p>
            <a:r>
              <a:rPr lang="en-US" sz="2000" dirty="0"/>
              <a:t>  </a:t>
            </a:r>
            <a:r>
              <a:rPr lang="en-CA" sz="2000" b="1" dirty="0">
                <a:effectLst/>
                <a:latin typeface="Times New Roman" panose="02020603050405020304" pitchFamily="18" charset="0"/>
                <a:ea typeface="Times New Roman" panose="02020603050405020304" pitchFamily="18" charset="0"/>
              </a:rPr>
              <a:t>Community Health Advocate Training (CHAT) Program</a:t>
            </a:r>
            <a:endParaRPr lang="en-US" sz="2000" dirty="0"/>
          </a:p>
          <a:p>
            <a:r>
              <a:rPr lang="en-US" sz="2000" dirty="0"/>
              <a:t>   </a:t>
            </a:r>
          </a:p>
        </p:txBody>
      </p:sp>
      <p:sp>
        <p:nvSpPr>
          <p:cNvPr id="4" name="TextBox 3">
            <a:extLst>
              <a:ext uri="{FF2B5EF4-FFF2-40B4-BE49-F238E27FC236}">
                <a16:creationId xmlns:a16="http://schemas.microsoft.com/office/drawing/2014/main" id="{400DDF6E-3A7D-C390-9649-317CE4473091}"/>
              </a:ext>
            </a:extLst>
          </p:cNvPr>
          <p:cNvSpPr txBox="1"/>
          <p:nvPr/>
        </p:nvSpPr>
        <p:spPr>
          <a:xfrm>
            <a:off x="2470032" y="3736848"/>
            <a:ext cx="6725726" cy="1846659"/>
          </a:xfrm>
          <a:prstGeom prst="rect">
            <a:avLst/>
          </a:prstGeom>
          <a:noFill/>
        </p:spPr>
        <p:txBody>
          <a:bodyPr wrap="square" rtlCol="0">
            <a:spAutoFit/>
          </a:bodyPr>
          <a:lstStyle/>
          <a:p>
            <a:pPr algn="ctr"/>
            <a:r>
              <a:rPr lang="en-US" sz="3200" dirty="0"/>
              <a:t>Tanya N. Bayne  </a:t>
            </a:r>
          </a:p>
          <a:p>
            <a:pPr algn="ctr"/>
            <a:r>
              <a:rPr lang="en-US" sz="3200" dirty="0"/>
              <a:t>ABC CHAT Coordinator</a:t>
            </a:r>
          </a:p>
          <a:p>
            <a:pPr algn="ctr"/>
            <a:r>
              <a:rPr lang="en-US" sz="3200" dirty="0"/>
              <a:t>302-321-5242</a:t>
            </a:r>
          </a:p>
          <a:p>
            <a:endParaRPr lang="en-US" dirty="0"/>
          </a:p>
        </p:txBody>
      </p:sp>
    </p:spTree>
    <p:extLst>
      <p:ext uri="{BB962C8B-B14F-4D97-AF65-F5344CB8AC3E}">
        <p14:creationId xmlns:p14="http://schemas.microsoft.com/office/powerpoint/2010/main" val="19936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538985-CB80-DF47-AC37-EB2F630AD81B}"/>
              </a:ext>
            </a:extLst>
          </p:cNvPr>
          <p:cNvSpPr txBox="1"/>
          <p:nvPr/>
        </p:nvSpPr>
        <p:spPr>
          <a:xfrm>
            <a:off x="2467155" y="621101"/>
            <a:ext cx="7536611" cy="4832092"/>
          </a:xfrm>
          <a:prstGeom prst="rect">
            <a:avLst/>
          </a:prstGeom>
          <a:noFill/>
        </p:spPr>
        <p:txBody>
          <a:bodyPr wrap="square" rtlCol="0">
            <a:spAutoFit/>
          </a:bodyPr>
          <a:lstStyle/>
          <a:p>
            <a:pPr marR="0" lvl="0">
              <a:spcBef>
                <a:spcPts val="0"/>
              </a:spcBef>
              <a:spcAft>
                <a:spcPts val="0"/>
              </a:spcAft>
              <a:tabLst>
                <a:tab pos="457200" algn="l"/>
              </a:tabLst>
            </a:pPr>
            <a:r>
              <a:rPr lang="en-US" sz="2800" b="1" kern="0" dirty="0">
                <a:effectLst/>
                <a:latin typeface="Calibri" panose="020F0502020204030204" pitchFamily="34" charset="0"/>
                <a:ea typeface="Times New Roman" panose="02020603050405020304" pitchFamily="18" charset="0"/>
                <a:cs typeface="Calibri" panose="020F0502020204030204" pitchFamily="34" charset="0"/>
              </a:rPr>
              <a:t>Partnership Building, Recruitment and Advocacy </a:t>
            </a:r>
            <a:endParaRPr lang="en-US" sz="2800" b="1" kern="100" dirty="0">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tabLst>
                <a:tab pos="457200" algn="l"/>
              </a:tabLst>
            </a:pPr>
            <a:endParaRPr lang="en-US" sz="2000" kern="0" dirty="0">
              <a:latin typeface="Calibri" panose="020F0502020204030204" pitchFamily="34" charset="0"/>
              <a:ea typeface="Calibri" panose="020F0502020204030204" pitchFamily="34" charset="0"/>
              <a:cs typeface="Calibri" panose="020F0502020204030204" pitchFamily="34" charset="0"/>
            </a:endParaRPr>
          </a:p>
          <a:p>
            <a:pPr>
              <a:tabLst>
                <a:tab pos="457200" algn="l"/>
              </a:tabLst>
            </a:pPr>
            <a:r>
              <a:rPr lang="en-US" sz="2000" kern="0" dirty="0">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Recruitment of CHAT workers from within the Wilmington districts . Identify 5 constituent’s  to  participate </a:t>
            </a:r>
            <a:r>
              <a:rPr lang="en-US" sz="2400" kern="0" dirty="0">
                <a:latin typeface="Calibri" panose="020F0502020204030204" pitchFamily="34" charset="0"/>
                <a:ea typeface="Calibri" panose="020F0502020204030204" pitchFamily="34" charset="0"/>
                <a:cs typeface="Calibri" panose="020F0502020204030204" pitchFamily="34" charset="0"/>
              </a:rPr>
              <a:t>as CHAT workers</a:t>
            </a:r>
          </a:p>
          <a:p>
            <a:pPr marR="0" lvl="0">
              <a:spcBef>
                <a:spcPts val="0"/>
              </a:spcBef>
              <a:spcAft>
                <a:spcPts val="0"/>
              </a:spcAft>
              <a:tabLst>
                <a:tab pos="457200" algn="l"/>
              </a:tabLs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tabLst>
                <a:tab pos="457200" algn="l"/>
              </a:tabLst>
            </a:pPr>
            <a:r>
              <a:rPr lang="en-US" sz="2400" kern="0" dirty="0">
                <a:latin typeface="Calibri" panose="020F0502020204030204" pitchFamily="34" charset="0"/>
                <a:ea typeface="Calibri" panose="020F0502020204030204" pitchFamily="34" charset="0"/>
                <a:cs typeface="Calibri" panose="020F0502020204030204" pitchFamily="34" charset="0"/>
              </a:rPr>
              <a:t>Obtain $ </a:t>
            </a:r>
            <a:r>
              <a:rPr lang="en-US" sz="2400" kern="0" dirty="0">
                <a:effectLst/>
                <a:latin typeface="Calibri" panose="020F0502020204030204" pitchFamily="34" charset="0"/>
                <a:ea typeface="Calibri" panose="020F0502020204030204" pitchFamily="34" charset="0"/>
                <a:cs typeface="Calibri" panose="020F0502020204030204" pitchFamily="34" charset="0"/>
              </a:rPr>
              <a:t>15,000  in </a:t>
            </a:r>
            <a:r>
              <a:rPr lang="en-US" sz="2400" kern="0" dirty="0">
                <a:latin typeface="Calibri" panose="020F0502020204030204" pitchFamily="34" charset="0"/>
                <a:ea typeface="Calibri" panose="020F0502020204030204" pitchFamily="34" charset="0"/>
                <a:cs typeface="Calibri" panose="020F0502020204030204" pitchFamily="34" charset="0"/>
              </a:rPr>
              <a:t>fi</a:t>
            </a:r>
            <a:r>
              <a:rPr lang="en-US" sz="2400" kern="0" dirty="0">
                <a:effectLst/>
                <a:latin typeface="Calibri" panose="020F0502020204030204" pitchFamily="34" charset="0"/>
                <a:ea typeface="Calibri" panose="020F0502020204030204" pitchFamily="34" charset="0"/>
                <a:cs typeface="Calibri" panose="020F0502020204030204" pitchFamily="34" charset="0"/>
              </a:rPr>
              <a:t>nancial support </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aimed at improving the ability of CHAT graduates to implement programs in the community. </a:t>
            </a: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tabLst>
                <a:tab pos="457200" algn="l"/>
              </a:tabLs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a:tabLst>
                <a:tab pos="457200" algn="l"/>
              </a:tabLst>
            </a:pPr>
            <a:r>
              <a:rPr lang="en-US" sz="2400" kern="0" dirty="0">
                <a:effectLst/>
                <a:latin typeface="Calibri" panose="020F0502020204030204" pitchFamily="34" charset="0"/>
                <a:ea typeface="Times New Roman" panose="02020603050405020304" pitchFamily="18" charset="0"/>
                <a:cs typeface="Calibri" panose="020F0502020204030204" pitchFamily="34" charset="0"/>
              </a:rPr>
              <a:t>Collaborate with committee to develop partnerships to build a healthier community.</a:t>
            </a:r>
          </a:p>
          <a:p>
            <a:pPr marR="0" lvl="0">
              <a:spcBef>
                <a:spcPts val="0"/>
              </a:spcBef>
              <a:spcAft>
                <a:spcPts val="0"/>
              </a:spcAft>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07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0E913F-2992-0DEA-3B39-AFE6FD6BE951}"/>
              </a:ext>
            </a:extLst>
          </p:cNvPr>
          <p:cNvSpPr txBox="1"/>
          <p:nvPr/>
        </p:nvSpPr>
        <p:spPr>
          <a:xfrm>
            <a:off x="1035170" y="2432649"/>
            <a:ext cx="9558068" cy="769441"/>
          </a:xfrm>
          <a:prstGeom prst="rect">
            <a:avLst/>
          </a:prstGeom>
          <a:noFill/>
        </p:spPr>
        <p:txBody>
          <a:bodyPr wrap="square" rtlCol="0">
            <a:spAutoFit/>
          </a:bodyPr>
          <a:lstStyle/>
          <a:p>
            <a:pPr algn="ctr"/>
            <a:r>
              <a:rPr lang="en-US" sz="4400" dirty="0">
                <a:latin typeface=""/>
              </a:rPr>
              <a:t>QUESTIONS</a:t>
            </a:r>
          </a:p>
        </p:txBody>
      </p:sp>
    </p:spTree>
    <p:extLst>
      <p:ext uri="{BB962C8B-B14F-4D97-AF65-F5344CB8AC3E}">
        <p14:creationId xmlns:p14="http://schemas.microsoft.com/office/powerpoint/2010/main" val="74054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47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2" name="Rectangle 7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useBgFill="1">
        <p:nvSpPr>
          <p:cNvPr id="74" name="Freeform: Shape 7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itle 1">
            <a:extLst>
              <a:ext uri="{FF2B5EF4-FFF2-40B4-BE49-F238E27FC236}">
                <a16:creationId xmlns:a16="http://schemas.microsoft.com/office/drawing/2014/main" id="{D42E2375-ACB6-493F-9728-5D05B43FD161}"/>
              </a:ext>
            </a:extLst>
          </p:cNvPr>
          <p:cNvSpPr txBox="1">
            <a:spLocks/>
          </p:cNvSpPr>
          <p:nvPr/>
        </p:nvSpPr>
        <p:spPr>
          <a:xfrm>
            <a:off x="534912" y="2362452"/>
            <a:ext cx="4023360" cy="3204134"/>
          </a:xfrm>
          <a:prstGeom prst="rect">
            <a:avLst/>
          </a:prstGeom>
        </p:spPr>
        <p:txBody>
          <a:bodyPr vert="horz" lIns="91440" tIns="45720" rIns="91440" bIns="45720" rtlCol="0" anchor="b">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base" latinLnBrk="0" hangingPunct="1">
              <a:lnSpc>
                <a:spcPct val="90000"/>
              </a:lnSpc>
              <a:spcBef>
                <a:spcPct val="0"/>
              </a:spcBef>
              <a:spcAft>
                <a:spcPts val="600"/>
              </a:spcAft>
              <a:buClrTx/>
              <a:buSzTx/>
              <a:buFontTx/>
              <a:buNone/>
              <a:tabLst/>
              <a:defRPr/>
            </a:pPr>
            <a:r>
              <a:rPr kumimoji="0" lang="en-US" sz="5800" b="0" i="0" u="none" strike="noStrike" kern="1200" cap="none" spc="0" normalizeH="0" baseline="0" noProof="0" dirty="0">
                <a:ln>
                  <a:noFill/>
                </a:ln>
                <a:solidFill>
                  <a:srgbClr val="000000"/>
                </a:solidFill>
                <a:effectLst>
                  <a:outerShdw blurRad="190500" dist="76200" dir="2700000" algn="tl" rotWithShape="0">
                    <a:prstClr val="black">
                      <a:alpha val="30000"/>
                    </a:prstClr>
                  </a:outerShdw>
                </a:effectLst>
                <a:uLnTx/>
                <a:uFillTx/>
                <a:latin typeface="Avenir Next LT Pro"/>
                <a:ea typeface="+mj-ea"/>
                <a:cs typeface="+mj-cs"/>
              </a:rPr>
              <a:t>Thank you!</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srgbClr val="000000"/>
              </a:solidFill>
              <a:effectLst>
                <a:outerShdw blurRad="190500" dist="76200" dir="2700000" algn="tl" rotWithShape="0">
                  <a:prstClr val="black">
                    <a:alpha val="30000"/>
                  </a:prstClr>
                </a:outerShdw>
              </a:effectLst>
              <a:uLnTx/>
              <a:uFillTx/>
              <a:latin typeface="Avenir Next LT Pro"/>
              <a:ea typeface="+mj-ea"/>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srgbClr val="000000"/>
              </a:solidFill>
              <a:effectLst>
                <a:outerShdw blurRad="190500" dist="76200" dir="2700000" algn="tl" rotWithShape="0">
                  <a:prstClr val="black">
                    <a:alpha val="30000"/>
                  </a:prstClr>
                </a:outerShdw>
              </a:effectLst>
              <a:uLnTx/>
              <a:uFillTx/>
              <a:latin typeface="Avenir Next LT Pro"/>
              <a:ea typeface="+mj-ea"/>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srgbClr val="000000"/>
              </a:solidFill>
              <a:effectLst>
                <a:outerShdw blurRad="190500" dist="76200" dir="2700000" algn="tl" rotWithShape="0">
                  <a:prstClr val="black">
                    <a:alpha val="30000"/>
                  </a:prstClr>
                </a:outerShdw>
              </a:effectLst>
              <a:uLnTx/>
              <a:uFillTx/>
              <a:latin typeface="Avenir Next LT Pro"/>
              <a:ea typeface="+mj-ea"/>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lang="en-US" sz="4800" dirty="0">
              <a:solidFill>
                <a:srgbClr val="000000"/>
              </a:solidFill>
              <a:effectLst>
                <a:outerShdw blurRad="190500" dist="76200" dir="2700000" algn="tl" rotWithShape="0">
                  <a:prstClr val="black">
                    <a:alpha val="30000"/>
                  </a:prstClr>
                </a:outerShdw>
              </a:effectLst>
              <a:latin typeface="Avenir Next LT Pro"/>
            </a:endParaRPr>
          </a:p>
          <a:p>
            <a:pPr algn="ctr"/>
            <a:r>
              <a:rPr lang="en-US" sz="4800" dirty="0"/>
              <a:t>Tanya N. Bayne  </a:t>
            </a:r>
          </a:p>
          <a:p>
            <a:pPr algn="ctr"/>
            <a:r>
              <a:rPr lang="en-US" sz="4800" dirty="0"/>
              <a:t>ABC CHAT Coordinator</a:t>
            </a:r>
          </a:p>
          <a:p>
            <a:pPr algn="ctr"/>
            <a:r>
              <a:rPr lang="en-US" sz="4800" dirty="0"/>
              <a:t>302-321-5242</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srgbClr val="000000"/>
              </a:solidFill>
              <a:effectLst>
                <a:outerShdw blurRad="190500" dist="76200" dir="2700000" algn="tl" rotWithShape="0">
                  <a:prstClr val="black">
                    <a:alpha val="30000"/>
                  </a:prstClr>
                </a:outerShdw>
              </a:effectLst>
              <a:uLnTx/>
              <a:uFillTx/>
              <a:latin typeface="Avenir Next LT Pro"/>
              <a:ea typeface="+mj-ea"/>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venir Next LT Pro"/>
              <a:ea typeface="+mj-ea"/>
              <a:cs typeface="+mj-cs"/>
            </a:endParaRP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text, clipart&#10;&#10;Description automatically generated">
            <a:extLst>
              <a:ext uri="{FF2B5EF4-FFF2-40B4-BE49-F238E27FC236}">
                <a16:creationId xmlns:a16="http://schemas.microsoft.com/office/drawing/2014/main" id="{569F099C-A3BC-4DAE-A88C-C7EAD1BF8CE8}"/>
              </a:ext>
            </a:extLst>
          </p:cNvPr>
          <p:cNvPicPr>
            <a:picLocks noChangeAspect="1"/>
          </p:cNvPicPr>
          <p:nvPr/>
        </p:nvPicPr>
        <p:blipFill>
          <a:blip r:embed="rId3"/>
          <a:stretch>
            <a:fillRect/>
          </a:stretch>
        </p:blipFill>
        <p:spPr>
          <a:xfrm>
            <a:off x="5414356" y="1855309"/>
            <a:ext cx="6408836" cy="2996130"/>
          </a:xfrm>
          <a:prstGeom prst="rect">
            <a:avLst/>
          </a:prstGeom>
        </p:spPr>
      </p:pic>
      <p:sp>
        <p:nvSpPr>
          <p:cNvPr id="4" name="TextBox 3">
            <a:extLst>
              <a:ext uri="{FF2B5EF4-FFF2-40B4-BE49-F238E27FC236}">
                <a16:creationId xmlns:a16="http://schemas.microsoft.com/office/drawing/2014/main" id="{FA8A1EAC-8222-7444-3B85-BF36D491B091}"/>
              </a:ext>
            </a:extLst>
          </p:cNvPr>
          <p:cNvSpPr txBox="1"/>
          <p:nvPr/>
        </p:nvSpPr>
        <p:spPr>
          <a:xfrm>
            <a:off x="6261964" y="5104921"/>
            <a:ext cx="35543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      </a:t>
            </a:r>
            <a:r>
              <a:rPr kumimoji="0" lang="en-US" sz="2400" b="1" i="0" u="none" strike="noStrike" kern="1200" cap="none" spc="0" normalizeH="0" baseline="0" noProof="0" dirty="0">
                <a:ln>
                  <a:noFill/>
                </a:ln>
                <a:solidFill>
                  <a:srgbClr val="000000"/>
                </a:solidFill>
                <a:effectLst/>
                <a:uLnTx/>
                <a:uFillTx/>
                <a:latin typeface="Avenir Next LT Pro"/>
                <a:ea typeface="+mn-ea"/>
                <a:cs typeface="+mn-cs"/>
              </a:rPr>
              <a:t>www.abcardio.org</a:t>
            </a:r>
          </a:p>
        </p:txBody>
      </p:sp>
    </p:spTree>
    <p:extLst>
      <p:ext uri="{BB962C8B-B14F-4D97-AF65-F5344CB8AC3E}">
        <p14:creationId xmlns:p14="http://schemas.microsoft.com/office/powerpoint/2010/main" val="24063419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00216B-D621-D329-3C27-185D75A164BF}"/>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52768" r="18856"/>
          <a:stretch/>
        </p:blipFill>
        <p:spPr>
          <a:xfrm>
            <a:off x="0" y="0"/>
            <a:ext cx="2926080" cy="6876118"/>
          </a:xfrm>
          <a:prstGeom prst="rect">
            <a:avLst/>
          </a:prstGeom>
        </p:spPr>
      </p:pic>
      <p:sp>
        <p:nvSpPr>
          <p:cNvPr id="2" name="Title 1">
            <a:extLst>
              <a:ext uri="{FF2B5EF4-FFF2-40B4-BE49-F238E27FC236}">
                <a16:creationId xmlns:a16="http://schemas.microsoft.com/office/drawing/2014/main" id="{B9429FF4-10A5-93C8-3DE5-1D49CD60B709}"/>
              </a:ext>
            </a:extLst>
          </p:cNvPr>
          <p:cNvSpPr>
            <a:spLocks noGrp="1"/>
          </p:cNvSpPr>
          <p:nvPr>
            <p:ph type="title"/>
          </p:nvPr>
        </p:nvSpPr>
        <p:spPr>
          <a:xfrm>
            <a:off x="3291840" y="456566"/>
            <a:ext cx="8366760" cy="1325563"/>
          </a:xfrm>
        </p:spPr>
        <p:txBody>
          <a:bodyPr tIns="91440"/>
          <a:lstStyle/>
          <a:p>
            <a:r>
              <a:rPr lang="en-US" dirty="0"/>
              <a:t>THE ABC</a:t>
            </a:r>
          </a:p>
        </p:txBody>
      </p:sp>
      <p:sp>
        <p:nvSpPr>
          <p:cNvPr id="3" name="Content Placeholder 2">
            <a:extLst>
              <a:ext uri="{FF2B5EF4-FFF2-40B4-BE49-F238E27FC236}">
                <a16:creationId xmlns:a16="http://schemas.microsoft.com/office/drawing/2014/main" id="{FDD3A448-0633-81C7-EAA5-AE471DC1E582}"/>
              </a:ext>
            </a:extLst>
          </p:cNvPr>
          <p:cNvSpPr>
            <a:spLocks noGrp="1"/>
          </p:cNvSpPr>
          <p:nvPr>
            <p:ph idx="1"/>
          </p:nvPr>
        </p:nvSpPr>
        <p:spPr>
          <a:xfrm>
            <a:off x="3291840" y="2152199"/>
            <a:ext cx="3801291" cy="4351338"/>
          </a:xfrm>
        </p:spPr>
        <p:txBody>
          <a:bodyPr>
            <a:normAutofit fontScale="62500" lnSpcReduction="20000"/>
          </a:bodyPr>
          <a:lstStyle/>
          <a:p>
            <a:pPr marL="0" indent="0">
              <a:buNone/>
            </a:pPr>
            <a:r>
              <a:rPr lang="en-US" sz="2300" b="1" dirty="0"/>
              <a:t>The Association of Black Cardiologists (ABC) is a nonprofit organization dedicated to the prevention and treatment of cardiovascular disease, including stroke, in Black communities across the US. </a:t>
            </a:r>
          </a:p>
          <a:p>
            <a:pPr marL="0" indent="0">
              <a:buNone/>
            </a:pPr>
            <a:r>
              <a:rPr lang="en-US" sz="2300" dirty="0"/>
              <a:t>With nearly 50 years of expertise since its founding in 1974 </a:t>
            </a:r>
            <a:r>
              <a:rPr lang="en-US" sz="2300" b="1" dirty="0"/>
              <a:t>by Dr. Richard Allen Williams,</a:t>
            </a:r>
            <a:r>
              <a:rPr lang="en-US" sz="2300" dirty="0"/>
              <a:t> the ABC has emerged as a leading authority in addressing cardiovascular health disparities. </a:t>
            </a:r>
          </a:p>
          <a:p>
            <a:pPr marL="0" indent="0">
              <a:buNone/>
            </a:pPr>
            <a:r>
              <a:rPr lang="en-US" sz="2300" b="1" dirty="0"/>
              <a:t>The ABC works to eliminate disparities related to cardiovascular disease by advocating for research, education, and community outreach. </a:t>
            </a:r>
          </a:p>
          <a:p>
            <a:pPr marL="0" indent="0">
              <a:buNone/>
            </a:pPr>
            <a:r>
              <a:rPr lang="en-US" sz="2300" dirty="0"/>
              <a:t>The ABC also aims to address the underrepresentation of minorities in clinical trials and improve access to quality cardiovascular care for underserved populations.</a:t>
            </a:r>
          </a:p>
          <a:p>
            <a:pPr marL="0" indent="0">
              <a:buNone/>
            </a:pPr>
            <a:endParaRPr lang="en-US" dirty="0"/>
          </a:p>
        </p:txBody>
      </p:sp>
      <p:sp>
        <p:nvSpPr>
          <p:cNvPr id="4" name="Text Placeholder 6">
            <a:extLst>
              <a:ext uri="{FF2B5EF4-FFF2-40B4-BE49-F238E27FC236}">
                <a16:creationId xmlns:a16="http://schemas.microsoft.com/office/drawing/2014/main" id="{6DAA1371-EF45-AB23-D380-A8472F86A77E}"/>
              </a:ext>
            </a:extLst>
          </p:cNvPr>
          <p:cNvSpPr txBox="1">
            <a:spLocks/>
          </p:cNvSpPr>
          <p:nvPr/>
        </p:nvSpPr>
        <p:spPr>
          <a:xfrm>
            <a:off x="3291840" y="1095028"/>
            <a:ext cx="8366760" cy="472512"/>
          </a:xfrm>
          <a:prstGeom prst="rect">
            <a:avLst/>
          </a:prstGeom>
        </p:spPr>
        <p:txBody>
          <a:bodyPr/>
          <a:lstStyle>
            <a:lvl1pPr marL="228600" indent="-228600" algn="l" defTabSz="914400" rtl="0" eaLnBrk="1" latinLnBrk="0" hangingPunct="1">
              <a:lnSpc>
                <a:spcPct val="109000"/>
              </a:lnSpc>
              <a:spcBef>
                <a:spcPts val="600"/>
              </a:spcBef>
              <a:spcAft>
                <a:spcPts val="600"/>
              </a:spcAft>
              <a:buClr>
                <a:srgbClr val="C00000"/>
              </a:buClr>
              <a:buFont typeface="Wingdings 2" panose="05020102010507070707" pitchFamily="18" charset="2"/>
              <a:buChar char=""/>
              <a:defRPr sz="1400" kern="1200">
                <a:solidFill>
                  <a:schemeClr val="accent1"/>
                </a:solidFill>
                <a:latin typeface="+mn-lt"/>
                <a:ea typeface="+mn-ea"/>
                <a:cs typeface="+mn-cs"/>
              </a:defRPr>
            </a:lvl1pPr>
            <a:lvl2pPr marL="685800" indent="-228600" algn="l" defTabSz="914400" rtl="0" eaLnBrk="1" latinLnBrk="0" hangingPunct="1">
              <a:lnSpc>
                <a:spcPct val="109000"/>
              </a:lnSpc>
              <a:spcBef>
                <a:spcPts val="600"/>
              </a:spcBef>
              <a:spcAft>
                <a:spcPts val="600"/>
              </a:spcAft>
              <a:buFont typeface="Calibri" panose="020F050202020403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600"/>
              </a:spcBef>
              <a:spcAft>
                <a:spcPts val="600"/>
              </a:spcAft>
              <a:buClr>
                <a:srgbClr val="C00000"/>
              </a:buClr>
              <a:buSzTx/>
              <a:buFont typeface="Wingdings 2" panose="05020102010507070707" pitchFamily="18" charset="2"/>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alibri Light" panose="020F0302020204030204"/>
                <a:ea typeface="+mn-ea"/>
                <a:cs typeface="+mn-cs"/>
              </a:rPr>
              <a:t>WHO IS THE ASSOCIATION OF BLACK CARDIOLOGISTS</a:t>
            </a:r>
          </a:p>
        </p:txBody>
      </p:sp>
      <p:sp>
        <p:nvSpPr>
          <p:cNvPr id="10" name="Content Placeholder 2">
            <a:extLst>
              <a:ext uri="{FF2B5EF4-FFF2-40B4-BE49-F238E27FC236}">
                <a16:creationId xmlns:a16="http://schemas.microsoft.com/office/drawing/2014/main" id="{E4EFB147-18C3-F101-555C-D2CDFAEF33D5}"/>
              </a:ext>
            </a:extLst>
          </p:cNvPr>
          <p:cNvSpPr txBox="1">
            <a:spLocks/>
          </p:cNvSpPr>
          <p:nvPr/>
        </p:nvSpPr>
        <p:spPr>
          <a:xfrm>
            <a:off x="7578459" y="2050096"/>
            <a:ext cx="3801291" cy="4351338"/>
          </a:xfrm>
          <a:prstGeom prst="rect">
            <a:avLst/>
          </a:prstGeom>
        </p:spPr>
        <p:txBody>
          <a:bodyPr vert="horz" lIns="91440" tIns="45720" rIns="91440" bIns="45720" rtlCol="0">
            <a:normAutofit/>
          </a:bodyPr>
          <a:lstStyle>
            <a:lvl1pPr marL="228600" indent="-228600" algn="l" defTabSz="914400" rtl="0" eaLnBrk="1" latinLnBrk="0" hangingPunct="1">
              <a:lnSpc>
                <a:spcPct val="109000"/>
              </a:lnSpc>
              <a:spcBef>
                <a:spcPts val="600"/>
              </a:spcBef>
              <a:spcAft>
                <a:spcPts val="600"/>
              </a:spcAft>
              <a:buClr>
                <a:srgbClr val="C00000"/>
              </a:buClr>
              <a:buFont typeface="Wingdings 2" panose="05020102010507070707" pitchFamily="18" charset="2"/>
              <a:buChar char=""/>
              <a:defRPr sz="1400" kern="1200">
                <a:solidFill>
                  <a:schemeClr val="accent1"/>
                </a:solidFill>
                <a:latin typeface="+mn-lt"/>
                <a:ea typeface="+mn-ea"/>
                <a:cs typeface="+mn-cs"/>
              </a:defRPr>
            </a:lvl1pPr>
            <a:lvl2pPr marL="685800" indent="-228600" algn="l" defTabSz="914400" rtl="0" eaLnBrk="1" latinLnBrk="0" hangingPunct="1">
              <a:lnSpc>
                <a:spcPct val="109000"/>
              </a:lnSpc>
              <a:spcBef>
                <a:spcPts val="600"/>
              </a:spcBef>
              <a:spcAft>
                <a:spcPts val="600"/>
              </a:spcAft>
              <a:buFont typeface="Calibri" panose="020F050202020403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600"/>
              </a:spcBef>
              <a:spcAft>
                <a:spcPts val="600"/>
              </a:spcAft>
              <a:buClr>
                <a:srgbClr val="C00000"/>
              </a:buClr>
              <a:buSzTx/>
              <a:buFont typeface="Wingdings 2" panose="05020102010507070707" pitchFamily="18" charset="2"/>
              <a:buNone/>
              <a:tabLst/>
              <a:defRPr/>
            </a:pPr>
            <a:r>
              <a:rPr kumimoji="0" lang="en-US" sz="1400" b="0" i="0" u="none" strike="noStrike" kern="1200" cap="none" spc="0" normalizeH="0" baseline="0" noProof="0" dirty="0">
                <a:ln>
                  <a:noFill/>
                </a:ln>
                <a:solidFill>
                  <a:srgbClr val="4B4B4B"/>
                </a:solidFill>
                <a:effectLst/>
                <a:uLnTx/>
                <a:uFillTx/>
                <a:latin typeface="Calibri" panose="020F0502020204030204"/>
                <a:ea typeface="+mn-ea"/>
                <a:cs typeface="+mn-cs"/>
              </a:rPr>
              <a:t>ABC's vision, credibility, and comprehensive approach position the organization as a transformative force in the fight against heart health disparities. With its rich history, diverse network, and expertise, ABC is poised to make a lasting impact. </a:t>
            </a:r>
          </a:p>
          <a:p>
            <a:pPr marL="0" marR="0" lvl="0" indent="0" algn="l" defTabSz="914400" rtl="0" eaLnBrk="1" fontAlgn="auto" latinLnBrk="0" hangingPunct="1">
              <a:lnSpc>
                <a:spcPct val="114000"/>
              </a:lnSpc>
              <a:spcBef>
                <a:spcPts val="600"/>
              </a:spcBef>
              <a:spcAft>
                <a:spcPts val="600"/>
              </a:spcAft>
              <a:buClr>
                <a:srgbClr val="C00000"/>
              </a:buClr>
              <a:buSzTx/>
              <a:buFont typeface="Wingdings 2" panose="05020102010507070707" pitchFamily="18" charset="2"/>
              <a:buNone/>
              <a:tabLst/>
              <a:defRPr/>
            </a:pPr>
            <a:r>
              <a:rPr kumimoji="0" lang="en-US" sz="1400" b="0" i="0" u="none" strike="noStrike" kern="1200" cap="none" spc="0" normalizeH="0" baseline="0" noProof="0" dirty="0">
                <a:ln>
                  <a:noFill/>
                </a:ln>
                <a:solidFill>
                  <a:srgbClr val="4B4B4B"/>
                </a:solidFill>
                <a:effectLst/>
                <a:uLnTx/>
                <a:uFillTx/>
                <a:latin typeface="Calibri" panose="020F0502020204030204"/>
                <a:ea typeface="+mn-ea"/>
                <a:cs typeface="+mn-cs"/>
              </a:rPr>
              <a:t>By championing a diverse workforce, supporting research to uncover and adequately address the root causes of health disparity, and creating programs to empower communities, ABC is leading the change needed to ensure equitable health outcomes for all. Together, we can build a future where cardiovascular health disparities are a thing of the past and every individual has the opportunity to thrive with a healthy heart.</a:t>
            </a:r>
          </a:p>
        </p:txBody>
      </p:sp>
      <p:cxnSp>
        <p:nvCxnSpPr>
          <p:cNvPr id="12" name="Straight Connector 11">
            <a:extLst>
              <a:ext uri="{FF2B5EF4-FFF2-40B4-BE49-F238E27FC236}">
                <a16:creationId xmlns:a16="http://schemas.microsoft.com/office/drawing/2014/main" id="{3E929B39-A2AC-8D31-D539-19700701B8D9}"/>
              </a:ext>
            </a:extLst>
          </p:cNvPr>
          <p:cNvCxnSpPr>
            <a:cxnSpLocks/>
          </p:cNvCxnSpPr>
          <p:nvPr/>
        </p:nvCxnSpPr>
        <p:spPr>
          <a:xfrm>
            <a:off x="11647475" y="2309513"/>
            <a:ext cx="0" cy="329184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BE385B9-160E-70EF-2516-0507E0435048}"/>
              </a:ext>
            </a:extLst>
          </p:cNvPr>
          <p:cNvGrpSpPr/>
          <p:nvPr/>
        </p:nvGrpSpPr>
        <p:grpSpPr>
          <a:xfrm>
            <a:off x="7181274" y="2309513"/>
            <a:ext cx="45719" cy="3153606"/>
            <a:chOff x="7207432" y="2204778"/>
            <a:chExt cx="45719" cy="3153606"/>
          </a:xfrm>
        </p:grpSpPr>
        <p:cxnSp>
          <p:nvCxnSpPr>
            <p:cNvPr id="6" name="Straight Connector 5">
              <a:extLst>
                <a:ext uri="{FF2B5EF4-FFF2-40B4-BE49-F238E27FC236}">
                  <a16:creationId xmlns:a16="http://schemas.microsoft.com/office/drawing/2014/main" id="{4E0313EC-6E47-C6D2-E175-299E52786565}"/>
                </a:ext>
              </a:extLst>
            </p:cNvPr>
            <p:cNvCxnSpPr>
              <a:cxnSpLocks/>
            </p:cNvCxnSpPr>
            <p:nvPr/>
          </p:nvCxnSpPr>
          <p:spPr>
            <a:xfrm>
              <a:off x="7221147" y="2309513"/>
              <a:ext cx="0" cy="304887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8C5382-6F02-39E3-155E-6EA15D0A5D45}"/>
                </a:ext>
              </a:extLst>
            </p:cNvPr>
            <p:cNvSpPr/>
            <p:nvPr/>
          </p:nvSpPr>
          <p:spPr>
            <a:xfrm>
              <a:off x="7207432" y="2204778"/>
              <a:ext cx="45719" cy="2094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9EF9A71B-E0D9-19A4-7807-D6B74A4D0777}"/>
              </a:ext>
            </a:extLst>
          </p:cNvPr>
          <p:cNvSpPr/>
          <p:nvPr/>
        </p:nvSpPr>
        <p:spPr>
          <a:xfrm>
            <a:off x="1776" y="0"/>
            <a:ext cx="2924304" cy="6858000"/>
          </a:xfrm>
          <a:prstGeom prst="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2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rgeon using digital tablet in operating room">
            <a:extLst>
              <a:ext uri="{FF2B5EF4-FFF2-40B4-BE49-F238E27FC236}">
                <a16:creationId xmlns:a16="http://schemas.microsoft.com/office/drawing/2014/main" id="{F2E8351C-EDA3-7407-DB00-2BB181499840}"/>
              </a:ext>
            </a:extLst>
          </p:cNvPr>
          <p:cNvPicPr>
            <a:picLocks noChangeAspect="1"/>
          </p:cNvPicPr>
          <p:nvPr/>
        </p:nvPicPr>
        <p:blipFill>
          <a:blip r:embed="rId3">
            <a:alphaModFix amt="45000"/>
            <a:grayscl/>
            <a:extLst>
              <a:ext uri="{28A0092B-C50C-407E-A947-70E740481C1C}">
                <a14:useLocalDpi xmlns:a14="http://schemas.microsoft.com/office/drawing/2010/main" val="0"/>
              </a:ext>
            </a:extLst>
          </a:blip>
          <a:srcRect t="7750" b="7750"/>
          <a:stretch/>
        </p:blipFill>
        <p:spPr>
          <a:xfrm>
            <a:off x="0" y="-18231"/>
            <a:ext cx="12190982" cy="6902357"/>
          </a:xfrm>
          <a:prstGeom prst="rect">
            <a:avLst/>
          </a:prstGeom>
          <a:solidFill>
            <a:schemeClr val="tx1">
              <a:lumMod val="50000"/>
            </a:schemeClr>
          </a:solidFill>
        </p:spPr>
      </p:pic>
      <p:sp>
        <p:nvSpPr>
          <p:cNvPr id="2" name="Title 1">
            <a:extLst>
              <a:ext uri="{FF2B5EF4-FFF2-40B4-BE49-F238E27FC236}">
                <a16:creationId xmlns:a16="http://schemas.microsoft.com/office/drawing/2014/main" id="{5F577706-FDA5-D5AF-B853-6CB1288C09DB}"/>
              </a:ext>
            </a:extLst>
          </p:cNvPr>
          <p:cNvSpPr>
            <a:spLocks noGrp="1"/>
          </p:cNvSpPr>
          <p:nvPr>
            <p:ph type="title"/>
          </p:nvPr>
        </p:nvSpPr>
        <p:spPr/>
        <p:txBody>
          <a:bodyPr/>
          <a:lstStyle/>
          <a:p>
            <a:r>
              <a:rPr lang="en-US" dirty="0"/>
              <a:t>50</a:t>
            </a:r>
            <a:r>
              <a:rPr lang="en-US" baseline="30000" dirty="0"/>
              <a:t>TH</a:t>
            </a:r>
            <a:r>
              <a:rPr lang="en-US" dirty="0"/>
              <a:t> ANNIVERSARY CAMPAIGN</a:t>
            </a:r>
          </a:p>
        </p:txBody>
      </p:sp>
      <p:sp>
        <p:nvSpPr>
          <p:cNvPr id="3" name="Content Placeholder 2">
            <a:extLst>
              <a:ext uri="{FF2B5EF4-FFF2-40B4-BE49-F238E27FC236}">
                <a16:creationId xmlns:a16="http://schemas.microsoft.com/office/drawing/2014/main" id="{5AC374B0-FFF2-3AF0-8D96-67C97F2784EE}"/>
              </a:ext>
            </a:extLst>
          </p:cNvPr>
          <p:cNvSpPr>
            <a:spLocks noGrp="1"/>
          </p:cNvSpPr>
          <p:nvPr>
            <p:ph idx="1"/>
          </p:nvPr>
        </p:nvSpPr>
        <p:spPr>
          <a:xfrm>
            <a:off x="533400" y="1825625"/>
            <a:ext cx="1791789" cy="4351338"/>
          </a:xfrm>
        </p:spPr>
        <p:txBody>
          <a:bodyPr/>
          <a:lstStyle/>
          <a:p>
            <a:r>
              <a:rPr lang="en-US" dirty="0"/>
              <a:t>text</a:t>
            </a:r>
          </a:p>
        </p:txBody>
      </p:sp>
      <p:sp>
        <p:nvSpPr>
          <p:cNvPr id="4" name="Rectangle 3">
            <a:extLst>
              <a:ext uri="{FF2B5EF4-FFF2-40B4-BE49-F238E27FC236}">
                <a16:creationId xmlns:a16="http://schemas.microsoft.com/office/drawing/2014/main" id="{546FDE8F-9DFB-387F-60CB-1039CB38E912}"/>
              </a:ext>
            </a:extLst>
          </p:cNvPr>
          <p:cNvSpPr/>
          <p:nvPr/>
        </p:nvSpPr>
        <p:spPr>
          <a:xfrm>
            <a:off x="0" y="118963"/>
            <a:ext cx="12192000" cy="6902357"/>
          </a:xfrm>
          <a:prstGeom prst="rect">
            <a:avLst/>
          </a:prstGeom>
          <a:solidFill>
            <a:srgbClr val="124F72">
              <a:alpha val="4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6">
            <a:extLst>
              <a:ext uri="{FF2B5EF4-FFF2-40B4-BE49-F238E27FC236}">
                <a16:creationId xmlns:a16="http://schemas.microsoft.com/office/drawing/2014/main" id="{9CCF3D06-4A90-4F6F-E05A-2CED143B77B6}"/>
              </a:ext>
            </a:extLst>
          </p:cNvPr>
          <p:cNvSpPr txBox="1">
            <a:spLocks/>
          </p:cNvSpPr>
          <p:nvPr/>
        </p:nvSpPr>
        <p:spPr>
          <a:xfrm>
            <a:off x="533400" y="1132961"/>
            <a:ext cx="8591703" cy="512884"/>
          </a:xfrm>
          <a:prstGeom prst="rect">
            <a:avLst/>
          </a:prstGeom>
        </p:spPr>
        <p:txBody>
          <a:bodyPr/>
          <a:lstStyle>
            <a:lvl1pPr marL="228600" indent="-228600" algn="l" defTabSz="914400" rtl="0" eaLnBrk="1" latinLnBrk="0" hangingPunct="1">
              <a:lnSpc>
                <a:spcPct val="109000"/>
              </a:lnSpc>
              <a:spcBef>
                <a:spcPts val="600"/>
              </a:spcBef>
              <a:spcAft>
                <a:spcPts val="600"/>
              </a:spcAft>
              <a:buClr>
                <a:srgbClr val="C00000"/>
              </a:buClr>
              <a:buFont typeface="Wingdings 2" panose="05020102010507070707" pitchFamily="18" charset="2"/>
              <a:buChar char=""/>
              <a:defRPr sz="1400" kern="1200">
                <a:solidFill>
                  <a:schemeClr val="accent1"/>
                </a:solidFill>
                <a:latin typeface="+mn-lt"/>
                <a:ea typeface="+mn-ea"/>
                <a:cs typeface="+mn-cs"/>
              </a:defRPr>
            </a:lvl1pPr>
            <a:lvl2pPr marL="685800" indent="-228600" algn="l" defTabSz="914400" rtl="0" eaLnBrk="1" latinLnBrk="0" hangingPunct="1">
              <a:lnSpc>
                <a:spcPct val="109000"/>
              </a:lnSpc>
              <a:spcBef>
                <a:spcPts val="600"/>
              </a:spcBef>
              <a:spcAft>
                <a:spcPts val="600"/>
              </a:spcAft>
              <a:buFont typeface="Calibri" panose="020F050202020403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600"/>
              </a:spcBef>
              <a:spcAft>
                <a:spcPts val="600"/>
              </a:spcAft>
              <a:buClr>
                <a:srgbClr val="C00000"/>
              </a:buClr>
              <a:buSzTx/>
              <a:buFont typeface="Wingdings 2" panose="05020102010507070707" pitchFamily="18" charset="2"/>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 name="Text Placeholder 5">
            <a:extLst>
              <a:ext uri="{FF2B5EF4-FFF2-40B4-BE49-F238E27FC236}">
                <a16:creationId xmlns:a16="http://schemas.microsoft.com/office/drawing/2014/main" id="{10570345-8682-7038-B5C2-A190F071A146}"/>
              </a:ext>
            </a:extLst>
          </p:cNvPr>
          <p:cNvSpPr txBox="1">
            <a:spLocks/>
          </p:cNvSpPr>
          <p:nvPr/>
        </p:nvSpPr>
        <p:spPr>
          <a:xfrm>
            <a:off x="533401" y="457200"/>
            <a:ext cx="10972800" cy="514828"/>
          </a:xfrm>
          <a:prstGeom prst="rect">
            <a:avLst/>
          </a:prstGeom>
        </p:spPr>
        <p:txBody>
          <a:bodyPr/>
          <a:lstStyle>
            <a:lvl1pPr marL="228600" indent="-228600" algn="l" defTabSz="914400" rtl="0" eaLnBrk="1" latinLnBrk="0" hangingPunct="1">
              <a:lnSpc>
                <a:spcPct val="109000"/>
              </a:lnSpc>
              <a:spcBef>
                <a:spcPts val="600"/>
              </a:spcBef>
              <a:spcAft>
                <a:spcPts val="600"/>
              </a:spcAft>
              <a:buClr>
                <a:srgbClr val="C00000"/>
              </a:buClr>
              <a:buFont typeface="Wingdings 2" panose="05020102010507070707" pitchFamily="18" charset="2"/>
              <a:buChar char=""/>
              <a:defRPr sz="1400" kern="1200">
                <a:solidFill>
                  <a:schemeClr val="accent1"/>
                </a:solidFill>
                <a:latin typeface="+mn-lt"/>
                <a:ea typeface="+mn-ea"/>
                <a:cs typeface="+mn-cs"/>
              </a:defRPr>
            </a:lvl1pPr>
            <a:lvl2pPr marL="685800" indent="-228600" algn="l" defTabSz="914400" rtl="0" eaLnBrk="1" latinLnBrk="0" hangingPunct="1">
              <a:lnSpc>
                <a:spcPct val="109000"/>
              </a:lnSpc>
              <a:spcBef>
                <a:spcPts val="600"/>
              </a:spcBef>
              <a:spcAft>
                <a:spcPts val="600"/>
              </a:spcAft>
              <a:buFont typeface="Calibri" panose="020F050202020403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109000"/>
              </a:lnSpc>
              <a:spcBef>
                <a:spcPts val="600"/>
              </a:spcBef>
              <a:spcAft>
                <a:spcPts val="600"/>
              </a:spcAft>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600"/>
              </a:spcBef>
              <a:spcAft>
                <a:spcPts val="600"/>
              </a:spcAft>
              <a:buClr>
                <a:srgbClr val="C00000"/>
              </a:buClr>
              <a:buSzTx/>
              <a:buFont typeface="Wingdings 2" panose="05020102010507070707" pitchFamily="18" charset="2"/>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STRATEGIC PILLARS</a:t>
            </a:r>
          </a:p>
        </p:txBody>
      </p:sp>
      <p:grpSp>
        <p:nvGrpSpPr>
          <p:cNvPr id="9" name="Group 8" descr="puzzle pieces">
            <a:extLst>
              <a:ext uri="{FF2B5EF4-FFF2-40B4-BE49-F238E27FC236}">
                <a16:creationId xmlns:a16="http://schemas.microsoft.com/office/drawing/2014/main" id="{7AFC5A13-1FD5-4832-A4F1-0C5608999647}"/>
              </a:ext>
            </a:extLst>
          </p:cNvPr>
          <p:cNvGrpSpPr/>
          <p:nvPr/>
        </p:nvGrpSpPr>
        <p:grpSpPr>
          <a:xfrm>
            <a:off x="5711890" y="734786"/>
            <a:ext cx="5441669" cy="4876367"/>
            <a:chOff x="2568576" y="411163"/>
            <a:chExt cx="1660525" cy="1662113"/>
          </a:xfrm>
        </p:grpSpPr>
        <p:sp>
          <p:nvSpPr>
            <p:cNvPr id="10" name="Freeform 217">
              <a:extLst>
                <a:ext uri="{FF2B5EF4-FFF2-40B4-BE49-F238E27FC236}">
                  <a16:creationId xmlns:a16="http://schemas.microsoft.com/office/drawing/2014/main" id="{E60E41BB-B525-9635-B9E5-C290B82CA2C8}"/>
                </a:ext>
                <a:ext uri="{C183D7F6-B498-43B3-948B-1728B52AA6E4}">
                  <adec:decorative xmlns:adec="http://schemas.microsoft.com/office/drawing/2017/decorative" val="1"/>
                </a:ext>
              </a:extLst>
            </p:cNvPr>
            <p:cNvSpPr>
              <a:spLocks/>
            </p:cNvSpPr>
            <p:nvPr/>
          </p:nvSpPr>
          <p:spPr bwMode="auto">
            <a:xfrm>
              <a:off x="3149601" y="1265238"/>
              <a:ext cx="1079500" cy="808038"/>
            </a:xfrm>
            <a:custGeom>
              <a:avLst/>
              <a:gdLst>
                <a:gd name="T0" fmla="*/ 268 w 340"/>
                <a:gd name="T1" fmla="*/ 0 h 255"/>
                <a:gd name="T2" fmla="*/ 273 w 340"/>
                <a:gd name="T3" fmla="*/ 24 h 255"/>
                <a:gd name="T4" fmla="*/ 213 w 340"/>
                <a:gd name="T5" fmla="*/ 84 h 255"/>
                <a:gd name="T6" fmla="*/ 153 w 340"/>
                <a:gd name="T7" fmla="*/ 24 h 255"/>
                <a:gd name="T8" fmla="*/ 158 w 340"/>
                <a:gd name="T9" fmla="*/ 0 h 255"/>
                <a:gd name="T10" fmla="*/ 86 w 340"/>
                <a:gd name="T11" fmla="*/ 0 h 255"/>
                <a:gd name="T12" fmla="*/ 86 w 340"/>
                <a:gd name="T13" fmla="*/ 99 h 255"/>
                <a:gd name="T14" fmla="*/ 48 w 340"/>
                <a:gd name="T15" fmla="*/ 80 h 255"/>
                <a:gd name="T16" fmla="*/ 0 w 340"/>
                <a:gd name="T17" fmla="*/ 127 h 255"/>
                <a:gd name="T18" fmla="*/ 48 w 340"/>
                <a:gd name="T19" fmla="*/ 175 h 255"/>
                <a:gd name="T20" fmla="*/ 86 w 340"/>
                <a:gd name="T21" fmla="*/ 155 h 255"/>
                <a:gd name="T22" fmla="*/ 86 w 340"/>
                <a:gd name="T23" fmla="*/ 255 h 255"/>
                <a:gd name="T24" fmla="*/ 340 w 340"/>
                <a:gd name="T25" fmla="*/ 255 h 255"/>
                <a:gd name="T26" fmla="*/ 340 w 340"/>
                <a:gd name="T27" fmla="*/ 0 h 255"/>
                <a:gd name="T28" fmla="*/ 268 w 340"/>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55">
                  <a:moveTo>
                    <a:pt x="268" y="0"/>
                  </a:moveTo>
                  <a:cubicBezTo>
                    <a:pt x="271" y="8"/>
                    <a:pt x="273" y="16"/>
                    <a:pt x="273" y="24"/>
                  </a:cubicBezTo>
                  <a:cubicBezTo>
                    <a:pt x="273" y="57"/>
                    <a:pt x="246" y="84"/>
                    <a:pt x="213" y="84"/>
                  </a:cubicBezTo>
                  <a:cubicBezTo>
                    <a:pt x="180" y="84"/>
                    <a:pt x="153" y="57"/>
                    <a:pt x="153" y="24"/>
                  </a:cubicBezTo>
                  <a:cubicBezTo>
                    <a:pt x="153" y="16"/>
                    <a:pt x="155" y="8"/>
                    <a:pt x="158" y="0"/>
                  </a:cubicBezTo>
                  <a:cubicBezTo>
                    <a:pt x="86" y="0"/>
                    <a:pt x="86" y="0"/>
                    <a:pt x="86" y="0"/>
                  </a:cubicBezTo>
                  <a:cubicBezTo>
                    <a:pt x="86" y="99"/>
                    <a:pt x="86" y="99"/>
                    <a:pt x="86" y="99"/>
                  </a:cubicBezTo>
                  <a:cubicBezTo>
                    <a:pt x="77" y="88"/>
                    <a:pt x="64" y="80"/>
                    <a:pt x="48" y="80"/>
                  </a:cubicBezTo>
                  <a:cubicBezTo>
                    <a:pt x="22" y="80"/>
                    <a:pt x="0" y="101"/>
                    <a:pt x="0" y="127"/>
                  </a:cubicBezTo>
                  <a:cubicBezTo>
                    <a:pt x="0" y="154"/>
                    <a:pt x="22" y="175"/>
                    <a:pt x="48" y="175"/>
                  </a:cubicBezTo>
                  <a:cubicBezTo>
                    <a:pt x="64" y="175"/>
                    <a:pt x="77" y="167"/>
                    <a:pt x="86" y="155"/>
                  </a:cubicBezTo>
                  <a:cubicBezTo>
                    <a:pt x="86" y="255"/>
                    <a:pt x="86" y="255"/>
                    <a:pt x="86" y="255"/>
                  </a:cubicBezTo>
                  <a:cubicBezTo>
                    <a:pt x="340" y="255"/>
                    <a:pt x="340" y="255"/>
                    <a:pt x="340" y="255"/>
                  </a:cubicBezTo>
                  <a:cubicBezTo>
                    <a:pt x="340" y="0"/>
                    <a:pt x="340" y="0"/>
                    <a:pt x="340" y="0"/>
                  </a:cubicBezTo>
                  <a:lnTo>
                    <a:pt x="268"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Advocacy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&amp; Capacity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Building</a:t>
              </a:r>
            </a:p>
          </p:txBody>
        </p:sp>
        <p:sp>
          <p:nvSpPr>
            <p:cNvPr id="11" name="Freeform 218">
              <a:extLst>
                <a:ext uri="{FF2B5EF4-FFF2-40B4-BE49-F238E27FC236}">
                  <a16:creationId xmlns:a16="http://schemas.microsoft.com/office/drawing/2014/main" id="{CA287E9B-8C77-55E2-D979-A57FAC70C5EB}"/>
                </a:ext>
                <a:ext uri="{C183D7F6-B498-43B3-948B-1728B52AA6E4}">
                  <adec:decorative xmlns:adec="http://schemas.microsoft.com/office/drawing/2017/decorative" val="1"/>
                </a:ext>
              </a:extLst>
            </p:cNvPr>
            <p:cNvSpPr>
              <a:spLocks/>
            </p:cNvSpPr>
            <p:nvPr/>
          </p:nvSpPr>
          <p:spPr bwMode="auto">
            <a:xfrm>
              <a:off x="2568576" y="411163"/>
              <a:ext cx="1079500" cy="809625"/>
            </a:xfrm>
            <a:custGeom>
              <a:avLst/>
              <a:gdLst>
                <a:gd name="T0" fmla="*/ 293 w 341"/>
                <a:gd name="T1" fmla="*/ 80 h 255"/>
                <a:gd name="T2" fmla="*/ 254 w 341"/>
                <a:gd name="T3" fmla="*/ 100 h 255"/>
                <a:gd name="T4" fmla="*/ 254 w 341"/>
                <a:gd name="T5" fmla="*/ 0 h 255"/>
                <a:gd name="T6" fmla="*/ 0 w 341"/>
                <a:gd name="T7" fmla="*/ 0 h 255"/>
                <a:gd name="T8" fmla="*/ 0 w 341"/>
                <a:gd name="T9" fmla="*/ 255 h 255"/>
                <a:gd name="T10" fmla="*/ 73 w 341"/>
                <a:gd name="T11" fmla="*/ 255 h 255"/>
                <a:gd name="T12" fmla="*/ 67 w 341"/>
                <a:gd name="T13" fmla="*/ 230 h 255"/>
                <a:gd name="T14" fmla="*/ 127 w 341"/>
                <a:gd name="T15" fmla="*/ 170 h 255"/>
                <a:gd name="T16" fmla="*/ 187 w 341"/>
                <a:gd name="T17" fmla="*/ 230 h 255"/>
                <a:gd name="T18" fmla="*/ 182 w 341"/>
                <a:gd name="T19" fmla="*/ 255 h 255"/>
                <a:gd name="T20" fmla="*/ 254 w 341"/>
                <a:gd name="T21" fmla="*/ 255 h 255"/>
                <a:gd name="T22" fmla="*/ 254 w 341"/>
                <a:gd name="T23" fmla="*/ 155 h 255"/>
                <a:gd name="T24" fmla="*/ 293 w 341"/>
                <a:gd name="T25" fmla="*/ 175 h 255"/>
                <a:gd name="T26" fmla="*/ 341 w 341"/>
                <a:gd name="T27" fmla="*/ 127 h 255"/>
                <a:gd name="T28" fmla="*/ 293 w 341"/>
                <a:gd name="T29"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255">
                  <a:moveTo>
                    <a:pt x="293" y="80"/>
                  </a:moveTo>
                  <a:cubicBezTo>
                    <a:pt x="277" y="80"/>
                    <a:pt x="263" y="88"/>
                    <a:pt x="254" y="100"/>
                  </a:cubicBezTo>
                  <a:cubicBezTo>
                    <a:pt x="254" y="0"/>
                    <a:pt x="254" y="0"/>
                    <a:pt x="254" y="0"/>
                  </a:cubicBezTo>
                  <a:cubicBezTo>
                    <a:pt x="0" y="0"/>
                    <a:pt x="0" y="0"/>
                    <a:pt x="0" y="0"/>
                  </a:cubicBezTo>
                  <a:cubicBezTo>
                    <a:pt x="0" y="255"/>
                    <a:pt x="0" y="255"/>
                    <a:pt x="0" y="255"/>
                  </a:cubicBezTo>
                  <a:cubicBezTo>
                    <a:pt x="73" y="255"/>
                    <a:pt x="73" y="255"/>
                    <a:pt x="73" y="255"/>
                  </a:cubicBezTo>
                  <a:cubicBezTo>
                    <a:pt x="69" y="247"/>
                    <a:pt x="67" y="239"/>
                    <a:pt x="67" y="230"/>
                  </a:cubicBezTo>
                  <a:cubicBezTo>
                    <a:pt x="67" y="197"/>
                    <a:pt x="94" y="170"/>
                    <a:pt x="127" y="170"/>
                  </a:cubicBezTo>
                  <a:cubicBezTo>
                    <a:pt x="160" y="170"/>
                    <a:pt x="187" y="197"/>
                    <a:pt x="187" y="230"/>
                  </a:cubicBezTo>
                  <a:cubicBezTo>
                    <a:pt x="187" y="239"/>
                    <a:pt x="185" y="247"/>
                    <a:pt x="182" y="255"/>
                  </a:cubicBezTo>
                  <a:cubicBezTo>
                    <a:pt x="254" y="255"/>
                    <a:pt x="254" y="255"/>
                    <a:pt x="254" y="255"/>
                  </a:cubicBezTo>
                  <a:cubicBezTo>
                    <a:pt x="254" y="155"/>
                    <a:pt x="254" y="155"/>
                    <a:pt x="254" y="155"/>
                  </a:cubicBezTo>
                  <a:cubicBezTo>
                    <a:pt x="263" y="167"/>
                    <a:pt x="277" y="175"/>
                    <a:pt x="293" y="175"/>
                  </a:cubicBezTo>
                  <a:cubicBezTo>
                    <a:pt x="319" y="175"/>
                    <a:pt x="341" y="154"/>
                    <a:pt x="341" y="127"/>
                  </a:cubicBezTo>
                  <a:cubicBezTo>
                    <a:pt x="341" y="101"/>
                    <a:pt x="319" y="80"/>
                    <a:pt x="293" y="8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Diversify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Workforce</a:t>
              </a:r>
            </a:p>
          </p:txBody>
        </p:sp>
        <p:sp>
          <p:nvSpPr>
            <p:cNvPr id="12" name="Freeform 219">
              <a:extLst>
                <a:ext uri="{FF2B5EF4-FFF2-40B4-BE49-F238E27FC236}">
                  <a16:creationId xmlns:a16="http://schemas.microsoft.com/office/drawing/2014/main" id="{49A438C7-877D-172D-2287-D03FF8767C0A}"/>
                </a:ext>
                <a:ext uri="{C183D7F6-B498-43B3-948B-1728B52AA6E4}">
                  <adec:decorative xmlns:adec="http://schemas.microsoft.com/office/drawing/2017/decorative" val="1"/>
                </a:ext>
              </a:extLst>
            </p:cNvPr>
            <p:cNvSpPr>
              <a:spLocks/>
            </p:cNvSpPr>
            <p:nvPr/>
          </p:nvSpPr>
          <p:spPr bwMode="auto">
            <a:xfrm>
              <a:off x="3422651" y="411163"/>
              <a:ext cx="806450" cy="1081088"/>
            </a:xfrm>
            <a:custGeom>
              <a:avLst/>
              <a:gdLst>
                <a:gd name="T0" fmla="*/ 254 w 254"/>
                <a:gd name="T1" fmla="*/ 0 h 341"/>
                <a:gd name="T2" fmla="*/ 0 w 254"/>
                <a:gd name="T3" fmla="*/ 0 h 341"/>
                <a:gd name="T4" fmla="*/ 0 w 254"/>
                <a:gd name="T5" fmla="*/ 73 h 341"/>
                <a:gd name="T6" fmla="*/ 24 w 254"/>
                <a:gd name="T7" fmla="*/ 68 h 341"/>
                <a:gd name="T8" fmla="*/ 84 w 254"/>
                <a:gd name="T9" fmla="*/ 127 h 341"/>
                <a:gd name="T10" fmla="*/ 24 w 254"/>
                <a:gd name="T11" fmla="*/ 187 h 341"/>
                <a:gd name="T12" fmla="*/ 0 w 254"/>
                <a:gd name="T13" fmla="*/ 182 h 341"/>
                <a:gd name="T14" fmla="*/ 0 w 254"/>
                <a:gd name="T15" fmla="*/ 255 h 341"/>
                <a:gd name="T16" fmla="*/ 100 w 254"/>
                <a:gd name="T17" fmla="*/ 255 h 341"/>
                <a:gd name="T18" fmla="*/ 80 w 254"/>
                <a:gd name="T19" fmla="*/ 293 h 341"/>
                <a:gd name="T20" fmla="*/ 127 w 254"/>
                <a:gd name="T21" fmla="*/ 341 h 341"/>
                <a:gd name="T22" fmla="*/ 175 w 254"/>
                <a:gd name="T23" fmla="*/ 293 h 341"/>
                <a:gd name="T24" fmla="*/ 155 w 254"/>
                <a:gd name="T25" fmla="*/ 255 h 341"/>
                <a:gd name="T26" fmla="*/ 254 w 254"/>
                <a:gd name="T27" fmla="*/ 255 h 341"/>
                <a:gd name="T28" fmla="*/ 254 w 254"/>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54" y="0"/>
                  </a:moveTo>
                  <a:cubicBezTo>
                    <a:pt x="0" y="0"/>
                    <a:pt x="0" y="0"/>
                    <a:pt x="0" y="0"/>
                  </a:cubicBezTo>
                  <a:cubicBezTo>
                    <a:pt x="0" y="73"/>
                    <a:pt x="0" y="73"/>
                    <a:pt x="0" y="73"/>
                  </a:cubicBezTo>
                  <a:cubicBezTo>
                    <a:pt x="7" y="69"/>
                    <a:pt x="16" y="68"/>
                    <a:pt x="24" y="68"/>
                  </a:cubicBezTo>
                  <a:cubicBezTo>
                    <a:pt x="57" y="68"/>
                    <a:pt x="84" y="94"/>
                    <a:pt x="84" y="127"/>
                  </a:cubicBezTo>
                  <a:cubicBezTo>
                    <a:pt x="84" y="161"/>
                    <a:pt x="57" y="187"/>
                    <a:pt x="24" y="187"/>
                  </a:cubicBezTo>
                  <a:cubicBezTo>
                    <a:pt x="16" y="187"/>
                    <a:pt x="7" y="186"/>
                    <a:pt x="0" y="182"/>
                  </a:cubicBezTo>
                  <a:cubicBezTo>
                    <a:pt x="0" y="255"/>
                    <a:pt x="0" y="255"/>
                    <a:pt x="0" y="255"/>
                  </a:cubicBezTo>
                  <a:cubicBezTo>
                    <a:pt x="100" y="255"/>
                    <a:pt x="100" y="255"/>
                    <a:pt x="100" y="255"/>
                  </a:cubicBezTo>
                  <a:cubicBezTo>
                    <a:pt x="88" y="263"/>
                    <a:pt x="80" y="277"/>
                    <a:pt x="80" y="293"/>
                  </a:cubicBezTo>
                  <a:cubicBezTo>
                    <a:pt x="80" y="320"/>
                    <a:pt x="101" y="341"/>
                    <a:pt x="127" y="341"/>
                  </a:cubicBezTo>
                  <a:cubicBezTo>
                    <a:pt x="153" y="341"/>
                    <a:pt x="175" y="320"/>
                    <a:pt x="175" y="293"/>
                  </a:cubicBezTo>
                  <a:cubicBezTo>
                    <a:pt x="175" y="277"/>
                    <a:pt x="167" y="263"/>
                    <a:pt x="155" y="255"/>
                  </a:cubicBezTo>
                  <a:cubicBezTo>
                    <a:pt x="254" y="255"/>
                    <a:pt x="254" y="255"/>
                    <a:pt x="254" y="255"/>
                  </a:cubicBezTo>
                  <a:lnTo>
                    <a:pt x="254"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Clinical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Trials &amp;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Research</a:t>
              </a:r>
            </a:p>
          </p:txBody>
        </p:sp>
        <p:sp>
          <p:nvSpPr>
            <p:cNvPr id="13" name="Freeform 220">
              <a:extLst>
                <a:ext uri="{FF2B5EF4-FFF2-40B4-BE49-F238E27FC236}">
                  <a16:creationId xmlns:a16="http://schemas.microsoft.com/office/drawing/2014/main" id="{7BBEE45B-179B-D66C-A32A-8D24327FD36D}"/>
                </a:ext>
                <a:ext uri="{C183D7F6-B498-43B3-948B-1728B52AA6E4}">
                  <adec:decorative xmlns:adec="http://schemas.microsoft.com/office/drawing/2017/decorative" val="1"/>
                </a:ext>
              </a:extLst>
            </p:cNvPr>
            <p:cNvSpPr>
              <a:spLocks/>
            </p:cNvSpPr>
            <p:nvPr/>
          </p:nvSpPr>
          <p:spPr bwMode="auto">
            <a:xfrm>
              <a:off x="2568576" y="992188"/>
              <a:ext cx="806450" cy="1081088"/>
            </a:xfrm>
            <a:custGeom>
              <a:avLst/>
              <a:gdLst>
                <a:gd name="T0" fmla="*/ 231 w 254"/>
                <a:gd name="T1" fmla="*/ 154 h 341"/>
                <a:gd name="T2" fmla="*/ 254 w 254"/>
                <a:gd name="T3" fmla="*/ 158 h 341"/>
                <a:gd name="T4" fmla="*/ 254 w 254"/>
                <a:gd name="T5" fmla="*/ 86 h 341"/>
                <a:gd name="T6" fmla="*/ 154 w 254"/>
                <a:gd name="T7" fmla="*/ 86 h 341"/>
                <a:gd name="T8" fmla="*/ 175 w 254"/>
                <a:gd name="T9" fmla="*/ 47 h 341"/>
                <a:gd name="T10" fmla="*/ 127 w 254"/>
                <a:gd name="T11" fmla="*/ 0 h 341"/>
                <a:gd name="T12" fmla="*/ 80 w 254"/>
                <a:gd name="T13" fmla="*/ 47 h 341"/>
                <a:gd name="T14" fmla="*/ 100 w 254"/>
                <a:gd name="T15" fmla="*/ 86 h 341"/>
                <a:gd name="T16" fmla="*/ 0 w 254"/>
                <a:gd name="T17" fmla="*/ 86 h 341"/>
                <a:gd name="T18" fmla="*/ 0 w 254"/>
                <a:gd name="T19" fmla="*/ 341 h 341"/>
                <a:gd name="T20" fmla="*/ 254 w 254"/>
                <a:gd name="T21" fmla="*/ 341 h 341"/>
                <a:gd name="T22" fmla="*/ 254 w 254"/>
                <a:gd name="T23" fmla="*/ 268 h 341"/>
                <a:gd name="T24" fmla="*/ 231 w 254"/>
                <a:gd name="T25" fmla="*/ 273 h 341"/>
                <a:gd name="T26" fmla="*/ 171 w 254"/>
                <a:gd name="T27" fmla="*/ 213 h 341"/>
                <a:gd name="T28" fmla="*/ 231 w 254"/>
                <a:gd name="T29" fmla="*/ 15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31" y="154"/>
                  </a:moveTo>
                  <a:cubicBezTo>
                    <a:pt x="239" y="154"/>
                    <a:pt x="247" y="155"/>
                    <a:pt x="254" y="158"/>
                  </a:cubicBezTo>
                  <a:cubicBezTo>
                    <a:pt x="254" y="86"/>
                    <a:pt x="254" y="86"/>
                    <a:pt x="254" y="86"/>
                  </a:cubicBezTo>
                  <a:cubicBezTo>
                    <a:pt x="154" y="86"/>
                    <a:pt x="154" y="86"/>
                    <a:pt x="154" y="86"/>
                  </a:cubicBezTo>
                  <a:cubicBezTo>
                    <a:pt x="167" y="78"/>
                    <a:pt x="175" y="63"/>
                    <a:pt x="175" y="47"/>
                  </a:cubicBezTo>
                  <a:cubicBezTo>
                    <a:pt x="175" y="21"/>
                    <a:pt x="153" y="0"/>
                    <a:pt x="127" y="0"/>
                  </a:cubicBezTo>
                  <a:cubicBezTo>
                    <a:pt x="101" y="0"/>
                    <a:pt x="80" y="21"/>
                    <a:pt x="80" y="47"/>
                  </a:cubicBezTo>
                  <a:cubicBezTo>
                    <a:pt x="80" y="63"/>
                    <a:pt x="88" y="78"/>
                    <a:pt x="100" y="86"/>
                  </a:cubicBezTo>
                  <a:cubicBezTo>
                    <a:pt x="0" y="86"/>
                    <a:pt x="0" y="86"/>
                    <a:pt x="0" y="86"/>
                  </a:cubicBezTo>
                  <a:cubicBezTo>
                    <a:pt x="0" y="341"/>
                    <a:pt x="0" y="341"/>
                    <a:pt x="0" y="341"/>
                  </a:cubicBezTo>
                  <a:cubicBezTo>
                    <a:pt x="254" y="341"/>
                    <a:pt x="254" y="341"/>
                    <a:pt x="254" y="341"/>
                  </a:cubicBezTo>
                  <a:cubicBezTo>
                    <a:pt x="254" y="268"/>
                    <a:pt x="254" y="268"/>
                    <a:pt x="254" y="268"/>
                  </a:cubicBezTo>
                  <a:cubicBezTo>
                    <a:pt x="247" y="272"/>
                    <a:pt x="239" y="273"/>
                    <a:pt x="231" y="273"/>
                  </a:cubicBezTo>
                  <a:cubicBezTo>
                    <a:pt x="198" y="273"/>
                    <a:pt x="171" y="246"/>
                    <a:pt x="171" y="213"/>
                  </a:cubicBezTo>
                  <a:cubicBezTo>
                    <a:pt x="171" y="180"/>
                    <a:pt x="198" y="154"/>
                    <a:pt x="231" y="15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Community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Programs</a:t>
              </a:r>
            </a:p>
          </p:txBody>
        </p:sp>
      </p:grpSp>
      <p:sp>
        <p:nvSpPr>
          <p:cNvPr id="14" name="TextBox 13">
            <a:extLst>
              <a:ext uri="{FF2B5EF4-FFF2-40B4-BE49-F238E27FC236}">
                <a16:creationId xmlns:a16="http://schemas.microsoft.com/office/drawing/2014/main" id="{F378EDAF-30D1-BA87-2CCD-6AC8505C49E5}"/>
              </a:ext>
            </a:extLst>
          </p:cNvPr>
          <p:cNvSpPr txBox="1"/>
          <p:nvPr/>
        </p:nvSpPr>
        <p:spPr>
          <a:xfrm>
            <a:off x="533400" y="2458524"/>
            <a:ext cx="4645090" cy="2223237"/>
          </a:xfrm>
          <a:prstGeom prst="rect">
            <a:avLst/>
          </a:prstGeom>
          <a:noFill/>
        </p:spPr>
        <p:txBody>
          <a:bodyPr wrap="square" rtlCol="0">
            <a:spAutoFit/>
          </a:bodyPr>
          <a:lstStyle/>
          <a:p>
            <a:pPr marL="0" marR="0" lvl="0" indent="0" algn="l" defTabSz="914400" rtl="0" eaLnBrk="1" fontAlgn="auto" latinLnBrk="0" hangingPunct="1">
              <a:lnSpc>
                <a:spcPct val="109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ABC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seeks to advance cardiovascular health disparity by focusing on four strategic pillars that can address root causes and promote sustainable solutions that will ignite the change our communities need.</a:t>
            </a:r>
          </a:p>
        </p:txBody>
      </p:sp>
    </p:spTree>
    <p:extLst>
      <p:ext uri="{BB962C8B-B14F-4D97-AF65-F5344CB8AC3E}">
        <p14:creationId xmlns:p14="http://schemas.microsoft.com/office/powerpoint/2010/main" val="227589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0C6CD4-50F7-953A-7BC9-CB60935A3CA1}"/>
              </a:ext>
            </a:extLst>
          </p:cNvPr>
          <p:cNvSpPr/>
          <p:nvPr/>
        </p:nvSpPr>
        <p:spPr>
          <a:xfrm>
            <a:off x="-9416" y="4119980"/>
            <a:ext cx="12201416" cy="22703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19">
            <a:extLst>
              <a:ext uri="{FF2B5EF4-FFF2-40B4-BE49-F238E27FC236}">
                <a16:creationId xmlns:a16="http://schemas.microsoft.com/office/drawing/2014/main" id="{FF377624-92AE-9695-9CCE-8E43EADB49FC}"/>
              </a:ext>
            </a:extLst>
          </p:cNvPr>
          <p:cNvSpPr txBox="1">
            <a:spLocks/>
          </p:cNvSpPr>
          <p:nvPr/>
        </p:nvSpPr>
        <p:spPr>
          <a:xfrm>
            <a:off x="533400" y="4325570"/>
            <a:ext cx="3054299" cy="206480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200" normalizeH="0" baseline="0" noProof="0" dirty="0">
                <a:ln>
                  <a:noFill/>
                </a:ln>
                <a:solidFill>
                  <a:prstClr val="white"/>
                </a:solidFill>
                <a:effectLst/>
                <a:uLnTx/>
                <a:uFillTx/>
                <a:latin typeface="Calibri Light"/>
                <a:ea typeface="+mn-ea"/>
                <a:cs typeface="+mn-cs"/>
              </a:rPr>
              <a:t>DISPROPORTIONATE IMPACT ON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200" normalizeH="0" baseline="0" noProof="0" dirty="0">
                <a:ln>
                  <a:noFill/>
                </a:ln>
                <a:solidFill>
                  <a:prstClr val="white"/>
                </a:solidFill>
                <a:effectLst/>
                <a:uLnTx/>
                <a:uFillTx/>
                <a:latin typeface="Calibri Light"/>
                <a:ea typeface="+mn-ea"/>
                <a:cs typeface="+mn-cs"/>
              </a:rPr>
              <a:t>THE BLACK COMMUNITY</a:t>
            </a:r>
          </a:p>
        </p:txBody>
      </p:sp>
      <p:sp>
        <p:nvSpPr>
          <p:cNvPr id="5" name="Rectangle 4">
            <a:extLst>
              <a:ext uri="{FF2B5EF4-FFF2-40B4-BE49-F238E27FC236}">
                <a16:creationId xmlns:a16="http://schemas.microsoft.com/office/drawing/2014/main" id="{08A9125A-2984-2F30-C681-A5C35C6EA25E}"/>
              </a:ext>
            </a:extLst>
          </p:cNvPr>
          <p:cNvSpPr/>
          <p:nvPr/>
        </p:nvSpPr>
        <p:spPr>
          <a:xfrm>
            <a:off x="0" y="2003822"/>
            <a:ext cx="12201416" cy="186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6">
            <a:extLst>
              <a:ext uri="{FF2B5EF4-FFF2-40B4-BE49-F238E27FC236}">
                <a16:creationId xmlns:a16="http://schemas.microsoft.com/office/drawing/2014/main" id="{4025217A-692D-76ED-D1C6-EBBA21F6F919}"/>
              </a:ext>
            </a:extLst>
          </p:cNvPr>
          <p:cNvSpPr txBox="1">
            <a:spLocks/>
          </p:cNvSpPr>
          <p:nvPr/>
        </p:nvSpPr>
        <p:spPr>
          <a:xfrm>
            <a:off x="4659191" y="2482919"/>
            <a:ext cx="2638834" cy="1046539"/>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srgbClr val="124F72"/>
                </a:solidFill>
                <a:effectLst/>
                <a:uLnTx/>
                <a:uFillTx/>
                <a:latin typeface="Calibri" panose="020F0502020204030204" pitchFamily="34" charset="0"/>
                <a:ea typeface="Calibri" panose="020F0502020204030204" pitchFamily="34" charset="0"/>
                <a:cs typeface="Calibri" panose="020F0502020204030204" pitchFamily="34" charset="0"/>
              </a:rPr>
              <a:t>650,000+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124F72"/>
                </a:solidFill>
                <a:effectLst/>
                <a:uLnTx/>
                <a:uFillTx/>
                <a:latin typeface="Calibri" panose="020F0502020204030204" pitchFamily="34" charset="0"/>
                <a:ea typeface="+mn-ea"/>
                <a:cs typeface="Calibri" panose="020F0502020204030204" pitchFamily="34" charset="0"/>
              </a:rPr>
              <a:t>Deaths</a:t>
            </a:r>
            <a:br>
              <a:rPr kumimoji="0" lang="en-US" sz="1400" b="0" i="0" u="none" strike="noStrike" kern="100" cap="none" spc="0" normalizeH="0" baseline="0" noProof="0" dirty="0">
                <a:ln>
                  <a:noFill/>
                </a:ln>
                <a:solidFill>
                  <a:srgbClr val="124F72"/>
                </a:solidFill>
                <a:effectLst/>
                <a:uLnTx/>
                <a:uFillTx/>
                <a:latin typeface="Calibri" panose="020F0502020204030204" pitchFamily="34" charset="0"/>
                <a:ea typeface="+mn-ea"/>
                <a:cs typeface="Calibri" panose="020F0502020204030204" pitchFamily="34" charset="0"/>
              </a:rPr>
            </a:br>
            <a:r>
              <a:rPr kumimoji="0" lang="en-US" sz="1400" b="0" i="0" u="none" strike="noStrike" kern="100" cap="none" spc="0" normalizeH="0" baseline="0" noProof="0" dirty="0">
                <a:ln>
                  <a:noFill/>
                </a:ln>
                <a:solidFill>
                  <a:srgbClr val="124F72"/>
                </a:solidFill>
                <a:effectLst/>
                <a:uLnTx/>
                <a:uFillTx/>
                <a:latin typeface="Calibri" panose="020F0502020204030204" pitchFamily="34" charset="0"/>
                <a:ea typeface="+mn-ea"/>
                <a:cs typeface="Calibri" panose="020F0502020204030204" pitchFamily="34" charset="0"/>
              </a:rPr>
              <a:t>per year</a:t>
            </a:r>
          </a:p>
        </p:txBody>
      </p:sp>
      <p:sp>
        <p:nvSpPr>
          <p:cNvPr id="7" name="Text Placeholder 6">
            <a:extLst>
              <a:ext uri="{FF2B5EF4-FFF2-40B4-BE49-F238E27FC236}">
                <a16:creationId xmlns:a16="http://schemas.microsoft.com/office/drawing/2014/main" id="{9F383FE0-B895-8580-4F83-510C82394B0C}"/>
              </a:ext>
            </a:extLst>
          </p:cNvPr>
          <p:cNvSpPr txBox="1">
            <a:spLocks/>
          </p:cNvSpPr>
          <p:nvPr/>
        </p:nvSpPr>
        <p:spPr>
          <a:xfrm>
            <a:off x="6665889" y="4854178"/>
            <a:ext cx="2282880" cy="15361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 Blacks are more likely to develop heart disease at a younger age than Whites.</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ext Placeholder 6">
            <a:extLst>
              <a:ext uri="{FF2B5EF4-FFF2-40B4-BE49-F238E27FC236}">
                <a16:creationId xmlns:a16="http://schemas.microsoft.com/office/drawing/2014/main" id="{6F326F2C-06AC-4490-F0CC-5CCBFBFED598}"/>
              </a:ext>
            </a:extLst>
          </p:cNvPr>
          <p:cNvSpPr txBox="1">
            <a:spLocks/>
          </p:cNvSpPr>
          <p:nvPr/>
        </p:nvSpPr>
        <p:spPr>
          <a:xfrm>
            <a:off x="9384144" y="4854178"/>
            <a:ext cx="2282880" cy="153619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2X</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Blacks are twice as likely</a:t>
            </a:r>
            <a:br>
              <a:rPr kumimoji="0" lang="en-US" sz="1400" b="0" i="0" u="none" strike="noStrike" kern="1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400" b="0" i="0" u="none" strike="noStrike" kern="1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die from Stroke.</a:t>
            </a:r>
          </a:p>
        </p:txBody>
      </p:sp>
      <p:sp>
        <p:nvSpPr>
          <p:cNvPr id="9" name="Text Placeholder 19">
            <a:extLst>
              <a:ext uri="{FF2B5EF4-FFF2-40B4-BE49-F238E27FC236}">
                <a16:creationId xmlns:a16="http://schemas.microsoft.com/office/drawing/2014/main" id="{DDCA4B3F-D978-A779-8AD6-1D31473EA937}"/>
              </a:ext>
            </a:extLst>
          </p:cNvPr>
          <p:cNvSpPr txBox="1">
            <a:spLocks/>
          </p:cNvSpPr>
          <p:nvPr/>
        </p:nvSpPr>
        <p:spPr>
          <a:xfrm>
            <a:off x="533400" y="1288092"/>
            <a:ext cx="11118850" cy="533532"/>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200" normalizeH="0" baseline="0" noProof="0" dirty="0">
                <a:ln>
                  <a:noFill/>
                </a:ln>
                <a:solidFill>
                  <a:prstClr val="white">
                    <a:lumMod val="50000"/>
                  </a:prstClr>
                </a:solidFill>
                <a:effectLst/>
                <a:uLnTx/>
                <a:uFillTx/>
                <a:latin typeface="Calibri" panose="020F0502020204030204"/>
                <a:ea typeface="+mn-ea"/>
                <a:cs typeface="+mn-cs"/>
              </a:rPr>
              <a:t>THE #1 KILLER OF AMERICANS</a:t>
            </a:r>
          </a:p>
        </p:txBody>
      </p:sp>
      <p:sp>
        <p:nvSpPr>
          <p:cNvPr id="10" name="Text Placeholder 6">
            <a:extLst>
              <a:ext uri="{FF2B5EF4-FFF2-40B4-BE49-F238E27FC236}">
                <a16:creationId xmlns:a16="http://schemas.microsoft.com/office/drawing/2014/main" id="{38F9426B-72E9-9BBB-71CB-6B701150695D}"/>
              </a:ext>
            </a:extLst>
          </p:cNvPr>
          <p:cNvSpPr txBox="1">
            <a:spLocks/>
          </p:cNvSpPr>
          <p:nvPr/>
        </p:nvSpPr>
        <p:spPr>
          <a:xfrm>
            <a:off x="999459" y="2406116"/>
            <a:ext cx="2488019" cy="1252628"/>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srgbClr val="124F72"/>
                </a:solidFill>
                <a:effectLst/>
                <a:uLnTx/>
                <a:uFillTx/>
                <a:latin typeface="Calibri" panose="020F0502020204030204" pitchFamily="34" charset="0"/>
                <a:ea typeface="Calibri" panose="020F0502020204030204" pitchFamily="34" charset="0"/>
                <a:cs typeface="Calibri" panose="020F0502020204030204" pitchFamily="34" charset="0"/>
              </a:rPr>
              <a:t>34 Seconds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124F72"/>
                </a:solidFill>
                <a:effectLst/>
                <a:uLnTx/>
                <a:uFillTx/>
                <a:latin typeface="Calibri" panose="020F0502020204030204" pitchFamily="34" charset="0"/>
                <a:ea typeface="+mn-ea"/>
                <a:cs typeface="Calibri" panose="020F0502020204030204" pitchFamily="34" charset="0"/>
              </a:rPr>
              <a:t>1 American dies every 34 seconds from cardiovascular disease</a:t>
            </a:r>
          </a:p>
        </p:txBody>
      </p:sp>
      <p:sp>
        <p:nvSpPr>
          <p:cNvPr id="11" name="Text Placeholder 6">
            <a:extLst>
              <a:ext uri="{FF2B5EF4-FFF2-40B4-BE49-F238E27FC236}">
                <a16:creationId xmlns:a16="http://schemas.microsoft.com/office/drawing/2014/main" id="{A97BE3D3-6751-6C1F-57DC-BF98DA085C55}"/>
              </a:ext>
            </a:extLst>
          </p:cNvPr>
          <p:cNvSpPr txBox="1">
            <a:spLocks/>
          </p:cNvSpPr>
          <p:nvPr/>
        </p:nvSpPr>
        <p:spPr>
          <a:xfrm>
            <a:off x="8469737" y="2465566"/>
            <a:ext cx="2638834" cy="1373497"/>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srgbClr val="124F72"/>
                </a:solidFill>
                <a:effectLst/>
                <a:uLnTx/>
                <a:uFillTx/>
                <a:latin typeface="Calibri" panose="020F0502020204030204" pitchFamily="34" charset="0"/>
                <a:ea typeface="Calibri" panose="020F0502020204030204" pitchFamily="34" charset="0"/>
                <a:cs typeface="Calibri" panose="020F0502020204030204" pitchFamily="34" charset="0"/>
              </a:rPr>
              <a:t>38%</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srgbClr val="124F72"/>
                </a:solidFill>
                <a:effectLst/>
                <a:uLnTx/>
                <a:uFillTx/>
                <a:latin typeface="Calibri" panose="020F0502020204030204" pitchFamily="34" charset="0"/>
                <a:ea typeface="+mn-ea"/>
                <a:cs typeface="Calibri" panose="020F0502020204030204" pitchFamily="34" charset="0"/>
              </a:rPr>
              <a:t>of all deaths are attributable to cardiovascular disease and stroke</a:t>
            </a:r>
          </a:p>
        </p:txBody>
      </p:sp>
      <p:sp>
        <p:nvSpPr>
          <p:cNvPr id="12" name="Text Placeholder 6">
            <a:extLst>
              <a:ext uri="{FF2B5EF4-FFF2-40B4-BE49-F238E27FC236}">
                <a16:creationId xmlns:a16="http://schemas.microsoft.com/office/drawing/2014/main" id="{864CB09C-C695-7559-4A7E-BA740DB8E1D3}"/>
              </a:ext>
            </a:extLst>
          </p:cNvPr>
          <p:cNvSpPr txBox="1">
            <a:spLocks/>
          </p:cNvSpPr>
          <p:nvPr/>
        </p:nvSpPr>
        <p:spPr>
          <a:xfrm>
            <a:off x="3949941" y="4854178"/>
            <a:ext cx="2280573" cy="153679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bg1">
                    <a:lumMod val="50000"/>
                  </a:schemeClr>
                </a:solidFill>
                <a:latin typeface="Karla" panose="020B00040305030300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1" kern="1200" spc="200" baseline="0">
                <a:solidFill>
                  <a:schemeClr val="bg1">
                    <a:lumMod val="50000"/>
                  </a:schemeClr>
                </a:solidFill>
                <a:latin typeface="Karla Light" panose="020B00040305030300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spc="200" baseline="0">
                <a:solidFill>
                  <a:schemeClr val="bg1">
                    <a:lumMod val="50000"/>
                  </a:schemeClr>
                </a:solidFill>
                <a:latin typeface="Karla Light" panose="020B000403050303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00" cap="none" spc="20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30%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Blacks experience higher mortality rates than Whites for cases of heart failure</a:t>
            </a:r>
          </a:p>
        </p:txBody>
      </p:sp>
      <p:sp>
        <p:nvSpPr>
          <p:cNvPr id="13" name="Title 37">
            <a:extLst>
              <a:ext uri="{FF2B5EF4-FFF2-40B4-BE49-F238E27FC236}">
                <a16:creationId xmlns:a16="http://schemas.microsoft.com/office/drawing/2014/main" id="{BD55BCBC-310F-1042-4C7A-76A84C963A59}"/>
              </a:ext>
            </a:extLst>
          </p:cNvPr>
          <p:cNvSpPr>
            <a:spLocks noGrp="1"/>
          </p:cNvSpPr>
          <p:nvPr>
            <p:ph type="title"/>
          </p:nvPr>
        </p:nvSpPr>
        <p:spPr>
          <a:xfrm>
            <a:off x="527050" y="305180"/>
            <a:ext cx="11125200" cy="1325563"/>
          </a:xfrm>
        </p:spPr>
        <p:txBody>
          <a:bodyPr/>
          <a:lstStyle/>
          <a:p>
            <a:pPr algn="ctr"/>
            <a:r>
              <a:rPr lang="en-US" b="1" noProof="0" dirty="0">
                <a:solidFill>
                  <a:srgbClr val="FF0000"/>
                </a:solidFill>
              </a:rPr>
              <a:t>Our why:  </a:t>
            </a:r>
            <a:br>
              <a:rPr lang="en-US" noProof="0" dirty="0"/>
            </a:br>
            <a:r>
              <a:rPr lang="en-US" noProof="0" dirty="0"/>
              <a:t>CARDIOVASCULAR DISEASE &amp; STROKE</a:t>
            </a:r>
            <a:endParaRPr lang="en-US" dirty="0"/>
          </a:p>
        </p:txBody>
      </p:sp>
      <p:pic>
        <p:nvPicPr>
          <p:cNvPr id="18" name="Graphic 17">
            <a:extLst>
              <a:ext uri="{FF2B5EF4-FFF2-40B4-BE49-F238E27FC236}">
                <a16:creationId xmlns:a16="http://schemas.microsoft.com/office/drawing/2014/main" id="{31575DDF-6181-AA83-4F45-FA369EBBF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4622" y="4377170"/>
            <a:ext cx="619109" cy="462373"/>
          </a:xfrm>
          <a:prstGeom prst="rect">
            <a:avLst/>
          </a:prstGeom>
        </p:spPr>
      </p:pic>
      <p:pic>
        <p:nvPicPr>
          <p:cNvPr id="19" name="Graphic 18">
            <a:extLst>
              <a:ext uri="{FF2B5EF4-FFF2-40B4-BE49-F238E27FC236}">
                <a16:creationId xmlns:a16="http://schemas.microsoft.com/office/drawing/2014/main" id="{DB5FF7F8-2760-8B0D-6BAD-1A2565C129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31274" y="4377170"/>
            <a:ext cx="587762" cy="454536"/>
          </a:xfrm>
          <a:prstGeom prst="rect">
            <a:avLst/>
          </a:prstGeom>
        </p:spPr>
      </p:pic>
      <p:pic>
        <p:nvPicPr>
          <p:cNvPr id="20" name="Graphic 19">
            <a:extLst>
              <a:ext uri="{FF2B5EF4-FFF2-40B4-BE49-F238E27FC236}">
                <a16:creationId xmlns:a16="http://schemas.microsoft.com/office/drawing/2014/main" id="{5D294F99-9E04-F6F0-55A9-ECF3C78117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0757" y="4377170"/>
            <a:ext cx="603436" cy="438863"/>
          </a:xfrm>
          <a:prstGeom prst="rect">
            <a:avLst/>
          </a:prstGeom>
        </p:spPr>
      </p:pic>
      <p:sp>
        <p:nvSpPr>
          <p:cNvPr id="22" name="Right Brace 21">
            <a:extLst>
              <a:ext uri="{FF2B5EF4-FFF2-40B4-BE49-F238E27FC236}">
                <a16:creationId xmlns:a16="http://schemas.microsoft.com/office/drawing/2014/main" id="{47A88CC7-7034-514A-3692-E808A0BC41DE}"/>
              </a:ext>
            </a:extLst>
          </p:cNvPr>
          <p:cNvSpPr/>
          <p:nvPr/>
        </p:nvSpPr>
        <p:spPr>
          <a:xfrm>
            <a:off x="3511698" y="4416733"/>
            <a:ext cx="292821" cy="1867886"/>
          </a:xfrm>
          <a:prstGeom prst="rightBrac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9A42D877-2ABA-4456-7418-D4CB9442334E}"/>
              </a:ext>
            </a:extLst>
          </p:cNvPr>
          <p:cNvCxnSpPr/>
          <p:nvPr/>
        </p:nvCxnSpPr>
        <p:spPr>
          <a:xfrm>
            <a:off x="4238937" y="2594344"/>
            <a:ext cx="0" cy="999461"/>
          </a:xfrm>
          <a:prstGeom prst="line">
            <a:avLst/>
          </a:prstGeom>
          <a:ln w="9525">
            <a:solidFill>
              <a:srgbClr val="124F7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C7543C-C586-5F5B-187E-FC4FB46F3BB1}"/>
              </a:ext>
            </a:extLst>
          </p:cNvPr>
          <p:cNvCxnSpPr/>
          <p:nvPr/>
        </p:nvCxnSpPr>
        <p:spPr>
          <a:xfrm>
            <a:off x="7946811" y="2594344"/>
            <a:ext cx="0" cy="999461"/>
          </a:xfrm>
          <a:prstGeom prst="line">
            <a:avLst/>
          </a:prstGeom>
          <a:ln w="9525">
            <a:solidFill>
              <a:srgbClr val="124F7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7C1E5D6A-F284-C19A-D8FE-5DF568904C17}"/>
              </a:ext>
            </a:extLst>
          </p:cNvPr>
          <p:cNvCxnSpPr/>
          <p:nvPr/>
        </p:nvCxnSpPr>
        <p:spPr>
          <a:xfrm>
            <a:off x="531063" y="2594344"/>
            <a:ext cx="0" cy="999461"/>
          </a:xfrm>
          <a:prstGeom prst="line">
            <a:avLst/>
          </a:prstGeom>
          <a:ln w="9525">
            <a:solidFill>
              <a:srgbClr val="124F7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92C1984-28CC-9C31-88EA-94FEDB4BAAE4}"/>
              </a:ext>
            </a:extLst>
          </p:cNvPr>
          <p:cNvCxnSpPr/>
          <p:nvPr/>
        </p:nvCxnSpPr>
        <p:spPr>
          <a:xfrm>
            <a:off x="11654685" y="2594344"/>
            <a:ext cx="0" cy="999461"/>
          </a:xfrm>
          <a:prstGeom prst="line">
            <a:avLst/>
          </a:prstGeom>
          <a:ln w="9525">
            <a:solidFill>
              <a:srgbClr val="12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1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3215-703A-44A4-8D97-6C2B18040314}"/>
              </a:ext>
            </a:extLst>
          </p:cNvPr>
          <p:cNvSpPr>
            <a:spLocks noGrp="1"/>
          </p:cNvSpPr>
          <p:nvPr>
            <p:ph type="title"/>
          </p:nvPr>
        </p:nvSpPr>
        <p:spPr/>
        <p:txBody>
          <a:bodyPr>
            <a:normAutofit/>
          </a:bodyPr>
          <a:lstStyle/>
          <a:p>
            <a:pPr algn="ctr"/>
            <a:r>
              <a:rPr lang="en-US" dirty="0"/>
              <a:t>Hypertension Prevalence in Delaware,</a:t>
            </a:r>
            <a:br>
              <a:rPr lang="en-US" dirty="0"/>
            </a:br>
            <a:r>
              <a:rPr lang="en-US" dirty="0"/>
              <a:t>by Race, 2011-2021</a:t>
            </a:r>
          </a:p>
        </p:txBody>
      </p:sp>
      <p:sp>
        <p:nvSpPr>
          <p:cNvPr id="5" name="TextBox 4">
            <a:extLst>
              <a:ext uri="{FF2B5EF4-FFF2-40B4-BE49-F238E27FC236}">
                <a16:creationId xmlns:a16="http://schemas.microsoft.com/office/drawing/2014/main" id="{DF386C90-7C76-4C8E-84B7-5A2E57550A60}"/>
              </a:ext>
            </a:extLst>
          </p:cNvPr>
          <p:cNvSpPr txBox="1"/>
          <p:nvPr/>
        </p:nvSpPr>
        <p:spPr>
          <a:xfrm>
            <a:off x="867810" y="6187440"/>
            <a:ext cx="11049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Source: Delaware Health &amp; Social Services, Division of Public Health, Behavioral Risk Factor Survey (BRFS), 2011-2021</a:t>
            </a:r>
          </a:p>
        </p:txBody>
      </p:sp>
      <p:graphicFrame>
        <p:nvGraphicFramePr>
          <p:cNvPr id="12" name="Content Placeholder 11">
            <a:extLst>
              <a:ext uri="{FF2B5EF4-FFF2-40B4-BE49-F238E27FC236}">
                <a16:creationId xmlns:a16="http://schemas.microsoft.com/office/drawing/2014/main" id="{C776C83E-0886-445D-9EA8-8EFDA03EEB5F}"/>
              </a:ext>
            </a:extLst>
          </p:cNvPr>
          <p:cNvGraphicFramePr>
            <a:graphicFrameLocks noGrp="1"/>
          </p:cNvGraphicFramePr>
          <p:nvPr>
            <p:ph idx="1"/>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92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A103086-FAB2-4875-576A-B5154319BA21}"/>
              </a:ext>
            </a:extLst>
          </p:cNvPr>
          <p:cNvSpPr>
            <a:spLocks noGrp="1"/>
          </p:cNvSpPr>
          <p:nvPr>
            <p:ph type="title"/>
          </p:nvPr>
        </p:nvSpPr>
        <p:spPr>
          <a:xfrm>
            <a:off x="1142999" y="443673"/>
            <a:ext cx="9875520" cy="1356360"/>
          </a:xfrm>
        </p:spPr>
        <p:txBody>
          <a:bodyPr/>
          <a:lstStyle/>
          <a:p>
            <a:r>
              <a:rPr lang="en-US" dirty="0"/>
              <a:t>Adult Hypertension and Antihypertensive Medication Usage by Zip Code, 2021</a:t>
            </a:r>
          </a:p>
        </p:txBody>
      </p:sp>
      <p:pic>
        <p:nvPicPr>
          <p:cNvPr id="7" name="Picture 6" descr="Map&#10;&#10;Description automatically generated">
            <a:extLst>
              <a:ext uri="{FF2B5EF4-FFF2-40B4-BE49-F238E27FC236}">
                <a16:creationId xmlns:a16="http://schemas.microsoft.com/office/drawing/2014/main" id="{DC97C984-15D1-B9B9-5C60-437C167CA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64" y="1857941"/>
            <a:ext cx="5770529" cy="4459045"/>
          </a:xfrm>
          <a:prstGeom prst="rect">
            <a:avLst/>
          </a:prstGeom>
        </p:spPr>
      </p:pic>
      <p:pic>
        <p:nvPicPr>
          <p:cNvPr id="11" name="Picture 10" descr="Map&#10;&#10;Description automatically generated">
            <a:extLst>
              <a:ext uri="{FF2B5EF4-FFF2-40B4-BE49-F238E27FC236}">
                <a16:creationId xmlns:a16="http://schemas.microsoft.com/office/drawing/2014/main" id="{D0B206C4-3492-4ED5-38FE-3863CAD19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759" y="1873033"/>
            <a:ext cx="5788492" cy="4459045"/>
          </a:xfrm>
          <a:prstGeom prst="rect">
            <a:avLst/>
          </a:prstGeom>
        </p:spPr>
      </p:pic>
      <p:sp>
        <p:nvSpPr>
          <p:cNvPr id="12" name="TextBox 11">
            <a:extLst>
              <a:ext uri="{FF2B5EF4-FFF2-40B4-BE49-F238E27FC236}">
                <a16:creationId xmlns:a16="http://schemas.microsoft.com/office/drawing/2014/main" id="{55105624-1911-374F-0FA2-4C8521250496}"/>
              </a:ext>
            </a:extLst>
          </p:cNvPr>
          <p:cNvSpPr txBox="1"/>
          <p:nvPr/>
        </p:nvSpPr>
        <p:spPr>
          <a:xfrm>
            <a:off x="610496" y="6347170"/>
            <a:ext cx="1094052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Data Source: PLACES:</a:t>
            </a:r>
            <a:r>
              <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Local Data for Better Health, ZCTA Data 2023 release.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Centers for Disease Control and Prevention. Accessed September 20, 2023. </a:t>
            </a:r>
            <a:r>
              <a:rPr kumimoji="0" lang="en-US" sz="1000" b="0" i="0" u="sng" strike="noStrike" kern="1200" cap="none" spc="0" normalizeH="0" baseline="0" noProof="0" dirty="0">
                <a:ln>
                  <a:noFill/>
                </a:ln>
                <a:solidFill>
                  <a:srgbClr val="075290"/>
                </a:solidFill>
                <a:effectLst/>
                <a:uLnTx/>
                <a:uFillTx/>
                <a:latin typeface="Open Sans" panose="020B0606030504020204" pitchFamily="34" charset="0"/>
                <a:ea typeface="+mn-ea"/>
                <a:cs typeface="+mn-cs"/>
                <a:hlinkClick r:id="rId5"/>
              </a:rPr>
              <a:t>https://www.cdc.gov/places</a:t>
            </a:r>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1904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D1B3-1D55-4C49-9D4F-EF8240D3D512}"/>
              </a:ext>
            </a:extLst>
          </p:cNvPr>
          <p:cNvSpPr>
            <a:spLocks noGrp="1"/>
          </p:cNvSpPr>
          <p:nvPr>
            <p:ph type="title"/>
          </p:nvPr>
        </p:nvSpPr>
        <p:spPr/>
        <p:txBody>
          <a:bodyPr/>
          <a:lstStyle/>
          <a:p>
            <a:r>
              <a:rPr lang="en-US" dirty="0"/>
              <a:t>Essential Hypertension and Hypertensive Renal Disease Mortality, 2004-2020</a:t>
            </a:r>
          </a:p>
        </p:txBody>
      </p:sp>
      <p:sp>
        <p:nvSpPr>
          <p:cNvPr id="9" name="TextBox 8">
            <a:extLst>
              <a:ext uri="{FF2B5EF4-FFF2-40B4-BE49-F238E27FC236}">
                <a16:creationId xmlns:a16="http://schemas.microsoft.com/office/drawing/2014/main" id="{7B433B20-40AE-49F6-85E1-383487F34A96}"/>
              </a:ext>
            </a:extLst>
          </p:cNvPr>
          <p:cNvSpPr txBox="1"/>
          <p:nvPr/>
        </p:nvSpPr>
        <p:spPr>
          <a:xfrm>
            <a:off x="1143000" y="6104467"/>
            <a:ext cx="98755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Source: Delaware Health Statistics Center. Delaware Vital Statistics Executive Summary Report, 2020. Delaware Department of Health and Social Services, Division of Public Health, 2022. </a:t>
            </a:r>
          </a:p>
        </p:txBody>
      </p:sp>
      <p:graphicFrame>
        <p:nvGraphicFramePr>
          <p:cNvPr id="12" name="Content Placeholder 11">
            <a:extLst>
              <a:ext uri="{FF2B5EF4-FFF2-40B4-BE49-F238E27FC236}">
                <a16:creationId xmlns:a16="http://schemas.microsoft.com/office/drawing/2014/main" id="{5161CA6F-2C04-47FF-ACF3-32691825DA2F}"/>
              </a:ext>
            </a:extLst>
          </p:cNvPr>
          <p:cNvGraphicFramePr>
            <a:graphicFrameLocks noGrp="1"/>
          </p:cNvGraphicFramePr>
          <p:nvPr>
            <p:ph idx="1"/>
          </p:nvPr>
        </p:nvGraphicFramePr>
        <p:xfrm>
          <a:off x="1143000" y="1965960"/>
          <a:ext cx="9875838" cy="413003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F2AE19B-DCD1-4D0B-9AE3-7DE15FE29FE4}"/>
              </a:ext>
            </a:extLst>
          </p:cNvPr>
          <p:cNvSpPr/>
          <p:nvPr/>
        </p:nvSpPr>
        <p:spPr>
          <a:xfrm>
            <a:off x="2114230" y="2099733"/>
            <a:ext cx="3954780" cy="3337171"/>
          </a:xfrm>
          <a:prstGeom prst="rect">
            <a:avLst/>
          </a:prstGeom>
          <a:solidFill>
            <a:srgbClr val="A6A6A6">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2286877B-B445-496B-92B1-12779C70D17A}"/>
              </a:ext>
            </a:extLst>
          </p:cNvPr>
          <p:cNvSpPr/>
          <p:nvPr/>
        </p:nvSpPr>
        <p:spPr>
          <a:xfrm>
            <a:off x="6080759" y="2573866"/>
            <a:ext cx="2948940" cy="2184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1D9A268C-7F47-4FF3-8D3E-C00E96C8CAA8}"/>
              </a:ext>
            </a:extLst>
          </p:cNvPr>
          <p:cNvSpPr/>
          <p:nvPr/>
        </p:nvSpPr>
        <p:spPr>
          <a:xfrm>
            <a:off x="6069010" y="4766735"/>
            <a:ext cx="2948940" cy="670169"/>
          </a:xfrm>
          <a:prstGeom prst="rect">
            <a:avLst/>
          </a:prstGeom>
          <a:solidFill>
            <a:srgbClr val="A6A6A6">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1A77306A-DADA-A3DB-1F8C-D318DFBA5519}"/>
              </a:ext>
            </a:extLst>
          </p:cNvPr>
          <p:cNvSpPr/>
          <p:nvPr/>
        </p:nvSpPr>
        <p:spPr>
          <a:xfrm>
            <a:off x="6069010" y="2099733"/>
            <a:ext cx="2948940" cy="474133"/>
          </a:xfrm>
          <a:prstGeom prst="rect">
            <a:avLst/>
          </a:prstGeom>
          <a:solidFill>
            <a:srgbClr val="A6A6A6">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8256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D1B3-1D55-4C49-9D4F-EF8240D3D512}"/>
              </a:ext>
            </a:extLst>
          </p:cNvPr>
          <p:cNvSpPr>
            <a:spLocks noGrp="1"/>
          </p:cNvSpPr>
          <p:nvPr>
            <p:ph type="title"/>
          </p:nvPr>
        </p:nvSpPr>
        <p:spPr/>
        <p:txBody>
          <a:bodyPr/>
          <a:lstStyle/>
          <a:p>
            <a:pPr algn="ctr"/>
            <a:r>
              <a:rPr lang="en-US" dirty="0"/>
              <a:t>Cerebrovascular Disease Mortality </a:t>
            </a:r>
            <a:br>
              <a:rPr lang="en-US" dirty="0"/>
            </a:br>
            <a:r>
              <a:rPr lang="en-US" dirty="0"/>
              <a:t>Age-Adjusted Mortality Rates, 2004-2020</a:t>
            </a:r>
          </a:p>
        </p:txBody>
      </p:sp>
      <p:sp>
        <p:nvSpPr>
          <p:cNvPr id="9" name="TextBox 8">
            <a:extLst>
              <a:ext uri="{FF2B5EF4-FFF2-40B4-BE49-F238E27FC236}">
                <a16:creationId xmlns:a16="http://schemas.microsoft.com/office/drawing/2014/main" id="{7B433B20-40AE-49F6-85E1-383487F34A96}"/>
              </a:ext>
            </a:extLst>
          </p:cNvPr>
          <p:cNvSpPr txBox="1"/>
          <p:nvPr/>
        </p:nvSpPr>
        <p:spPr>
          <a:xfrm>
            <a:off x="1143000" y="6104467"/>
            <a:ext cx="98755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Source: Delaware Health Statistics Center. Delaware Vital Statistics Executive Summary Report, 2020. Delaware Department of Health and Social Services, Division of Public Health, 2022. </a:t>
            </a:r>
          </a:p>
        </p:txBody>
      </p:sp>
      <p:graphicFrame>
        <p:nvGraphicFramePr>
          <p:cNvPr id="5" name="Content Placeholder 4">
            <a:extLst>
              <a:ext uri="{FF2B5EF4-FFF2-40B4-BE49-F238E27FC236}">
                <a16:creationId xmlns:a16="http://schemas.microsoft.com/office/drawing/2014/main" id="{DAFFFC40-9A5A-4BB6-91E2-436F8431D772}"/>
              </a:ext>
            </a:extLst>
          </p:cNvPr>
          <p:cNvGraphicFramePr>
            <a:graphicFrameLocks noGrp="1"/>
          </p:cNvGraphicFramePr>
          <p:nvPr>
            <p:ph idx="1"/>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63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572688-BA84-1BEF-EAFA-54E767AA9E59}"/>
              </a:ext>
            </a:extLst>
          </p:cNvPr>
          <p:cNvSpPr/>
          <p:nvPr/>
        </p:nvSpPr>
        <p:spPr>
          <a:xfrm>
            <a:off x="-3615" y="-42315"/>
            <a:ext cx="2929695" cy="6902357"/>
          </a:xfrm>
          <a:prstGeom prst="rect">
            <a:avLst/>
          </a:prstGeom>
          <a:gradFill>
            <a:gsLst>
              <a:gs pos="42000">
                <a:schemeClr val="tx1">
                  <a:lumMod val="75000"/>
                  <a:alpha val="14000"/>
                </a:schemeClr>
              </a:gs>
              <a:gs pos="93000">
                <a:schemeClr val="tx1">
                  <a:lumMod val="50000"/>
                  <a:alpha val="64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EAEDAA-CC0D-92F9-06A7-197BB8B2C218}"/>
              </a:ext>
            </a:extLst>
          </p:cNvPr>
          <p:cNvSpPr>
            <a:spLocks noGrp="1"/>
          </p:cNvSpPr>
          <p:nvPr>
            <p:ph type="title"/>
          </p:nvPr>
        </p:nvSpPr>
        <p:spPr>
          <a:xfrm>
            <a:off x="3273706" y="456566"/>
            <a:ext cx="8384893" cy="1325563"/>
          </a:xfrm>
        </p:spPr>
        <p:txBody>
          <a:bodyPr/>
          <a:lstStyle/>
          <a:p>
            <a:r>
              <a:rPr lang="en-US" dirty="0"/>
              <a:t>COMMUNITY EMPOWERMENT</a:t>
            </a:r>
          </a:p>
        </p:txBody>
      </p:sp>
      <p:sp>
        <p:nvSpPr>
          <p:cNvPr id="4" name="Text Placeholder 6">
            <a:extLst>
              <a:ext uri="{FF2B5EF4-FFF2-40B4-BE49-F238E27FC236}">
                <a16:creationId xmlns:a16="http://schemas.microsoft.com/office/drawing/2014/main" id="{4E86F9EC-C54B-FDB4-161E-2C5396546040}"/>
              </a:ext>
            </a:extLst>
          </p:cNvPr>
          <p:cNvSpPr txBox="1">
            <a:spLocks/>
          </p:cNvSpPr>
          <p:nvPr/>
        </p:nvSpPr>
        <p:spPr>
          <a:xfrm>
            <a:off x="3278779" y="972364"/>
            <a:ext cx="8373472" cy="645783"/>
          </a:xfrm>
          <a:prstGeom prst="rect">
            <a:avLst/>
          </a:prstGeom>
        </p:spPr>
        <p:txBody>
          <a:bodyPr/>
          <a:lstStyle>
            <a:lvl1pPr marL="228600" indent="-228600" algn="l" defTabSz="914400" rtl="0" eaLnBrk="1" latinLnBrk="0" hangingPunct="1">
              <a:lnSpc>
                <a:spcPct val="109000"/>
              </a:lnSpc>
              <a:spcBef>
                <a:spcPts val="600"/>
              </a:spcBef>
              <a:spcAft>
                <a:spcPts val="600"/>
              </a:spcAft>
              <a:buClr>
                <a:srgbClr val="C00000"/>
              </a:buClr>
              <a:buFont typeface="Wingdings 2" panose="05020102010507070707" pitchFamily="18" charset="2"/>
              <a:buChar char=""/>
              <a:defRPr sz="1250" kern="1200">
                <a:solidFill>
                  <a:srgbClr val="4B4B4B"/>
                </a:solidFill>
                <a:latin typeface="+mn-lt"/>
                <a:ea typeface="+mn-ea"/>
                <a:cs typeface="+mn-cs"/>
              </a:defRPr>
            </a:lvl1pPr>
            <a:lvl2pPr marL="685800" indent="-228600" algn="l" defTabSz="914400" rtl="0" eaLnBrk="1" latinLnBrk="0" hangingPunct="1">
              <a:lnSpc>
                <a:spcPct val="109000"/>
              </a:lnSpc>
              <a:spcBef>
                <a:spcPts val="600"/>
              </a:spcBef>
              <a:spcAft>
                <a:spcPts val="600"/>
              </a:spcAft>
              <a:buFont typeface="Calibri" panose="020F0502020204030204" pitchFamily="34" charset="0"/>
              <a:buChar char="̶"/>
              <a:defRPr sz="1250" kern="1200">
                <a:solidFill>
                  <a:srgbClr val="4B4B4B"/>
                </a:solidFill>
                <a:latin typeface="+mn-lt"/>
                <a:ea typeface="+mn-ea"/>
                <a:cs typeface="+mn-cs"/>
              </a:defRPr>
            </a:lvl2pPr>
            <a:lvl3pPr marL="1143000" indent="-228600" algn="l" defTabSz="914400" rtl="0" eaLnBrk="1" latinLnBrk="0" hangingPunct="1">
              <a:lnSpc>
                <a:spcPct val="109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3pPr>
            <a:lvl4pPr marL="1600200" indent="-228600" algn="l" defTabSz="914400" rtl="0" eaLnBrk="1" latinLnBrk="0" hangingPunct="1">
              <a:lnSpc>
                <a:spcPct val="109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4pPr>
            <a:lvl5pPr marL="2057400" indent="-228600" algn="l" defTabSz="914400" rtl="0" eaLnBrk="1" latinLnBrk="0" hangingPunct="1">
              <a:lnSpc>
                <a:spcPct val="109000"/>
              </a:lnSpc>
              <a:spcBef>
                <a:spcPts val="600"/>
              </a:spcBef>
              <a:spcAft>
                <a:spcPts val="600"/>
              </a:spcAft>
              <a:buFont typeface="Arial" panose="020B0604020202020204" pitchFamily="34" charset="0"/>
              <a:buChar char="•"/>
              <a:defRPr sz="125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
                <a:srgbClr val="C00000"/>
              </a:buClr>
              <a:buSzTx/>
              <a:buFont typeface="Wingdings 2" panose="05020102010507070707" pitchFamily="18" charset="2"/>
              <a:buNone/>
              <a:tabLst/>
              <a:defRPr/>
            </a:pPr>
            <a:r>
              <a:rPr kumimoji="0" lang="en-US" sz="2000" b="0" i="0" u="none" strike="noStrike" kern="100" cap="all" spc="0" normalizeH="0" baseline="0" noProof="0" dirty="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Engaging the community as true partners in change</a:t>
            </a:r>
          </a:p>
        </p:txBody>
      </p:sp>
      <p:sp>
        <p:nvSpPr>
          <p:cNvPr id="5" name="TextBox 4">
            <a:extLst>
              <a:ext uri="{FF2B5EF4-FFF2-40B4-BE49-F238E27FC236}">
                <a16:creationId xmlns:a16="http://schemas.microsoft.com/office/drawing/2014/main" id="{BDE64451-D44E-1C06-752D-E40CDF8F9445}"/>
              </a:ext>
            </a:extLst>
          </p:cNvPr>
          <p:cNvSpPr txBox="1"/>
          <p:nvPr/>
        </p:nvSpPr>
        <p:spPr>
          <a:xfrm>
            <a:off x="3383579" y="1449352"/>
            <a:ext cx="3867912" cy="5220788"/>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4F72"/>
                </a:solidFill>
                <a:effectLst/>
                <a:uLnTx/>
                <a:uFillTx/>
                <a:latin typeface="Calibri" panose="020F0502020204030204"/>
                <a:ea typeface="+mn-ea"/>
                <a:cs typeface="+mn-cs"/>
              </a:rPr>
              <a:t>THE ISSUE:</a:t>
            </a:r>
          </a:p>
          <a:p>
            <a:pPr marL="0" marR="0" lvl="0" indent="0" algn="l" defTabSz="914400" rtl="0" eaLnBrk="1" fontAlgn="auto" latinLnBrk="0" hangingPunct="1">
              <a:lnSpc>
                <a:spcPct val="114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Calibri" panose="020F0502020204030204"/>
                <a:ea typeface="+mn-ea"/>
                <a:cs typeface="+mn-cs"/>
              </a:rPr>
              <a:t>We believe that the fight against heart disease is a collective effort that requires community-wide participation. We are dedicated to enhancing community programs and raising heart health awareness, particularly in communities with a high percentage of Black residents who face a greater risk of heart disease and stroke compared to their White counterparts.</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srgbClr val="4B4B4B"/>
              </a:solidFill>
              <a:effectLst/>
              <a:uLnTx/>
              <a:uFillTx/>
              <a:latin typeface="Calibri" panose="020F0502020204030204"/>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4F72"/>
                </a:solidFill>
                <a:effectLst/>
                <a:uLnTx/>
                <a:uFillTx/>
                <a:latin typeface="Calibri" panose="020F0502020204030204"/>
                <a:ea typeface="+mn-ea"/>
                <a:cs typeface="+mn-cs"/>
              </a:rPr>
              <a:t>THE VISION:</a:t>
            </a:r>
          </a:p>
          <a:p>
            <a:pPr marL="0" marR="0" lvl="0" indent="0" algn="l" defTabSz="914400" rtl="0" eaLnBrk="1" fontAlgn="auto" latinLnBrk="0" hangingPunct="1">
              <a:lnSpc>
                <a:spcPct val="114000"/>
              </a:lnSpc>
              <a:spcBef>
                <a:spcPts val="600"/>
              </a:spcBef>
              <a:spcAft>
                <a:spcPts val="0"/>
              </a:spcAft>
              <a:buClrTx/>
              <a:buSzTx/>
              <a:buFontTx/>
              <a:buNone/>
              <a:tabLst/>
              <a:defRPr/>
            </a:pPr>
            <a:r>
              <a:rPr kumimoji="0" lang="en-US" sz="1400" b="0" i="0" u="none" strike="noStrike" kern="100" cap="none" spc="0" normalizeH="0" baseline="0" noProof="0" dirty="0">
                <a:ln>
                  <a:noFill/>
                </a:ln>
                <a:solidFill>
                  <a:srgbClr val="4B4B4B"/>
                </a:solidFill>
                <a:effectLst/>
                <a:uLnTx/>
                <a:uFillTx/>
                <a:latin typeface="Calibri" panose="020F0502020204030204"/>
                <a:ea typeface="Calibri" panose="020F0502020204030204" pitchFamily="34" charset="0"/>
                <a:cs typeface="Calibri Light" panose="020F0302020204030204" pitchFamily="34" charset="0"/>
              </a:rPr>
              <a:t>Through our health promotion programs, strategic partnerships, and a network of passionate community health advocates, we strive to develop innovative approaches that improve heart health and save lives. Our goal is to deepen our engagement with communities and foster a comprehensive understanding of the signs and dangers of heart disease among those most affected.</a:t>
            </a:r>
          </a:p>
        </p:txBody>
      </p:sp>
      <p:sp>
        <p:nvSpPr>
          <p:cNvPr id="6" name="TextBox 5">
            <a:extLst>
              <a:ext uri="{FF2B5EF4-FFF2-40B4-BE49-F238E27FC236}">
                <a16:creationId xmlns:a16="http://schemas.microsoft.com/office/drawing/2014/main" id="{F69376ED-937A-DA5D-CE73-F78354EE0A8F}"/>
              </a:ext>
            </a:extLst>
          </p:cNvPr>
          <p:cNvSpPr txBox="1"/>
          <p:nvPr/>
        </p:nvSpPr>
        <p:spPr>
          <a:xfrm>
            <a:off x="7599117" y="1463047"/>
            <a:ext cx="4025810" cy="1383199"/>
          </a:xfrm>
          <a:prstGeom prst="rect">
            <a:avLst/>
          </a:prstGeom>
          <a:noFill/>
        </p:spPr>
        <p:txBody>
          <a:bodyPr wrap="square">
            <a:spAutoFit/>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kumimoji="0" lang="en-US" sz="1400" b="1" i="0" u="none" strike="noStrike" kern="100" cap="none" spc="0" normalizeH="0" baseline="0" noProof="0" dirty="0">
                <a:ln>
                  <a:noFill/>
                </a:ln>
                <a:solidFill>
                  <a:srgbClr val="124F72"/>
                </a:solidFill>
                <a:effectLst/>
                <a:uLnTx/>
                <a:uFillTx/>
                <a:latin typeface="Calibri" panose="020F0502020204030204" pitchFamily="34" charset="0"/>
                <a:ea typeface="Calibri" panose="020F0502020204030204" pitchFamily="34" charset="0"/>
                <a:cs typeface="Calibri" panose="020F0502020204030204" pitchFamily="34" charset="0"/>
              </a:rPr>
              <a:t>THE SOLUTION:</a:t>
            </a:r>
          </a:p>
          <a:p>
            <a:pPr marL="0" marR="0" lvl="0" indent="0" algn="l" defTabSz="914400" rtl="0" eaLnBrk="1" fontAlgn="auto" latinLnBrk="0" hangingPunct="1">
              <a:lnSpc>
                <a:spcPct val="114000"/>
              </a:lnSpc>
              <a:spcBef>
                <a:spcPts val="600"/>
              </a:spcBef>
              <a:spcAft>
                <a:spcPts val="0"/>
              </a:spcAft>
              <a:buClrTx/>
              <a:buSzTx/>
              <a:buFontTx/>
              <a:buNone/>
              <a:tabLst/>
              <a:defRPr/>
            </a:pPr>
            <a:r>
              <a:rPr kumimoji="0" lang="en-US" sz="1400" b="0" i="0" u="none" strike="noStrike" kern="100" cap="none" spc="0" normalizeH="0" baseline="0" noProof="0" dirty="0">
                <a:ln>
                  <a:noFill/>
                </a:ln>
                <a:solidFill>
                  <a:srgbClr val="4B4B4B"/>
                </a:solidFill>
                <a:effectLst/>
                <a:uLnTx/>
                <a:uFillTx/>
                <a:latin typeface="Calibri" panose="020F0502020204030204" pitchFamily="34" charset="0"/>
                <a:ea typeface="Calibri" panose="020F0502020204030204" pitchFamily="34" charset="0"/>
                <a:cs typeface="Calibri" panose="020F0502020204030204" pitchFamily="34" charset="0"/>
              </a:rPr>
              <a:t>We recognize the need to expand our reach and resources to touch the lives of even more communities across the nation. Below are the initiatives we plan to undertake</a:t>
            </a:r>
          </a:p>
        </p:txBody>
      </p:sp>
      <p:graphicFrame>
        <p:nvGraphicFramePr>
          <p:cNvPr id="7" name="Table 14">
            <a:extLst>
              <a:ext uri="{FF2B5EF4-FFF2-40B4-BE49-F238E27FC236}">
                <a16:creationId xmlns:a16="http://schemas.microsoft.com/office/drawing/2014/main" id="{D95E17A7-042D-B107-200D-C7BDB090784B}"/>
              </a:ext>
            </a:extLst>
          </p:cNvPr>
          <p:cNvGraphicFramePr>
            <a:graphicFrameLocks noGrp="1"/>
          </p:cNvGraphicFramePr>
          <p:nvPr>
            <p:extLst>
              <p:ext uri="{D42A27DB-BD31-4B8C-83A1-F6EECF244321}">
                <p14:modId xmlns:p14="http://schemas.microsoft.com/office/powerpoint/2010/main" val="1648997049"/>
              </p:ext>
            </p:extLst>
          </p:nvPr>
        </p:nvGraphicFramePr>
        <p:xfrm>
          <a:off x="7757015" y="3447909"/>
          <a:ext cx="3867912" cy="1969480"/>
        </p:xfrm>
        <a:graphic>
          <a:graphicData uri="http://schemas.openxmlformats.org/drawingml/2006/table">
            <a:tbl>
              <a:tblPr firstRow="1" bandRow="1">
                <a:tableStyleId>{073A0DAA-6AF3-43AB-8588-CEC1D06C72B9}</a:tableStyleId>
              </a:tblPr>
              <a:tblGrid>
                <a:gridCol w="640080">
                  <a:extLst>
                    <a:ext uri="{9D8B030D-6E8A-4147-A177-3AD203B41FA5}">
                      <a16:colId xmlns:a16="http://schemas.microsoft.com/office/drawing/2014/main" val="179755658"/>
                    </a:ext>
                  </a:extLst>
                </a:gridCol>
                <a:gridCol w="3227832">
                  <a:extLst>
                    <a:ext uri="{9D8B030D-6E8A-4147-A177-3AD203B41FA5}">
                      <a16:colId xmlns:a16="http://schemas.microsoft.com/office/drawing/2014/main" val="1530672186"/>
                    </a:ext>
                  </a:extLst>
                </a:gridCol>
              </a:tblGrid>
              <a:tr h="436694">
                <a:tc gridSpan="2">
                  <a:txBody>
                    <a:bodyPr/>
                    <a:lstStyle/>
                    <a:p>
                      <a:pPr algn="ctr"/>
                      <a:r>
                        <a:rPr lang="en-US" sz="1800" dirty="0">
                          <a:solidFill>
                            <a:schemeClr val="bg1"/>
                          </a:solidFill>
                        </a:rPr>
                        <a:t>ABC’s Signatures Initiatives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hMerge="1">
                  <a:txBody>
                    <a:bodyPr/>
                    <a:lstStyle/>
                    <a:p>
                      <a:r>
                        <a:rPr lang="en-US" sz="1800" dirty="0">
                          <a:solidFill>
                            <a:schemeClr val="tx1">
                              <a:lumMod val="50000"/>
                            </a:schemeClr>
                          </a:solidFill>
                        </a:rPr>
                        <a:t>Description of initiative</a:t>
                      </a:r>
                    </a:p>
                  </a:txBody>
                  <a:tcPr anchor="ctr">
                    <a:solidFill>
                      <a:schemeClr val="tx2">
                        <a:lumMod val="90000"/>
                      </a:schemeClr>
                    </a:solidFill>
                  </a:tcPr>
                </a:tc>
                <a:extLst>
                  <a:ext uri="{0D108BD9-81ED-4DB2-BD59-A6C34878D82A}">
                    <a16:rowId xmlns:a16="http://schemas.microsoft.com/office/drawing/2014/main" val="3355373577"/>
                  </a:ext>
                </a:extLst>
              </a:tr>
              <a:tr h="656295">
                <a:tc>
                  <a:txBody>
                    <a:bodyPr/>
                    <a:lstStyle/>
                    <a:p>
                      <a:pPr algn="ctr"/>
                      <a:endParaRPr lang="en-US" sz="1600" b="1" dirty="0">
                        <a:solidFill>
                          <a:srgbClr val="124F72"/>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1600" baseline="0" dirty="0">
                          <a:solidFill>
                            <a:srgbClr val="124F72"/>
                          </a:solidFill>
                        </a:rPr>
                        <a:t>Spirit of the Heart Community Programs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53324522"/>
                  </a:ext>
                </a:extLst>
              </a:tr>
              <a:tr h="876491">
                <a:tc>
                  <a:txBody>
                    <a:bodyPr/>
                    <a:lstStyle/>
                    <a:p>
                      <a:pPr algn="ctr"/>
                      <a:endParaRPr lang="en-US" sz="1600" b="1" dirty="0">
                        <a:solidFill>
                          <a:srgbClr val="124F72"/>
                        </a:solidFill>
                      </a:endParaRP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r>
                        <a:rPr lang="en-US" sz="1600" dirty="0">
                          <a:solidFill>
                            <a:srgbClr val="124F72"/>
                          </a:solidFill>
                        </a:rPr>
                        <a:t>Credible Educational Resources</a:t>
                      </a:r>
                    </a:p>
                  </a:txBody>
                  <a:tcPr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59044696"/>
                  </a:ext>
                </a:extLst>
              </a:tr>
            </a:tbl>
          </a:graphicData>
        </a:graphic>
      </p:graphicFrame>
      <p:pic>
        <p:nvPicPr>
          <p:cNvPr id="11" name="Picture 10">
            <a:extLst>
              <a:ext uri="{FF2B5EF4-FFF2-40B4-BE49-F238E27FC236}">
                <a16:creationId xmlns:a16="http://schemas.microsoft.com/office/drawing/2014/main" id="{F873EB47-3A77-2BAF-EED2-E2A8E44089F8}"/>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53678" t="-482" r="29478" b="482"/>
          <a:stretch/>
        </p:blipFill>
        <p:spPr>
          <a:xfrm>
            <a:off x="0" y="-25503"/>
            <a:ext cx="2926080" cy="6876118"/>
          </a:xfrm>
          <a:prstGeom prst="rect">
            <a:avLst/>
          </a:prstGeom>
        </p:spPr>
      </p:pic>
      <p:sp>
        <p:nvSpPr>
          <p:cNvPr id="3" name="Rectangle 2">
            <a:extLst>
              <a:ext uri="{FF2B5EF4-FFF2-40B4-BE49-F238E27FC236}">
                <a16:creationId xmlns:a16="http://schemas.microsoft.com/office/drawing/2014/main" id="{AD4C1489-12E2-CA6C-DE20-19B740ACD7A2}"/>
              </a:ext>
            </a:extLst>
          </p:cNvPr>
          <p:cNvSpPr/>
          <p:nvPr/>
        </p:nvSpPr>
        <p:spPr>
          <a:xfrm>
            <a:off x="3182266" y="2203539"/>
            <a:ext cx="91440" cy="822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Heart with solid fill">
            <a:extLst>
              <a:ext uri="{FF2B5EF4-FFF2-40B4-BE49-F238E27FC236}">
                <a16:creationId xmlns:a16="http://schemas.microsoft.com/office/drawing/2014/main" id="{8AD5403B-522E-AFA3-7381-468B381496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69545">
            <a:off x="7975521" y="4077345"/>
            <a:ext cx="300672" cy="300672"/>
          </a:xfrm>
          <a:prstGeom prst="rect">
            <a:avLst/>
          </a:prstGeom>
        </p:spPr>
      </p:pic>
      <p:pic>
        <p:nvPicPr>
          <p:cNvPr id="9" name="Graphic 8" descr="Heart with solid fill">
            <a:extLst>
              <a:ext uri="{FF2B5EF4-FFF2-40B4-BE49-F238E27FC236}">
                <a16:creationId xmlns:a16="http://schemas.microsoft.com/office/drawing/2014/main" id="{06D76110-A313-5E67-0F64-07C2916942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69545">
            <a:off x="7975524" y="4691395"/>
            <a:ext cx="300672" cy="300672"/>
          </a:xfrm>
          <a:prstGeom prst="rect">
            <a:avLst/>
          </a:prstGeom>
        </p:spPr>
      </p:pic>
    </p:spTree>
    <p:extLst>
      <p:ext uri="{BB962C8B-B14F-4D97-AF65-F5344CB8AC3E}">
        <p14:creationId xmlns:p14="http://schemas.microsoft.com/office/powerpoint/2010/main" val="1128561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No Logo">
  <a:themeElements>
    <a:clrScheme name="ABC_Booker_2016">
      <a:dk1>
        <a:sysClr val="windowText" lastClr="000000"/>
      </a:dk1>
      <a:lt1>
        <a:sysClr val="window" lastClr="FFFFFF"/>
      </a:lt1>
      <a:dk2>
        <a:srgbClr val="554545"/>
      </a:dk2>
      <a:lt2>
        <a:srgbClr val="E3E5E4"/>
      </a:lt2>
      <a:accent1>
        <a:srgbClr val="CF5154"/>
      </a:accent1>
      <a:accent2>
        <a:srgbClr val="CB4448"/>
      </a:accent2>
      <a:accent3>
        <a:srgbClr val="AD3E44"/>
      </a:accent3>
      <a:accent4>
        <a:srgbClr val="554545"/>
      </a:accent4>
      <a:accent5>
        <a:srgbClr val="C5C9CA"/>
      </a:accent5>
      <a:accent6>
        <a:srgbClr val="47191B"/>
      </a:accent6>
      <a:hlink>
        <a:srgbClr val="2C2424"/>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CS New-3">
      <a:dk1>
        <a:sysClr val="windowText" lastClr="000000"/>
      </a:dk1>
      <a:lt1>
        <a:sysClr val="window" lastClr="FFFFFF"/>
      </a:lt1>
      <a:dk2>
        <a:srgbClr val="2DCCD3"/>
      </a:dk2>
      <a:lt2>
        <a:srgbClr val="D9E1E2"/>
      </a:lt2>
      <a:accent1>
        <a:srgbClr val="254A5D"/>
      </a:accent1>
      <a:accent2>
        <a:srgbClr val="E1523D"/>
      </a:accent2>
      <a:accent3>
        <a:srgbClr val="ECB22D"/>
      </a:accent3>
      <a:accent4>
        <a:srgbClr val="6B8E92"/>
      </a:accent4>
      <a:accent5>
        <a:srgbClr val="65BAAF"/>
      </a:accent5>
      <a:accent6>
        <a:srgbClr val="747E94"/>
      </a:accent6>
      <a:hlink>
        <a:srgbClr val="21999E"/>
      </a:hlink>
      <a:folHlink>
        <a:srgbClr val="5F7A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BoxVTI">
  <a:themeElements>
    <a:clrScheme name="AnalogousFromDarkSeedRightStep">
      <a:dk1>
        <a:srgbClr val="000000"/>
      </a:dk1>
      <a:lt1>
        <a:srgbClr val="FFFFFF"/>
      </a:lt1>
      <a:dk2>
        <a:srgbClr val="404124"/>
      </a:dk2>
      <a:lt2>
        <a:srgbClr val="EEEFF1"/>
      </a:lt2>
      <a:accent1>
        <a:srgbClr val="C3964D"/>
      </a:accent1>
      <a:accent2>
        <a:srgbClr val="A3A637"/>
      </a:accent2>
      <a:accent3>
        <a:srgbClr val="7FB045"/>
      </a:accent3>
      <a:accent4>
        <a:srgbClr val="4BB13B"/>
      </a:accent4>
      <a:accent5>
        <a:srgbClr val="47B667"/>
      </a:accent5>
      <a:accent6>
        <a:srgbClr val="3BB18E"/>
      </a:accent6>
      <a:hlink>
        <a:srgbClr val="CA62BE"/>
      </a:hlink>
      <a:folHlink>
        <a:srgbClr val="89898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Basi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2284</TotalTime>
  <Words>1992</Words>
  <Application>Microsoft Macintosh PowerPoint</Application>
  <PresentationFormat>Widescreen</PresentationFormat>
  <Paragraphs>158</Paragraphs>
  <Slides>18</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Avenir Next LT Pro</vt:lpstr>
      <vt:lpstr>Calibri</vt:lpstr>
      <vt:lpstr>Calibri Light</vt:lpstr>
      <vt:lpstr>Corbel</vt:lpstr>
      <vt:lpstr>Lato</vt:lpstr>
      <vt:lpstr>Open Sans</vt:lpstr>
      <vt:lpstr>Optima</vt:lpstr>
      <vt:lpstr>Roboto</vt:lpstr>
      <vt:lpstr>Times New Roman</vt:lpstr>
      <vt:lpstr>Wingdings 2</vt:lpstr>
      <vt:lpstr>1_Office Theme No Logo</vt:lpstr>
      <vt:lpstr>Office Theme</vt:lpstr>
      <vt:lpstr>AccentBoxVTI</vt:lpstr>
      <vt:lpstr>Basis</vt:lpstr>
      <vt:lpstr>PowerPoint Presentation</vt:lpstr>
      <vt:lpstr>THE ABC</vt:lpstr>
      <vt:lpstr>50TH ANNIVERSARY CAMPAIGN</vt:lpstr>
      <vt:lpstr>Our why:   CARDIOVASCULAR DISEASE &amp; STROKE</vt:lpstr>
      <vt:lpstr>Hypertension Prevalence in Delaware, by Race, 2011-2021</vt:lpstr>
      <vt:lpstr>Adult Hypertension and Antihypertensive Medication Usage by Zip Code, 2021</vt:lpstr>
      <vt:lpstr>Essential Hypertension and Hypertensive Renal Disease Mortality, 2004-2020</vt:lpstr>
      <vt:lpstr>Cerebrovascular Disease Mortality  Age-Adjusted Mortality Rates, 2004-2020</vt:lpstr>
      <vt:lpstr>COMMUNITY EMPOWERMENT</vt:lpstr>
      <vt:lpstr>Community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Paul</dc:creator>
  <cp:lastModifiedBy>Tanya B</cp:lastModifiedBy>
  <cp:revision>45</cp:revision>
  <dcterms:created xsi:type="dcterms:W3CDTF">2021-03-17T22:24:08Z</dcterms:created>
  <dcterms:modified xsi:type="dcterms:W3CDTF">2023-10-25T17:27:48Z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479176</vt:lpwstr>
  </property>
  <property fmtid="{D5CDD505-2E9C-101B-9397-08002B2CF9AE}" pid="3" name="NXPowerLiteSettings">
    <vt:lpwstr>C700052003A000</vt:lpwstr>
  </property>
  <property fmtid="{D5CDD505-2E9C-101B-9397-08002B2CF9AE}" pid="4" name="NXPowerLiteVersion">
    <vt:lpwstr>D9.0.3</vt:lpwstr>
  </property>
</Properties>
</file>