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0874b9fb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40874b9f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0a2fd2d37f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0a2fd2d37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183d1835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4183d1835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0874b9fbc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40874b9fb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0874b9fb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0874b9fb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40874b9fb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40874b9fb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40874b9fbc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40874b9fb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0874b9fbc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40874b9fb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3e132be7cb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3e132be7c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4183d1835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4183d1835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3e132be7c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3e132be7c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0a2fd2d37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0a2fd2d37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183d1835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4183d1835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0874b9fb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40874b9fb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40874b9fb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40874b9fb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183d183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183d183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a2fd2d37f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a2fd2d37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0874b9fb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40874b9fb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40874b9fb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40874b9fb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40874b9f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40874b9f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a2fd2d37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0a2fd2d37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ged.co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kellie.tetrick@redclay.k12.de.u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mailto:heather.farrell@redclay.k12.de.us" TargetMode="External"/><Relationship Id="rId4" Type="http://schemas.openxmlformats.org/officeDocument/2006/relationships/hyperlink" Target="mailto:ron.robinson@redclay.k12.de.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James H. Groves Adult High School</a:t>
            </a:r>
            <a:endParaRPr b="1"/>
          </a:p>
          <a:p>
            <a:pPr marL="0" lvl="0" indent="0" algn="l" rtl="0">
              <a:spcBef>
                <a:spcPts val="0"/>
              </a:spcBef>
              <a:spcAft>
                <a:spcPts val="0"/>
              </a:spcAft>
              <a:buNone/>
            </a:pPr>
            <a:r>
              <a:rPr lang="en" sz="3200"/>
              <a:t>Red Clay Center </a:t>
            </a:r>
            <a:endParaRPr sz="3200"/>
          </a:p>
        </p:txBody>
      </p:sp>
      <p:sp>
        <p:nvSpPr>
          <p:cNvPr id="65" name="Google Shape;65;p13"/>
          <p:cNvSpPr txBox="1">
            <a:spLocks noGrp="1"/>
          </p:cNvSpPr>
          <p:nvPr>
            <p:ph type="subTitle" idx="1"/>
          </p:nvPr>
        </p:nvSpPr>
        <p:spPr>
          <a:xfrm>
            <a:off x="763675" y="1878550"/>
            <a:ext cx="4976400" cy="187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50 Hillside Road</a:t>
            </a:r>
            <a:endParaRPr/>
          </a:p>
          <a:p>
            <a:pPr marL="0" lvl="0" indent="0" algn="l" rtl="0">
              <a:spcBef>
                <a:spcPts val="0"/>
              </a:spcBef>
              <a:spcAft>
                <a:spcPts val="0"/>
              </a:spcAft>
              <a:buNone/>
            </a:pPr>
            <a:r>
              <a:rPr lang="en"/>
              <a:t>Wilmington, DE 19807</a:t>
            </a:r>
            <a:endParaRPr/>
          </a:p>
          <a:p>
            <a:pPr marL="0" lvl="0" indent="0" algn="l" rtl="0">
              <a:spcBef>
                <a:spcPts val="0"/>
              </a:spcBef>
              <a:spcAft>
                <a:spcPts val="0"/>
              </a:spcAft>
              <a:buNone/>
            </a:pPr>
            <a:r>
              <a:rPr lang="en"/>
              <a:t>redclayschools.com/groves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6" name="Google Shape;66;p13"/>
          <p:cNvSpPr txBox="1">
            <a:spLocks noGrp="1"/>
          </p:cNvSpPr>
          <p:nvPr>
            <p:ph type="subTitle" idx="1"/>
          </p:nvPr>
        </p:nvSpPr>
        <p:spPr>
          <a:xfrm>
            <a:off x="3686900" y="3200725"/>
            <a:ext cx="3822000" cy="1578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Kellie Tetrick, Principal: </a:t>
            </a:r>
            <a:endParaRPr>
              <a:solidFill>
                <a:schemeClr val="lt1"/>
              </a:solidFill>
            </a:endParaRPr>
          </a:p>
          <a:p>
            <a:pPr marL="0" lvl="0" indent="0" algn="l" rtl="0">
              <a:spcBef>
                <a:spcPts val="0"/>
              </a:spcBef>
              <a:spcAft>
                <a:spcPts val="0"/>
              </a:spcAft>
              <a:buNone/>
            </a:pPr>
            <a:r>
              <a:rPr lang="en">
                <a:solidFill>
                  <a:schemeClr val="lt1"/>
                </a:solidFill>
              </a:rPr>
              <a:t>	Kellie.tetrick@redclay.k12.de.us</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Ronald Robinson, Site Coordinator:</a:t>
            </a:r>
            <a:endParaRPr>
              <a:solidFill>
                <a:schemeClr val="lt1"/>
              </a:solidFill>
            </a:endParaRPr>
          </a:p>
          <a:p>
            <a:pPr marL="0" lvl="0" indent="0" algn="l" rtl="0">
              <a:spcBef>
                <a:spcPts val="0"/>
              </a:spcBef>
              <a:spcAft>
                <a:spcPts val="0"/>
              </a:spcAft>
              <a:buNone/>
            </a:pPr>
            <a:r>
              <a:rPr lang="en">
                <a:solidFill>
                  <a:schemeClr val="lt1"/>
                </a:solidFill>
              </a:rPr>
              <a:t>	Ron.robinson@redclay.k12.de.us</a:t>
            </a:r>
            <a:endParaRPr>
              <a:solidFill>
                <a:schemeClr val="lt1"/>
              </a:solidFill>
            </a:endParaRPr>
          </a:p>
          <a:p>
            <a:pPr marL="0" lvl="0" indent="0" algn="l" rtl="0">
              <a:spcBef>
                <a:spcPts val="0"/>
              </a:spcBef>
              <a:spcAft>
                <a:spcPts val="0"/>
              </a:spcAft>
              <a:buNone/>
            </a:pPr>
            <a:endParaRPr/>
          </a:p>
        </p:txBody>
      </p:sp>
      <p:pic>
        <p:nvPicPr>
          <p:cNvPr id="67" name="Google Shape;67;p13"/>
          <p:cNvPicPr preferRelativeResize="0"/>
          <p:nvPr/>
        </p:nvPicPr>
        <p:blipFill>
          <a:blip r:embed="rId3">
            <a:alphaModFix/>
          </a:blip>
          <a:stretch>
            <a:fillRect/>
          </a:stretch>
        </p:blipFill>
        <p:spPr>
          <a:xfrm>
            <a:off x="7751700" y="3337150"/>
            <a:ext cx="1183522" cy="1080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GED Recognition Ceremony 2023</a:t>
            </a:r>
            <a:endParaRPr/>
          </a:p>
        </p:txBody>
      </p:sp>
      <p:pic>
        <p:nvPicPr>
          <p:cNvPr id="122" name="Google Shape;122;p22"/>
          <p:cNvPicPr preferRelativeResize="0"/>
          <p:nvPr/>
        </p:nvPicPr>
        <p:blipFill>
          <a:blip r:embed="rId3">
            <a:alphaModFix/>
          </a:blip>
          <a:stretch>
            <a:fillRect/>
          </a:stretch>
        </p:blipFill>
        <p:spPr>
          <a:xfrm>
            <a:off x="2724825" y="1376275"/>
            <a:ext cx="3557951" cy="35579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Do I want a GED or High School Diploma? </a:t>
            </a:r>
            <a:endParaRPr/>
          </a:p>
        </p:txBody>
      </p:sp>
      <p:sp>
        <p:nvSpPr>
          <p:cNvPr id="128" name="Google Shape;128;p23"/>
          <p:cNvSpPr txBox="1"/>
          <p:nvPr/>
        </p:nvSpPr>
        <p:spPr>
          <a:xfrm>
            <a:off x="311700" y="1389300"/>
            <a:ext cx="5312100" cy="3879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 sz="1600" b="1">
                <a:latin typeface="Roboto"/>
                <a:ea typeface="Roboto"/>
                <a:cs typeface="Roboto"/>
                <a:sym typeface="Roboto"/>
              </a:rPr>
              <a:t>This is the $100,000 question!   </a:t>
            </a:r>
            <a:endParaRPr sz="1600" b="1">
              <a:latin typeface="Roboto"/>
              <a:ea typeface="Roboto"/>
              <a:cs typeface="Roboto"/>
              <a:sym typeface="Roboto"/>
            </a:endParaRPr>
          </a:p>
          <a:p>
            <a:pPr marL="914400" lvl="1" indent="-330200" algn="l" rtl="0">
              <a:spcBef>
                <a:spcPts val="0"/>
              </a:spcBef>
              <a:spcAft>
                <a:spcPts val="0"/>
              </a:spcAft>
              <a:buSzPts val="1600"/>
              <a:buFont typeface="Roboto"/>
              <a:buChar char="➢"/>
            </a:pPr>
            <a:r>
              <a:rPr lang="en" sz="1600">
                <a:latin typeface="Roboto"/>
                <a:ea typeface="Roboto"/>
                <a:cs typeface="Roboto"/>
                <a:sym typeface="Roboto"/>
              </a:rPr>
              <a:t>How many credits did the student complete before they left their traditional high school?</a:t>
            </a:r>
            <a:endParaRPr sz="1600">
              <a:latin typeface="Roboto"/>
              <a:ea typeface="Roboto"/>
              <a:cs typeface="Roboto"/>
              <a:sym typeface="Roboto"/>
            </a:endParaRPr>
          </a:p>
          <a:p>
            <a:pPr marL="1371600" lvl="2" indent="-330200" algn="l" rtl="0">
              <a:spcBef>
                <a:spcPts val="0"/>
              </a:spcBef>
              <a:spcAft>
                <a:spcPts val="0"/>
              </a:spcAft>
              <a:buSzPts val="1600"/>
              <a:buFont typeface="Roboto"/>
              <a:buChar char="■"/>
            </a:pPr>
            <a:r>
              <a:rPr lang="en" sz="1600">
                <a:latin typeface="Roboto"/>
                <a:ea typeface="Roboto"/>
                <a:cs typeface="Roboto"/>
                <a:sym typeface="Roboto"/>
              </a:rPr>
              <a:t>If they have a lot of credits, the HSD is often the logical route. </a:t>
            </a:r>
            <a:endParaRPr sz="1600">
              <a:latin typeface="Roboto"/>
              <a:ea typeface="Roboto"/>
              <a:cs typeface="Roboto"/>
              <a:sym typeface="Roboto"/>
            </a:endParaRPr>
          </a:p>
          <a:p>
            <a:pPr marL="1371600" lvl="2" indent="-330200" algn="l" rtl="0">
              <a:spcBef>
                <a:spcPts val="0"/>
              </a:spcBef>
              <a:spcAft>
                <a:spcPts val="0"/>
              </a:spcAft>
              <a:buSzPts val="1600"/>
              <a:buFont typeface="Roboto"/>
              <a:buChar char="■"/>
            </a:pPr>
            <a:r>
              <a:rPr lang="en" sz="1600">
                <a:latin typeface="Roboto"/>
                <a:ea typeface="Roboto"/>
                <a:cs typeface="Roboto"/>
                <a:sym typeface="Roboto"/>
              </a:rPr>
              <a:t>If they don’t have a lot of credits, the GED may be the logical route. </a:t>
            </a:r>
            <a:endParaRPr sz="1600">
              <a:latin typeface="Roboto"/>
              <a:ea typeface="Roboto"/>
              <a:cs typeface="Roboto"/>
              <a:sym typeface="Roboto"/>
            </a:endParaRPr>
          </a:p>
          <a:p>
            <a:pPr marL="914400" lvl="1" indent="-330200" algn="l" rtl="0">
              <a:spcBef>
                <a:spcPts val="0"/>
              </a:spcBef>
              <a:spcAft>
                <a:spcPts val="0"/>
              </a:spcAft>
              <a:buSzPts val="1600"/>
              <a:buFont typeface="Roboto"/>
              <a:buChar char="➢"/>
            </a:pPr>
            <a:r>
              <a:rPr lang="en" sz="1600">
                <a:latin typeface="Roboto"/>
                <a:ea typeface="Roboto"/>
                <a:cs typeface="Roboto"/>
                <a:sym typeface="Roboto"/>
              </a:rPr>
              <a:t>Is the student a good test taker?  </a:t>
            </a:r>
            <a:endParaRPr sz="1600">
              <a:latin typeface="Roboto"/>
              <a:ea typeface="Roboto"/>
              <a:cs typeface="Roboto"/>
              <a:sym typeface="Roboto"/>
            </a:endParaRPr>
          </a:p>
          <a:p>
            <a:pPr marL="1371600" lvl="2" indent="-330200" algn="l" rtl="0">
              <a:spcBef>
                <a:spcPts val="0"/>
              </a:spcBef>
              <a:spcAft>
                <a:spcPts val="0"/>
              </a:spcAft>
              <a:buSzPts val="1600"/>
              <a:buFont typeface="Roboto"/>
              <a:buChar char="■"/>
            </a:pPr>
            <a:r>
              <a:rPr lang="en" sz="1600">
                <a:latin typeface="Roboto"/>
                <a:ea typeface="Roboto"/>
                <a:cs typeface="Roboto"/>
                <a:sym typeface="Roboto"/>
              </a:rPr>
              <a:t>If yes, the GED is a GREAT route and if NO, it will be difficult to earn a GED.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i="1">
                <a:latin typeface="Roboto"/>
                <a:ea typeface="Roboto"/>
                <a:cs typeface="Roboto"/>
                <a:sym typeface="Roboto"/>
              </a:rPr>
              <a:t>Both are great options, it’s all about what is the best fit for each individual student.</a:t>
            </a:r>
            <a:r>
              <a:rPr lang="en" sz="1600">
                <a:latin typeface="Roboto"/>
                <a:ea typeface="Roboto"/>
                <a:cs typeface="Roboto"/>
                <a:sym typeface="Roboto"/>
              </a:rPr>
              <a:t>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For more information about the GED, go to </a:t>
            </a:r>
            <a:r>
              <a:rPr lang="en" sz="1600">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GED.com</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p:txBody>
      </p:sp>
      <p:pic>
        <p:nvPicPr>
          <p:cNvPr id="129" name="Google Shape;129;p23"/>
          <p:cNvPicPr preferRelativeResize="0"/>
          <p:nvPr/>
        </p:nvPicPr>
        <p:blipFill>
          <a:blip r:embed="rId4">
            <a:alphaModFix/>
          </a:blip>
          <a:stretch>
            <a:fillRect/>
          </a:stretch>
        </p:blipFill>
        <p:spPr>
          <a:xfrm>
            <a:off x="5623800" y="1932799"/>
            <a:ext cx="3355450" cy="2516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Long Does it Take Me to Graduate or Earn My GED? </a:t>
            </a:r>
            <a:endParaRPr/>
          </a:p>
        </p:txBody>
      </p:sp>
      <p:sp>
        <p:nvSpPr>
          <p:cNvPr id="135" name="Google Shape;135;p24"/>
          <p:cNvSpPr txBox="1"/>
          <p:nvPr/>
        </p:nvSpPr>
        <p:spPr>
          <a:xfrm>
            <a:off x="148000" y="1389300"/>
            <a:ext cx="5312100" cy="36633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Roboto"/>
              <a:buChar char="❖"/>
            </a:pPr>
            <a:r>
              <a:rPr lang="en" sz="2100" b="1">
                <a:latin typeface="Roboto"/>
                <a:ea typeface="Roboto"/>
                <a:cs typeface="Roboto"/>
                <a:sym typeface="Roboto"/>
              </a:rPr>
              <a:t>Another $100,000 question!   </a:t>
            </a:r>
            <a:endParaRPr sz="2100" b="1">
              <a:latin typeface="Roboto"/>
              <a:ea typeface="Roboto"/>
              <a:cs typeface="Roboto"/>
              <a:sym typeface="Roboto"/>
            </a:endParaRPr>
          </a:p>
          <a:p>
            <a:pPr marL="914400" lvl="1" indent="-361950" algn="l" rtl="0">
              <a:spcBef>
                <a:spcPts val="0"/>
              </a:spcBef>
              <a:spcAft>
                <a:spcPts val="0"/>
              </a:spcAft>
              <a:buSzPts val="2100"/>
              <a:buFont typeface="Roboto"/>
              <a:buChar char="➢"/>
            </a:pPr>
            <a:r>
              <a:rPr lang="en" sz="2100">
                <a:latin typeface="Roboto"/>
                <a:ea typeface="Roboto"/>
                <a:cs typeface="Roboto"/>
                <a:sym typeface="Roboto"/>
              </a:rPr>
              <a:t>HSD:  The completion time depends on how many credits the student is transferring and how much time they can dedicate to classe. </a:t>
            </a:r>
            <a:endParaRPr sz="2100">
              <a:latin typeface="Roboto"/>
              <a:ea typeface="Roboto"/>
              <a:cs typeface="Roboto"/>
              <a:sym typeface="Roboto"/>
            </a:endParaRPr>
          </a:p>
          <a:p>
            <a:pPr marL="914400" lvl="1" indent="-330200" algn="l" rtl="0">
              <a:spcBef>
                <a:spcPts val="0"/>
              </a:spcBef>
              <a:spcAft>
                <a:spcPts val="0"/>
              </a:spcAft>
              <a:buSzPts val="1600"/>
              <a:buFont typeface="Roboto"/>
              <a:buChar char="➢"/>
            </a:pPr>
            <a:r>
              <a:rPr lang="en" sz="2100">
                <a:latin typeface="Roboto"/>
                <a:ea typeface="Roboto"/>
                <a:cs typeface="Roboto"/>
                <a:sym typeface="Roboto"/>
              </a:rPr>
              <a:t>GED:  The completion time depends on the student’s entry academic level and how quickly they progress through the program.</a:t>
            </a:r>
            <a:r>
              <a:rPr lang="en" sz="1600">
                <a:latin typeface="Roboto"/>
                <a:ea typeface="Roboto"/>
                <a:cs typeface="Roboto"/>
                <a:sym typeface="Roboto"/>
              </a:rPr>
              <a:t>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p:txBody>
      </p:sp>
      <p:pic>
        <p:nvPicPr>
          <p:cNvPr id="136" name="Google Shape;136;p24"/>
          <p:cNvPicPr preferRelativeResize="0"/>
          <p:nvPr/>
        </p:nvPicPr>
        <p:blipFill>
          <a:blip r:embed="rId3">
            <a:alphaModFix/>
          </a:blip>
          <a:stretch>
            <a:fillRect/>
          </a:stretch>
        </p:blipFill>
        <p:spPr>
          <a:xfrm>
            <a:off x="5616900" y="2056100"/>
            <a:ext cx="3215401" cy="19342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English as a Second Language Classes </a:t>
            </a:r>
            <a:endParaRPr/>
          </a:p>
        </p:txBody>
      </p:sp>
      <p:sp>
        <p:nvSpPr>
          <p:cNvPr id="142" name="Google Shape;142;p25"/>
          <p:cNvSpPr txBox="1"/>
          <p:nvPr/>
        </p:nvSpPr>
        <p:spPr>
          <a:xfrm>
            <a:off x="311700" y="1443875"/>
            <a:ext cx="5343900" cy="4002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Roboto"/>
              <a:buChar char="❖"/>
            </a:pPr>
            <a:r>
              <a:rPr lang="en" sz="1800" b="1">
                <a:latin typeface="Roboto"/>
                <a:ea typeface="Roboto"/>
                <a:cs typeface="Roboto"/>
                <a:sym typeface="Roboto"/>
              </a:rPr>
              <a:t>English as a Second Language (ESL):</a:t>
            </a:r>
            <a:endParaRPr sz="1800" b="1">
              <a:latin typeface="Roboto"/>
              <a:ea typeface="Roboto"/>
              <a:cs typeface="Roboto"/>
              <a:sym typeface="Roboto"/>
            </a:endParaRPr>
          </a:p>
          <a:p>
            <a:pPr marL="914400" lvl="1" indent="-342900" algn="l" rtl="0">
              <a:spcBef>
                <a:spcPts val="0"/>
              </a:spcBef>
              <a:spcAft>
                <a:spcPts val="0"/>
              </a:spcAft>
              <a:buSzPts val="1800"/>
              <a:buFont typeface="Roboto"/>
              <a:buChar char="➢"/>
            </a:pPr>
            <a:r>
              <a:rPr lang="en" sz="1800">
                <a:latin typeface="Roboto"/>
                <a:ea typeface="Roboto"/>
                <a:cs typeface="Roboto"/>
                <a:sym typeface="Roboto"/>
              </a:rPr>
              <a:t>Groves also offers English language courses for non-native non-English speakers.  </a:t>
            </a:r>
            <a:endParaRPr sz="1800">
              <a:latin typeface="Roboto"/>
              <a:ea typeface="Roboto"/>
              <a:cs typeface="Roboto"/>
              <a:sym typeface="Roboto"/>
            </a:endParaRPr>
          </a:p>
          <a:p>
            <a:pPr marL="914400" lvl="1" indent="-342900" algn="l" rtl="0">
              <a:spcBef>
                <a:spcPts val="0"/>
              </a:spcBef>
              <a:spcAft>
                <a:spcPts val="0"/>
              </a:spcAft>
              <a:buSzPts val="1800"/>
              <a:buFont typeface="Roboto"/>
              <a:buChar char="➢"/>
            </a:pPr>
            <a:r>
              <a:rPr lang="en" sz="1800">
                <a:latin typeface="Roboto"/>
                <a:ea typeface="Roboto"/>
                <a:cs typeface="Roboto"/>
                <a:sym typeface="Roboto"/>
              </a:rPr>
              <a:t>Students take a placement test and are placed into classes based on their verbal English level. </a:t>
            </a:r>
            <a:endParaRPr sz="1800">
              <a:latin typeface="Roboto"/>
              <a:ea typeface="Roboto"/>
              <a:cs typeface="Roboto"/>
              <a:sym typeface="Roboto"/>
            </a:endParaRPr>
          </a:p>
          <a:p>
            <a:pPr marL="914400" lvl="1" indent="-342900" algn="l" rtl="0">
              <a:spcBef>
                <a:spcPts val="0"/>
              </a:spcBef>
              <a:spcAft>
                <a:spcPts val="0"/>
              </a:spcAft>
              <a:buSzPts val="1800"/>
              <a:buFont typeface="Roboto"/>
              <a:buChar char="➢"/>
            </a:pPr>
            <a:r>
              <a:rPr lang="en" sz="1800">
                <a:latin typeface="Roboto"/>
                <a:ea typeface="Roboto"/>
                <a:cs typeface="Roboto"/>
                <a:sym typeface="Roboto"/>
              </a:rPr>
              <a:t>In addition to speaking skills, students learn reading and writing in English.</a:t>
            </a:r>
            <a:endParaRPr sz="1800">
              <a:latin typeface="Roboto"/>
              <a:ea typeface="Roboto"/>
              <a:cs typeface="Roboto"/>
              <a:sym typeface="Roboto"/>
            </a:endParaRPr>
          </a:p>
          <a:p>
            <a:pPr marL="914400" lvl="1" indent="-342900" algn="l" rtl="0">
              <a:spcBef>
                <a:spcPts val="0"/>
              </a:spcBef>
              <a:spcAft>
                <a:spcPts val="0"/>
              </a:spcAft>
              <a:buSzPts val="1800"/>
              <a:buFont typeface="Roboto"/>
              <a:buChar char="➢"/>
            </a:pPr>
            <a:r>
              <a:rPr lang="en" sz="1800">
                <a:latin typeface="Roboto"/>
                <a:ea typeface="Roboto"/>
                <a:cs typeface="Roboto"/>
                <a:sym typeface="Roboto"/>
              </a:rPr>
              <a:t>The program is immersive and students from different language backgrounds attend the same classes. </a:t>
            </a:r>
            <a:endParaRPr sz="18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p:txBody>
      </p:sp>
      <p:pic>
        <p:nvPicPr>
          <p:cNvPr id="143" name="Google Shape;143;p25"/>
          <p:cNvPicPr preferRelativeResize="0"/>
          <p:nvPr/>
        </p:nvPicPr>
        <p:blipFill>
          <a:blip r:embed="rId3">
            <a:alphaModFix/>
          </a:blip>
          <a:stretch>
            <a:fillRect/>
          </a:stretch>
        </p:blipFill>
        <p:spPr>
          <a:xfrm>
            <a:off x="6060599" y="1950975"/>
            <a:ext cx="2621626" cy="1960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OAASIS Team Member </a:t>
            </a:r>
            <a:endParaRPr/>
          </a:p>
        </p:txBody>
      </p:sp>
      <p:sp>
        <p:nvSpPr>
          <p:cNvPr id="149" name="Google Shape;149;p26"/>
          <p:cNvSpPr txBox="1"/>
          <p:nvPr/>
        </p:nvSpPr>
        <p:spPr>
          <a:xfrm>
            <a:off x="649950" y="1553000"/>
            <a:ext cx="7844100" cy="36480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Roboto"/>
              <a:buChar char="❖"/>
            </a:pPr>
            <a:r>
              <a:rPr lang="en" sz="1900" b="1">
                <a:latin typeface="Roboto"/>
                <a:ea typeface="Roboto"/>
                <a:cs typeface="Roboto"/>
                <a:sym typeface="Roboto"/>
              </a:rPr>
              <a:t>Organization of Adult Alumni Students in Service - OAASIS:</a:t>
            </a:r>
            <a:endParaRPr sz="1900" b="1">
              <a:latin typeface="Roboto"/>
              <a:ea typeface="Roboto"/>
              <a:cs typeface="Roboto"/>
              <a:sym typeface="Roboto"/>
            </a:endParaRPr>
          </a:p>
          <a:p>
            <a:pPr marL="914400" lvl="1" indent="-349250" algn="l" rtl="0">
              <a:spcBef>
                <a:spcPts val="0"/>
              </a:spcBef>
              <a:spcAft>
                <a:spcPts val="0"/>
              </a:spcAft>
              <a:buSzPts val="1900"/>
              <a:buFont typeface="Roboto"/>
              <a:buChar char="➢"/>
            </a:pPr>
            <a:r>
              <a:rPr lang="en" sz="1900">
                <a:latin typeface="Roboto"/>
                <a:ea typeface="Roboto"/>
                <a:cs typeface="Roboto"/>
                <a:sym typeface="Roboto"/>
              </a:rPr>
              <a:t>Each Groves site is able to have an OAASIS Team Member work with the program. </a:t>
            </a:r>
            <a:endParaRPr sz="1900">
              <a:latin typeface="Roboto"/>
              <a:ea typeface="Roboto"/>
              <a:cs typeface="Roboto"/>
              <a:sym typeface="Roboto"/>
            </a:endParaRPr>
          </a:p>
          <a:p>
            <a:pPr marL="914400" lvl="1" indent="-349250" algn="l" rtl="0">
              <a:spcBef>
                <a:spcPts val="0"/>
              </a:spcBef>
              <a:spcAft>
                <a:spcPts val="0"/>
              </a:spcAft>
              <a:buSzPts val="1900"/>
              <a:buFont typeface="Roboto"/>
              <a:buChar char="➢"/>
            </a:pPr>
            <a:r>
              <a:rPr lang="en" sz="1900">
                <a:latin typeface="Roboto"/>
                <a:ea typeface="Roboto"/>
                <a:cs typeface="Roboto"/>
                <a:sym typeface="Roboto"/>
              </a:rPr>
              <a:t>The Team Member works for OAASIS, which is a non-profit organization s a part of Delaware’s adult education services. </a:t>
            </a:r>
            <a:endParaRPr sz="1900">
              <a:latin typeface="Roboto"/>
              <a:ea typeface="Roboto"/>
              <a:cs typeface="Roboto"/>
              <a:sym typeface="Roboto"/>
            </a:endParaRPr>
          </a:p>
          <a:p>
            <a:pPr marL="914400" lvl="1" indent="-349250" algn="l" rtl="0">
              <a:spcBef>
                <a:spcPts val="0"/>
              </a:spcBef>
              <a:spcAft>
                <a:spcPts val="0"/>
              </a:spcAft>
              <a:buSzPts val="1900"/>
              <a:buFont typeface="Roboto"/>
              <a:buChar char="➢"/>
            </a:pPr>
            <a:r>
              <a:rPr lang="en" sz="1900">
                <a:latin typeface="Roboto"/>
                <a:ea typeface="Roboto"/>
                <a:cs typeface="Roboto"/>
                <a:sym typeface="Roboto"/>
              </a:rPr>
              <a:t>The Team Member works approximately 12 hours a week at the school. </a:t>
            </a:r>
            <a:endParaRPr sz="1900">
              <a:latin typeface="Roboto"/>
              <a:ea typeface="Roboto"/>
              <a:cs typeface="Roboto"/>
              <a:sym typeface="Roboto"/>
            </a:endParaRPr>
          </a:p>
          <a:p>
            <a:pPr marL="914400" lvl="1" indent="-330200" algn="l" rtl="0">
              <a:spcBef>
                <a:spcPts val="0"/>
              </a:spcBef>
              <a:spcAft>
                <a:spcPts val="0"/>
              </a:spcAft>
              <a:buSzPts val="1600"/>
              <a:buFont typeface="Roboto"/>
              <a:buChar char="➢"/>
            </a:pPr>
            <a:r>
              <a:rPr lang="en" sz="1900">
                <a:latin typeface="Roboto"/>
                <a:ea typeface="Roboto"/>
                <a:cs typeface="Roboto"/>
                <a:sym typeface="Roboto"/>
              </a:rPr>
              <a:t>The Team Member is available to work with students to motivate them and assist them in their education.  They also work with the staff on school projects such as fundraising, registration, orientation, etc. </a:t>
            </a:r>
            <a:r>
              <a:rPr lang="en" sz="1600">
                <a:latin typeface="Roboto"/>
                <a:ea typeface="Roboto"/>
                <a:cs typeface="Roboto"/>
                <a:sym typeface="Roboto"/>
              </a:rPr>
              <a:t>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Additional Opportunities </a:t>
            </a:r>
            <a:endParaRPr/>
          </a:p>
        </p:txBody>
      </p:sp>
      <p:sp>
        <p:nvSpPr>
          <p:cNvPr id="155" name="Google Shape;155;p27"/>
          <p:cNvSpPr txBox="1"/>
          <p:nvPr/>
        </p:nvSpPr>
        <p:spPr>
          <a:xfrm>
            <a:off x="243475" y="1305200"/>
            <a:ext cx="8451900" cy="4025100"/>
          </a:xfrm>
          <a:prstGeom prst="rect">
            <a:avLst/>
          </a:prstGeom>
          <a:noFill/>
          <a:ln>
            <a:noFill/>
          </a:ln>
        </p:spPr>
        <p:txBody>
          <a:bodyPr spcFirstLastPara="1" wrap="square" lIns="91425" tIns="91425" rIns="91425" bIns="91425" anchor="t" anchorCtr="0">
            <a:spAutoFit/>
          </a:bodyPr>
          <a:lstStyle/>
          <a:p>
            <a:pPr marL="457200" lvl="0" indent="-327025" algn="l" rtl="0">
              <a:spcBef>
                <a:spcPts val="0"/>
              </a:spcBef>
              <a:spcAft>
                <a:spcPts val="0"/>
              </a:spcAft>
              <a:buSzPts val="1550"/>
              <a:buFont typeface="Roboto"/>
              <a:buChar char="❖"/>
            </a:pPr>
            <a:r>
              <a:rPr lang="en" sz="1550" b="1">
                <a:latin typeface="Roboto"/>
                <a:ea typeface="Roboto"/>
                <a:cs typeface="Roboto"/>
                <a:sym typeface="Roboto"/>
              </a:rPr>
              <a:t>Certificate of Attainment (COA) - </a:t>
            </a:r>
            <a:r>
              <a:rPr lang="en" sz="1550">
                <a:latin typeface="Roboto"/>
                <a:ea typeface="Roboto"/>
                <a:cs typeface="Roboto"/>
                <a:sym typeface="Roboto"/>
              </a:rPr>
              <a:t>Students in ABE, GED and ESL classes may earn a COA upon completion of their academic level in their classes.  </a:t>
            </a:r>
            <a:endParaRPr sz="1550">
              <a:latin typeface="Roboto"/>
              <a:ea typeface="Roboto"/>
              <a:cs typeface="Roboto"/>
              <a:sym typeface="Roboto"/>
            </a:endParaRPr>
          </a:p>
          <a:p>
            <a:pPr marL="457200" lvl="0" indent="-327025" algn="l" rtl="0">
              <a:spcBef>
                <a:spcPts val="0"/>
              </a:spcBef>
              <a:spcAft>
                <a:spcPts val="0"/>
              </a:spcAft>
              <a:buSzPts val="1550"/>
              <a:buFont typeface="Roboto"/>
              <a:buChar char="❖"/>
            </a:pPr>
            <a:r>
              <a:rPr lang="en" sz="1550" b="1">
                <a:latin typeface="Roboto"/>
                <a:ea typeface="Roboto"/>
                <a:cs typeface="Roboto"/>
                <a:sym typeface="Roboto"/>
              </a:rPr>
              <a:t>Employability Skills - </a:t>
            </a:r>
            <a:r>
              <a:rPr lang="en" sz="1550">
                <a:latin typeface="Roboto"/>
                <a:ea typeface="Roboto"/>
                <a:cs typeface="Roboto"/>
                <a:sym typeface="Roboto"/>
              </a:rPr>
              <a:t>Programming is available to assist students to learn more about the workplace and soft skills.  Topics include teamwork, problem solving and professionalism. </a:t>
            </a:r>
            <a:endParaRPr sz="1550" b="1">
              <a:latin typeface="Roboto"/>
              <a:ea typeface="Roboto"/>
              <a:cs typeface="Roboto"/>
              <a:sym typeface="Roboto"/>
            </a:endParaRPr>
          </a:p>
          <a:p>
            <a:pPr marL="457200" lvl="0" indent="-327025" algn="l" rtl="0">
              <a:spcBef>
                <a:spcPts val="0"/>
              </a:spcBef>
              <a:spcAft>
                <a:spcPts val="0"/>
              </a:spcAft>
              <a:buSzPts val="1550"/>
              <a:buFont typeface="Roboto"/>
              <a:buChar char="❖"/>
            </a:pPr>
            <a:r>
              <a:rPr lang="en" sz="1550" b="1">
                <a:latin typeface="Roboto"/>
                <a:ea typeface="Roboto"/>
                <a:cs typeface="Roboto"/>
                <a:sym typeface="Roboto"/>
              </a:rPr>
              <a:t>Career Plan - </a:t>
            </a:r>
            <a:r>
              <a:rPr lang="en" sz="1550">
                <a:latin typeface="Roboto"/>
                <a:ea typeface="Roboto"/>
                <a:cs typeface="Roboto"/>
                <a:sym typeface="Roboto"/>
              </a:rPr>
              <a:t>Upon entry to the program students utilize DOL’s Career Scope to complete a Career Plan </a:t>
            </a:r>
            <a:endParaRPr sz="1550">
              <a:latin typeface="Roboto"/>
              <a:ea typeface="Roboto"/>
              <a:cs typeface="Roboto"/>
              <a:sym typeface="Roboto"/>
            </a:endParaRPr>
          </a:p>
          <a:p>
            <a:pPr marL="457200" lvl="0" indent="-327025" algn="l" rtl="0">
              <a:spcBef>
                <a:spcPts val="0"/>
              </a:spcBef>
              <a:spcAft>
                <a:spcPts val="0"/>
              </a:spcAft>
              <a:buSzPts val="1550"/>
              <a:buFont typeface="Roboto"/>
              <a:buChar char="❖"/>
            </a:pPr>
            <a:r>
              <a:rPr lang="en" sz="1550" b="1">
                <a:latin typeface="Roboto"/>
                <a:ea typeface="Roboto"/>
                <a:cs typeface="Roboto"/>
                <a:sym typeface="Roboto"/>
              </a:rPr>
              <a:t>Digital Learning - </a:t>
            </a:r>
            <a:r>
              <a:rPr lang="en" sz="1550">
                <a:latin typeface="Roboto"/>
                <a:ea typeface="Roboto"/>
                <a:cs typeface="Roboto"/>
                <a:sym typeface="Roboto"/>
              </a:rPr>
              <a:t>Students may complete modules in basic computer skills, MOS suite, Google, etc. and earn North Star certificates in each individual module.  The North Star certificates are nationally recognized and may possibly assist students with job promotions and pay increase. </a:t>
            </a:r>
            <a:endParaRPr sz="1550">
              <a:latin typeface="Roboto"/>
              <a:ea typeface="Roboto"/>
              <a:cs typeface="Roboto"/>
              <a:sym typeface="Roboto"/>
            </a:endParaRPr>
          </a:p>
          <a:p>
            <a:pPr marL="457200" lvl="0" indent="-327025" algn="l" rtl="0">
              <a:spcBef>
                <a:spcPts val="0"/>
              </a:spcBef>
              <a:spcAft>
                <a:spcPts val="0"/>
              </a:spcAft>
              <a:buSzPts val="1550"/>
              <a:buFont typeface="Roboto"/>
              <a:buChar char="❖"/>
            </a:pPr>
            <a:r>
              <a:rPr lang="en" sz="1550" b="1">
                <a:latin typeface="Roboto"/>
                <a:ea typeface="Roboto"/>
                <a:cs typeface="Roboto"/>
                <a:sym typeface="Roboto"/>
              </a:rPr>
              <a:t>OAASIS Team Member</a:t>
            </a:r>
            <a:r>
              <a:rPr lang="en" sz="1550">
                <a:latin typeface="Roboto"/>
                <a:ea typeface="Roboto"/>
                <a:cs typeface="Roboto"/>
                <a:sym typeface="Roboto"/>
              </a:rPr>
              <a:t> - 1 student alumni is hired part-time to assist and mentor students. </a:t>
            </a:r>
            <a:endParaRPr sz="155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550" b="1">
                <a:latin typeface="Roboto"/>
                <a:ea typeface="Roboto"/>
                <a:cs typeface="Roboto"/>
                <a:sym typeface="Roboto"/>
              </a:rPr>
              <a:t>Financial Literacy - </a:t>
            </a:r>
            <a:r>
              <a:rPr lang="en" sz="1550">
                <a:latin typeface="Roboto"/>
                <a:ea typeface="Roboto"/>
                <a:cs typeface="Roboto"/>
                <a:sym typeface="Roboto"/>
              </a:rPr>
              <a:t>Students work with representatives from Stand By Me to learn more about financial literacy and may meet individually for financial planning.</a:t>
            </a:r>
            <a:r>
              <a:rPr lang="en" sz="1600">
                <a:latin typeface="Roboto"/>
                <a:ea typeface="Roboto"/>
                <a:cs typeface="Roboto"/>
                <a:sym typeface="Roboto"/>
              </a:rPr>
              <a:t>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Additional Opportunities Cont</a:t>
            </a:r>
            <a:endParaRPr/>
          </a:p>
        </p:txBody>
      </p:sp>
      <p:sp>
        <p:nvSpPr>
          <p:cNvPr id="161" name="Google Shape;161;p28"/>
          <p:cNvSpPr txBox="1"/>
          <p:nvPr/>
        </p:nvSpPr>
        <p:spPr>
          <a:xfrm>
            <a:off x="627125" y="1375650"/>
            <a:ext cx="7844100" cy="4125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 sz="1600" b="1">
                <a:latin typeface="Roboto"/>
                <a:ea typeface="Roboto"/>
                <a:cs typeface="Roboto"/>
                <a:sym typeface="Roboto"/>
              </a:rPr>
              <a:t>Monthly Recognition - </a:t>
            </a:r>
            <a:r>
              <a:rPr lang="en" sz="1600">
                <a:latin typeface="Roboto"/>
                <a:ea typeface="Roboto"/>
                <a:cs typeface="Roboto"/>
                <a:sym typeface="Roboto"/>
              </a:rPr>
              <a:t>Students are recognized for student of the month and perfect attendance in each class.  High school students who complete a class each month are part of a drawing to win prizes.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Services - </a:t>
            </a:r>
            <a:r>
              <a:rPr lang="en" sz="1600">
                <a:latin typeface="Roboto"/>
                <a:ea typeface="Roboto"/>
                <a:cs typeface="Roboto"/>
                <a:sym typeface="Roboto"/>
              </a:rPr>
              <a:t>The RCC assists students to register for services or we can make referrals to partners when appropriate. We also partner with DOL to use the VOCAL program.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Post-Secondary Transition - </a:t>
            </a:r>
            <a:r>
              <a:rPr lang="en" sz="1600">
                <a:latin typeface="Roboto"/>
                <a:ea typeface="Roboto"/>
                <a:cs typeface="Roboto"/>
                <a:sym typeface="Roboto"/>
              </a:rPr>
              <a:t>Upon completion of a HSD or GED, Groves students may receive assistance to apply for college or other post-secondary training. Most graduates or GED completers will attend college, apply for other post-secondary training or get a promotion at their current position.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Job Placement - </a:t>
            </a:r>
            <a:r>
              <a:rPr lang="en" sz="1600">
                <a:latin typeface="Roboto"/>
                <a:ea typeface="Roboto"/>
                <a:cs typeface="Roboto"/>
                <a:sym typeface="Roboto"/>
              </a:rPr>
              <a:t>If a student needs a job or would like new employment, the staff will assist them with their job search, application process and interview skills.  If needed, interview attire is available free of cost through the Clothing Bank of Delaware absolutely. </a:t>
            </a:r>
            <a:endParaRPr sz="1600" b="1">
              <a:latin typeface="Roboto"/>
              <a:ea typeface="Roboto"/>
              <a:cs typeface="Roboto"/>
              <a:sym typeface="Roboto"/>
            </a:endParaRPr>
          </a:p>
          <a:p>
            <a:pPr marL="0" lvl="0" indent="0" algn="l" rtl="0">
              <a:spcBef>
                <a:spcPts val="0"/>
              </a:spcBef>
              <a:spcAft>
                <a:spcPts val="0"/>
              </a:spcAft>
              <a:buNone/>
            </a:pPr>
            <a:endParaRPr sz="1600" b="1">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Transportation Barrier </a:t>
            </a:r>
            <a:endParaRPr/>
          </a:p>
        </p:txBody>
      </p:sp>
      <p:sp>
        <p:nvSpPr>
          <p:cNvPr id="167" name="Google Shape;167;p29"/>
          <p:cNvSpPr txBox="1"/>
          <p:nvPr/>
        </p:nvSpPr>
        <p:spPr>
          <a:xfrm>
            <a:off x="599700" y="1700875"/>
            <a:ext cx="3972300" cy="36018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Roboto"/>
              <a:buChar char="❖"/>
            </a:pPr>
            <a:r>
              <a:rPr lang="en" sz="1900">
                <a:latin typeface="Roboto"/>
                <a:ea typeface="Roboto"/>
                <a:cs typeface="Roboto"/>
                <a:sym typeface="Roboto"/>
              </a:rPr>
              <a:t>We are the closest program to the City of Wilmington but we are are still struggling with transportation for all students. </a:t>
            </a:r>
            <a:endParaRPr sz="1900">
              <a:latin typeface="Roboto"/>
              <a:ea typeface="Roboto"/>
              <a:cs typeface="Roboto"/>
              <a:sym typeface="Roboto"/>
            </a:endParaRPr>
          </a:p>
          <a:p>
            <a:pPr marL="457200" lvl="0" indent="-349250" algn="l" rtl="0">
              <a:spcBef>
                <a:spcPts val="0"/>
              </a:spcBef>
              <a:spcAft>
                <a:spcPts val="0"/>
              </a:spcAft>
              <a:buSzPts val="1900"/>
              <a:buFont typeface="Roboto"/>
              <a:buChar char="❖"/>
            </a:pPr>
            <a:r>
              <a:rPr lang="en" sz="1900">
                <a:latin typeface="Roboto"/>
                <a:ea typeface="Roboto"/>
                <a:cs typeface="Roboto"/>
                <a:sym typeface="Roboto"/>
              </a:rPr>
              <a:t>We are on Bus Route 52, however services to 19807 are not as frequent as other areas.  We have been working with DART to increase availability of transportation to our site.  </a:t>
            </a:r>
            <a:endParaRPr sz="1900" b="1">
              <a:latin typeface="Roboto"/>
              <a:ea typeface="Roboto"/>
              <a:cs typeface="Roboto"/>
              <a:sym typeface="Roboto"/>
            </a:endParaRPr>
          </a:p>
          <a:p>
            <a:pPr marL="0" lvl="0" indent="0" algn="l" rtl="0">
              <a:spcBef>
                <a:spcPts val="0"/>
              </a:spcBef>
              <a:spcAft>
                <a:spcPts val="0"/>
              </a:spcAft>
              <a:buNone/>
            </a:pPr>
            <a:endParaRPr sz="1600" b="1">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p:txBody>
      </p:sp>
      <p:pic>
        <p:nvPicPr>
          <p:cNvPr id="168" name="Google Shape;168;p29"/>
          <p:cNvPicPr preferRelativeResize="0"/>
          <p:nvPr/>
        </p:nvPicPr>
        <p:blipFill>
          <a:blip r:embed="rId3">
            <a:alphaModFix/>
          </a:blip>
          <a:stretch>
            <a:fillRect/>
          </a:stretch>
        </p:blipFill>
        <p:spPr>
          <a:xfrm>
            <a:off x="5231750" y="1619000"/>
            <a:ext cx="3235675" cy="3235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25" y="1549050"/>
            <a:ext cx="3706500" cy="102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4355" b="1"/>
              <a:t>Student Testimony</a:t>
            </a:r>
            <a:endParaRPr sz="4355" b="1"/>
          </a:p>
          <a:p>
            <a:pPr marL="0" lvl="0" indent="0" algn="ctr" rtl="0">
              <a:spcBef>
                <a:spcPts val="0"/>
              </a:spcBef>
              <a:spcAft>
                <a:spcPts val="0"/>
              </a:spcAft>
              <a:buNone/>
            </a:pPr>
            <a:endParaRPr/>
          </a:p>
        </p:txBody>
      </p:sp>
      <p:sp>
        <p:nvSpPr>
          <p:cNvPr id="174" name="Google Shape;174;p3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b="1"/>
              <a:t>Shana Jarrett</a:t>
            </a:r>
            <a:endParaRPr sz="3000" b="1"/>
          </a:p>
          <a:p>
            <a:pPr marL="457200" lvl="0" indent="-361950" algn="l" rtl="0">
              <a:spcBef>
                <a:spcPts val="1200"/>
              </a:spcBef>
              <a:spcAft>
                <a:spcPts val="0"/>
              </a:spcAft>
              <a:buSzPts val="2100"/>
              <a:buChar char="●"/>
            </a:pPr>
            <a:r>
              <a:rPr lang="en" sz="2100"/>
              <a:t>2019 GED Recipient</a:t>
            </a:r>
            <a:endParaRPr sz="2100"/>
          </a:p>
          <a:p>
            <a:pPr marL="457200" lvl="0" indent="-361950" algn="l" rtl="0">
              <a:spcBef>
                <a:spcPts val="0"/>
              </a:spcBef>
              <a:spcAft>
                <a:spcPts val="0"/>
              </a:spcAft>
              <a:buSzPts val="2100"/>
              <a:buChar char="●"/>
            </a:pPr>
            <a:r>
              <a:rPr lang="en" sz="2100"/>
              <a:t>2019 Recipient of a Groves scholarship to Wilmington University</a:t>
            </a:r>
            <a:endParaRPr sz="2100"/>
          </a:p>
          <a:p>
            <a:pPr marL="457200" lvl="0" indent="-361950" algn="l" rtl="0">
              <a:spcBef>
                <a:spcPts val="0"/>
              </a:spcBef>
              <a:spcAft>
                <a:spcPts val="0"/>
              </a:spcAft>
              <a:buSzPts val="2100"/>
              <a:buChar char="●"/>
            </a:pPr>
            <a:r>
              <a:rPr lang="en" sz="2100"/>
              <a:t>Wilmington University Class of 2023 with a BA in Psychology</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25" y="1549050"/>
            <a:ext cx="3706500" cy="102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4355" b="1"/>
              <a:t>Student Testimony</a:t>
            </a:r>
            <a:endParaRPr sz="4355" b="1"/>
          </a:p>
          <a:p>
            <a:pPr marL="0" lvl="0" indent="0" algn="ctr" rtl="0">
              <a:spcBef>
                <a:spcPts val="0"/>
              </a:spcBef>
              <a:spcAft>
                <a:spcPts val="0"/>
              </a:spcAft>
              <a:buNone/>
            </a:pPr>
            <a:endParaRPr/>
          </a:p>
        </p:txBody>
      </p:sp>
      <p:sp>
        <p:nvSpPr>
          <p:cNvPr id="180" name="Google Shape;180;p3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b="1"/>
              <a:t>Brian Peterson</a:t>
            </a:r>
            <a:endParaRPr sz="3000" b="1"/>
          </a:p>
          <a:p>
            <a:pPr marL="457200" lvl="0" indent="-361950" algn="l" rtl="0">
              <a:spcBef>
                <a:spcPts val="1200"/>
              </a:spcBef>
              <a:spcAft>
                <a:spcPts val="0"/>
              </a:spcAft>
              <a:buSzPts val="2100"/>
              <a:buChar char="●"/>
            </a:pPr>
            <a:r>
              <a:rPr lang="en" sz="2100"/>
              <a:t>2019 GED Recipient</a:t>
            </a:r>
            <a:endParaRPr sz="2100"/>
          </a:p>
          <a:p>
            <a:pPr marL="0" lvl="0" indent="0" algn="l" rtl="0">
              <a:spcBef>
                <a:spcPts val="1200"/>
              </a:spcBef>
              <a:spcAft>
                <a:spcPts val="1200"/>
              </a:spcAft>
              <a:buNone/>
            </a:pP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3643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James H. Groves Adult High School? </a:t>
            </a:r>
            <a:endParaRPr/>
          </a:p>
        </p:txBody>
      </p:sp>
      <p:sp>
        <p:nvSpPr>
          <p:cNvPr id="73" name="Google Shape;73;p14"/>
          <p:cNvSpPr txBox="1">
            <a:spLocks noGrp="1"/>
          </p:cNvSpPr>
          <p:nvPr>
            <p:ph type="body" idx="4294967295"/>
          </p:nvPr>
        </p:nvSpPr>
        <p:spPr>
          <a:xfrm>
            <a:off x="311700" y="1550775"/>
            <a:ext cx="8520600" cy="3858000"/>
          </a:xfrm>
          <a:prstGeom prst="rect">
            <a:avLst/>
          </a:prstGeom>
        </p:spPr>
        <p:txBody>
          <a:bodyPr spcFirstLastPara="1" wrap="square" lIns="91425" tIns="91425" rIns="91425" bIns="91425" anchor="t" anchorCtr="0">
            <a:normAutofit fontScale="85000" lnSpcReduction="20000"/>
          </a:bodyPr>
          <a:lstStyle/>
          <a:p>
            <a:pPr marL="457200" lvl="0" indent="-353567" algn="l" rtl="0">
              <a:spcBef>
                <a:spcPts val="0"/>
              </a:spcBef>
              <a:spcAft>
                <a:spcPts val="0"/>
              </a:spcAft>
              <a:buSzPct val="100000"/>
              <a:buChar char="●"/>
            </a:pPr>
            <a:r>
              <a:rPr lang="en" sz="2315" b="1"/>
              <a:t>James H. Groves Adult High School</a:t>
            </a:r>
            <a:r>
              <a:rPr lang="en" sz="2315"/>
              <a:t> was established in Delaware in the 1960’s to allow for adult citizens who did not complete their high school to return to high school to earn a high school diploma.  </a:t>
            </a:r>
            <a:endParaRPr sz="2315"/>
          </a:p>
          <a:p>
            <a:pPr marL="457200" lvl="0" indent="-353567" algn="l" rtl="0">
              <a:spcBef>
                <a:spcPts val="0"/>
              </a:spcBef>
              <a:spcAft>
                <a:spcPts val="0"/>
              </a:spcAft>
              <a:buSzPct val="100000"/>
              <a:buChar char="●"/>
            </a:pPr>
            <a:r>
              <a:rPr lang="en" sz="2315" b="1"/>
              <a:t>There are 7 locations throughout the state of Delaware: </a:t>
            </a:r>
            <a:r>
              <a:rPr lang="en" sz="2315"/>
              <a:t> Red Clay Center, Christina, Appoquinimink, Diploma at a Distance, New Castle County Votech, Polytechnic and Sussex Technical locations.  </a:t>
            </a:r>
            <a:endParaRPr sz="2315"/>
          </a:p>
          <a:p>
            <a:pPr marL="457200" lvl="0" indent="-353567" algn="l" rtl="0">
              <a:spcBef>
                <a:spcPts val="0"/>
              </a:spcBef>
              <a:spcAft>
                <a:spcPts val="0"/>
              </a:spcAft>
              <a:buSzPct val="100000"/>
              <a:buChar char="●"/>
            </a:pPr>
            <a:r>
              <a:rPr lang="en" sz="2315"/>
              <a:t>We are the </a:t>
            </a:r>
            <a:r>
              <a:rPr lang="en" sz="2315" b="1"/>
              <a:t>Red Clay Center </a:t>
            </a:r>
            <a:r>
              <a:rPr lang="en" sz="2315"/>
              <a:t>location and are proudly part of the Red Clay Consolidated School District. </a:t>
            </a:r>
            <a:endParaRPr sz="2315"/>
          </a:p>
          <a:p>
            <a:pPr marL="457200" lvl="0" indent="-353567" algn="l" rtl="0">
              <a:spcBef>
                <a:spcPts val="0"/>
              </a:spcBef>
              <a:spcAft>
                <a:spcPts val="0"/>
              </a:spcAft>
              <a:buSzPct val="100000"/>
              <a:buChar char="●"/>
            </a:pPr>
            <a:r>
              <a:rPr lang="en" sz="2315"/>
              <a:t>You may remember us being located at Wilmington High School or at the Central School in Stanton. Now, at A.I. duPont High School, we are the closest Groves program to the City of Wilmington. </a:t>
            </a:r>
            <a:endParaRPr sz="2315"/>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298075" y="678300"/>
            <a:ext cx="3706500" cy="2508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200" b="1"/>
              <a:t>How do you become a student?</a:t>
            </a:r>
            <a:r>
              <a:rPr lang="en"/>
              <a:t> </a:t>
            </a:r>
            <a:endParaRPr/>
          </a:p>
        </p:txBody>
      </p:sp>
      <p:sp>
        <p:nvSpPr>
          <p:cNvPr id="186" name="Google Shape;186;p32"/>
          <p:cNvSpPr txBox="1">
            <a:spLocks noGrp="1"/>
          </p:cNvSpPr>
          <p:nvPr>
            <p:ph type="body" idx="1"/>
          </p:nvPr>
        </p:nvSpPr>
        <p:spPr>
          <a:xfrm>
            <a:off x="4424950" y="391200"/>
            <a:ext cx="4492200" cy="47523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SzPts val="1350"/>
              <a:buChar char="●"/>
            </a:pPr>
            <a:r>
              <a:rPr lang="en" sz="1350" b="1"/>
              <a:t>June 1, 2023</a:t>
            </a:r>
            <a:r>
              <a:rPr lang="en" sz="1350"/>
              <a:t> - Registration for the Fall of 2023 opens. </a:t>
            </a:r>
            <a:endParaRPr sz="1350"/>
          </a:p>
          <a:p>
            <a:pPr marL="457200" lvl="0" indent="-314325" algn="l" rtl="0">
              <a:spcBef>
                <a:spcPts val="0"/>
              </a:spcBef>
              <a:spcAft>
                <a:spcPts val="0"/>
              </a:spcAft>
              <a:buSzPts val="1350"/>
              <a:buChar char="●"/>
            </a:pPr>
            <a:r>
              <a:rPr lang="en" sz="1350"/>
              <a:t>Prospective students may go to </a:t>
            </a:r>
            <a:r>
              <a:rPr lang="en" sz="1350" b="1"/>
              <a:t>redclayschools.com/groves</a:t>
            </a:r>
            <a:r>
              <a:rPr lang="en" sz="1350"/>
              <a:t> and complete the registration form.</a:t>
            </a:r>
            <a:endParaRPr sz="1350"/>
          </a:p>
          <a:p>
            <a:pPr marL="914400" lvl="1" indent="-314325" algn="l" rtl="0">
              <a:spcBef>
                <a:spcPts val="0"/>
              </a:spcBef>
              <a:spcAft>
                <a:spcPts val="0"/>
              </a:spcAft>
              <a:buSzPts val="1350"/>
              <a:buChar char="○"/>
            </a:pPr>
            <a:r>
              <a:rPr lang="en" sz="1350"/>
              <a:t>They will be able to choose if they want to register for high school diploma, GED or ESL classes.</a:t>
            </a:r>
            <a:endParaRPr sz="1350"/>
          </a:p>
          <a:p>
            <a:pPr marL="914400" lvl="1" indent="-314325" algn="l" rtl="0">
              <a:spcBef>
                <a:spcPts val="0"/>
              </a:spcBef>
              <a:spcAft>
                <a:spcPts val="0"/>
              </a:spcAft>
              <a:buSzPts val="1350"/>
              <a:buChar char="○"/>
            </a:pPr>
            <a:r>
              <a:rPr lang="en" sz="1350"/>
              <a:t>On the registration form, they can indicate what time of day they would like to register. </a:t>
            </a:r>
            <a:endParaRPr sz="1350"/>
          </a:p>
          <a:p>
            <a:pPr marL="914400" lvl="1" indent="-314325" algn="l" rtl="0">
              <a:spcBef>
                <a:spcPts val="0"/>
              </a:spcBef>
              <a:spcAft>
                <a:spcPts val="0"/>
              </a:spcAft>
              <a:buSzPts val="1350"/>
              <a:buChar char="○"/>
            </a:pPr>
            <a:r>
              <a:rPr lang="en" sz="1350"/>
              <a:t>We have fliers provided with that information on them. </a:t>
            </a:r>
            <a:endParaRPr sz="1350"/>
          </a:p>
          <a:p>
            <a:pPr marL="457200" lvl="0" indent="-314325" algn="l" rtl="0">
              <a:spcBef>
                <a:spcPts val="0"/>
              </a:spcBef>
              <a:spcAft>
                <a:spcPts val="0"/>
              </a:spcAft>
              <a:buSzPts val="1350"/>
              <a:buChar char="●"/>
            </a:pPr>
            <a:r>
              <a:rPr lang="en" sz="1350"/>
              <a:t>After registering, in August, prospective students will hear from their department on their next steps. </a:t>
            </a:r>
            <a:endParaRPr sz="1350"/>
          </a:p>
          <a:p>
            <a:pPr marL="457200" lvl="0" indent="-314325" algn="l" rtl="0">
              <a:spcBef>
                <a:spcPts val="0"/>
              </a:spcBef>
              <a:spcAft>
                <a:spcPts val="0"/>
              </a:spcAft>
              <a:buSzPts val="1350"/>
              <a:buChar char="●"/>
            </a:pPr>
            <a:r>
              <a:rPr lang="en" sz="1350"/>
              <a:t>If a student needs assistance to register, they may set up an appointment to come to the school.  </a:t>
            </a:r>
            <a:endParaRPr sz="1350"/>
          </a:p>
          <a:p>
            <a:pPr marL="457200" lvl="0" indent="-314325" algn="l" rtl="0">
              <a:spcBef>
                <a:spcPts val="0"/>
              </a:spcBef>
              <a:spcAft>
                <a:spcPts val="0"/>
              </a:spcAft>
              <a:buSzPts val="1350"/>
              <a:buChar char="●"/>
            </a:pPr>
            <a:r>
              <a:rPr lang="en" sz="1350"/>
              <a:t>Classes for the fall of 2023 start on September 5th! </a:t>
            </a:r>
            <a:endParaRPr sz="1350"/>
          </a:p>
        </p:txBody>
      </p:sp>
      <p:pic>
        <p:nvPicPr>
          <p:cNvPr id="187" name="Google Shape;187;p32"/>
          <p:cNvPicPr preferRelativeResize="0"/>
          <p:nvPr/>
        </p:nvPicPr>
        <p:blipFill>
          <a:blip r:embed="rId3">
            <a:alphaModFix/>
          </a:blip>
          <a:stretch>
            <a:fillRect/>
          </a:stretch>
        </p:blipFill>
        <p:spPr>
          <a:xfrm>
            <a:off x="1230200" y="3187200"/>
            <a:ext cx="1651500" cy="1651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270800" y="1715175"/>
            <a:ext cx="3706500" cy="2508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900"/>
              <a:t>Questions?</a:t>
            </a:r>
            <a:endParaRPr sz="4900"/>
          </a:p>
        </p:txBody>
      </p:sp>
      <p:pic>
        <p:nvPicPr>
          <p:cNvPr id="193" name="Google Shape;193;p33"/>
          <p:cNvPicPr preferRelativeResize="0"/>
          <p:nvPr/>
        </p:nvPicPr>
        <p:blipFill>
          <a:blip r:embed="rId3">
            <a:alphaModFix/>
          </a:blip>
          <a:stretch>
            <a:fillRect/>
          </a:stretch>
        </p:blipFill>
        <p:spPr>
          <a:xfrm>
            <a:off x="4644675" y="1141113"/>
            <a:ext cx="4166401" cy="28182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ctrTitle"/>
          </p:nvPr>
        </p:nvSpPr>
        <p:spPr>
          <a:xfrm>
            <a:off x="311700" y="198650"/>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Thank you so much for your time. </a:t>
            </a:r>
            <a:endParaRPr/>
          </a:p>
        </p:txBody>
      </p:sp>
      <p:sp>
        <p:nvSpPr>
          <p:cNvPr id="199" name="Google Shape;199;p34"/>
          <p:cNvSpPr txBox="1"/>
          <p:nvPr/>
        </p:nvSpPr>
        <p:spPr>
          <a:xfrm>
            <a:off x="250175" y="936800"/>
            <a:ext cx="5798400" cy="292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latin typeface="Roboto"/>
                <a:ea typeface="Roboto"/>
                <a:cs typeface="Roboto"/>
                <a:sym typeface="Roboto"/>
              </a:rPr>
              <a:t>Contact Information:</a:t>
            </a:r>
            <a:endParaRPr sz="2100" b="1">
              <a:latin typeface="Roboto"/>
              <a:ea typeface="Roboto"/>
              <a:cs typeface="Roboto"/>
              <a:sym typeface="Roboto"/>
            </a:endParaRPr>
          </a:p>
          <a:p>
            <a:pPr marL="0" lvl="0" indent="0" algn="l" rtl="0">
              <a:spcBef>
                <a:spcPts val="0"/>
              </a:spcBef>
              <a:spcAft>
                <a:spcPts val="0"/>
              </a:spcAft>
              <a:buNone/>
            </a:pPr>
            <a:endParaRPr sz="2100">
              <a:latin typeface="Roboto"/>
              <a:ea typeface="Roboto"/>
              <a:cs typeface="Roboto"/>
              <a:sym typeface="Roboto"/>
            </a:endParaRPr>
          </a:p>
          <a:p>
            <a:pPr marL="0" lvl="0" indent="0" algn="l" rtl="0">
              <a:spcBef>
                <a:spcPts val="0"/>
              </a:spcBef>
              <a:spcAft>
                <a:spcPts val="0"/>
              </a:spcAft>
              <a:buNone/>
            </a:pPr>
            <a:r>
              <a:rPr lang="en" sz="1500" b="1">
                <a:latin typeface="Roboto"/>
                <a:ea typeface="Roboto"/>
                <a:cs typeface="Roboto"/>
                <a:sym typeface="Roboto"/>
              </a:rPr>
              <a:t>Kellie Tetrick, </a:t>
            </a:r>
            <a:r>
              <a:rPr lang="en" sz="1500">
                <a:latin typeface="Roboto"/>
                <a:ea typeface="Roboto"/>
                <a:cs typeface="Roboto"/>
                <a:sym typeface="Roboto"/>
              </a:rPr>
              <a:t>Princip</a:t>
            </a:r>
            <a:r>
              <a:rPr lang="en" sz="1500">
                <a:solidFill>
                  <a:schemeClr val="dk1"/>
                </a:solidFill>
                <a:latin typeface="Roboto"/>
                <a:ea typeface="Roboto"/>
                <a:cs typeface="Roboto"/>
                <a:sym typeface="Roboto"/>
              </a:rPr>
              <a:t>al:  </a:t>
            </a:r>
            <a:endParaRPr sz="1500">
              <a:solidFill>
                <a:schemeClr val="dk1"/>
              </a:solidFill>
              <a:latin typeface="Roboto"/>
              <a:ea typeface="Roboto"/>
              <a:cs typeface="Roboto"/>
              <a:sym typeface="Roboto"/>
            </a:endParaRPr>
          </a:p>
          <a:p>
            <a:pPr marL="0" lvl="0" indent="0" algn="l" rtl="0">
              <a:spcBef>
                <a:spcPts val="0"/>
              </a:spcBef>
              <a:spcAft>
                <a:spcPts val="0"/>
              </a:spcAft>
              <a:buNone/>
            </a:pPr>
            <a:r>
              <a:rPr lang="en" sz="1500">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kellie.tetrick@redclay.k12.de.us</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r>
              <a:rPr lang="en" sz="1500" b="1">
                <a:solidFill>
                  <a:schemeClr val="dk1"/>
                </a:solidFill>
                <a:latin typeface="Roboto"/>
                <a:ea typeface="Roboto"/>
                <a:cs typeface="Roboto"/>
                <a:sym typeface="Roboto"/>
              </a:rPr>
              <a:t>Ronald Robinson, </a:t>
            </a:r>
            <a:r>
              <a:rPr lang="en" sz="1500">
                <a:solidFill>
                  <a:schemeClr val="dk1"/>
                </a:solidFill>
                <a:latin typeface="Roboto"/>
                <a:ea typeface="Roboto"/>
                <a:cs typeface="Roboto"/>
                <a:sym typeface="Roboto"/>
              </a:rPr>
              <a:t>Site Coordinator:  </a:t>
            </a:r>
            <a:r>
              <a:rPr lang="en" sz="1500">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ron.robinson@redclay.k12.de.us</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r>
              <a:rPr lang="en" sz="1500" b="1">
                <a:solidFill>
                  <a:schemeClr val="dk1"/>
                </a:solidFill>
                <a:latin typeface="Roboto"/>
                <a:ea typeface="Roboto"/>
                <a:cs typeface="Roboto"/>
                <a:sym typeface="Roboto"/>
              </a:rPr>
              <a:t>Heather Farrell, </a:t>
            </a:r>
            <a:r>
              <a:rPr lang="en" sz="1500">
                <a:solidFill>
                  <a:schemeClr val="dk1"/>
                </a:solidFill>
                <a:latin typeface="Roboto"/>
                <a:ea typeface="Roboto"/>
                <a:cs typeface="Roboto"/>
                <a:sym typeface="Roboto"/>
              </a:rPr>
              <a:t>Adult Education Specialist:  </a:t>
            </a:r>
            <a:r>
              <a:rPr lang="en" sz="1500">
                <a:solidFill>
                  <a:schemeClr val="dk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heather.farrell@redclay.k12.de.us</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p:txBody>
      </p:sp>
      <p:sp>
        <p:nvSpPr>
          <p:cNvPr id="200" name="Google Shape;200;p34"/>
          <p:cNvSpPr txBox="1"/>
          <p:nvPr/>
        </p:nvSpPr>
        <p:spPr>
          <a:xfrm>
            <a:off x="5066200" y="3433550"/>
            <a:ext cx="28650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Roboto"/>
                <a:ea typeface="Roboto"/>
                <a:cs typeface="Roboto"/>
                <a:sym typeface="Roboto"/>
              </a:rPr>
              <a:t>50 Hillside Drive</a:t>
            </a:r>
            <a:endParaRPr sz="1700">
              <a:solidFill>
                <a:schemeClr val="lt1"/>
              </a:solidFill>
              <a:latin typeface="Roboto"/>
              <a:ea typeface="Roboto"/>
              <a:cs typeface="Roboto"/>
              <a:sym typeface="Roboto"/>
            </a:endParaRPr>
          </a:p>
          <a:p>
            <a:pPr marL="0" lvl="0" indent="0" algn="l" rtl="0">
              <a:spcBef>
                <a:spcPts val="0"/>
              </a:spcBef>
              <a:spcAft>
                <a:spcPts val="0"/>
              </a:spcAft>
              <a:buNone/>
            </a:pPr>
            <a:r>
              <a:rPr lang="en" sz="1700">
                <a:solidFill>
                  <a:schemeClr val="lt1"/>
                </a:solidFill>
                <a:latin typeface="Roboto"/>
                <a:ea typeface="Roboto"/>
                <a:cs typeface="Roboto"/>
                <a:sym typeface="Roboto"/>
              </a:rPr>
              <a:t>Wilmington, DE 19807</a:t>
            </a:r>
            <a:endParaRPr sz="1700">
              <a:solidFill>
                <a:schemeClr val="lt1"/>
              </a:solidFill>
              <a:latin typeface="Roboto"/>
              <a:ea typeface="Roboto"/>
              <a:cs typeface="Roboto"/>
              <a:sym typeface="Roboto"/>
            </a:endParaRPr>
          </a:p>
          <a:p>
            <a:pPr marL="0" lvl="0" indent="0" algn="l" rtl="0">
              <a:spcBef>
                <a:spcPts val="0"/>
              </a:spcBef>
              <a:spcAft>
                <a:spcPts val="0"/>
              </a:spcAft>
              <a:buNone/>
            </a:pPr>
            <a:r>
              <a:rPr lang="en" sz="1700">
                <a:solidFill>
                  <a:schemeClr val="lt1"/>
                </a:solidFill>
                <a:latin typeface="Roboto"/>
                <a:ea typeface="Roboto"/>
                <a:cs typeface="Roboto"/>
                <a:sym typeface="Roboto"/>
              </a:rPr>
              <a:t>redclayschools.com/groves </a:t>
            </a:r>
            <a:endParaRPr sz="1700">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3643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Did You Know?  </a:t>
            </a:r>
            <a:endParaRPr/>
          </a:p>
        </p:txBody>
      </p:sp>
      <p:sp>
        <p:nvSpPr>
          <p:cNvPr id="79" name="Google Shape;79;p15"/>
          <p:cNvSpPr txBox="1">
            <a:spLocks noGrp="1"/>
          </p:cNvSpPr>
          <p:nvPr>
            <p:ph type="body" idx="4294967295"/>
          </p:nvPr>
        </p:nvSpPr>
        <p:spPr>
          <a:xfrm>
            <a:off x="311700" y="1683550"/>
            <a:ext cx="8520600" cy="3616200"/>
          </a:xfrm>
          <a:prstGeom prst="rect">
            <a:avLst/>
          </a:prstGeom>
        </p:spPr>
        <p:txBody>
          <a:bodyPr spcFirstLastPara="1" wrap="square" lIns="91425" tIns="91425" rIns="91425" bIns="91425" anchor="t" anchorCtr="0">
            <a:normAutofit/>
          </a:bodyPr>
          <a:lstStyle/>
          <a:p>
            <a:pPr marL="457200" lvl="0" indent="-375620" algn="l" rtl="0">
              <a:spcBef>
                <a:spcPts val="0"/>
              </a:spcBef>
              <a:spcAft>
                <a:spcPts val="0"/>
              </a:spcAft>
              <a:buSzPts val="2315"/>
              <a:buChar char="●"/>
            </a:pPr>
            <a:r>
              <a:rPr lang="en" sz="2315" b="1"/>
              <a:t>62,000 </a:t>
            </a:r>
            <a:r>
              <a:rPr lang="en" sz="2315"/>
              <a:t>or approximately 6% of Delawareans do not have a high school diploma or GED.</a:t>
            </a:r>
            <a:endParaRPr sz="2315"/>
          </a:p>
          <a:p>
            <a:pPr marL="457200" lvl="0" indent="-375620" algn="l" rtl="0">
              <a:spcBef>
                <a:spcPts val="0"/>
              </a:spcBef>
              <a:spcAft>
                <a:spcPts val="0"/>
              </a:spcAft>
              <a:buSzPts val="2315"/>
              <a:buChar char="●"/>
            </a:pPr>
            <a:r>
              <a:rPr lang="en" sz="2315"/>
              <a:t>Those with a high school diploma or GED earn approximately $10,000 more than those who do not. </a:t>
            </a:r>
            <a:endParaRPr sz="2315"/>
          </a:p>
          <a:p>
            <a:pPr marL="457200" lvl="0" indent="-375620" algn="l" rtl="0">
              <a:spcBef>
                <a:spcPts val="0"/>
              </a:spcBef>
              <a:spcAft>
                <a:spcPts val="0"/>
              </a:spcAft>
              <a:buSzPts val="2315"/>
              <a:buChar char="●"/>
            </a:pPr>
            <a:r>
              <a:rPr lang="en" sz="2315"/>
              <a:t>The age of our students at the RCC range from 16 to 81.  Everybody is welcome! </a:t>
            </a:r>
            <a:endParaRPr sz="2315"/>
          </a:p>
          <a:p>
            <a:pPr marL="457200" lvl="0" indent="-375620" algn="l" rtl="0">
              <a:spcBef>
                <a:spcPts val="0"/>
              </a:spcBef>
              <a:spcAft>
                <a:spcPts val="0"/>
              </a:spcAft>
              <a:buSzPts val="2315"/>
              <a:buChar char="●"/>
            </a:pPr>
            <a:r>
              <a:rPr lang="en" sz="2315"/>
              <a:t>Groves graduates may qualify for the SEED program.</a:t>
            </a:r>
            <a:endParaRPr sz="2315"/>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3643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Who is the Red Clay Center Typical Student?  </a:t>
            </a:r>
            <a:endParaRPr/>
          </a:p>
        </p:txBody>
      </p:sp>
      <p:sp>
        <p:nvSpPr>
          <p:cNvPr id="85" name="Google Shape;85;p16"/>
          <p:cNvSpPr txBox="1">
            <a:spLocks noGrp="1"/>
          </p:cNvSpPr>
          <p:nvPr>
            <p:ph type="body" idx="4294967295"/>
          </p:nvPr>
        </p:nvSpPr>
        <p:spPr>
          <a:xfrm>
            <a:off x="311700" y="1527300"/>
            <a:ext cx="8520600" cy="3616200"/>
          </a:xfrm>
          <a:prstGeom prst="rect">
            <a:avLst/>
          </a:prstGeom>
        </p:spPr>
        <p:txBody>
          <a:bodyPr spcFirstLastPara="1" wrap="square" lIns="91425" tIns="91425" rIns="91425" bIns="91425" anchor="t" anchorCtr="0">
            <a:normAutofit fontScale="55000" lnSpcReduction="20000"/>
          </a:bodyPr>
          <a:lstStyle/>
          <a:p>
            <a:pPr marL="457200" lvl="0" indent="-335121" algn="l" rtl="0">
              <a:spcBef>
                <a:spcPts val="0"/>
              </a:spcBef>
              <a:spcAft>
                <a:spcPts val="0"/>
              </a:spcAft>
              <a:buSzPct val="100000"/>
              <a:buChar char="●"/>
            </a:pPr>
            <a:r>
              <a:rPr lang="en" sz="3050" b="1"/>
              <a:t>2022-23 School Year:  </a:t>
            </a:r>
            <a:r>
              <a:rPr lang="en" sz="3050"/>
              <a:t>448 Students Served</a:t>
            </a:r>
            <a:endParaRPr sz="3050"/>
          </a:p>
          <a:p>
            <a:pPr marL="914400" lvl="1" indent="-335121" algn="l" rtl="0">
              <a:spcBef>
                <a:spcPts val="0"/>
              </a:spcBef>
              <a:spcAft>
                <a:spcPts val="0"/>
              </a:spcAft>
              <a:buSzPct val="100000"/>
              <a:buChar char="○"/>
            </a:pPr>
            <a:r>
              <a:rPr lang="en" sz="3050"/>
              <a:t>27% Male</a:t>
            </a:r>
            <a:endParaRPr sz="3050"/>
          </a:p>
          <a:p>
            <a:pPr marL="914400" lvl="1" indent="-335121" algn="l" rtl="0">
              <a:spcBef>
                <a:spcPts val="0"/>
              </a:spcBef>
              <a:spcAft>
                <a:spcPts val="0"/>
              </a:spcAft>
              <a:buSzPct val="100000"/>
              <a:buChar char="○"/>
            </a:pPr>
            <a:r>
              <a:rPr lang="en" sz="3050"/>
              <a:t>73% Female </a:t>
            </a:r>
            <a:endParaRPr sz="3050"/>
          </a:p>
          <a:p>
            <a:pPr marL="457200" lvl="0" indent="-335121" algn="l" rtl="0">
              <a:spcBef>
                <a:spcPts val="0"/>
              </a:spcBef>
              <a:spcAft>
                <a:spcPts val="0"/>
              </a:spcAft>
              <a:buSzPct val="100000"/>
              <a:buChar char="●"/>
            </a:pPr>
            <a:r>
              <a:rPr lang="en" sz="3050" b="1"/>
              <a:t>Ages: </a:t>
            </a:r>
            <a:endParaRPr sz="3050" b="1"/>
          </a:p>
          <a:p>
            <a:pPr marL="914400" lvl="1" indent="-335121" algn="l" rtl="0">
              <a:spcBef>
                <a:spcPts val="0"/>
              </a:spcBef>
              <a:spcAft>
                <a:spcPts val="0"/>
              </a:spcAft>
              <a:buSzPct val="100000"/>
              <a:buChar char="○"/>
            </a:pPr>
            <a:r>
              <a:rPr lang="en" sz="3050"/>
              <a:t>16-19:  40%</a:t>
            </a:r>
            <a:endParaRPr sz="3050"/>
          </a:p>
          <a:p>
            <a:pPr marL="914400" lvl="1" indent="-335121" algn="l" rtl="0">
              <a:spcBef>
                <a:spcPts val="0"/>
              </a:spcBef>
              <a:spcAft>
                <a:spcPts val="0"/>
              </a:spcAft>
              <a:buSzPct val="100000"/>
              <a:buChar char="○"/>
            </a:pPr>
            <a:r>
              <a:rPr lang="en" sz="3050"/>
              <a:t>20-25:  19%</a:t>
            </a:r>
            <a:endParaRPr sz="3050"/>
          </a:p>
          <a:p>
            <a:pPr marL="914400" lvl="1" indent="-335121" algn="l" rtl="0">
              <a:spcBef>
                <a:spcPts val="0"/>
              </a:spcBef>
              <a:spcAft>
                <a:spcPts val="0"/>
              </a:spcAft>
              <a:buSzPct val="100000"/>
              <a:buChar char="○"/>
            </a:pPr>
            <a:r>
              <a:rPr lang="en" sz="3050"/>
              <a:t>26-30:  8%</a:t>
            </a:r>
            <a:endParaRPr sz="3050"/>
          </a:p>
          <a:p>
            <a:pPr marL="914400" lvl="1" indent="-335121" algn="l" rtl="0">
              <a:spcBef>
                <a:spcPts val="0"/>
              </a:spcBef>
              <a:spcAft>
                <a:spcPts val="0"/>
              </a:spcAft>
              <a:buSzPct val="100000"/>
              <a:buChar char="○"/>
            </a:pPr>
            <a:r>
              <a:rPr lang="en" sz="3050"/>
              <a:t>31-40:  17%</a:t>
            </a:r>
            <a:endParaRPr sz="3050"/>
          </a:p>
          <a:p>
            <a:pPr marL="914400" lvl="1" indent="-335121" algn="l" rtl="0">
              <a:spcBef>
                <a:spcPts val="0"/>
              </a:spcBef>
              <a:spcAft>
                <a:spcPts val="0"/>
              </a:spcAft>
              <a:buSzPct val="100000"/>
              <a:buChar char="○"/>
            </a:pPr>
            <a:r>
              <a:rPr lang="en" sz="3050"/>
              <a:t>41 and up:  16%</a:t>
            </a:r>
            <a:endParaRPr sz="3050"/>
          </a:p>
          <a:p>
            <a:pPr marL="457200" lvl="0" indent="-335121" algn="l" rtl="0">
              <a:spcBef>
                <a:spcPts val="0"/>
              </a:spcBef>
              <a:spcAft>
                <a:spcPts val="0"/>
              </a:spcAft>
              <a:buSzPct val="100000"/>
              <a:buChar char="●"/>
            </a:pPr>
            <a:r>
              <a:rPr lang="en" sz="3050" b="1"/>
              <a:t>Highest Grades Completed (</a:t>
            </a:r>
            <a:r>
              <a:rPr lang="en" sz="3050"/>
              <a:t>for those who did not complete high school)</a:t>
            </a:r>
            <a:r>
              <a:rPr lang="en" sz="3050" b="1"/>
              <a:t>:</a:t>
            </a:r>
            <a:endParaRPr sz="3050" b="1"/>
          </a:p>
          <a:p>
            <a:pPr marL="914400" lvl="1" indent="-335121" algn="l" rtl="0">
              <a:spcBef>
                <a:spcPts val="0"/>
              </a:spcBef>
              <a:spcAft>
                <a:spcPts val="0"/>
              </a:spcAft>
              <a:buSzPct val="100000"/>
              <a:buChar char="○"/>
            </a:pPr>
            <a:r>
              <a:rPr lang="en" sz="3050"/>
              <a:t>Grades 1-5:  3%</a:t>
            </a:r>
            <a:endParaRPr sz="3050"/>
          </a:p>
          <a:p>
            <a:pPr marL="914400" lvl="1" indent="-335121" algn="l" rtl="0">
              <a:spcBef>
                <a:spcPts val="0"/>
              </a:spcBef>
              <a:spcAft>
                <a:spcPts val="0"/>
              </a:spcAft>
              <a:buSzPct val="100000"/>
              <a:buChar char="○"/>
            </a:pPr>
            <a:r>
              <a:rPr lang="en" sz="3050"/>
              <a:t>Grades 6-8:  7%</a:t>
            </a:r>
            <a:endParaRPr sz="3050"/>
          </a:p>
          <a:p>
            <a:pPr marL="914400" lvl="1" indent="-335121" algn="l" rtl="0">
              <a:spcBef>
                <a:spcPts val="0"/>
              </a:spcBef>
              <a:spcAft>
                <a:spcPts val="0"/>
              </a:spcAft>
              <a:buSzPct val="100000"/>
              <a:buChar char="○"/>
            </a:pPr>
            <a:r>
              <a:rPr lang="en" sz="3050"/>
              <a:t>Grades 9 and 12 (not graduated):  90%</a:t>
            </a:r>
            <a:endParaRPr sz="3050"/>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General Program Details </a:t>
            </a:r>
            <a:endParaRPr/>
          </a:p>
        </p:txBody>
      </p:sp>
      <p:sp>
        <p:nvSpPr>
          <p:cNvPr id="91" name="Google Shape;91;p17"/>
          <p:cNvSpPr txBox="1"/>
          <p:nvPr/>
        </p:nvSpPr>
        <p:spPr>
          <a:xfrm>
            <a:off x="627125" y="1375650"/>
            <a:ext cx="7844100" cy="42021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Roboto"/>
              <a:buChar char="❖"/>
            </a:pPr>
            <a:r>
              <a:rPr lang="en" sz="1900" b="1">
                <a:latin typeface="Roboto"/>
                <a:ea typeface="Roboto"/>
                <a:cs typeface="Roboto"/>
                <a:sym typeface="Roboto"/>
              </a:rPr>
              <a:t>The Red Clay Center (RCC) has 3 departments:</a:t>
            </a:r>
            <a:endParaRPr sz="1900" b="1">
              <a:latin typeface="Roboto"/>
              <a:ea typeface="Roboto"/>
              <a:cs typeface="Roboto"/>
              <a:sym typeface="Roboto"/>
            </a:endParaRPr>
          </a:p>
          <a:p>
            <a:pPr marL="914400" lvl="1" indent="-349250" algn="l" rtl="0">
              <a:spcBef>
                <a:spcPts val="0"/>
              </a:spcBef>
              <a:spcAft>
                <a:spcPts val="0"/>
              </a:spcAft>
              <a:buSzPts val="1900"/>
              <a:buFont typeface="Roboto"/>
              <a:buChar char="➢"/>
            </a:pPr>
            <a:r>
              <a:rPr lang="en" sz="1900">
                <a:latin typeface="Roboto"/>
                <a:ea typeface="Roboto"/>
                <a:cs typeface="Roboto"/>
                <a:sym typeface="Roboto"/>
              </a:rPr>
              <a:t>High School Diploma</a:t>
            </a:r>
            <a:endParaRPr sz="1900">
              <a:latin typeface="Roboto"/>
              <a:ea typeface="Roboto"/>
              <a:cs typeface="Roboto"/>
              <a:sym typeface="Roboto"/>
            </a:endParaRPr>
          </a:p>
          <a:p>
            <a:pPr marL="914400" lvl="1" indent="-349250" algn="l" rtl="0">
              <a:spcBef>
                <a:spcPts val="0"/>
              </a:spcBef>
              <a:spcAft>
                <a:spcPts val="0"/>
              </a:spcAft>
              <a:buSzPts val="1900"/>
              <a:buFont typeface="Roboto"/>
              <a:buChar char="➢"/>
            </a:pPr>
            <a:r>
              <a:rPr lang="en" sz="1900">
                <a:latin typeface="Roboto"/>
                <a:ea typeface="Roboto"/>
                <a:cs typeface="Roboto"/>
                <a:sym typeface="Roboto"/>
              </a:rPr>
              <a:t>Adult Basic Education (ABE)/GED</a:t>
            </a:r>
            <a:endParaRPr sz="1900">
              <a:latin typeface="Roboto"/>
              <a:ea typeface="Roboto"/>
              <a:cs typeface="Roboto"/>
              <a:sym typeface="Roboto"/>
            </a:endParaRPr>
          </a:p>
          <a:p>
            <a:pPr marL="914400" lvl="1" indent="-349250" algn="l" rtl="0">
              <a:spcBef>
                <a:spcPts val="0"/>
              </a:spcBef>
              <a:spcAft>
                <a:spcPts val="0"/>
              </a:spcAft>
              <a:buSzPts val="1900"/>
              <a:buFont typeface="Roboto"/>
              <a:buChar char="➢"/>
            </a:pPr>
            <a:r>
              <a:rPr lang="en" sz="1900">
                <a:latin typeface="Roboto"/>
                <a:ea typeface="Roboto"/>
                <a:cs typeface="Roboto"/>
                <a:sym typeface="Roboto"/>
              </a:rPr>
              <a:t>English as a Second Language (ESL) </a:t>
            </a:r>
            <a:endParaRPr sz="1900">
              <a:latin typeface="Roboto"/>
              <a:ea typeface="Roboto"/>
              <a:cs typeface="Roboto"/>
              <a:sym typeface="Roboto"/>
            </a:endParaRPr>
          </a:p>
          <a:p>
            <a:pPr marL="457200" lvl="0" indent="-349250" algn="l" rtl="0">
              <a:spcBef>
                <a:spcPts val="0"/>
              </a:spcBef>
              <a:spcAft>
                <a:spcPts val="0"/>
              </a:spcAft>
              <a:buSzPts val="1900"/>
              <a:buFont typeface="Roboto"/>
              <a:buChar char="❖"/>
            </a:pPr>
            <a:r>
              <a:rPr lang="en" sz="1900">
                <a:latin typeface="Roboto"/>
                <a:ea typeface="Roboto"/>
                <a:cs typeface="Roboto"/>
                <a:sym typeface="Roboto"/>
              </a:rPr>
              <a:t>Students must live or work in the State of Delaware</a:t>
            </a:r>
            <a:endParaRPr sz="1900">
              <a:latin typeface="Roboto"/>
              <a:ea typeface="Roboto"/>
              <a:cs typeface="Roboto"/>
              <a:sym typeface="Roboto"/>
            </a:endParaRPr>
          </a:p>
          <a:p>
            <a:pPr marL="457200" lvl="0" indent="-349250" algn="l" rtl="0">
              <a:spcBef>
                <a:spcPts val="0"/>
              </a:spcBef>
              <a:spcAft>
                <a:spcPts val="0"/>
              </a:spcAft>
              <a:buSzPts val="1900"/>
              <a:buFont typeface="Roboto"/>
              <a:buChar char="❖"/>
            </a:pPr>
            <a:r>
              <a:rPr lang="en" sz="1900">
                <a:latin typeface="Roboto"/>
                <a:ea typeface="Roboto"/>
                <a:cs typeface="Roboto"/>
                <a:sym typeface="Roboto"/>
              </a:rPr>
              <a:t>Students must be 16 years of age or older</a:t>
            </a:r>
            <a:endParaRPr sz="1900">
              <a:latin typeface="Roboto"/>
              <a:ea typeface="Roboto"/>
              <a:cs typeface="Roboto"/>
              <a:sym typeface="Roboto"/>
            </a:endParaRPr>
          </a:p>
          <a:p>
            <a:pPr marL="914400" lvl="1" indent="-349250" algn="l" rtl="0">
              <a:spcBef>
                <a:spcPts val="0"/>
              </a:spcBef>
              <a:spcAft>
                <a:spcPts val="0"/>
              </a:spcAft>
              <a:buSzPts val="1900"/>
              <a:buFont typeface="Roboto"/>
              <a:buChar char="➢"/>
            </a:pPr>
            <a:r>
              <a:rPr lang="en" sz="1900">
                <a:latin typeface="Roboto"/>
                <a:ea typeface="Roboto"/>
                <a:cs typeface="Roboto"/>
                <a:sym typeface="Roboto"/>
              </a:rPr>
              <a:t>16 and 17 year old students must show proof they have withdrawn from public schools before they may attend Groves. </a:t>
            </a:r>
            <a:endParaRPr sz="1900">
              <a:latin typeface="Roboto"/>
              <a:ea typeface="Roboto"/>
              <a:cs typeface="Roboto"/>
              <a:sym typeface="Roboto"/>
            </a:endParaRPr>
          </a:p>
          <a:p>
            <a:pPr marL="457200" lvl="0" indent="-349250" algn="l" rtl="0">
              <a:spcBef>
                <a:spcPts val="0"/>
              </a:spcBef>
              <a:spcAft>
                <a:spcPts val="0"/>
              </a:spcAft>
              <a:buSzPts val="1900"/>
              <a:buFont typeface="Roboto"/>
              <a:buChar char="❖"/>
            </a:pPr>
            <a:r>
              <a:rPr lang="en" sz="2000" b="1" i="1">
                <a:latin typeface="Roboto"/>
                <a:ea typeface="Roboto"/>
                <a:cs typeface="Roboto"/>
                <a:sym typeface="Roboto"/>
              </a:rPr>
              <a:t>Groves services are FREE! </a:t>
            </a:r>
            <a:endParaRPr sz="2000" b="1" i="1">
              <a:latin typeface="Roboto"/>
              <a:ea typeface="Roboto"/>
              <a:cs typeface="Roboto"/>
              <a:sym typeface="Roboto"/>
            </a:endParaRPr>
          </a:p>
          <a:p>
            <a:pPr marL="457200" lvl="0" indent="-349250" algn="l" rtl="0">
              <a:spcBef>
                <a:spcPts val="0"/>
              </a:spcBef>
              <a:spcAft>
                <a:spcPts val="0"/>
              </a:spcAft>
              <a:buSzPts val="1900"/>
              <a:buFont typeface="Roboto"/>
              <a:buChar char="❖"/>
            </a:pPr>
            <a:r>
              <a:rPr lang="en" sz="1900" b="1">
                <a:latin typeface="Roboto"/>
                <a:ea typeface="Roboto"/>
                <a:cs typeface="Roboto"/>
                <a:sym typeface="Roboto"/>
              </a:rPr>
              <a:t>Class Times: </a:t>
            </a:r>
            <a:r>
              <a:rPr lang="en" sz="1900">
                <a:latin typeface="Roboto"/>
                <a:ea typeface="Roboto"/>
                <a:cs typeface="Roboto"/>
                <a:sym typeface="Roboto"/>
              </a:rPr>
              <a:t> Classes are offered four days and four nights a week, students usually attend 2 days/nights a week. </a:t>
            </a:r>
            <a:endParaRPr sz="1900">
              <a:latin typeface="Roboto"/>
              <a:ea typeface="Roboto"/>
              <a:cs typeface="Roboto"/>
              <a:sym typeface="Roboto"/>
            </a:endParaRPr>
          </a:p>
          <a:p>
            <a:pPr marL="914400" lvl="1" indent="-349250" algn="l" rtl="0">
              <a:spcBef>
                <a:spcPts val="0"/>
              </a:spcBef>
              <a:spcAft>
                <a:spcPts val="0"/>
              </a:spcAft>
              <a:buSzPts val="1900"/>
              <a:buFont typeface="Roboto"/>
              <a:buChar char="➢"/>
            </a:pPr>
            <a:r>
              <a:rPr lang="en" sz="1900">
                <a:latin typeface="Roboto"/>
                <a:ea typeface="Roboto"/>
                <a:cs typeface="Roboto"/>
                <a:sym typeface="Roboto"/>
              </a:rPr>
              <a:t>Each department has an attendance policy.  </a:t>
            </a:r>
            <a:endParaRPr sz="19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General Program Details cont. </a:t>
            </a:r>
            <a:endParaRPr/>
          </a:p>
        </p:txBody>
      </p:sp>
      <p:sp>
        <p:nvSpPr>
          <p:cNvPr id="97" name="Google Shape;97;p18"/>
          <p:cNvSpPr txBox="1"/>
          <p:nvPr/>
        </p:nvSpPr>
        <p:spPr>
          <a:xfrm>
            <a:off x="572550" y="1512075"/>
            <a:ext cx="7844100" cy="41406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Roboto"/>
              <a:buChar char="❖"/>
            </a:pPr>
            <a:r>
              <a:rPr lang="en" sz="2000">
                <a:latin typeface="Roboto"/>
                <a:ea typeface="Roboto"/>
                <a:cs typeface="Roboto"/>
                <a:sym typeface="Roboto"/>
              </a:rPr>
              <a:t>The Red Clay Center (RCC) operates generally with the Red Clay Consolidated School District calendar.  Classes run from September through June of each year with some limited summer activities.  </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 sz="2000">
                <a:latin typeface="Roboto"/>
                <a:ea typeface="Roboto"/>
                <a:cs typeface="Roboto"/>
                <a:sym typeface="Roboto"/>
              </a:rPr>
              <a:t>Groves has 23 employees.  Except for 1 principal, 2 specialists and 1 teacher, all of the employees are part time. </a:t>
            </a:r>
            <a:endParaRPr sz="2000">
              <a:latin typeface="Roboto"/>
              <a:ea typeface="Roboto"/>
              <a:cs typeface="Roboto"/>
              <a:sym typeface="Roboto"/>
            </a:endParaRPr>
          </a:p>
          <a:p>
            <a:pPr marL="914400" lvl="1" indent="-355600" algn="l" rtl="0">
              <a:spcBef>
                <a:spcPts val="0"/>
              </a:spcBef>
              <a:spcAft>
                <a:spcPts val="0"/>
              </a:spcAft>
              <a:buSzPts val="2000"/>
              <a:buFont typeface="Roboto"/>
              <a:buChar char="➢"/>
            </a:pPr>
            <a:r>
              <a:rPr lang="en" sz="2000">
                <a:latin typeface="Roboto"/>
                <a:ea typeface="Roboto"/>
                <a:cs typeface="Roboto"/>
                <a:sym typeface="Roboto"/>
              </a:rPr>
              <a:t>All teachers and the principal hold Delaware teaching and/or administrative certifications. </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 sz="2000">
                <a:latin typeface="Roboto"/>
                <a:ea typeface="Roboto"/>
                <a:cs typeface="Roboto"/>
                <a:sym typeface="Roboto"/>
              </a:rPr>
              <a:t>Groves is state funded and goes through the RFP process or applies for continuing grants annually.  </a:t>
            </a:r>
            <a:endParaRPr sz="2000">
              <a:latin typeface="Roboto"/>
              <a:ea typeface="Roboto"/>
              <a:cs typeface="Roboto"/>
              <a:sym typeface="Roboto"/>
            </a:endParaRPr>
          </a:p>
          <a:p>
            <a:pPr marL="914400" lvl="1" indent="-355600" algn="l" rtl="0">
              <a:spcBef>
                <a:spcPts val="0"/>
              </a:spcBef>
              <a:spcAft>
                <a:spcPts val="0"/>
              </a:spcAft>
              <a:buSzPts val="2000"/>
              <a:buFont typeface="Roboto"/>
              <a:buChar char="➢"/>
            </a:pPr>
            <a:r>
              <a:rPr lang="en" sz="2000">
                <a:latin typeface="Roboto"/>
                <a:ea typeface="Roboto"/>
                <a:cs typeface="Roboto"/>
                <a:sym typeface="Roboto"/>
              </a:rPr>
              <a:t>All classes and opportunities are dependent on funding from year to year. </a:t>
            </a:r>
            <a:endParaRPr sz="2000">
              <a:latin typeface="Roboto"/>
              <a:ea typeface="Roboto"/>
              <a:cs typeface="Roboto"/>
              <a:sym typeface="Roboto"/>
            </a:endParaRPr>
          </a:p>
          <a:p>
            <a:pPr marL="0" lvl="0" indent="0" algn="l" rtl="0">
              <a:spcBef>
                <a:spcPts val="0"/>
              </a:spcBef>
              <a:spcAft>
                <a:spcPts val="0"/>
              </a:spcAft>
              <a:buNone/>
            </a:pPr>
            <a:endParaRPr sz="1700" b="1" i="1">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High School Diploma Program </a:t>
            </a:r>
            <a:endParaRPr/>
          </a:p>
        </p:txBody>
      </p:sp>
      <p:sp>
        <p:nvSpPr>
          <p:cNvPr id="103" name="Google Shape;103;p19"/>
          <p:cNvSpPr txBox="1"/>
          <p:nvPr/>
        </p:nvSpPr>
        <p:spPr>
          <a:xfrm>
            <a:off x="627125" y="1375650"/>
            <a:ext cx="7844100" cy="3632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 sz="1600">
                <a:latin typeface="Roboto"/>
                <a:ea typeface="Roboto"/>
                <a:cs typeface="Roboto"/>
                <a:sym typeface="Roboto"/>
              </a:rPr>
              <a:t>James H. Groves Adult High School admissions criteria and coursework is established in Delaware state code.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Students who complete the high school diploma program earn a</a:t>
            </a:r>
            <a:r>
              <a:rPr lang="en" sz="1600" b="1">
                <a:latin typeface="Roboto"/>
                <a:ea typeface="Roboto"/>
                <a:cs typeface="Roboto"/>
                <a:sym typeface="Roboto"/>
              </a:rPr>
              <a:t> State of Delaware Diploma </a:t>
            </a:r>
            <a:r>
              <a:rPr lang="en" sz="1600">
                <a:latin typeface="Roboto"/>
                <a:ea typeface="Roboto"/>
                <a:cs typeface="Roboto"/>
                <a:sym typeface="Roboto"/>
              </a:rPr>
              <a:t>from James. H. Groves Adult High School.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The Groves high school diploma program is accredited by the Middle States Commission on Higher Education and recently completed the renewal process in April of 2023.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To Qualify:</a:t>
            </a:r>
            <a:r>
              <a:rPr lang="en" sz="1600">
                <a:latin typeface="Roboto"/>
                <a:ea typeface="Roboto"/>
                <a:cs typeface="Roboto"/>
                <a:sym typeface="Roboto"/>
              </a:rPr>
              <a:t>  1 credit in English AND 1 credit in Math toward graduating high school OR with a CASAS placement assessment.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High School students may transfer the high school credits they have earned in high school and they will be applied to the Delaware high school graduation requirements to create a graduation plan.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Each student has an individual schedule and educational plan based on the courses they need to graduate.</a:t>
            </a:r>
            <a:endParaRPr sz="16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33720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Graduation! </a:t>
            </a:r>
            <a:endParaRPr sz="3300"/>
          </a:p>
        </p:txBody>
      </p:sp>
      <p:sp>
        <p:nvSpPr>
          <p:cNvPr id="109" name="Google Shape;109;p20"/>
          <p:cNvSpPr txBox="1"/>
          <p:nvPr/>
        </p:nvSpPr>
        <p:spPr>
          <a:xfrm>
            <a:off x="311725" y="1455275"/>
            <a:ext cx="3062700" cy="3509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Roboto"/>
              <a:buChar char="❖"/>
            </a:pPr>
            <a:r>
              <a:rPr lang="en" sz="1800">
                <a:latin typeface="Roboto"/>
                <a:ea typeface="Roboto"/>
                <a:cs typeface="Roboto"/>
                <a:sym typeface="Roboto"/>
              </a:rPr>
              <a:t>All graduates are a part of the annual Groves commencement ceremony held each June. </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Graduation is usually held at the Cab Calloway Theater</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There are generally 25-30 graduates, we are hoping for 40 this year! </a:t>
            </a:r>
            <a:endParaRPr sz="1800">
              <a:latin typeface="Roboto"/>
              <a:ea typeface="Roboto"/>
              <a:cs typeface="Roboto"/>
              <a:sym typeface="Roboto"/>
            </a:endParaRPr>
          </a:p>
        </p:txBody>
      </p:sp>
      <p:pic>
        <p:nvPicPr>
          <p:cNvPr id="110" name="Google Shape;110;p20"/>
          <p:cNvPicPr preferRelativeResize="0"/>
          <p:nvPr/>
        </p:nvPicPr>
        <p:blipFill>
          <a:blip r:embed="rId3">
            <a:alphaModFix/>
          </a:blip>
          <a:stretch>
            <a:fillRect/>
          </a:stretch>
        </p:blipFill>
        <p:spPr>
          <a:xfrm>
            <a:off x="3663200" y="1398250"/>
            <a:ext cx="5090852" cy="33980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3795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GED Secondary Credential cont. </a:t>
            </a:r>
            <a:endParaRPr/>
          </a:p>
        </p:txBody>
      </p:sp>
      <p:sp>
        <p:nvSpPr>
          <p:cNvPr id="116" name="Google Shape;116;p21"/>
          <p:cNvSpPr txBox="1"/>
          <p:nvPr/>
        </p:nvSpPr>
        <p:spPr>
          <a:xfrm>
            <a:off x="627125" y="1375650"/>
            <a:ext cx="7844100" cy="3632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 sz="1600">
                <a:latin typeface="Roboto"/>
                <a:ea typeface="Roboto"/>
                <a:cs typeface="Roboto"/>
                <a:sym typeface="Roboto"/>
              </a:rPr>
              <a:t>In the state of DE, the GED is considered a Secondary Credential, it is not a high school diploma or equivalent.  However, GED completers can usually attend most any college or training program as well as serve in the armed forces.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Four subtests to the GED:</a:t>
            </a:r>
            <a:endParaRPr sz="1600" b="1">
              <a:latin typeface="Roboto"/>
              <a:ea typeface="Roboto"/>
              <a:cs typeface="Roboto"/>
              <a:sym typeface="Roboto"/>
            </a:endParaRPr>
          </a:p>
          <a:p>
            <a:pPr marL="914400" lvl="1" indent="-330200" algn="l" rtl="0">
              <a:spcBef>
                <a:spcPts val="0"/>
              </a:spcBef>
              <a:spcAft>
                <a:spcPts val="0"/>
              </a:spcAft>
              <a:buSzPts val="1600"/>
              <a:buFont typeface="Roboto"/>
              <a:buChar char="➢"/>
            </a:pPr>
            <a:r>
              <a:rPr lang="en" sz="1600">
                <a:latin typeface="Roboto"/>
                <a:ea typeface="Roboto"/>
                <a:cs typeface="Roboto"/>
                <a:sym typeface="Roboto"/>
              </a:rPr>
              <a:t>Reasoning Through Language Arts</a:t>
            </a:r>
            <a:endParaRPr sz="1600">
              <a:latin typeface="Roboto"/>
              <a:ea typeface="Roboto"/>
              <a:cs typeface="Roboto"/>
              <a:sym typeface="Roboto"/>
            </a:endParaRPr>
          </a:p>
          <a:p>
            <a:pPr marL="914400" lvl="1" indent="-330200" algn="l" rtl="0">
              <a:spcBef>
                <a:spcPts val="0"/>
              </a:spcBef>
              <a:spcAft>
                <a:spcPts val="0"/>
              </a:spcAft>
              <a:buSzPts val="1600"/>
              <a:buFont typeface="Roboto"/>
              <a:buChar char="➢"/>
            </a:pPr>
            <a:r>
              <a:rPr lang="en" sz="1600">
                <a:latin typeface="Roboto"/>
                <a:ea typeface="Roboto"/>
                <a:cs typeface="Roboto"/>
                <a:sym typeface="Roboto"/>
              </a:rPr>
              <a:t>Mathematics</a:t>
            </a:r>
            <a:endParaRPr sz="1600">
              <a:latin typeface="Roboto"/>
              <a:ea typeface="Roboto"/>
              <a:cs typeface="Roboto"/>
              <a:sym typeface="Roboto"/>
            </a:endParaRPr>
          </a:p>
          <a:p>
            <a:pPr marL="914400" lvl="1" indent="-330200" algn="l" rtl="0">
              <a:spcBef>
                <a:spcPts val="0"/>
              </a:spcBef>
              <a:spcAft>
                <a:spcPts val="0"/>
              </a:spcAft>
              <a:buSzPts val="1600"/>
              <a:buFont typeface="Roboto"/>
              <a:buChar char="➢"/>
            </a:pPr>
            <a:r>
              <a:rPr lang="en" sz="1600">
                <a:latin typeface="Roboto"/>
                <a:ea typeface="Roboto"/>
                <a:cs typeface="Roboto"/>
                <a:sym typeface="Roboto"/>
              </a:rPr>
              <a:t>Science</a:t>
            </a:r>
            <a:endParaRPr sz="1600">
              <a:latin typeface="Roboto"/>
              <a:ea typeface="Roboto"/>
              <a:cs typeface="Roboto"/>
              <a:sym typeface="Roboto"/>
            </a:endParaRPr>
          </a:p>
          <a:p>
            <a:pPr marL="914400" lvl="1" indent="-330200" algn="l" rtl="0">
              <a:spcBef>
                <a:spcPts val="0"/>
              </a:spcBef>
              <a:spcAft>
                <a:spcPts val="0"/>
              </a:spcAft>
              <a:buSzPts val="1600"/>
              <a:buFont typeface="Roboto"/>
              <a:buChar char="➢"/>
            </a:pPr>
            <a:r>
              <a:rPr lang="en" sz="1600">
                <a:latin typeface="Roboto"/>
                <a:ea typeface="Roboto"/>
                <a:cs typeface="Roboto"/>
                <a:sym typeface="Roboto"/>
              </a:rPr>
              <a:t>Social Studies</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When the teacher sees the student is ready, they allow the student to take the GED Ready predictor test for one of the sub-tests and if they student earns a passing score of at least 145, they are assisted to register for the GED sub-test at a local testing center.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All completers are able to participate in an annual recognition program typically held in May.  </a:t>
            </a:r>
            <a:endParaRPr sz="16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1878</Words>
  <Application>Microsoft Office PowerPoint</Application>
  <PresentationFormat>On-screen Show (16:9)</PresentationFormat>
  <Paragraphs>143</Paragraphs>
  <Slides>22</Slides>
  <Notes>22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Merriweather</vt:lpstr>
      <vt:lpstr>Roboto</vt:lpstr>
      <vt:lpstr>Paradigm</vt:lpstr>
      <vt:lpstr>James H. Groves Adult High School Red Clay Center </vt:lpstr>
      <vt:lpstr>What is James H. Groves Adult High School? </vt:lpstr>
      <vt:lpstr>Did You Know?  </vt:lpstr>
      <vt:lpstr>Who is the Red Clay Center Typical Student?  </vt:lpstr>
      <vt:lpstr>General Program Details </vt:lpstr>
      <vt:lpstr>General Program Details cont. </vt:lpstr>
      <vt:lpstr>High School Diploma Program </vt:lpstr>
      <vt:lpstr>Graduation! </vt:lpstr>
      <vt:lpstr>GED Secondary Credential cont. </vt:lpstr>
      <vt:lpstr>GED Recognition Ceremony 2023</vt:lpstr>
      <vt:lpstr>Do I want a GED or High School Diploma? </vt:lpstr>
      <vt:lpstr>How Long Does it Take Me to Graduate or Earn My GED? </vt:lpstr>
      <vt:lpstr>English as a Second Language Classes </vt:lpstr>
      <vt:lpstr>OAASIS Team Member </vt:lpstr>
      <vt:lpstr>Additional Opportunities </vt:lpstr>
      <vt:lpstr>Additional Opportunities Cont</vt:lpstr>
      <vt:lpstr>Transportation Barrier </vt:lpstr>
      <vt:lpstr>Student Testimony </vt:lpstr>
      <vt:lpstr>Student Testimony </vt:lpstr>
      <vt:lpstr>How do you become a student? </vt:lpstr>
      <vt:lpstr>Questions?</vt:lpstr>
      <vt:lpstr>Thank you so much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H. Groves Adult High School Red Clay Center </dc:title>
  <dc:creator>Maribel Seijo</dc:creator>
  <cp:lastModifiedBy>Maribel Seijo</cp:lastModifiedBy>
  <cp:revision>1</cp:revision>
  <dcterms:modified xsi:type="dcterms:W3CDTF">2023-05-09T20:37:51Z</dcterms:modified>
</cp:coreProperties>
</file>